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682" r:id="rId3"/>
    <p:sldId id="683" r:id="rId4"/>
    <p:sldId id="684" r:id="rId5"/>
    <p:sldId id="685" r:id="rId6"/>
    <p:sldId id="686" r:id="rId7"/>
    <p:sldId id="687" r:id="rId8"/>
    <p:sldId id="688" r:id="rId9"/>
    <p:sldId id="689" r:id="rId10"/>
    <p:sldId id="690" r:id="rId11"/>
    <p:sldId id="691" r:id="rId12"/>
    <p:sldId id="692" r:id="rId13"/>
    <p:sldId id="693" r:id="rId14"/>
    <p:sldId id="694" r:id="rId15"/>
    <p:sldId id="695" r:id="rId16"/>
    <p:sldId id="696" r:id="rId17"/>
    <p:sldId id="697" r:id="rId18"/>
    <p:sldId id="698" r:id="rId19"/>
    <p:sldId id="699" r:id="rId20"/>
    <p:sldId id="700" r:id="rId21"/>
    <p:sldId id="701" r:id="rId22"/>
    <p:sldId id="702" r:id="rId23"/>
    <p:sldId id="703" r:id="rId24"/>
    <p:sldId id="704" r:id="rId25"/>
    <p:sldId id="705" r:id="rId26"/>
    <p:sldId id="706" r:id="rId27"/>
    <p:sldId id="707" r:id="rId28"/>
    <p:sldId id="708" r:id="rId29"/>
    <p:sldId id="709" r:id="rId30"/>
    <p:sldId id="710" r:id="rId31"/>
    <p:sldId id="643" r:id="rId3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50" autoAdjust="0"/>
  </p:normalViewPr>
  <p:slideViewPr>
    <p:cSldViewPr>
      <p:cViewPr>
        <p:scale>
          <a:sx n="69" d="100"/>
          <a:sy n="69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5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6989C-E335-4D39-B68F-00F6E858EE5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O’Reilly JDBC and Java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3FE326-0C0A-4B1F-A8D3-0F4D3AFF2C1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O’Reilly JDBC and Java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6950" y="301625"/>
            <a:ext cx="48641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49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9" y="4303674"/>
            <a:ext cx="5856287" cy="40488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" y="1752601"/>
            <a:ext cx="7772400" cy="1829761"/>
          </a:xfrm>
        </p:spPr>
        <p:txBody>
          <a:bodyPr lIns="91440" anchor="ctr" anchorCtr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JDBC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" pitchFamily="49" charset="0"/>
              </a:rPr>
              <a:t>WHERE</a:t>
            </a:r>
            <a:r>
              <a:rPr lang="en-US" altLang="en-US"/>
              <a:t> Clause</a:t>
            </a:r>
          </a:p>
        </p:txBody>
      </p:sp>
      <p:sp>
        <p:nvSpPr>
          <p:cNvPr id="1024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specify the selection criteria</a:t>
            </a:r>
          </a:p>
          <a:p>
            <a:pPr lvl="1"/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SELECT</a:t>
            </a:r>
            <a:r>
              <a:rPr lang="en-US" altLang="en-US"/>
              <a:t> fieldName1, fieldName2, …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FROM</a:t>
            </a:r>
            <a:r>
              <a:rPr lang="en-US" altLang="en-US"/>
              <a:t> tableName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WHERE</a:t>
            </a:r>
            <a:r>
              <a:rPr lang="en-US" altLang="en-US"/>
              <a:t> criteria</a:t>
            </a:r>
          </a:p>
          <a:p>
            <a:pPr lvl="2"/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SELECT</a:t>
            </a:r>
            <a:r>
              <a:rPr lang="en-US" altLang="en-US"/>
              <a:t> title, editionNumber, copyright</a:t>
            </a:r>
          </a:p>
          <a:p>
            <a:pPr lvl="3">
              <a:buFontTx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FROM</a:t>
            </a:r>
            <a:r>
              <a:rPr lang="en-US" altLang="en-US"/>
              <a:t> titles</a:t>
            </a:r>
          </a:p>
          <a:p>
            <a:pPr lvl="3">
              <a:buFontTx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WHERE</a:t>
            </a:r>
            <a:r>
              <a:rPr lang="en-US" altLang="en-US"/>
              <a:t> copyright &gt; 1999</a:t>
            </a:r>
          </a:p>
          <a:p>
            <a:r>
              <a:rPr lang="en-US" altLang="en-US" b="1">
                <a:latin typeface="Courier" pitchFamily="49" charset="0"/>
              </a:rPr>
              <a:t>WHERE</a:t>
            </a:r>
            <a:r>
              <a:rPr lang="en-US" altLang="en-US"/>
              <a:t> clause condition operators</a:t>
            </a:r>
          </a:p>
          <a:p>
            <a:pPr lvl="1"/>
            <a:r>
              <a:rPr lang="en-US" altLang="en-US"/>
              <a:t>&lt;, &gt;, &lt;=, &gt;=, =, &lt;&gt;</a:t>
            </a:r>
          </a:p>
          <a:p>
            <a:pPr lvl="1"/>
            <a:r>
              <a:rPr lang="en-US" altLang="en-US" b="1">
                <a:latin typeface="Courier" pitchFamily="49" charset="0"/>
              </a:rPr>
              <a:t>LIKE</a:t>
            </a:r>
          </a:p>
          <a:p>
            <a:pPr lvl="2"/>
            <a:r>
              <a:rPr lang="en-US" altLang="en-US"/>
              <a:t>wildcard characters</a:t>
            </a:r>
            <a:r>
              <a:rPr lang="en-US" altLang="en-US" b="1">
                <a:latin typeface="Courier" pitchFamily="49" charset="0"/>
              </a:rPr>
              <a:t> % </a:t>
            </a:r>
            <a:r>
              <a:rPr lang="en-US" altLang="en-US"/>
              <a:t>and</a:t>
            </a:r>
            <a:r>
              <a:rPr lang="en-US" altLang="en-US" b="1">
                <a:latin typeface="Courier" pitchFamily="49" charset="0"/>
              </a:rPr>
              <a:t> _</a:t>
            </a:r>
          </a:p>
        </p:txBody>
      </p:sp>
    </p:spTree>
    <p:extLst>
      <p:ext uri="{BB962C8B-B14F-4D97-AF65-F5344CB8AC3E}">
        <p14:creationId xmlns:p14="http://schemas.microsoft.com/office/powerpoint/2010/main" val="22745248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" pitchFamily="49" charset="0"/>
              </a:rPr>
              <a:t>WHERE</a:t>
            </a:r>
            <a:r>
              <a:rPr lang="en-US" altLang="en-US"/>
              <a:t> Clause (Cont.)</a:t>
            </a:r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SELECT</a:t>
            </a:r>
            <a:r>
              <a:rPr lang="en-US" altLang="en-US"/>
              <a:t> authorID, firstName, lastName</a:t>
            </a:r>
          </a:p>
          <a:p>
            <a:pPr lvl="3">
              <a:buFontTx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FROM</a:t>
            </a:r>
            <a:r>
              <a:rPr lang="en-US" altLang="en-US"/>
              <a:t> authors</a:t>
            </a:r>
          </a:p>
          <a:p>
            <a:pPr lvl="3">
              <a:buFontTx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WHERE</a:t>
            </a:r>
            <a:r>
              <a:rPr lang="en-US" altLang="en-US"/>
              <a:t> lastName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LIKE</a:t>
            </a:r>
            <a:r>
              <a:rPr lang="en-US" altLang="en-US"/>
              <a:t> ‘D%’</a:t>
            </a:r>
          </a:p>
          <a:p>
            <a:endParaRPr lang="en-US" altLang="en-US"/>
          </a:p>
        </p:txBody>
      </p:sp>
      <p:graphicFrame>
        <p:nvGraphicFramePr>
          <p:cNvPr id="103428" name="Object 1028"/>
          <p:cNvGraphicFramePr>
            <a:graphicFrameLocks/>
          </p:cNvGraphicFramePr>
          <p:nvPr/>
        </p:nvGraphicFramePr>
        <p:xfrm>
          <a:off x="685800" y="2743200"/>
          <a:ext cx="77692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3" imgW="6106320" imgH="4064040" progId="Word.Document.8">
                  <p:embed/>
                </p:oleObj>
              </mc:Choice>
              <mc:Fallback>
                <p:oleObj name="Document" r:id="rId3" imgW="6106320" imgH="4064040" progId="Word.Document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77692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9951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" pitchFamily="49" charset="0"/>
              </a:rPr>
              <a:t>WHERE</a:t>
            </a:r>
            <a:r>
              <a:rPr lang="en-US" altLang="en-US"/>
              <a:t> Clause (Cont.)</a:t>
            </a:r>
          </a:p>
        </p:txBody>
      </p:sp>
      <p:sp>
        <p:nvSpPr>
          <p:cNvPr id="104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SELECT</a:t>
            </a:r>
            <a:r>
              <a:rPr lang="en-US" altLang="en-US"/>
              <a:t> authorID, firstName, lastName</a:t>
            </a:r>
          </a:p>
          <a:p>
            <a:pPr lvl="3">
              <a:buFontTx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FROM</a:t>
            </a:r>
            <a:r>
              <a:rPr lang="en-US" altLang="en-US"/>
              <a:t> authors</a:t>
            </a:r>
          </a:p>
          <a:p>
            <a:pPr lvl="3">
              <a:buFontTx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WHERE</a:t>
            </a:r>
            <a:r>
              <a:rPr lang="en-US" altLang="en-US"/>
              <a:t> lastName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LIKE</a:t>
            </a:r>
            <a:r>
              <a:rPr lang="en-US" altLang="en-US"/>
              <a:t> ‘_i%’</a:t>
            </a:r>
          </a:p>
          <a:p>
            <a:endParaRPr lang="en-US" altLang="en-US"/>
          </a:p>
        </p:txBody>
      </p:sp>
      <p:graphicFrame>
        <p:nvGraphicFramePr>
          <p:cNvPr id="104452" name="Object 1028"/>
          <p:cNvGraphicFramePr>
            <a:graphicFrameLocks/>
          </p:cNvGraphicFramePr>
          <p:nvPr/>
        </p:nvGraphicFramePr>
        <p:xfrm>
          <a:off x="762000" y="2743200"/>
          <a:ext cx="77692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3" imgW="6106320" imgH="4064040" progId="Word.Document.8">
                  <p:embed/>
                </p:oleObj>
              </mc:Choice>
              <mc:Fallback>
                <p:oleObj name="Document" r:id="rId3" imgW="6106320" imgH="4064040" progId="Word.Document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77692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13353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" pitchFamily="49" charset="0"/>
              </a:rPr>
              <a:t>ORDER</a:t>
            </a:r>
            <a:r>
              <a:rPr lang="en-US" altLang="en-US"/>
              <a:t> </a:t>
            </a:r>
            <a:r>
              <a:rPr lang="en-US" altLang="en-US">
                <a:latin typeface="Courier" pitchFamily="49" charset="0"/>
              </a:rPr>
              <a:t>BY</a:t>
            </a:r>
            <a:r>
              <a:rPr lang="en-US" altLang="en-US"/>
              <a:t> Clause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Optional </a:t>
            </a:r>
            <a:r>
              <a:rPr lang="en-US" altLang="en-US" b="1">
                <a:latin typeface="Courier New" pitchFamily="49" charset="0"/>
              </a:rPr>
              <a:t>ORDER BY</a:t>
            </a:r>
            <a:r>
              <a:rPr lang="en-US" altLang="en-US"/>
              <a:t> clause</a:t>
            </a:r>
          </a:p>
          <a:p>
            <a:pPr lvl="1"/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SELECT</a:t>
            </a:r>
            <a:r>
              <a:rPr lang="en-US" altLang="en-US"/>
              <a:t> fieldName1, fieldName2, …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FROM</a:t>
            </a:r>
            <a:r>
              <a:rPr lang="en-US" altLang="en-US"/>
              <a:t> tableName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ORDER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BY</a:t>
            </a:r>
            <a:r>
              <a:rPr lang="en-US" altLang="en-US"/>
              <a:t> field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ASC</a:t>
            </a:r>
          </a:p>
          <a:p>
            <a:pPr lvl="1"/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SELECT</a:t>
            </a:r>
            <a:r>
              <a:rPr lang="en-US" altLang="en-US"/>
              <a:t> fieldName1, fieldName2, …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FROM</a:t>
            </a:r>
            <a:r>
              <a:rPr lang="en-US" altLang="en-US"/>
              <a:t> tableName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ORDER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BY</a:t>
            </a:r>
            <a:r>
              <a:rPr lang="en-US" altLang="en-US"/>
              <a:t> field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DESC</a:t>
            </a:r>
          </a:p>
          <a:p>
            <a:r>
              <a:rPr lang="en-US" altLang="en-US" b="1">
                <a:latin typeface="Courier New" pitchFamily="49" charset="0"/>
              </a:rPr>
              <a:t>ORDER BY</a:t>
            </a:r>
            <a:r>
              <a:rPr lang="en-US" altLang="en-US"/>
              <a:t> multiple fields</a:t>
            </a:r>
          </a:p>
          <a:p>
            <a:pPr lvl="1"/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ORDER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BY</a:t>
            </a:r>
            <a:r>
              <a:rPr lang="en-US" altLang="en-US"/>
              <a:t> field1 sortingOrder, field2 sortingOrder, …</a:t>
            </a:r>
          </a:p>
          <a:p>
            <a:r>
              <a:rPr lang="en-US" altLang="en-US"/>
              <a:t>Combine the </a:t>
            </a:r>
            <a:r>
              <a:rPr lang="en-US" altLang="en-US" b="1">
                <a:latin typeface="Courier New" pitchFamily="49" charset="0"/>
              </a:rPr>
              <a:t>WHERE</a:t>
            </a:r>
            <a:r>
              <a:rPr lang="en-US" altLang="en-US"/>
              <a:t> and </a:t>
            </a:r>
            <a:r>
              <a:rPr lang="en-US" altLang="en-US" b="1">
                <a:latin typeface="Courier New" pitchFamily="49" charset="0"/>
              </a:rPr>
              <a:t>ORDER</a:t>
            </a:r>
            <a:r>
              <a:rPr lang="en-US" altLang="en-US"/>
              <a:t> </a:t>
            </a:r>
            <a:r>
              <a:rPr lang="en-US" altLang="en-US" b="1">
                <a:latin typeface="Courier New" pitchFamily="49" charset="0"/>
              </a:rPr>
              <a:t>BY</a:t>
            </a:r>
            <a:r>
              <a:rPr lang="en-US" altLang="en-US"/>
              <a:t> clauses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9475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" pitchFamily="49" charset="0"/>
              </a:rPr>
              <a:t>ORDER</a:t>
            </a:r>
            <a:r>
              <a:rPr lang="en-US" altLang="en-US"/>
              <a:t> </a:t>
            </a:r>
            <a:r>
              <a:rPr lang="en-US" altLang="en-US">
                <a:latin typeface="Courier" pitchFamily="49" charset="0"/>
              </a:rPr>
              <a:t>BY</a:t>
            </a:r>
            <a:r>
              <a:rPr lang="en-US" altLang="en-US"/>
              <a:t> Clause (Cont.)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SELECT</a:t>
            </a:r>
            <a:r>
              <a:rPr lang="en-US" altLang="en-US"/>
              <a:t> authorID, firstName, lastName</a:t>
            </a:r>
          </a:p>
          <a:p>
            <a:pPr lvl="3">
              <a:buFontTx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FROM</a:t>
            </a:r>
            <a:r>
              <a:rPr lang="en-US" altLang="en-US"/>
              <a:t> authors</a:t>
            </a:r>
          </a:p>
          <a:p>
            <a:pPr lvl="3">
              <a:buFontTx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ORDER BY</a:t>
            </a:r>
            <a:r>
              <a:rPr lang="en-US" altLang="en-US"/>
              <a:t> lastName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ASC</a:t>
            </a:r>
            <a:endParaRPr lang="en-US" altLang="en-US" b="1">
              <a:latin typeface="Courier New" pitchFamily="49" charset="0"/>
            </a:endParaRPr>
          </a:p>
        </p:txBody>
      </p:sp>
      <p:graphicFrame>
        <p:nvGraphicFramePr>
          <p:cNvPr id="106500" name="Object 4"/>
          <p:cNvGraphicFramePr>
            <a:graphicFrameLocks/>
          </p:cNvGraphicFramePr>
          <p:nvPr/>
        </p:nvGraphicFramePr>
        <p:xfrm>
          <a:off x="609600" y="2667000"/>
          <a:ext cx="77692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3" imgW="6105600" imgH="4064040" progId="Word.Document.8">
                  <p:embed/>
                </p:oleObj>
              </mc:Choice>
              <mc:Fallback>
                <p:oleObj name="Document" r:id="rId3" imgW="6105600" imgH="4064040" progId="Word.Document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77692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9303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" pitchFamily="49" charset="0"/>
              </a:rPr>
              <a:t>ORDER</a:t>
            </a:r>
            <a:r>
              <a:rPr lang="en-US" altLang="en-US"/>
              <a:t> </a:t>
            </a:r>
            <a:r>
              <a:rPr lang="en-US" altLang="en-US">
                <a:latin typeface="Courier" pitchFamily="49" charset="0"/>
              </a:rPr>
              <a:t>BY</a:t>
            </a:r>
            <a:r>
              <a:rPr lang="en-US" altLang="en-US"/>
              <a:t> Clause (Cont.)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SELECT</a:t>
            </a:r>
            <a:r>
              <a:rPr lang="en-US" altLang="en-US"/>
              <a:t> authorID, firstName, lastName</a:t>
            </a:r>
          </a:p>
          <a:p>
            <a:pPr lvl="3">
              <a:buFontTx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FROM</a:t>
            </a:r>
            <a:r>
              <a:rPr lang="en-US" altLang="en-US"/>
              <a:t> authors</a:t>
            </a:r>
          </a:p>
          <a:p>
            <a:pPr lvl="3">
              <a:buFontTx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ORDER BY</a:t>
            </a:r>
            <a:r>
              <a:rPr lang="en-US" altLang="en-US"/>
              <a:t> lastName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DESC</a:t>
            </a:r>
            <a:endParaRPr lang="en-US" altLang="en-US"/>
          </a:p>
        </p:txBody>
      </p:sp>
      <p:graphicFrame>
        <p:nvGraphicFramePr>
          <p:cNvPr id="107524" name="Object 4"/>
          <p:cNvGraphicFramePr>
            <a:graphicFrameLocks/>
          </p:cNvGraphicFramePr>
          <p:nvPr/>
        </p:nvGraphicFramePr>
        <p:xfrm>
          <a:off x="762000" y="2667000"/>
          <a:ext cx="77692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3" imgW="6106320" imgH="4064040" progId="Word.Document.8">
                  <p:embed/>
                </p:oleObj>
              </mc:Choice>
              <mc:Fallback>
                <p:oleObj name="Document" r:id="rId3" imgW="6106320" imgH="4064040" progId="Word.Document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77692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80166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" pitchFamily="49" charset="0"/>
              </a:rPr>
              <a:t>ORDER</a:t>
            </a:r>
            <a:r>
              <a:rPr lang="en-US" altLang="en-US"/>
              <a:t> </a:t>
            </a:r>
            <a:r>
              <a:rPr lang="en-US" altLang="en-US">
                <a:latin typeface="Courier" pitchFamily="49" charset="0"/>
              </a:rPr>
              <a:t>BY</a:t>
            </a:r>
            <a:r>
              <a:rPr lang="en-US" altLang="en-US"/>
              <a:t> Clause (Cont.)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SELECT</a:t>
            </a:r>
            <a:r>
              <a:rPr lang="en-US" altLang="en-US"/>
              <a:t> authorID, firstName, lastName</a:t>
            </a:r>
          </a:p>
          <a:p>
            <a:pPr lvl="3">
              <a:buFontTx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FROM</a:t>
            </a:r>
            <a:r>
              <a:rPr lang="en-US" altLang="en-US"/>
              <a:t> authors</a:t>
            </a:r>
          </a:p>
          <a:p>
            <a:pPr lvl="3">
              <a:buFontTx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ORDER BY</a:t>
            </a:r>
            <a:r>
              <a:rPr lang="en-US" altLang="en-US"/>
              <a:t> lastName, firstName</a:t>
            </a:r>
          </a:p>
          <a:p>
            <a:endParaRPr lang="en-US" altLang="en-US"/>
          </a:p>
        </p:txBody>
      </p:sp>
      <p:graphicFrame>
        <p:nvGraphicFramePr>
          <p:cNvPr id="108548" name="Object 1028"/>
          <p:cNvGraphicFramePr>
            <a:graphicFrameLocks/>
          </p:cNvGraphicFramePr>
          <p:nvPr/>
        </p:nvGraphicFramePr>
        <p:xfrm>
          <a:off x="609600" y="2667000"/>
          <a:ext cx="77692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3" imgW="6106320" imgH="4064040" progId="Word.Document.8">
                  <p:embed/>
                </p:oleObj>
              </mc:Choice>
              <mc:Fallback>
                <p:oleObj name="Document" r:id="rId3" imgW="6106320" imgH="4064040" progId="Word.Document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77692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77986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" pitchFamily="49" charset="0"/>
              </a:rPr>
              <a:t>ORDER</a:t>
            </a:r>
            <a:r>
              <a:rPr lang="en-US" altLang="en-US"/>
              <a:t> </a:t>
            </a:r>
            <a:r>
              <a:rPr lang="en-US" altLang="en-US">
                <a:latin typeface="Courier" pitchFamily="49" charset="0"/>
              </a:rPr>
              <a:t>BY</a:t>
            </a:r>
            <a:r>
              <a:rPr lang="en-US" altLang="en-US"/>
              <a:t> Clause (Cont.)</a:t>
            </a:r>
          </a:p>
        </p:txBody>
      </p:sp>
      <p:sp>
        <p:nvSpPr>
          <p:cNvPr id="1095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SELECT</a:t>
            </a:r>
            <a:r>
              <a:rPr lang="en-US" altLang="en-US"/>
              <a:t> isbn, title, editionNumber, copyright, price</a:t>
            </a:r>
          </a:p>
          <a:p>
            <a:pPr lvl="3">
              <a:buFontTx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FROM</a:t>
            </a:r>
            <a:r>
              <a:rPr lang="en-US" altLang="en-US"/>
              <a:t> titles </a:t>
            </a: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WHERE</a:t>
            </a:r>
            <a:r>
              <a:rPr lang="en-US" altLang="en-US"/>
              <a:t> title </a:t>
            </a: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LIKE</a:t>
            </a:r>
            <a:r>
              <a:rPr lang="en-US" altLang="en-US"/>
              <a:t> ‘%How to Program’</a:t>
            </a:r>
          </a:p>
          <a:p>
            <a:pPr lvl="3">
              <a:buFontTx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ORDER BY</a:t>
            </a:r>
            <a:r>
              <a:rPr lang="en-US" altLang="en-US"/>
              <a:t> title </a:t>
            </a: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ASC</a:t>
            </a:r>
            <a:r>
              <a:rPr lang="en-US" altLang="en-US"/>
              <a:t> </a:t>
            </a:r>
          </a:p>
        </p:txBody>
      </p:sp>
      <p:graphicFrame>
        <p:nvGraphicFramePr>
          <p:cNvPr id="109572" name="Object 1028"/>
          <p:cNvGraphicFramePr>
            <a:graphicFrameLocks/>
          </p:cNvGraphicFramePr>
          <p:nvPr/>
        </p:nvGraphicFramePr>
        <p:xfrm>
          <a:off x="685800" y="2438400"/>
          <a:ext cx="77692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3" imgW="6106320" imgH="4064040" progId="Word.Document.8">
                  <p:embed/>
                </p:oleObj>
              </mc:Choice>
              <mc:Fallback>
                <p:oleObj name="Document" r:id="rId3" imgW="6106320" imgH="4064040" progId="Word.Document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38400"/>
                        <a:ext cx="77692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19412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Merging Data from Multiple Tables: Joining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Join the tables</a:t>
            </a:r>
          </a:p>
          <a:p>
            <a:pPr lvl="1"/>
            <a:r>
              <a:rPr lang="en-US" altLang="en-US"/>
              <a:t>Merge data from multiple tables into a single view</a:t>
            </a:r>
          </a:p>
          <a:p>
            <a:pPr lvl="1"/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SELECT</a:t>
            </a:r>
            <a:r>
              <a:rPr lang="en-US" altLang="en-US"/>
              <a:t> fieldName1, fieldName2, …</a:t>
            </a:r>
          </a:p>
          <a:p>
            <a:pPr lvl="1">
              <a:buFontTx/>
              <a:buNone/>
            </a:pPr>
            <a:r>
              <a:rPr lang="en-US" altLang="en-US"/>
              <a:t>          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FROM</a:t>
            </a:r>
            <a:r>
              <a:rPr lang="en-US" altLang="en-US"/>
              <a:t> table1, table2</a:t>
            </a:r>
          </a:p>
          <a:p>
            <a:pPr lvl="1">
              <a:buFontTx/>
              <a:buNone/>
            </a:pPr>
            <a:r>
              <a:rPr lang="en-US" altLang="en-US"/>
              <a:t>		   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WHERE</a:t>
            </a:r>
            <a:r>
              <a:rPr lang="en-US" altLang="en-US"/>
              <a:t> table1.fieldName = table2.fieldName</a:t>
            </a:r>
          </a:p>
          <a:p>
            <a:pPr lvl="1"/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SELECT</a:t>
            </a:r>
            <a:r>
              <a:rPr lang="en-US" altLang="en-US"/>
              <a:t> firstName, lastName, isbn</a:t>
            </a:r>
          </a:p>
          <a:p>
            <a:pPr lvl="1">
              <a:buFontTx/>
              <a:buNone/>
            </a:pPr>
            <a:r>
              <a:rPr lang="en-US" altLang="en-US"/>
              <a:t>          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FROM</a:t>
            </a:r>
            <a:r>
              <a:rPr lang="en-US" altLang="en-US"/>
              <a:t> authors, authorISBN</a:t>
            </a:r>
          </a:p>
          <a:p>
            <a:pPr lvl="1">
              <a:buFontTx/>
              <a:buNone/>
            </a:pPr>
            <a:r>
              <a:rPr lang="en-US" altLang="en-US"/>
              <a:t>          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WHERE</a:t>
            </a:r>
            <a:r>
              <a:rPr lang="en-US" altLang="en-US"/>
              <a:t> authors.authorID = authorISBN.authorID</a:t>
            </a:r>
          </a:p>
          <a:p>
            <a:pPr lvl="1">
              <a:buFontTx/>
              <a:buNone/>
            </a:pPr>
            <a:r>
              <a:rPr lang="en-US" altLang="en-US"/>
              <a:t>          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ORDER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BY</a:t>
            </a:r>
            <a:r>
              <a:rPr lang="en-US" altLang="en-US"/>
              <a:t> lastName, firstName</a:t>
            </a:r>
          </a:p>
        </p:txBody>
      </p:sp>
    </p:spTree>
    <p:extLst>
      <p:ext uri="{BB962C8B-B14F-4D97-AF65-F5344CB8AC3E}">
        <p14:creationId xmlns:p14="http://schemas.microsoft.com/office/powerpoint/2010/main" val="403461852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" pitchFamily="49" charset="0"/>
              </a:rPr>
              <a:t>INSERT</a:t>
            </a:r>
            <a:r>
              <a:rPr lang="en-US" altLang="en-US">
                <a:latin typeface="Times New Roman" pitchFamily="18" charset="0"/>
              </a:rPr>
              <a:t> </a:t>
            </a:r>
            <a:r>
              <a:rPr lang="en-US" altLang="en-US">
                <a:latin typeface="Courier" pitchFamily="49" charset="0"/>
              </a:rPr>
              <a:t>INTO</a:t>
            </a:r>
            <a:r>
              <a:rPr lang="en-US" altLang="en-US"/>
              <a:t> Statement</a:t>
            </a:r>
          </a:p>
        </p:txBody>
      </p:sp>
      <p:sp>
        <p:nvSpPr>
          <p:cNvPr id="1116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 a new record into a table</a:t>
            </a:r>
          </a:p>
          <a:p>
            <a:pPr lvl="1"/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INSERT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INTO</a:t>
            </a:r>
            <a:r>
              <a:rPr lang="en-US" altLang="en-US"/>
              <a:t> tableName ( fieldName1, … , fieldNameN )</a:t>
            </a:r>
          </a:p>
          <a:p>
            <a:pPr lvl="1">
              <a:buFontTx/>
              <a:buNone/>
            </a:pPr>
            <a:r>
              <a:rPr lang="en-US" altLang="en-US"/>
              <a:t>          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VALUES</a:t>
            </a:r>
            <a:r>
              <a:rPr lang="en-US" altLang="en-US"/>
              <a:t> ( value1, … , valueN )</a:t>
            </a:r>
          </a:p>
          <a:p>
            <a:pPr lvl="2"/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INSERT</a:t>
            </a:r>
            <a:r>
              <a:rPr lang="en-US" altLang="en-US"/>
              <a:t> </a:t>
            </a: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INTO</a:t>
            </a:r>
            <a:r>
              <a:rPr lang="en-US" altLang="en-US"/>
              <a:t> authors ( firstName, lastName )</a:t>
            </a:r>
          </a:p>
          <a:p>
            <a:pPr lvl="2">
              <a:buFontTx/>
              <a:buNone/>
            </a:pPr>
            <a:r>
              <a:rPr lang="en-US" altLang="en-US"/>
              <a:t>          </a:t>
            </a: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VALUES</a:t>
            </a:r>
            <a:r>
              <a:rPr lang="en-US" altLang="en-US"/>
              <a:t> ( </a:t>
            </a:r>
            <a:r>
              <a:rPr lang="en-US" altLang="en-US">
                <a:solidFill>
                  <a:schemeClr val="accent1"/>
                </a:solidFill>
              </a:rPr>
              <a:t>‘Sue’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1"/>
                </a:solidFill>
              </a:rPr>
              <a:t>‘Smith’</a:t>
            </a:r>
            <a:r>
              <a:rPr lang="en-US" altLang="en-US"/>
              <a:t> )</a:t>
            </a:r>
          </a:p>
        </p:txBody>
      </p:sp>
      <p:graphicFrame>
        <p:nvGraphicFramePr>
          <p:cNvPr id="111620" name="Object 1028"/>
          <p:cNvGraphicFramePr>
            <a:graphicFrameLocks/>
          </p:cNvGraphicFramePr>
          <p:nvPr/>
        </p:nvGraphicFramePr>
        <p:xfrm>
          <a:off x="533400" y="3505200"/>
          <a:ext cx="77692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3" imgW="6106320" imgH="4064040" progId="Word.Document.8">
                  <p:embed/>
                </p:oleObj>
              </mc:Choice>
              <mc:Fallback>
                <p:oleObj name="Document" r:id="rId3" imgW="6106320" imgH="4064040" progId="Word.Document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77692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6992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Database</a:t>
            </a:r>
          </a:p>
          <a:p>
            <a:pPr lvl="1"/>
            <a:r>
              <a:rPr lang="en-US" altLang="en-US"/>
              <a:t>Collection of data</a:t>
            </a:r>
          </a:p>
          <a:p>
            <a:r>
              <a:rPr lang="en-US" altLang="en-US"/>
              <a:t>DBMS</a:t>
            </a:r>
          </a:p>
          <a:p>
            <a:pPr lvl="1"/>
            <a:r>
              <a:rPr lang="en-US" altLang="en-US"/>
              <a:t>Database management system</a:t>
            </a:r>
          </a:p>
          <a:p>
            <a:pPr lvl="1"/>
            <a:r>
              <a:rPr lang="en-US" altLang="en-US"/>
              <a:t>Storing and organizing data</a:t>
            </a:r>
          </a:p>
          <a:p>
            <a:r>
              <a:rPr lang="en-US" altLang="en-US"/>
              <a:t>SQL</a:t>
            </a:r>
          </a:p>
          <a:p>
            <a:pPr lvl="1"/>
            <a:r>
              <a:rPr lang="en-US" altLang="en-US"/>
              <a:t>Relational database</a:t>
            </a:r>
          </a:p>
          <a:p>
            <a:pPr lvl="1"/>
            <a:r>
              <a:rPr lang="en-US" altLang="en-US"/>
              <a:t>Structured Query Language</a:t>
            </a:r>
          </a:p>
          <a:p>
            <a:r>
              <a:rPr lang="en-US" altLang="en-US"/>
              <a:t>JDBC</a:t>
            </a:r>
          </a:p>
          <a:p>
            <a:pPr lvl="1"/>
            <a:r>
              <a:rPr lang="en-US" altLang="en-US"/>
              <a:t>Java Database Connectivity</a:t>
            </a:r>
          </a:p>
          <a:p>
            <a:pPr lvl="1"/>
            <a:r>
              <a:rPr lang="en-US" altLang="en-US"/>
              <a:t>JDBC driver</a:t>
            </a:r>
          </a:p>
        </p:txBody>
      </p:sp>
    </p:spTree>
    <p:extLst>
      <p:ext uri="{BB962C8B-B14F-4D97-AF65-F5344CB8AC3E}">
        <p14:creationId xmlns:p14="http://schemas.microsoft.com/office/powerpoint/2010/main" val="147435614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" pitchFamily="49" charset="0"/>
              </a:rPr>
              <a:t>UPDATE</a:t>
            </a:r>
            <a:r>
              <a:rPr lang="en-US" altLang="en-US"/>
              <a:t> Statement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Modify data in a table</a:t>
            </a:r>
          </a:p>
          <a:p>
            <a:pPr lvl="1"/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UPDATE</a:t>
            </a:r>
            <a:r>
              <a:rPr lang="en-US" altLang="en-US"/>
              <a:t> tableName </a:t>
            </a:r>
          </a:p>
          <a:p>
            <a:pPr lvl="1"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     SET</a:t>
            </a:r>
            <a:r>
              <a:rPr lang="en-US" altLang="en-US"/>
              <a:t> fieldName1 = value1, … , fieldNameN = valueN</a:t>
            </a:r>
          </a:p>
          <a:p>
            <a:pPr lvl="1">
              <a:buFontTx/>
              <a:buNone/>
            </a:pPr>
            <a:r>
              <a:rPr lang="en-US" altLang="en-US"/>
              <a:t>		     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WHERE</a:t>
            </a:r>
            <a:r>
              <a:rPr lang="en-US" altLang="en-US"/>
              <a:t> criteria</a:t>
            </a:r>
          </a:p>
          <a:p>
            <a:pPr lvl="2"/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UPDATE</a:t>
            </a:r>
            <a:r>
              <a:rPr lang="en-US" altLang="en-US"/>
              <a:t> authors </a:t>
            </a:r>
          </a:p>
          <a:p>
            <a:pPr lvl="2">
              <a:buFontTx/>
              <a:buNone/>
            </a:pPr>
            <a:r>
              <a:rPr lang="en-US" altLang="en-US"/>
              <a:t>          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SET</a:t>
            </a:r>
            <a:r>
              <a:rPr lang="en-US" altLang="en-US"/>
              <a:t> lastName = </a:t>
            </a:r>
            <a:r>
              <a:rPr lang="en-US" altLang="en-US">
                <a:solidFill>
                  <a:schemeClr val="accent1"/>
                </a:solidFill>
              </a:rPr>
              <a:t>‘Jones’</a:t>
            </a:r>
          </a:p>
          <a:p>
            <a:pPr lvl="2">
              <a:buFontTx/>
              <a:buNone/>
            </a:pPr>
            <a:r>
              <a:rPr lang="en-US" altLang="en-US"/>
              <a:t>          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WHERE</a:t>
            </a:r>
            <a:r>
              <a:rPr lang="en-US" altLang="en-US"/>
              <a:t> lastName = </a:t>
            </a:r>
            <a:r>
              <a:rPr lang="en-US" altLang="en-US">
                <a:solidFill>
                  <a:schemeClr val="accent1"/>
                </a:solidFill>
              </a:rPr>
              <a:t>‘Smith’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AND</a:t>
            </a:r>
            <a:r>
              <a:rPr lang="en-US" altLang="en-US"/>
              <a:t> firstName = </a:t>
            </a:r>
            <a:r>
              <a:rPr lang="en-US" altLang="en-US">
                <a:solidFill>
                  <a:schemeClr val="accent1"/>
                </a:solidFill>
              </a:rPr>
              <a:t>‘Sue’</a:t>
            </a:r>
          </a:p>
          <a:p>
            <a:pPr lvl="2">
              <a:buFontTx/>
              <a:buNone/>
            </a:pP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    </a:t>
            </a:r>
            <a:endParaRPr lang="en-US" altLang="en-US"/>
          </a:p>
        </p:txBody>
      </p:sp>
      <p:graphicFrame>
        <p:nvGraphicFramePr>
          <p:cNvPr id="112644" name="Object 4"/>
          <p:cNvGraphicFramePr>
            <a:graphicFrameLocks/>
          </p:cNvGraphicFramePr>
          <p:nvPr/>
        </p:nvGraphicFramePr>
        <p:xfrm>
          <a:off x="685800" y="4267200"/>
          <a:ext cx="77692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3" imgW="6106320" imgH="4064040" progId="Word.Document.8">
                  <p:embed/>
                </p:oleObj>
              </mc:Choice>
              <mc:Fallback>
                <p:oleObj name="Document" r:id="rId3" imgW="6106320" imgH="4064040" progId="Word.Document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67200"/>
                        <a:ext cx="77692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12358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" pitchFamily="49" charset="0"/>
              </a:rPr>
              <a:t>DELETE</a:t>
            </a:r>
            <a:r>
              <a:rPr lang="en-US" altLang="en-US"/>
              <a:t> </a:t>
            </a:r>
            <a:r>
              <a:rPr lang="en-US" altLang="en-US">
                <a:latin typeface="Courier" pitchFamily="49" charset="0"/>
              </a:rPr>
              <a:t>FROM</a:t>
            </a:r>
            <a:r>
              <a:rPr lang="en-US" altLang="en-US"/>
              <a:t> Statement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Remove data from a table</a:t>
            </a:r>
          </a:p>
          <a:p>
            <a:pPr lvl="1"/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DELETE FROM</a:t>
            </a:r>
            <a:r>
              <a:rPr lang="en-US" altLang="en-US"/>
              <a:t> tableName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WHERE</a:t>
            </a:r>
            <a:r>
              <a:rPr lang="en-US" altLang="en-US"/>
              <a:t> criteria 		     </a:t>
            </a:r>
          </a:p>
          <a:p>
            <a:pPr lvl="2"/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DELETE FROM</a:t>
            </a:r>
            <a:r>
              <a:rPr lang="en-US" altLang="en-US"/>
              <a:t> authors </a:t>
            </a:r>
          </a:p>
          <a:p>
            <a:pPr lvl="2">
              <a:buFontTx/>
              <a:buNone/>
            </a:pPr>
            <a:r>
              <a:rPr lang="en-US" altLang="en-US"/>
              <a:t>           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WHERE</a:t>
            </a:r>
            <a:r>
              <a:rPr lang="en-US" altLang="en-US"/>
              <a:t> lastName = </a:t>
            </a:r>
            <a:r>
              <a:rPr lang="en-US" altLang="en-US">
                <a:solidFill>
                  <a:schemeClr val="accent1"/>
                </a:solidFill>
              </a:rPr>
              <a:t>‘Jones’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AND</a:t>
            </a:r>
            <a:r>
              <a:rPr lang="en-US" altLang="en-US"/>
              <a:t> firstName = </a:t>
            </a:r>
            <a:r>
              <a:rPr lang="en-US" altLang="en-US">
                <a:solidFill>
                  <a:schemeClr val="accent1"/>
                </a:solidFill>
              </a:rPr>
              <a:t>‘Sue’</a:t>
            </a:r>
          </a:p>
        </p:txBody>
      </p:sp>
      <p:graphicFrame>
        <p:nvGraphicFramePr>
          <p:cNvPr id="113668" name="Object 4"/>
          <p:cNvGraphicFramePr>
            <a:graphicFrameLocks/>
          </p:cNvGraphicFramePr>
          <p:nvPr/>
        </p:nvGraphicFramePr>
        <p:xfrm>
          <a:off x="762000" y="3124200"/>
          <a:ext cx="77692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3" imgW="6106320" imgH="4064040" progId="Word.Document.8">
                  <p:embed/>
                </p:oleObj>
              </mc:Choice>
              <mc:Fallback>
                <p:oleObj name="Document" r:id="rId3" imgW="6106320" imgH="4064040" progId="Word.Document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77692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50905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Manipulating Databases with JDBC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Connect to a database</a:t>
            </a:r>
          </a:p>
          <a:p>
            <a:r>
              <a:rPr lang="en-US" altLang="en-US"/>
              <a:t>Query the database</a:t>
            </a:r>
          </a:p>
          <a:p>
            <a:r>
              <a:rPr lang="en-US" altLang="en-US"/>
              <a:t>Display the results of the query</a:t>
            </a:r>
          </a:p>
        </p:txBody>
      </p:sp>
    </p:spTree>
    <p:extLst>
      <p:ext uri="{BB962C8B-B14F-4D97-AF65-F5344CB8AC3E}">
        <p14:creationId xmlns:p14="http://schemas.microsoft.com/office/powerpoint/2010/main" val="170420457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JDBC Classes for DB Connection</a:t>
            </a:r>
          </a:p>
        </p:txBody>
      </p:sp>
      <p:sp>
        <p:nvSpPr>
          <p:cNvPr id="137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257800"/>
          </a:xfrm>
        </p:spPr>
        <p:txBody>
          <a:bodyPr>
            <a:normAutofit/>
          </a:bodyPr>
          <a:lstStyle/>
          <a:p>
            <a:r>
              <a:rPr lang="en-US" altLang="en-US" sz="2400" dirty="0" err="1">
                <a:latin typeface="Courier New" pitchFamily="49" charset="0"/>
              </a:rPr>
              <a:t>java.sql.Driver</a:t>
            </a:r>
            <a:endParaRPr lang="en-US" altLang="en-US" sz="2400" dirty="0"/>
          </a:p>
          <a:p>
            <a:pPr lvl="1"/>
            <a:r>
              <a:rPr lang="en-US" altLang="en-US" sz="2000" dirty="0"/>
              <a:t>Unless creating custom JDBC implementation, never have to deal with it. It gives JDBC a launching point for DB connectivity by responding to </a:t>
            </a:r>
            <a:r>
              <a:rPr lang="en-US" altLang="en-US" sz="2000" dirty="0" err="1">
                <a:latin typeface="Courier New" pitchFamily="49" charset="0"/>
              </a:rPr>
              <a:t>DriverManager</a:t>
            </a:r>
            <a:r>
              <a:rPr lang="en-US" altLang="en-US" sz="2000" dirty="0"/>
              <a:t> connection requests</a:t>
            </a:r>
          </a:p>
          <a:p>
            <a:r>
              <a:rPr lang="en-US" altLang="en-US" sz="2400" dirty="0" err="1">
                <a:latin typeface="Courier New" pitchFamily="49" charset="0"/>
              </a:rPr>
              <a:t>java.sql.DriverManager</a:t>
            </a:r>
            <a:endParaRPr lang="en-US" altLang="en-US" sz="2400" dirty="0"/>
          </a:p>
          <a:p>
            <a:pPr lvl="1"/>
            <a:r>
              <a:rPr lang="en-US" altLang="en-US" sz="2000" dirty="0"/>
              <a:t>Maintains a list of Driver implementations and presents an application with one that matches a requested URL.</a:t>
            </a:r>
          </a:p>
          <a:p>
            <a:pPr lvl="1"/>
            <a:r>
              <a:rPr lang="en-US" altLang="en-US" sz="2000" dirty="0" err="1">
                <a:latin typeface="Courier New" pitchFamily="49" charset="0"/>
              </a:rPr>
              <a:t>getConnection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url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uid</a:t>
            </a:r>
            <a:r>
              <a:rPr lang="en-US" altLang="en-US" sz="2000" dirty="0">
                <a:latin typeface="Courier New" pitchFamily="49" charset="0"/>
              </a:rPr>
              <a:t>, password)</a:t>
            </a:r>
          </a:p>
          <a:p>
            <a:pPr lvl="1"/>
            <a:r>
              <a:rPr lang="en-US" altLang="en-US" sz="2000" dirty="0" err="1">
                <a:latin typeface="Courier New" pitchFamily="49" charset="0"/>
              </a:rPr>
              <a:t>getDrivers</a:t>
            </a:r>
            <a:r>
              <a:rPr lang="en-US" altLang="en-US" sz="2000" dirty="0">
                <a:latin typeface="Courier New" pitchFamily="49" charset="0"/>
              </a:rPr>
              <a:t>(), </a:t>
            </a:r>
            <a:r>
              <a:rPr lang="en-US" altLang="en-US" sz="2000" dirty="0" err="1">
                <a:latin typeface="Courier New" pitchFamily="49" charset="0"/>
              </a:rPr>
              <a:t>registerDriver</a:t>
            </a:r>
            <a:r>
              <a:rPr lang="en-US" altLang="en-US" sz="2000" dirty="0">
                <a:latin typeface="Courier New" pitchFamily="49" charset="0"/>
              </a:rPr>
              <a:t>()</a:t>
            </a:r>
          </a:p>
          <a:p>
            <a:r>
              <a:rPr lang="en-US" altLang="en-US" sz="2400" dirty="0" err="1">
                <a:latin typeface="Courier New" pitchFamily="49" charset="0"/>
              </a:rPr>
              <a:t>java.sql.Connection</a:t>
            </a:r>
            <a:endParaRPr lang="en-US" altLang="en-US" sz="2400" dirty="0">
              <a:latin typeface="Courier New" pitchFamily="49" charset="0"/>
            </a:endParaRPr>
          </a:p>
          <a:p>
            <a:pPr lvl="1"/>
            <a:r>
              <a:rPr lang="en-US" altLang="en-US" sz="2000" dirty="0"/>
              <a:t>Represents a single logical DB connection; used for sending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4521528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URLs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Uses syntax similar to net URLs</a:t>
            </a:r>
          </a:p>
          <a:p>
            <a:pPr lvl="1"/>
            <a:r>
              <a:rPr lang="en-US" altLang="en-US">
                <a:latin typeface="Courier New" pitchFamily="49" charset="0"/>
              </a:rPr>
              <a:t>jdbc:odbc:CoreJava</a:t>
            </a:r>
          </a:p>
          <a:p>
            <a:pPr lvl="1"/>
            <a:r>
              <a:rPr lang="en-US" altLang="en-US">
                <a:latin typeface="Courier New" pitchFamily="49" charset="0"/>
              </a:rPr>
              <a:t>jdbc:pointbase:CATS</a:t>
            </a:r>
          </a:p>
          <a:p>
            <a:r>
              <a:rPr lang="en-US" altLang="en-US"/>
              <a:t>General syntax</a:t>
            </a:r>
          </a:p>
          <a:p>
            <a:pPr lvl="1"/>
            <a:r>
              <a:rPr lang="en-US" altLang="en-US">
                <a:latin typeface="Courier New" pitchFamily="49" charset="0"/>
              </a:rPr>
              <a:t>jdbc:subprotocol_name:other_stuff</a:t>
            </a:r>
          </a:p>
          <a:p>
            <a:pPr lvl="1"/>
            <a:r>
              <a:rPr lang="en-US" altLang="en-US"/>
              <a:t>Where</a:t>
            </a:r>
            <a:r>
              <a:rPr lang="en-US" altLang="en-US">
                <a:latin typeface="Courier New" pitchFamily="49" charset="0"/>
              </a:rPr>
              <a:t> subprotocol </a:t>
            </a:r>
            <a:r>
              <a:rPr lang="en-US" altLang="en-US"/>
              <a:t>selects the specific driver</a:t>
            </a:r>
          </a:p>
          <a:p>
            <a:pPr lvl="1"/>
            <a:r>
              <a:rPr lang="en-US" altLang="en-US"/>
              <a:t>Format for </a:t>
            </a:r>
            <a:r>
              <a:rPr lang="en-US" altLang="en-US">
                <a:latin typeface="Courier New" pitchFamily="49" charset="0"/>
              </a:rPr>
              <a:t>other_stuff</a:t>
            </a:r>
            <a:r>
              <a:rPr lang="en-US" altLang="en-US"/>
              <a:t> depends on subprotocol, but in general:</a:t>
            </a:r>
          </a:p>
          <a:p>
            <a:pPr lvl="1"/>
            <a:r>
              <a:rPr lang="en-US" altLang="en-US">
                <a:latin typeface="Courier New" pitchFamily="49" charset="0"/>
              </a:rPr>
              <a:t>jdbc:subprotocol://hostname:port/other</a:t>
            </a:r>
          </a:p>
          <a:p>
            <a:pPr lvl="1"/>
            <a:r>
              <a:rPr lang="en-US" altLang="en-US">
                <a:latin typeface="Courier New" pitchFamily="49" charset="0"/>
              </a:rPr>
              <a:t>jdbc:odbc://whitehouse.gov:5000/CATS;PWD=Rice </a:t>
            </a:r>
            <a:r>
              <a:rPr lang="en-US" altLang="en-US"/>
              <a:t>would connect to the </a:t>
            </a:r>
            <a:r>
              <a:rPr lang="en-US" altLang="en-US">
                <a:latin typeface="Courier New" pitchFamily="49" charset="0"/>
              </a:rPr>
              <a:t>CATS</a:t>
            </a:r>
            <a:r>
              <a:rPr lang="en-US" altLang="en-US"/>
              <a:t> DB on port 5000 of </a:t>
            </a:r>
            <a:r>
              <a:rPr lang="en-US" altLang="en-US">
                <a:latin typeface="Courier New" pitchFamily="49" charset="0"/>
              </a:rPr>
              <a:t>whitehouse.gov</a:t>
            </a:r>
            <a:r>
              <a:rPr lang="en-US" altLang="en-US"/>
              <a:t>, using the ODBC attribute value of </a:t>
            </a:r>
            <a:r>
              <a:rPr lang="en-US" altLang="en-US">
                <a:latin typeface="Courier New" pitchFamily="49" charset="0"/>
              </a:rPr>
              <a:t>PWD</a:t>
            </a:r>
            <a:r>
              <a:rPr lang="en-US" altLang="en-US"/>
              <a:t> set to “Rice”.</a:t>
            </a:r>
            <a:endParaRPr lang="en-US" altLang="en-US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334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JDBC – Making the Connection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Register the </a:t>
            </a:r>
            <a:r>
              <a:rPr lang="en-US" altLang="en-US">
                <a:latin typeface="Courier New" pitchFamily="49" charset="0"/>
              </a:rPr>
              <a:t>Driver</a:t>
            </a:r>
            <a:r>
              <a:rPr lang="en-US" altLang="en-US"/>
              <a:t> implementation of the DB. JDBC requires a </a:t>
            </a:r>
            <a:r>
              <a:rPr lang="en-US" altLang="en-US">
                <a:latin typeface="Courier New" pitchFamily="49" charset="0"/>
              </a:rPr>
              <a:t>Driver</a:t>
            </a:r>
            <a:r>
              <a:rPr lang="en-US" altLang="en-US"/>
              <a:t> class to register itself with </a:t>
            </a:r>
            <a:r>
              <a:rPr lang="en-US" altLang="en-US">
                <a:latin typeface="Courier New" pitchFamily="49" charset="0"/>
              </a:rPr>
              <a:t>DriverManager</a:t>
            </a:r>
            <a:r>
              <a:rPr lang="en-US" altLang="en-US"/>
              <a:t> when it is instantiated. </a:t>
            </a:r>
          </a:p>
          <a:p>
            <a:pPr lvl="1"/>
            <a:r>
              <a:rPr lang="en-US" altLang="en-US"/>
              <a:t>Explicitly call </a:t>
            </a:r>
            <a:r>
              <a:rPr lang="en-US" altLang="en-US">
                <a:latin typeface="Courier New" pitchFamily="49" charset="0"/>
              </a:rPr>
              <a:t>new</a:t>
            </a:r>
            <a:r>
              <a:rPr lang="en-US" altLang="en-US"/>
              <a:t> to load the driver (needs to be hardcoded)</a:t>
            </a:r>
          </a:p>
          <a:p>
            <a:pPr lvl="1"/>
            <a:r>
              <a:rPr lang="en-US" altLang="en-US"/>
              <a:t>Or, use </a:t>
            </a:r>
            <a:r>
              <a:rPr lang="en-US" altLang="en-US">
                <a:latin typeface="Courier New" pitchFamily="49" charset="0"/>
              </a:rPr>
              <a:t>Class.forName(“DriverClass”)</a:t>
            </a:r>
          </a:p>
          <a:p>
            <a:r>
              <a:rPr lang="en-US" altLang="en-US"/>
              <a:t>Establish a connection with the DB</a:t>
            </a:r>
          </a:p>
          <a:p>
            <a:pPr lvl="1">
              <a:buFontTx/>
              <a:buNone/>
            </a:pPr>
            <a:r>
              <a:rPr lang="en-US" altLang="en-US" sz="1800">
                <a:latin typeface="Courier New" pitchFamily="49" charset="0"/>
              </a:rPr>
              <a:t>Connection c = DriverManager.getConnection(url, uid, password);</a:t>
            </a:r>
          </a:p>
          <a:p>
            <a:pPr lvl="1"/>
            <a:r>
              <a:rPr lang="en-US" altLang="en-US"/>
              <a:t>DM searches the registered Drivers until it finds the match. </a:t>
            </a:r>
          </a:p>
          <a:p>
            <a:pPr lvl="1"/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Driver</a:t>
            </a:r>
            <a:r>
              <a:rPr lang="en-US" altLang="en-US"/>
              <a:t> class then establishes the connection, returns a </a:t>
            </a:r>
            <a:r>
              <a:rPr lang="en-US" altLang="en-US">
                <a:latin typeface="Courier New" pitchFamily="49" charset="0"/>
              </a:rPr>
              <a:t>connection</a:t>
            </a:r>
            <a:r>
              <a:rPr lang="en-US" altLang="en-US"/>
              <a:t> object to DM, which in turn returns it back.</a:t>
            </a:r>
            <a:r>
              <a:rPr lang="en-US" altLang="en-US" sz="180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042519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JDBC – Database Access Classes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>
                <a:latin typeface="Courier New" pitchFamily="49" charset="0"/>
              </a:rPr>
              <a:t>java.sql.Statement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Most basic class. It performs all the SQL statements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Courier New" pitchFamily="49" charset="0"/>
              </a:rPr>
              <a:t>executeQuery( String ), executeUpdate( String ), execute( String )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Courier New" pitchFamily="49" charset="0"/>
              </a:rPr>
              <a:t>java.sql.ResultSet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One or more rows of data returned by a query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Statement st = c.createStatement();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ResultSet rs = st.executeQuery(“…”);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Methods: </a:t>
            </a:r>
            <a:r>
              <a:rPr lang="en-US" altLang="en-US" sz="2000">
                <a:latin typeface="Courier New" pitchFamily="49" charset="0"/>
              </a:rPr>
              <a:t>next(),getString(column),getInt(..), last(), getRow() 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Be careful about SQL NULL and Java NULL</a:t>
            </a:r>
          </a:p>
          <a:p>
            <a:pPr lvl="1">
              <a:lnSpc>
                <a:spcPct val="90000"/>
              </a:lnSpc>
            </a:pPr>
            <a:r>
              <a:rPr lang="en-US" altLang="en-US" sz="2000" u="sng"/>
              <a:t>Always</a:t>
            </a:r>
            <a:r>
              <a:rPr lang="en-US" altLang="en-US" sz="2000"/>
              <a:t> use </a:t>
            </a:r>
            <a:r>
              <a:rPr lang="en-US" altLang="en-US" sz="2000">
                <a:latin typeface="Courier New" pitchFamily="49" charset="0"/>
              </a:rPr>
              <a:t>wasNull()</a:t>
            </a:r>
          </a:p>
          <a:p>
            <a:pPr lvl="1">
              <a:lnSpc>
                <a:spcPct val="90000"/>
              </a:lnSpc>
            </a:pPr>
            <a:r>
              <a:rPr lang="en-US" altLang="en-US" sz="2000" u="sng"/>
              <a:t>Always</a:t>
            </a:r>
            <a:r>
              <a:rPr lang="en-US" altLang="en-US" sz="2000"/>
              <a:t> call </a:t>
            </a:r>
            <a:r>
              <a:rPr lang="en-US" altLang="en-US" sz="2000">
                <a:latin typeface="Courier New" pitchFamily="49" charset="0"/>
              </a:rPr>
              <a:t>close()</a:t>
            </a:r>
            <a:r>
              <a:rPr lang="en-US" altLang="en-US" sz="2000"/>
              <a:t> on all </a:t>
            </a:r>
            <a:r>
              <a:rPr lang="en-US" altLang="en-US" sz="2000">
                <a:latin typeface="Courier New" pitchFamily="49" charset="0"/>
              </a:rPr>
              <a:t>ResultSet</a:t>
            </a:r>
            <a:r>
              <a:rPr lang="en-US" altLang="en-US" sz="2000"/>
              <a:t>, </a:t>
            </a:r>
            <a:r>
              <a:rPr lang="en-US" altLang="en-US" sz="2000">
                <a:latin typeface="Courier New" pitchFamily="49" charset="0"/>
              </a:rPr>
              <a:t>Statement</a:t>
            </a:r>
            <a:r>
              <a:rPr lang="en-US" altLang="en-US" sz="2000"/>
              <a:t>, and </a:t>
            </a:r>
            <a:r>
              <a:rPr lang="en-US" altLang="en-US" sz="2000">
                <a:latin typeface="Courier New" pitchFamily="49" charset="0"/>
              </a:rPr>
              <a:t>Connection</a:t>
            </a:r>
            <a:r>
              <a:rPr lang="en-US" altLang="en-US" sz="2000"/>
              <a:t> objects. Some drivers (e.g., IBM’s native DB2) will not close the rs and st objects even when you close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9866951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JDBC – DB Access Classes (Cont.) 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>
                <a:latin typeface="Courier New" pitchFamily="49" charset="0"/>
              </a:rPr>
              <a:t>java.sql.ResultSetMetaData</a:t>
            </a:r>
          </a:p>
          <a:p>
            <a:pPr lvl="1"/>
            <a:r>
              <a:rPr lang="en-US" altLang="en-US"/>
              <a:t>Provides extra information about (data about data) the ResultSet object</a:t>
            </a:r>
          </a:p>
          <a:p>
            <a:pPr lvl="1"/>
            <a:r>
              <a:rPr lang="en-US" altLang="en-US">
                <a:latin typeface="Courier New" pitchFamily="49" charset="0"/>
              </a:rPr>
              <a:t>getColumnCount(), getColumnName(column)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49" charset="0"/>
              </a:rPr>
              <a:t>ResultSetMetaData md = rs.getMetaData();</a:t>
            </a:r>
          </a:p>
          <a:p>
            <a:r>
              <a:rPr lang="en-US" altLang="en-US">
                <a:latin typeface="Courier New" pitchFamily="49" charset="0"/>
              </a:rPr>
              <a:t>java.sql.DatabaseMetaData</a:t>
            </a:r>
          </a:p>
          <a:p>
            <a:pPr lvl="1"/>
            <a:r>
              <a:rPr lang="en-US" altLang="en-US"/>
              <a:t>Provides extra information about the database for a given connection object</a:t>
            </a:r>
          </a:p>
          <a:p>
            <a:pPr lvl="1"/>
            <a:r>
              <a:rPr lang="en-US" altLang="en-US"/>
              <a:t>What tables exist, what username is being used, is the DB read-only, what are the primary keys for a table, etc.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49" charset="0"/>
              </a:rPr>
              <a:t>DatabaseMetaData dmd = c.getMetaData();</a:t>
            </a:r>
          </a:p>
          <a:p>
            <a:pPr lvl="1"/>
            <a:r>
              <a:rPr lang="en-US" altLang="en-US"/>
              <a:t>Lets developers write apps that are DB-independent</a:t>
            </a:r>
          </a:p>
        </p:txBody>
      </p:sp>
    </p:spTree>
    <p:extLst>
      <p:ext uri="{BB962C8B-B14F-4D97-AF65-F5344CB8AC3E}">
        <p14:creationId xmlns:p14="http://schemas.microsoft.com/office/powerpoint/2010/main" val="147303747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Prepared SQL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For each SQL statement received, the DB builds a query plan by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parsing the SQL statement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reading the SQL to determine what to do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formulating a plan for executing the SQL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Repeatedly executing SQL with same query plan is very inefficient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UPDATE account SET balance = </a:t>
            </a:r>
            <a:r>
              <a:rPr lang="en-US" altLang="en-US" i="1"/>
              <a:t>XXX</a:t>
            </a:r>
            <a:r>
              <a:rPr lang="en-US" altLang="en-US"/>
              <a:t> WHERE id = </a:t>
            </a:r>
            <a:r>
              <a:rPr lang="en-US" altLang="en-US" i="1"/>
              <a:t>YYY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Statement st = c.createStatement();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for (int i=0; i&lt;accounts.length; i++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st.executeUpdate(“UPDATE account “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“SET balance = “ + accounts[i].getBalance()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	“WHERE id = “ + accounts[i].getId());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10417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Prepared SQL (contd.)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DBs enable you to optimize repeated calls through prepared SQL.</a:t>
            </a:r>
          </a:p>
          <a:p>
            <a:r>
              <a:rPr lang="en-US" altLang="en-US"/>
              <a:t>Create a Java instance of a prepared statement that notifies the DB of the kind of SQL call it represents.</a:t>
            </a:r>
          </a:p>
          <a:p>
            <a:r>
              <a:rPr lang="en-US" altLang="en-US"/>
              <a:t>DB can then create a query plan for that SQL even before it is actually executed.</a:t>
            </a:r>
          </a:p>
          <a:p>
            <a:r>
              <a:rPr lang="en-US" altLang="en-US"/>
              <a:t>If the same prepared statement is executed more than once, the DB uses the same query plan without rebuilding a new one.</a:t>
            </a:r>
          </a:p>
        </p:txBody>
      </p:sp>
    </p:spTree>
    <p:extLst>
      <p:ext uri="{BB962C8B-B14F-4D97-AF65-F5344CB8AC3E}">
        <p14:creationId xmlns:p14="http://schemas.microsoft.com/office/powerpoint/2010/main" val="41787890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JDBC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Programs developed with Java/JDBC are platform and vendor independent.</a:t>
            </a:r>
          </a:p>
          <a:p>
            <a:r>
              <a:rPr lang="en-US" altLang="en-US"/>
              <a:t>“write once, compile once, run anywhere”</a:t>
            </a:r>
          </a:p>
          <a:p>
            <a:r>
              <a:rPr lang="en-US" altLang="en-US"/>
              <a:t>Write apps in java to access any DB, using standard SQL statements – while still following Java conventions.</a:t>
            </a:r>
          </a:p>
          <a:p>
            <a:r>
              <a:rPr lang="en-US" altLang="en-US"/>
              <a:t>JDBC driver manager and JDBC drivers provide the bridge between the database and java worlds.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03680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Prepared SQL (contd.)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2000">
                <a:solidFill>
                  <a:srgbClr val="008000"/>
                </a:solidFill>
                <a:latin typeface="Courier New" pitchFamily="49" charset="0"/>
              </a:rPr>
              <a:t>// create SQL statement with parameters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PreparedStatement st = c.prepareStatement(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				“UPDATE account “ +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				“SET balance = ? “ + 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				“WHERE id = ?”);</a:t>
            </a:r>
          </a:p>
          <a:p>
            <a:pPr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for (int i=0; i&lt;accounts.length; i++) 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	</a:t>
            </a:r>
            <a:r>
              <a:rPr lang="en-US" altLang="en-US" sz="2000">
                <a:solidFill>
                  <a:srgbClr val="008000"/>
                </a:solidFill>
                <a:latin typeface="Courier New" pitchFamily="49" charset="0"/>
              </a:rPr>
              <a:t>// bind the parameters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	st.setFloat(1, accounts[i].getBalance());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	st.setInt(2, accounts[i].getId());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	st.execute();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	st.clearParameters();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910529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2667000"/>
            <a:ext cx="6858000" cy="8382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 smtClean="0"/>
              <a:t>Q &amp; A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41550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2514600" y="533400"/>
            <a:ext cx="34290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>
            <a:off x="2514600" y="1371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3429000" y="762000"/>
            <a:ext cx="1503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Java application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3200400" y="1600200"/>
            <a:ext cx="203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JDBC Driver Manager</a:t>
            </a:r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>
            <a:off x="4114800" y="1066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2514600" y="2133600"/>
            <a:ext cx="1371600" cy="1371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4572000" y="2133600"/>
            <a:ext cx="1371600" cy="1371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2590800" y="2438400"/>
            <a:ext cx="12985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JDBC/ODBC</a:t>
            </a:r>
          </a:p>
          <a:p>
            <a:pPr algn="l"/>
            <a:r>
              <a:rPr lang="en-US" altLang="en-US"/>
              <a:t>     Bridge</a:t>
            </a:r>
          </a:p>
        </p:txBody>
      </p:sp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4648200" y="2286000"/>
            <a:ext cx="12176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vendor-</a:t>
            </a:r>
          </a:p>
          <a:p>
            <a:r>
              <a:rPr lang="en-US" altLang="en-US"/>
              <a:t>supplied</a:t>
            </a:r>
          </a:p>
          <a:p>
            <a:r>
              <a:rPr lang="en-US" altLang="en-US"/>
              <a:t>JDBC driver</a:t>
            </a:r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2514600" y="3505200"/>
            <a:ext cx="1371600" cy="1066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135" name="Text Box 15"/>
          <p:cNvSpPr txBox="1">
            <a:spLocks noChangeArrowheads="1"/>
          </p:cNvSpPr>
          <p:nvPr/>
        </p:nvSpPr>
        <p:spPr bwMode="auto">
          <a:xfrm>
            <a:off x="2819400" y="3657600"/>
            <a:ext cx="74612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ODBC</a:t>
            </a:r>
          </a:p>
          <a:p>
            <a:pPr algn="l"/>
            <a:r>
              <a:rPr lang="en-US" altLang="en-US"/>
              <a:t>driver</a:t>
            </a:r>
          </a:p>
        </p:txBody>
      </p:sp>
      <p:sp>
        <p:nvSpPr>
          <p:cNvPr id="133142" name="AutoShape 22"/>
          <p:cNvSpPr>
            <a:spLocks noChangeArrowheads="1"/>
          </p:cNvSpPr>
          <p:nvPr/>
        </p:nvSpPr>
        <p:spPr bwMode="auto">
          <a:xfrm>
            <a:off x="4876800" y="4495800"/>
            <a:ext cx="990600" cy="1295400"/>
          </a:xfrm>
          <a:prstGeom prst="flowChartMagneticDisk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143" name="AutoShape 23"/>
          <p:cNvSpPr>
            <a:spLocks noChangeArrowheads="1"/>
          </p:cNvSpPr>
          <p:nvPr/>
        </p:nvSpPr>
        <p:spPr bwMode="auto">
          <a:xfrm>
            <a:off x="1143000" y="4495800"/>
            <a:ext cx="990600" cy="1295400"/>
          </a:xfrm>
          <a:prstGeom prst="flowChartMagneticDisk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144" name="Text Box 24"/>
          <p:cNvSpPr txBox="1">
            <a:spLocks noChangeArrowheads="1"/>
          </p:cNvSpPr>
          <p:nvPr/>
        </p:nvSpPr>
        <p:spPr bwMode="auto">
          <a:xfrm>
            <a:off x="4953000" y="5105400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Database</a:t>
            </a:r>
          </a:p>
        </p:txBody>
      </p:sp>
      <p:sp>
        <p:nvSpPr>
          <p:cNvPr id="133147" name="Text Box 27"/>
          <p:cNvSpPr txBox="1">
            <a:spLocks noChangeArrowheads="1"/>
          </p:cNvSpPr>
          <p:nvPr/>
        </p:nvSpPr>
        <p:spPr bwMode="auto">
          <a:xfrm>
            <a:off x="1219200" y="5105400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Database</a:t>
            </a:r>
          </a:p>
        </p:txBody>
      </p:sp>
      <p:sp>
        <p:nvSpPr>
          <p:cNvPr id="133149" name="Line 29"/>
          <p:cNvSpPr>
            <a:spLocks noChangeShapeType="1"/>
          </p:cNvSpPr>
          <p:nvPr/>
        </p:nvSpPr>
        <p:spPr bwMode="auto">
          <a:xfrm>
            <a:off x="3124200" y="1828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5638800" y="1828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33151" name="AutoShape 31"/>
          <p:cNvSpPr>
            <a:spLocks noChangeArrowheads="1"/>
          </p:cNvSpPr>
          <p:nvPr/>
        </p:nvSpPr>
        <p:spPr bwMode="auto">
          <a:xfrm>
            <a:off x="2209800" y="4648200"/>
            <a:ext cx="1371600" cy="685800"/>
          </a:xfrm>
          <a:custGeom>
            <a:avLst/>
            <a:gdLst>
              <a:gd name="G0" fmla="+- 9257 0 0"/>
              <a:gd name="G1" fmla="+- 18514 0 0"/>
              <a:gd name="G2" fmla="+- 6171 0 0"/>
              <a:gd name="G3" fmla="*/ 9257 1 2"/>
              <a:gd name="G4" fmla="+- G3 10800 0"/>
              <a:gd name="G5" fmla="+- 21600 9257 18514"/>
              <a:gd name="G6" fmla="+- 18514 6171 0"/>
              <a:gd name="G7" fmla="*/ G6 1 2"/>
              <a:gd name="G8" fmla="*/ 18514 2 1"/>
              <a:gd name="G9" fmla="+- G8 0 21600"/>
              <a:gd name="G10" fmla="+- G5 0 G4"/>
              <a:gd name="G11" fmla="+- 9257 0 G4"/>
              <a:gd name="G12" fmla="*/ G2 G10 G11"/>
              <a:gd name="T0" fmla="*/ 15429 w 21600"/>
              <a:gd name="T1" fmla="*/ 0 h 21600"/>
              <a:gd name="T2" fmla="*/ 9257 w 21600"/>
              <a:gd name="T3" fmla="*/ 6171 h 21600"/>
              <a:gd name="T4" fmla="*/ 6171 w 21600"/>
              <a:gd name="T5" fmla="*/ 9257 h 21600"/>
              <a:gd name="T6" fmla="*/ 0 w 21600"/>
              <a:gd name="T7" fmla="*/ 15429 h 21600"/>
              <a:gd name="T8" fmla="*/ 6171 w 21600"/>
              <a:gd name="T9" fmla="*/ 21600 h 21600"/>
              <a:gd name="T10" fmla="*/ 12343 w 21600"/>
              <a:gd name="T11" fmla="*/ 18514 h 21600"/>
              <a:gd name="T12" fmla="*/ 18514 w 21600"/>
              <a:gd name="T13" fmla="*/ 12343 h 21600"/>
              <a:gd name="T14" fmla="*/ 21600 w 21600"/>
              <a:gd name="T15" fmla="*/ 6171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154" name="AutoShape 34"/>
          <p:cNvSpPr>
            <a:spLocks noChangeArrowheads="1"/>
          </p:cNvSpPr>
          <p:nvPr/>
        </p:nvSpPr>
        <p:spPr bwMode="auto">
          <a:xfrm>
            <a:off x="5181600" y="3505200"/>
            <a:ext cx="381000" cy="990600"/>
          </a:xfrm>
          <a:prstGeom prst="upDownArrow">
            <a:avLst>
              <a:gd name="adj1" fmla="val 50000"/>
              <a:gd name="adj2" fmla="val 52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155" name="Text Box 35"/>
          <p:cNvSpPr txBox="1">
            <a:spLocks noChangeArrowheads="1"/>
          </p:cNvSpPr>
          <p:nvPr/>
        </p:nvSpPr>
        <p:spPr bwMode="auto">
          <a:xfrm>
            <a:off x="6019800" y="1143000"/>
            <a:ext cx="1057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JDBC API</a:t>
            </a:r>
          </a:p>
        </p:txBody>
      </p:sp>
      <p:sp>
        <p:nvSpPr>
          <p:cNvPr id="133156" name="Text Box 36"/>
          <p:cNvSpPr txBox="1">
            <a:spLocks noChangeArrowheads="1"/>
          </p:cNvSpPr>
          <p:nvPr/>
        </p:nvSpPr>
        <p:spPr bwMode="auto">
          <a:xfrm>
            <a:off x="5943600" y="1981200"/>
            <a:ext cx="163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JDBC Driver API</a:t>
            </a:r>
          </a:p>
        </p:txBody>
      </p:sp>
    </p:spTree>
    <p:extLst>
      <p:ext uri="{BB962C8B-B14F-4D97-AF65-F5344CB8AC3E}">
        <p14:creationId xmlns:p14="http://schemas.microsoft.com/office/powerpoint/2010/main" val="38431390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ODBC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JDBC heavily influenced by ODBC</a:t>
            </a:r>
          </a:p>
          <a:p>
            <a:r>
              <a:rPr lang="en-US" altLang="en-US"/>
              <a:t>ODBC provides a C interface for database access on Windows environment.</a:t>
            </a:r>
          </a:p>
          <a:p>
            <a:r>
              <a:rPr lang="en-US" altLang="en-US"/>
              <a:t>ODBC has a few commands with lots of complex options. Java prefers simple methods but lots of them.</a:t>
            </a:r>
          </a:p>
        </p:txBody>
      </p:sp>
    </p:spTree>
    <p:extLst>
      <p:ext uri="{BB962C8B-B14F-4D97-AF65-F5344CB8AC3E}">
        <p14:creationId xmlns:p14="http://schemas.microsoft.com/office/powerpoint/2010/main" val="26688362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41" name="Text Box 73"/>
          <p:cNvSpPr txBox="1">
            <a:spLocks noChangeArrowheads="1"/>
          </p:cNvSpPr>
          <p:nvPr/>
        </p:nvSpPr>
        <p:spPr bwMode="auto">
          <a:xfrm>
            <a:off x="685800" y="3429000"/>
            <a:ext cx="74676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en-US"/>
              <a:t> Type 1: Uses a bridging technology to access a database. JDBC-ODBC bridge is an example. It provides a gateway to the ODBC.</a:t>
            </a:r>
          </a:p>
          <a:p>
            <a:pPr algn="l">
              <a:buFontTx/>
              <a:buChar char="•"/>
            </a:pPr>
            <a:r>
              <a:rPr lang="en-US" altLang="en-US"/>
              <a:t> Type 2: Native API drivers. Driver contains Java code that calls native C/C++ methods provided by the database vendors.</a:t>
            </a:r>
          </a:p>
          <a:p>
            <a:pPr algn="l">
              <a:buFontTx/>
              <a:buChar char="•"/>
            </a:pPr>
            <a:r>
              <a:rPr lang="en-US" altLang="en-US"/>
              <a:t> Type 3: Generic network API that is then translated into database-specific access at the server level. The JDBC driver on the client uses sockets to call a middleware application on the server that translates the client requests into an API specific to the desired driver. Extremely flexible.</a:t>
            </a:r>
          </a:p>
          <a:p>
            <a:pPr algn="l">
              <a:buFontTx/>
              <a:buChar char="•"/>
            </a:pPr>
            <a:r>
              <a:rPr lang="en-US" altLang="en-US"/>
              <a:t> Type 4: Using network protocols built into the database engine talk directly to the database using Java sockets. Almost always comes only from database vendors.</a:t>
            </a:r>
          </a:p>
        </p:txBody>
      </p:sp>
      <p:grpSp>
        <p:nvGrpSpPr>
          <p:cNvPr id="135247" name="Group 79"/>
          <p:cNvGrpSpPr>
            <a:grpSpLocks/>
          </p:cNvGrpSpPr>
          <p:nvPr/>
        </p:nvGrpSpPr>
        <p:grpSpPr bwMode="auto">
          <a:xfrm>
            <a:off x="990600" y="609600"/>
            <a:ext cx="7331075" cy="2819400"/>
            <a:chOff x="624" y="528"/>
            <a:chExt cx="4618" cy="1776"/>
          </a:xfrm>
        </p:grpSpPr>
        <p:grpSp>
          <p:nvGrpSpPr>
            <p:cNvPr id="135197" name="Group 29"/>
            <p:cNvGrpSpPr>
              <a:grpSpLocks/>
            </p:cNvGrpSpPr>
            <p:nvPr/>
          </p:nvGrpSpPr>
          <p:grpSpPr bwMode="auto">
            <a:xfrm>
              <a:off x="624" y="1200"/>
              <a:ext cx="816" cy="336"/>
              <a:chOff x="624" y="1200"/>
              <a:chExt cx="816" cy="336"/>
            </a:xfrm>
          </p:grpSpPr>
          <p:sp>
            <p:nvSpPr>
              <p:cNvPr id="135170" name="Rectangle 2"/>
              <p:cNvSpPr>
                <a:spLocks noChangeArrowheads="1"/>
              </p:cNvSpPr>
              <p:nvPr/>
            </p:nvSpPr>
            <p:spPr bwMode="auto">
              <a:xfrm>
                <a:off x="672" y="1200"/>
                <a:ext cx="768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35171" name="Text Box 3"/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4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Type 3</a:t>
                </a:r>
              </a:p>
            </p:txBody>
          </p:sp>
          <p:grpSp>
            <p:nvGrpSpPr>
              <p:cNvPr id="135187" name="Group 19"/>
              <p:cNvGrpSpPr>
                <a:grpSpLocks/>
              </p:cNvGrpSpPr>
              <p:nvPr/>
            </p:nvGrpSpPr>
            <p:grpSpPr bwMode="auto">
              <a:xfrm>
                <a:off x="624" y="1248"/>
                <a:ext cx="96" cy="240"/>
                <a:chOff x="624" y="1248"/>
                <a:chExt cx="96" cy="240"/>
              </a:xfrm>
            </p:grpSpPr>
            <p:sp>
              <p:nvSpPr>
                <p:cNvPr id="135185" name="Rectangle 17"/>
                <p:cNvSpPr>
                  <a:spLocks noChangeArrowheads="1"/>
                </p:cNvSpPr>
                <p:nvPr/>
              </p:nvSpPr>
              <p:spPr bwMode="auto">
                <a:xfrm>
                  <a:off x="624" y="1248"/>
                  <a:ext cx="96" cy="96"/>
                </a:xfrm>
                <a:prstGeom prst="rect">
                  <a:avLst/>
                </a:prstGeom>
                <a:solidFill>
                  <a:srgbClr val="99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35186" name="Rectangle 18"/>
                <p:cNvSpPr>
                  <a:spLocks noChangeArrowheads="1"/>
                </p:cNvSpPr>
                <p:nvPr/>
              </p:nvSpPr>
              <p:spPr bwMode="auto">
                <a:xfrm>
                  <a:off x="624" y="1392"/>
                  <a:ext cx="96" cy="96"/>
                </a:xfrm>
                <a:prstGeom prst="rect">
                  <a:avLst/>
                </a:prstGeom>
                <a:solidFill>
                  <a:srgbClr val="99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135198" name="Group 30"/>
            <p:cNvGrpSpPr>
              <a:grpSpLocks/>
            </p:cNvGrpSpPr>
            <p:nvPr/>
          </p:nvGrpSpPr>
          <p:grpSpPr bwMode="auto">
            <a:xfrm>
              <a:off x="2016" y="528"/>
              <a:ext cx="816" cy="336"/>
              <a:chOff x="2016" y="528"/>
              <a:chExt cx="816" cy="336"/>
            </a:xfrm>
          </p:grpSpPr>
          <p:sp>
            <p:nvSpPr>
              <p:cNvPr id="135174" name="Rectangle 6"/>
              <p:cNvSpPr>
                <a:spLocks noChangeArrowheads="1"/>
              </p:cNvSpPr>
              <p:nvPr/>
            </p:nvSpPr>
            <p:spPr bwMode="auto">
              <a:xfrm>
                <a:off x="2064" y="528"/>
                <a:ext cx="768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35175" name="Text Box 7"/>
              <p:cNvSpPr txBox="1">
                <a:spLocks noChangeArrowheads="1"/>
              </p:cNvSpPr>
              <p:nvPr/>
            </p:nvSpPr>
            <p:spPr bwMode="auto">
              <a:xfrm>
                <a:off x="2208" y="576"/>
                <a:ext cx="4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Type 1</a:t>
                </a:r>
              </a:p>
            </p:txBody>
          </p:sp>
          <p:grpSp>
            <p:nvGrpSpPr>
              <p:cNvPr id="135188" name="Group 20"/>
              <p:cNvGrpSpPr>
                <a:grpSpLocks/>
              </p:cNvGrpSpPr>
              <p:nvPr/>
            </p:nvGrpSpPr>
            <p:grpSpPr bwMode="auto">
              <a:xfrm>
                <a:off x="2016" y="576"/>
                <a:ext cx="96" cy="240"/>
                <a:chOff x="624" y="1248"/>
                <a:chExt cx="96" cy="240"/>
              </a:xfrm>
            </p:grpSpPr>
            <p:sp>
              <p:nvSpPr>
                <p:cNvPr id="135189" name="Rectangle 21"/>
                <p:cNvSpPr>
                  <a:spLocks noChangeArrowheads="1"/>
                </p:cNvSpPr>
                <p:nvPr/>
              </p:nvSpPr>
              <p:spPr bwMode="auto">
                <a:xfrm>
                  <a:off x="624" y="1248"/>
                  <a:ext cx="96" cy="96"/>
                </a:xfrm>
                <a:prstGeom prst="rect">
                  <a:avLst/>
                </a:prstGeom>
                <a:solidFill>
                  <a:srgbClr val="99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35190" name="Rectangle 22"/>
                <p:cNvSpPr>
                  <a:spLocks noChangeArrowheads="1"/>
                </p:cNvSpPr>
                <p:nvPr/>
              </p:nvSpPr>
              <p:spPr bwMode="auto">
                <a:xfrm>
                  <a:off x="624" y="1392"/>
                  <a:ext cx="96" cy="96"/>
                </a:xfrm>
                <a:prstGeom prst="rect">
                  <a:avLst/>
                </a:prstGeom>
                <a:solidFill>
                  <a:srgbClr val="99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135201" name="Group 33"/>
            <p:cNvGrpSpPr>
              <a:grpSpLocks/>
            </p:cNvGrpSpPr>
            <p:nvPr/>
          </p:nvGrpSpPr>
          <p:grpSpPr bwMode="auto">
            <a:xfrm>
              <a:off x="2016" y="1248"/>
              <a:ext cx="816" cy="336"/>
              <a:chOff x="2016" y="1248"/>
              <a:chExt cx="816" cy="336"/>
            </a:xfrm>
          </p:grpSpPr>
          <p:grpSp>
            <p:nvGrpSpPr>
              <p:cNvPr id="135199" name="Group 31"/>
              <p:cNvGrpSpPr>
                <a:grpSpLocks/>
              </p:cNvGrpSpPr>
              <p:nvPr/>
            </p:nvGrpSpPr>
            <p:grpSpPr bwMode="auto">
              <a:xfrm>
                <a:off x="2064" y="1248"/>
                <a:ext cx="768" cy="336"/>
                <a:chOff x="2064" y="1248"/>
                <a:chExt cx="768" cy="336"/>
              </a:xfrm>
            </p:grpSpPr>
            <p:sp>
              <p:nvSpPr>
                <p:cNvPr id="135178" name="Rectangle 10"/>
                <p:cNvSpPr>
                  <a:spLocks noChangeArrowheads="1"/>
                </p:cNvSpPr>
                <p:nvPr/>
              </p:nvSpPr>
              <p:spPr bwMode="auto">
                <a:xfrm>
                  <a:off x="2064" y="1248"/>
                  <a:ext cx="768" cy="336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tx2">
                      <a:alpha val="50000"/>
                    </a:scheme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3517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08" y="1296"/>
                  <a:ext cx="47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/>
                    <a:t>Type 2</a:t>
                  </a:r>
                </a:p>
              </p:txBody>
            </p:sp>
          </p:grpSp>
          <p:grpSp>
            <p:nvGrpSpPr>
              <p:cNvPr id="135200" name="Group 32"/>
              <p:cNvGrpSpPr>
                <a:grpSpLocks/>
              </p:cNvGrpSpPr>
              <p:nvPr/>
            </p:nvGrpSpPr>
            <p:grpSpPr bwMode="auto">
              <a:xfrm>
                <a:off x="2016" y="1296"/>
                <a:ext cx="96" cy="240"/>
                <a:chOff x="2016" y="1296"/>
                <a:chExt cx="96" cy="240"/>
              </a:xfrm>
            </p:grpSpPr>
            <p:sp>
              <p:nvSpPr>
                <p:cNvPr id="13519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1296"/>
                  <a:ext cx="96" cy="96"/>
                </a:xfrm>
                <a:prstGeom prst="rect">
                  <a:avLst/>
                </a:prstGeom>
                <a:solidFill>
                  <a:srgbClr val="99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35193" name="Rectangle 25"/>
                <p:cNvSpPr>
                  <a:spLocks noChangeArrowheads="1"/>
                </p:cNvSpPr>
                <p:nvPr/>
              </p:nvSpPr>
              <p:spPr bwMode="auto">
                <a:xfrm>
                  <a:off x="2016" y="1440"/>
                  <a:ext cx="96" cy="96"/>
                </a:xfrm>
                <a:prstGeom prst="rect">
                  <a:avLst/>
                </a:prstGeom>
                <a:solidFill>
                  <a:srgbClr val="99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135202" name="Group 34"/>
            <p:cNvGrpSpPr>
              <a:grpSpLocks/>
            </p:cNvGrpSpPr>
            <p:nvPr/>
          </p:nvGrpSpPr>
          <p:grpSpPr bwMode="auto">
            <a:xfrm>
              <a:off x="2016" y="1968"/>
              <a:ext cx="816" cy="336"/>
              <a:chOff x="2064" y="1920"/>
              <a:chExt cx="816" cy="336"/>
            </a:xfrm>
          </p:grpSpPr>
          <p:sp>
            <p:nvSpPr>
              <p:cNvPr id="135182" name="Rectangle 14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768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tx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35183" name="Text Box 15"/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4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Type 4</a:t>
                </a:r>
              </a:p>
            </p:txBody>
          </p:sp>
          <p:grpSp>
            <p:nvGrpSpPr>
              <p:cNvPr id="135194" name="Group 26"/>
              <p:cNvGrpSpPr>
                <a:grpSpLocks/>
              </p:cNvGrpSpPr>
              <p:nvPr/>
            </p:nvGrpSpPr>
            <p:grpSpPr bwMode="auto">
              <a:xfrm>
                <a:off x="2064" y="1968"/>
                <a:ext cx="96" cy="240"/>
                <a:chOff x="624" y="1248"/>
                <a:chExt cx="96" cy="240"/>
              </a:xfrm>
            </p:grpSpPr>
            <p:sp>
              <p:nvSpPr>
                <p:cNvPr id="135195" name="Rectangle 27"/>
                <p:cNvSpPr>
                  <a:spLocks noChangeArrowheads="1"/>
                </p:cNvSpPr>
                <p:nvPr/>
              </p:nvSpPr>
              <p:spPr bwMode="auto">
                <a:xfrm>
                  <a:off x="624" y="1248"/>
                  <a:ext cx="96" cy="96"/>
                </a:xfrm>
                <a:prstGeom prst="rect">
                  <a:avLst/>
                </a:prstGeom>
                <a:solidFill>
                  <a:srgbClr val="99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35196" name="Rectangle 28"/>
                <p:cNvSpPr>
                  <a:spLocks noChangeArrowheads="1"/>
                </p:cNvSpPr>
                <p:nvPr/>
              </p:nvSpPr>
              <p:spPr bwMode="auto">
                <a:xfrm>
                  <a:off x="624" y="1392"/>
                  <a:ext cx="96" cy="96"/>
                </a:xfrm>
                <a:prstGeom prst="rect">
                  <a:avLst/>
                </a:prstGeom>
                <a:solidFill>
                  <a:srgbClr val="99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135221" name="Group 53"/>
            <p:cNvGrpSpPr>
              <a:grpSpLocks/>
            </p:cNvGrpSpPr>
            <p:nvPr/>
          </p:nvGrpSpPr>
          <p:grpSpPr bwMode="auto">
            <a:xfrm>
              <a:off x="3312" y="528"/>
              <a:ext cx="945" cy="336"/>
              <a:chOff x="3312" y="528"/>
              <a:chExt cx="945" cy="336"/>
            </a:xfrm>
          </p:grpSpPr>
          <p:grpSp>
            <p:nvGrpSpPr>
              <p:cNvPr id="135204" name="Group 36"/>
              <p:cNvGrpSpPr>
                <a:grpSpLocks/>
              </p:cNvGrpSpPr>
              <p:nvPr/>
            </p:nvGrpSpPr>
            <p:grpSpPr bwMode="auto">
              <a:xfrm>
                <a:off x="3362" y="528"/>
                <a:ext cx="895" cy="336"/>
                <a:chOff x="2064" y="1248"/>
                <a:chExt cx="768" cy="336"/>
              </a:xfrm>
            </p:grpSpPr>
            <p:sp>
              <p:nvSpPr>
                <p:cNvPr id="135205" name="Rectangle 37"/>
                <p:cNvSpPr>
                  <a:spLocks noChangeArrowheads="1"/>
                </p:cNvSpPr>
                <p:nvPr/>
              </p:nvSpPr>
              <p:spPr bwMode="auto">
                <a:xfrm>
                  <a:off x="2064" y="1248"/>
                  <a:ext cx="768" cy="336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tx2">
                      <a:alpha val="50000"/>
                    </a:scheme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3520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107" y="1296"/>
                  <a:ext cx="68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/>
                    <a:t>3</a:t>
                  </a:r>
                  <a:r>
                    <a:rPr lang="en-US" altLang="en-US" baseline="30000"/>
                    <a:t>rd</a:t>
                  </a:r>
                  <a:r>
                    <a:rPr lang="en-US" altLang="en-US"/>
                    <a:t> Party API</a:t>
                  </a:r>
                </a:p>
              </p:txBody>
            </p:sp>
          </p:grpSp>
          <p:grpSp>
            <p:nvGrpSpPr>
              <p:cNvPr id="135207" name="Group 39"/>
              <p:cNvGrpSpPr>
                <a:grpSpLocks/>
              </p:cNvGrpSpPr>
              <p:nvPr/>
            </p:nvGrpSpPr>
            <p:grpSpPr bwMode="auto">
              <a:xfrm>
                <a:off x="3312" y="576"/>
                <a:ext cx="96" cy="240"/>
                <a:chOff x="2016" y="1296"/>
                <a:chExt cx="96" cy="240"/>
              </a:xfrm>
            </p:grpSpPr>
            <p:sp>
              <p:nvSpPr>
                <p:cNvPr id="135208" name="Rectangle 40"/>
                <p:cNvSpPr>
                  <a:spLocks noChangeArrowheads="1"/>
                </p:cNvSpPr>
                <p:nvPr/>
              </p:nvSpPr>
              <p:spPr bwMode="auto">
                <a:xfrm>
                  <a:off x="2016" y="1296"/>
                  <a:ext cx="96" cy="96"/>
                </a:xfrm>
                <a:prstGeom prst="rect">
                  <a:avLst/>
                </a:prstGeom>
                <a:solidFill>
                  <a:srgbClr val="99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35209" name="Rectangle 41"/>
                <p:cNvSpPr>
                  <a:spLocks noChangeArrowheads="1"/>
                </p:cNvSpPr>
                <p:nvPr/>
              </p:nvSpPr>
              <p:spPr bwMode="auto">
                <a:xfrm>
                  <a:off x="2016" y="1440"/>
                  <a:ext cx="96" cy="96"/>
                </a:xfrm>
                <a:prstGeom prst="rect">
                  <a:avLst/>
                </a:prstGeom>
                <a:solidFill>
                  <a:srgbClr val="99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135222" name="Group 54"/>
            <p:cNvGrpSpPr>
              <a:grpSpLocks/>
            </p:cNvGrpSpPr>
            <p:nvPr/>
          </p:nvGrpSpPr>
          <p:grpSpPr bwMode="auto">
            <a:xfrm>
              <a:off x="3312" y="1248"/>
              <a:ext cx="965" cy="336"/>
              <a:chOff x="3312" y="1248"/>
              <a:chExt cx="965" cy="336"/>
            </a:xfrm>
          </p:grpSpPr>
          <p:grpSp>
            <p:nvGrpSpPr>
              <p:cNvPr id="135211" name="Group 43"/>
              <p:cNvGrpSpPr>
                <a:grpSpLocks/>
              </p:cNvGrpSpPr>
              <p:nvPr/>
            </p:nvGrpSpPr>
            <p:grpSpPr bwMode="auto">
              <a:xfrm>
                <a:off x="3366" y="1248"/>
                <a:ext cx="911" cy="336"/>
                <a:chOff x="2064" y="1248"/>
                <a:chExt cx="768" cy="336"/>
              </a:xfrm>
            </p:grpSpPr>
            <p:sp>
              <p:nvSpPr>
                <p:cNvPr id="135212" name="Rectangle 44"/>
                <p:cNvSpPr>
                  <a:spLocks noChangeArrowheads="1"/>
                </p:cNvSpPr>
                <p:nvPr/>
              </p:nvSpPr>
              <p:spPr bwMode="auto">
                <a:xfrm>
                  <a:off x="2064" y="1248"/>
                  <a:ext cx="768" cy="336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tx2">
                      <a:alpha val="50000"/>
                    </a:scheme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3521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96" y="1328"/>
                  <a:ext cx="706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200"/>
                    <a:t>Native C/C++ API</a:t>
                  </a:r>
                </a:p>
              </p:txBody>
            </p:sp>
          </p:grpSp>
          <p:grpSp>
            <p:nvGrpSpPr>
              <p:cNvPr id="135214" name="Group 46"/>
              <p:cNvGrpSpPr>
                <a:grpSpLocks/>
              </p:cNvGrpSpPr>
              <p:nvPr/>
            </p:nvGrpSpPr>
            <p:grpSpPr bwMode="auto">
              <a:xfrm>
                <a:off x="3312" y="1296"/>
                <a:ext cx="96" cy="240"/>
                <a:chOff x="2016" y="1296"/>
                <a:chExt cx="96" cy="240"/>
              </a:xfrm>
            </p:grpSpPr>
            <p:sp>
              <p:nvSpPr>
                <p:cNvPr id="135215" name="Rectangle 47"/>
                <p:cNvSpPr>
                  <a:spLocks noChangeArrowheads="1"/>
                </p:cNvSpPr>
                <p:nvPr/>
              </p:nvSpPr>
              <p:spPr bwMode="auto">
                <a:xfrm>
                  <a:off x="2016" y="1296"/>
                  <a:ext cx="96" cy="96"/>
                </a:xfrm>
                <a:prstGeom prst="rect">
                  <a:avLst/>
                </a:prstGeom>
                <a:solidFill>
                  <a:srgbClr val="99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35216" name="Rectangle 48"/>
                <p:cNvSpPr>
                  <a:spLocks noChangeArrowheads="1"/>
                </p:cNvSpPr>
                <p:nvPr/>
              </p:nvSpPr>
              <p:spPr bwMode="auto">
                <a:xfrm>
                  <a:off x="2016" y="1440"/>
                  <a:ext cx="96" cy="96"/>
                </a:xfrm>
                <a:prstGeom prst="rect">
                  <a:avLst/>
                </a:prstGeom>
                <a:solidFill>
                  <a:srgbClr val="99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135224" name="Group 56"/>
            <p:cNvGrpSpPr>
              <a:grpSpLocks/>
            </p:cNvGrpSpPr>
            <p:nvPr/>
          </p:nvGrpSpPr>
          <p:grpSpPr bwMode="auto">
            <a:xfrm>
              <a:off x="4608" y="816"/>
              <a:ext cx="634" cy="480"/>
              <a:chOff x="4560" y="1056"/>
              <a:chExt cx="634" cy="480"/>
            </a:xfrm>
          </p:grpSpPr>
          <p:sp>
            <p:nvSpPr>
              <p:cNvPr id="135217" name="AutoShape 49"/>
              <p:cNvSpPr>
                <a:spLocks noChangeArrowheads="1"/>
              </p:cNvSpPr>
              <p:nvPr/>
            </p:nvSpPr>
            <p:spPr bwMode="auto">
              <a:xfrm>
                <a:off x="4560" y="1056"/>
                <a:ext cx="624" cy="480"/>
              </a:xfrm>
              <a:prstGeom prst="can">
                <a:avLst>
                  <a:gd name="adj" fmla="val 25000"/>
                </a:avLst>
              </a:prstGeom>
              <a:solidFill>
                <a:srgbClr val="99CCFF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35218" name="Text Box 50"/>
              <p:cNvSpPr txBox="1">
                <a:spLocks noChangeArrowheads="1"/>
              </p:cNvSpPr>
              <p:nvPr/>
            </p:nvSpPr>
            <p:spPr bwMode="auto">
              <a:xfrm>
                <a:off x="4608" y="1248"/>
                <a:ext cx="5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Database</a:t>
                </a:r>
              </a:p>
            </p:txBody>
          </p:sp>
        </p:grpSp>
        <p:cxnSp>
          <p:nvCxnSpPr>
            <p:cNvPr id="135219" name="AutoShape 51"/>
            <p:cNvCxnSpPr>
              <a:cxnSpLocks noChangeShapeType="1"/>
              <a:stCxn id="135174" idx="3"/>
              <a:endCxn id="135208" idx="1"/>
            </p:cNvCxnSpPr>
            <p:nvPr/>
          </p:nvCxnSpPr>
          <p:spPr bwMode="auto">
            <a:xfrm flipV="1">
              <a:off x="2832" y="624"/>
              <a:ext cx="480" cy="72"/>
            </a:xfrm>
            <a:prstGeom prst="curvedConnector3">
              <a:avLst>
                <a:gd name="adj1" fmla="val 50000"/>
              </a:avLst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220" name="AutoShape 52"/>
            <p:cNvCxnSpPr>
              <a:cxnSpLocks noChangeShapeType="1"/>
              <a:stCxn id="135178" idx="3"/>
              <a:endCxn id="135215" idx="1"/>
            </p:cNvCxnSpPr>
            <p:nvPr/>
          </p:nvCxnSpPr>
          <p:spPr bwMode="auto">
            <a:xfrm flipV="1">
              <a:off x="2832" y="1344"/>
              <a:ext cx="480" cy="72"/>
            </a:xfrm>
            <a:prstGeom prst="bentConnector3">
              <a:avLst>
                <a:gd name="adj1" fmla="val 50000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225" name="AutoShape 57"/>
            <p:cNvCxnSpPr>
              <a:cxnSpLocks noChangeShapeType="1"/>
              <a:stCxn id="135205" idx="3"/>
              <a:endCxn id="135217" idx="2"/>
            </p:cNvCxnSpPr>
            <p:nvPr/>
          </p:nvCxnSpPr>
          <p:spPr bwMode="auto">
            <a:xfrm>
              <a:off x="4257" y="696"/>
              <a:ext cx="351" cy="360"/>
            </a:xfrm>
            <a:prstGeom prst="bentConnector3">
              <a:avLst>
                <a:gd name="adj1" fmla="val 49856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229" name="AutoShape 61"/>
            <p:cNvCxnSpPr>
              <a:cxnSpLocks noChangeShapeType="1"/>
              <a:stCxn id="135212" idx="3"/>
              <a:endCxn id="135217" idx="3"/>
            </p:cNvCxnSpPr>
            <p:nvPr/>
          </p:nvCxnSpPr>
          <p:spPr bwMode="auto">
            <a:xfrm flipV="1">
              <a:off x="4277" y="1296"/>
              <a:ext cx="643" cy="120"/>
            </a:xfrm>
            <a:prstGeom prst="bentConnector2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234" name="AutoShape 66"/>
            <p:cNvCxnSpPr>
              <a:cxnSpLocks noChangeShapeType="1"/>
              <a:stCxn id="135170" idx="3"/>
              <a:endCxn id="135192" idx="1"/>
            </p:cNvCxnSpPr>
            <p:nvPr/>
          </p:nvCxnSpPr>
          <p:spPr bwMode="auto">
            <a:xfrm flipV="1">
              <a:off x="1440" y="1344"/>
              <a:ext cx="576" cy="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238" name="AutoShape 70"/>
            <p:cNvCxnSpPr>
              <a:cxnSpLocks noChangeShapeType="1"/>
              <a:stCxn id="135170" idx="2"/>
              <a:endCxn id="135195" idx="1"/>
            </p:cNvCxnSpPr>
            <p:nvPr/>
          </p:nvCxnSpPr>
          <p:spPr bwMode="auto">
            <a:xfrm rot="16200000" flipH="1">
              <a:off x="1272" y="1320"/>
              <a:ext cx="528" cy="96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239" name="AutoShape 71"/>
            <p:cNvCxnSpPr>
              <a:cxnSpLocks noChangeShapeType="1"/>
              <a:stCxn id="135170" idx="0"/>
              <a:endCxn id="135189" idx="1"/>
            </p:cNvCxnSpPr>
            <p:nvPr/>
          </p:nvCxnSpPr>
          <p:spPr bwMode="auto">
            <a:xfrm rot="16200000">
              <a:off x="1248" y="432"/>
              <a:ext cx="576" cy="96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240" name="AutoShape 72"/>
            <p:cNvCxnSpPr>
              <a:cxnSpLocks noChangeShapeType="1"/>
              <a:stCxn id="135182" idx="3"/>
              <a:endCxn id="135217" idx="3"/>
            </p:cNvCxnSpPr>
            <p:nvPr/>
          </p:nvCxnSpPr>
          <p:spPr bwMode="auto">
            <a:xfrm flipV="1">
              <a:off x="2832" y="1296"/>
              <a:ext cx="2088" cy="8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5246" name="Group 78"/>
            <p:cNvGrpSpPr>
              <a:grpSpLocks/>
            </p:cNvGrpSpPr>
            <p:nvPr/>
          </p:nvGrpSpPr>
          <p:grpSpPr bwMode="auto">
            <a:xfrm>
              <a:off x="3264" y="1728"/>
              <a:ext cx="918" cy="317"/>
              <a:chOff x="3264" y="1728"/>
              <a:chExt cx="918" cy="317"/>
            </a:xfrm>
          </p:grpSpPr>
          <p:sp>
            <p:nvSpPr>
              <p:cNvPr id="135242" name="Line 74"/>
              <p:cNvSpPr>
                <a:spLocks noChangeShapeType="1"/>
              </p:cNvSpPr>
              <p:nvPr/>
            </p:nvSpPr>
            <p:spPr bwMode="auto">
              <a:xfrm>
                <a:off x="3264" y="1801"/>
                <a:ext cx="288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35243" name="Text Box 75"/>
              <p:cNvSpPr txBox="1">
                <a:spLocks noChangeArrowheads="1"/>
              </p:cNvSpPr>
              <p:nvPr/>
            </p:nvSpPr>
            <p:spPr bwMode="auto">
              <a:xfrm>
                <a:off x="3504" y="1728"/>
                <a:ext cx="53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 Local API</a:t>
                </a:r>
              </a:p>
            </p:txBody>
          </p:sp>
          <p:sp>
            <p:nvSpPr>
              <p:cNvPr id="135244" name="Line 76"/>
              <p:cNvSpPr>
                <a:spLocks noChangeShapeType="1"/>
              </p:cNvSpPr>
              <p:nvPr/>
            </p:nvSpPr>
            <p:spPr bwMode="auto">
              <a:xfrm>
                <a:off x="3264" y="1945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35245" name="Text Box 77"/>
              <p:cNvSpPr txBox="1">
                <a:spLocks noChangeArrowheads="1"/>
              </p:cNvSpPr>
              <p:nvPr/>
            </p:nvSpPr>
            <p:spPr bwMode="auto">
              <a:xfrm>
                <a:off x="3552" y="1872"/>
                <a:ext cx="63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/>
                  <a:t>Network API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58433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Relational-Database Model</a:t>
            </a:r>
          </a:p>
        </p:txBody>
      </p:sp>
      <p:sp>
        <p:nvSpPr>
          <p:cNvPr id="983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Relational database</a:t>
            </a:r>
          </a:p>
          <a:p>
            <a:pPr lvl="1"/>
            <a:r>
              <a:rPr lang="en-US" altLang="en-US"/>
              <a:t>Table</a:t>
            </a:r>
          </a:p>
          <a:p>
            <a:pPr lvl="1"/>
            <a:r>
              <a:rPr lang="en-US" altLang="en-US"/>
              <a:t>Record</a:t>
            </a:r>
          </a:p>
          <a:p>
            <a:pPr lvl="1"/>
            <a:r>
              <a:rPr lang="en-US" altLang="en-US"/>
              <a:t>Field, column</a:t>
            </a:r>
          </a:p>
          <a:p>
            <a:pPr lvl="1"/>
            <a:r>
              <a:rPr lang="en-US" altLang="en-US"/>
              <a:t>Primary key</a:t>
            </a:r>
          </a:p>
          <a:p>
            <a:pPr lvl="2"/>
            <a:r>
              <a:rPr lang="en-US" altLang="en-US"/>
              <a:t>Unique data</a:t>
            </a:r>
          </a:p>
          <a:p>
            <a:r>
              <a:rPr lang="en-US" altLang="en-US"/>
              <a:t>SQL statement</a:t>
            </a:r>
          </a:p>
          <a:p>
            <a:pPr lvl="1"/>
            <a:r>
              <a:rPr lang="en-US" altLang="en-US"/>
              <a:t>Query</a:t>
            </a:r>
          </a:p>
          <a:p>
            <a:pPr lvl="1"/>
            <a:r>
              <a:rPr lang="en-US" altLang="en-US"/>
              <a:t>Record sets</a:t>
            </a:r>
          </a:p>
        </p:txBody>
      </p:sp>
    </p:spTree>
    <p:extLst>
      <p:ext uri="{BB962C8B-B14F-4D97-AF65-F5344CB8AC3E}">
        <p14:creationId xmlns:p14="http://schemas.microsoft.com/office/powerpoint/2010/main" val="34760091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Structured Query Language (SQL)</a:t>
            </a:r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SQL overview</a:t>
            </a:r>
          </a:p>
          <a:p>
            <a:r>
              <a:rPr lang="en-US" altLang="en-US"/>
              <a:t>SQL keywords</a:t>
            </a:r>
          </a:p>
        </p:txBody>
      </p:sp>
      <p:graphicFrame>
        <p:nvGraphicFramePr>
          <p:cNvPr id="100356" name="Object 1028"/>
          <p:cNvGraphicFramePr>
            <a:graphicFrameLocks/>
          </p:cNvGraphicFramePr>
          <p:nvPr/>
        </p:nvGraphicFramePr>
        <p:xfrm>
          <a:off x="685800" y="2514600"/>
          <a:ext cx="77692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3" imgW="6106320" imgH="4064040" progId="Word.Document.8">
                  <p:embed/>
                </p:oleObj>
              </mc:Choice>
              <mc:Fallback>
                <p:oleObj name="Document" r:id="rId3" imgW="6106320" imgH="4064040" progId="Word.Document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77692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0667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SELECT Query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Simplest format of a SELECT query</a:t>
            </a:r>
          </a:p>
          <a:p>
            <a:pPr lvl="1"/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SELECT</a:t>
            </a:r>
            <a:r>
              <a:rPr lang="en-US" altLang="en-US"/>
              <a:t> *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FROM</a:t>
            </a:r>
            <a:r>
              <a:rPr lang="en-US" altLang="en-US"/>
              <a:t> tableName</a:t>
            </a:r>
          </a:p>
          <a:p>
            <a:pPr lvl="2"/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SELECT</a:t>
            </a:r>
            <a:r>
              <a:rPr lang="en-US" altLang="en-US"/>
              <a:t> * </a:t>
            </a:r>
            <a:r>
              <a:rPr lang="en-US" altLang="en-US" sz="2200" b="1">
                <a:solidFill>
                  <a:schemeClr val="hlink"/>
                </a:solidFill>
                <a:latin typeface="Courier New" pitchFamily="49" charset="0"/>
              </a:rPr>
              <a:t>FROM</a:t>
            </a:r>
            <a:r>
              <a:rPr lang="en-US" altLang="en-US"/>
              <a:t> </a:t>
            </a:r>
            <a:r>
              <a:rPr lang="en-US" altLang="en-US" b="1">
                <a:latin typeface="Courier New" pitchFamily="49" charset="0"/>
              </a:rPr>
              <a:t>authors</a:t>
            </a:r>
          </a:p>
          <a:p>
            <a:r>
              <a:rPr lang="en-US" altLang="en-US"/>
              <a:t>Select specific fields from a table</a:t>
            </a:r>
          </a:p>
          <a:p>
            <a:pPr lvl="1"/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SELECT</a:t>
            </a:r>
            <a:r>
              <a:rPr lang="en-US" altLang="en-US"/>
              <a:t> </a:t>
            </a:r>
            <a:r>
              <a:rPr lang="en-US" altLang="en-US" b="1">
                <a:latin typeface="Courier New" pitchFamily="49" charset="0"/>
              </a:rPr>
              <a:t>authorID</a:t>
            </a:r>
            <a:r>
              <a:rPr lang="en-US" altLang="en-US"/>
              <a:t>, </a:t>
            </a:r>
            <a:r>
              <a:rPr lang="en-US" altLang="en-US" b="1">
                <a:latin typeface="Courier New" pitchFamily="49" charset="0"/>
              </a:rPr>
              <a:t>lastName</a:t>
            </a:r>
            <a:r>
              <a:rPr lang="en-US" altLang="en-US"/>
              <a:t> </a:t>
            </a:r>
            <a:r>
              <a:rPr lang="en-US" altLang="en-US" b="1">
                <a:solidFill>
                  <a:schemeClr val="hlink"/>
                </a:solidFill>
                <a:latin typeface="Courier New" pitchFamily="49" charset="0"/>
              </a:rPr>
              <a:t>FROM</a:t>
            </a:r>
            <a:r>
              <a:rPr lang="en-US" altLang="en-US"/>
              <a:t> </a:t>
            </a:r>
            <a:r>
              <a:rPr lang="en-US" altLang="en-US" b="1">
                <a:latin typeface="Courier New" pitchFamily="49" charset="0"/>
              </a:rPr>
              <a:t>authors</a:t>
            </a:r>
          </a:p>
        </p:txBody>
      </p:sp>
      <p:graphicFrame>
        <p:nvGraphicFramePr>
          <p:cNvPr id="101380" name="Object 1028"/>
          <p:cNvGraphicFramePr>
            <a:graphicFrameLocks/>
          </p:cNvGraphicFramePr>
          <p:nvPr/>
        </p:nvGraphicFramePr>
        <p:xfrm>
          <a:off x="609600" y="3657600"/>
          <a:ext cx="77692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3" imgW="6106320" imgH="4064040" progId="Word.Document.8">
                  <p:embed/>
                </p:oleObj>
              </mc:Choice>
              <mc:Fallback>
                <p:oleObj name="Document" r:id="rId3" imgW="6106320" imgH="4064040" progId="Word.Document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77692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246940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7373</TotalTime>
  <Words>1302</Words>
  <Application>Microsoft Office PowerPoint</Application>
  <PresentationFormat>On-screen Show (4:3)</PresentationFormat>
  <Paragraphs>228</Paragraphs>
  <Slides>31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Concourse</vt:lpstr>
      <vt:lpstr>Document</vt:lpstr>
      <vt:lpstr>JDBC</vt:lpstr>
      <vt:lpstr>Introduction</vt:lpstr>
      <vt:lpstr>JDBC</vt:lpstr>
      <vt:lpstr>PowerPoint Presentation</vt:lpstr>
      <vt:lpstr>ODBC</vt:lpstr>
      <vt:lpstr>PowerPoint Presentation</vt:lpstr>
      <vt:lpstr>Relational-Database Model</vt:lpstr>
      <vt:lpstr>Structured Query Language (SQL)</vt:lpstr>
      <vt:lpstr>Basic SELECT Query</vt:lpstr>
      <vt:lpstr>WHERE Clause</vt:lpstr>
      <vt:lpstr>WHERE Clause (Cont.)</vt:lpstr>
      <vt:lpstr>WHERE Clause (Cont.)</vt:lpstr>
      <vt:lpstr>ORDER BY Clause</vt:lpstr>
      <vt:lpstr>ORDER BY Clause (Cont.)</vt:lpstr>
      <vt:lpstr>ORDER BY Clause (Cont.)</vt:lpstr>
      <vt:lpstr>ORDER BY Clause (Cont.)</vt:lpstr>
      <vt:lpstr>ORDER BY Clause (Cont.)</vt:lpstr>
      <vt:lpstr>Merging Data from Multiple Tables: Joining</vt:lpstr>
      <vt:lpstr>INSERT INTO Statement</vt:lpstr>
      <vt:lpstr>UPDATE Statement</vt:lpstr>
      <vt:lpstr>DELETE FROM Statement</vt:lpstr>
      <vt:lpstr>Manipulating Databases with JDBC</vt:lpstr>
      <vt:lpstr>JDBC Classes for DB Connection</vt:lpstr>
      <vt:lpstr>Database URLs</vt:lpstr>
      <vt:lpstr>JDBC – Making the Connection</vt:lpstr>
      <vt:lpstr>JDBC – Database Access Classes</vt:lpstr>
      <vt:lpstr>JDBC – DB Access Classes (Cont.) </vt:lpstr>
      <vt:lpstr>Prepared SQL</vt:lpstr>
      <vt:lpstr>Prepared SQL (contd.)</vt:lpstr>
      <vt:lpstr>Prepared SQL (contd.)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448</cp:revision>
  <cp:lastPrinted>1601-01-01T00:00:00Z</cp:lastPrinted>
  <dcterms:created xsi:type="dcterms:W3CDTF">1601-01-01T00:00:00Z</dcterms:created>
  <dcterms:modified xsi:type="dcterms:W3CDTF">2015-11-18T04:48:11Z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