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645" r:id="rId3"/>
    <p:sldId id="646" r:id="rId4"/>
    <p:sldId id="647" r:id="rId5"/>
    <p:sldId id="672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3" r:id="rId30"/>
    <p:sldId id="674" r:id="rId31"/>
    <p:sldId id="675" r:id="rId32"/>
    <p:sldId id="676" r:id="rId33"/>
    <p:sldId id="671" r:id="rId34"/>
    <p:sldId id="677" r:id="rId35"/>
    <p:sldId id="678" r:id="rId36"/>
    <p:sldId id="679" r:id="rId37"/>
    <p:sldId id="680" r:id="rId38"/>
    <p:sldId id="681" r:id="rId39"/>
    <p:sldId id="610" r:id="rId40"/>
    <p:sldId id="626" r:id="rId41"/>
    <p:sldId id="627" r:id="rId42"/>
    <p:sldId id="630" r:id="rId43"/>
    <p:sldId id="631" r:id="rId44"/>
    <p:sldId id="632" r:id="rId45"/>
    <p:sldId id="634" r:id="rId46"/>
    <p:sldId id="636" r:id="rId47"/>
    <p:sldId id="637" r:id="rId48"/>
    <p:sldId id="638" r:id="rId49"/>
    <p:sldId id="639" r:id="rId50"/>
    <p:sldId id="643" r:id="rId5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0" autoAdjust="0"/>
  </p:normalViewPr>
  <p:slideViewPr>
    <p:cSldViewPr>
      <p:cViewPr>
        <p:scale>
          <a:sx n="69" d="100"/>
          <a:sy n="6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A719CF-4C29-4BCF-850D-FBF4726795C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9" y="4303674"/>
            <a:ext cx="5856287" cy="4048840"/>
          </a:xfrm>
          <a:noFill/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9" y="4303674"/>
            <a:ext cx="5856287" cy="4048840"/>
          </a:xfrm>
          <a:noFill/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592138" y="0"/>
            <a:ext cx="4784726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592138" y="0"/>
            <a:ext cx="4784726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592138" y="0"/>
            <a:ext cx="4784726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592138" y="0"/>
            <a:ext cx="4784726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9" y="4303674"/>
            <a:ext cx="5856287" cy="4048840"/>
          </a:xfrm>
          <a:noFill/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55F256-8711-484F-83C1-AE22D3C579A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8A062B-4EFE-4481-B600-8188BC22B73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25197C-72AC-40B9-A525-CA665B7B3E3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8CA3B5-28D5-41FB-AC9F-BA5578D1475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856413" cy="836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33600" y="1600200"/>
            <a:ext cx="3198813" cy="4494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4813" y="1600200"/>
            <a:ext cx="3200400" cy="4494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1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Maven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Stands for Project Object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Describes a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Name and Version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Artifact Type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Source Code Locations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Dependencies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Plugins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Profiles (Alternate build configurations)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Uses XML by Default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Not the way Ant uses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8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Project Name (GAV)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2004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Maven uniquely identifies a project using: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groupID</a:t>
            </a:r>
            <a:r>
              <a:rPr lang="en-US" dirty="0" smtClean="0"/>
              <a:t>: Arbitrary project grouping identifier (no spaces or colons)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Usually loosely based on Java package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artfiactId</a:t>
            </a:r>
            <a:r>
              <a:rPr lang="en-US" dirty="0" smtClean="0"/>
              <a:t>: Arbitrary name of project (no spaces or colons)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version: Version of project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Format {Major}.{Minor}.{</a:t>
            </a:r>
            <a:r>
              <a:rPr lang="en-US" dirty="0" err="1" smtClean="0"/>
              <a:t>Maintanence</a:t>
            </a:r>
            <a:r>
              <a:rPr lang="en-US" dirty="0" smtClean="0"/>
              <a:t>}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Add ‘-SNAPSHOT ‘ to identify in development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GAV Syntax: </a:t>
            </a:r>
            <a:r>
              <a:rPr lang="en-US" dirty="0" err="1" smtClean="0"/>
              <a:t>groupId:artifactId:version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4267200"/>
            <a:ext cx="8534400" cy="1600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110403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Packaging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743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type identified using the “packaging” element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Tells Maven how to build the project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Example packaging types: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pom</a:t>
            </a:r>
            <a:r>
              <a:rPr lang="en-US" dirty="0" smtClean="0"/>
              <a:t>, jar, war, ear, custom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Default is jar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898900"/>
            <a:ext cx="8534400" cy="1816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79090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Project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Pom</a:t>
            </a:r>
            <a:r>
              <a:rPr lang="en-US" dirty="0" smtClean="0"/>
              <a:t> files can inherit configuration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groupId</a:t>
            </a:r>
            <a:r>
              <a:rPr lang="en-US" dirty="0" smtClean="0"/>
              <a:t>, version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Project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Dependencies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Plugin</a:t>
            </a:r>
            <a:r>
              <a:rPr lang="en-US" dirty="0" smtClean="0"/>
              <a:t> configuration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657600"/>
            <a:ext cx="85344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&gt;maven-training-parent&lt;/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79287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 Module Projects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r>
              <a:rPr lang="en-US" altLang="en-US" smtClean="0"/>
              <a:t>Maven has 1</a:t>
            </a:r>
            <a:r>
              <a:rPr lang="en-US" altLang="en-US" baseline="30000" smtClean="0"/>
              <a:t>st</a:t>
            </a:r>
            <a:r>
              <a:rPr lang="en-US" altLang="en-US" smtClean="0"/>
              <a:t> class multi-module support</a:t>
            </a:r>
          </a:p>
          <a:p>
            <a:r>
              <a:rPr lang="en-US" altLang="en-US" smtClean="0"/>
              <a:t>Each maven project creates 1 primary artifact</a:t>
            </a:r>
          </a:p>
          <a:p>
            <a:r>
              <a:rPr lang="en-US" altLang="en-US" smtClean="0"/>
              <a:t>A parent pom is used to group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4800600" cy="1816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&lt;packaging&gt;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&lt;module&gt;maven-training&lt;/module&gt;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&lt;module&gt;maven-training-web&lt;/module&gt;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  <p:pic>
        <p:nvPicPr>
          <p:cNvPr id="8" name="Picture 7" descr="multi-mod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124200"/>
            <a:ext cx="2743200" cy="2546350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2403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Maven is opinionated about project structure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target: Default work directory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: All project source files go in this directory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/main: All sources that go into primary artifact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/test: All sources contributing to testing project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/main/java: All java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: All web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/main/resources: All non compiled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/test/java: All java test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/test/resources: All non compiled test source files</a:t>
            </a:r>
          </a:p>
        </p:txBody>
      </p:sp>
    </p:spTree>
    <p:extLst>
      <p:ext uri="{BB962C8B-B14F-4D97-AF65-F5344CB8AC3E}">
        <p14:creationId xmlns:p14="http://schemas.microsoft.com/office/powerpoint/2010/main" val="903061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Build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Maven build follow a lifecycle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Default lifecycle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generate-sources/generate-resources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compile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test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package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integration-test (pre and post)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Install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deploy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There is also a Clean lifecycle</a:t>
            </a:r>
          </a:p>
        </p:txBody>
      </p:sp>
    </p:spTree>
    <p:extLst>
      <p:ext uri="{BB962C8B-B14F-4D97-AF65-F5344CB8AC3E}">
        <p14:creationId xmlns:p14="http://schemas.microsoft.com/office/powerpoint/2010/main" val="1557431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Maven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invoke a Maven build you set a lifecycle “goal”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install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generate* and compile, test, package, integration-test, install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clean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just clean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clean compile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Clean old builds and execute generate</a:t>
            </a:r>
            <a:r>
              <a:rPr lang="en-US" smtClean="0"/>
              <a:t>*, compile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compile install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generate*, compile, test, integration-test, package, install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test clean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generate*, compile, test then cleans</a:t>
            </a:r>
          </a:p>
        </p:txBody>
      </p:sp>
    </p:spTree>
    <p:extLst>
      <p:ext uri="{BB962C8B-B14F-4D97-AF65-F5344CB8AC3E}">
        <p14:creationId xmlns:p14="http://schemas.microsoft.com/office/powerpoint/2010/main" val="3543555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Lab 2: Create a Maven Project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altLang="en-US" smtClean="0"/>
              <a:t>https://tech.lds.org/wiki/Introduction_to_Maven#Lab_2_Create_a_Maven_Project</a:t>
            </a:r>
          </a:p>
        </p:txBody>
      </p:sp>
    </p:spTree>
    <p:extLst>
      <p:ext uri="{BB962C8B-B14F-4D97-AF65-F5344CB8AC3E}">
        <p14:creationId xmlns:p14="http://schemas.microsoft.com/office/powerpoint/2010/main" val="69730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and Dependencies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r>
              <a:rPr lang="en-US" altLang="en-US" smtClean="0"/>
              <a:t>Maven revolutionized Java dependency management</a:t>
            </a:r>
          </a:p>
          <a:p>
            <a:pPr lvl="1"/>
            <a:r>
              <a:rPr lang="en-US" altLang="en-US" smtClean="0"/>
              <a:t>No more checking libraries into version control</a:t>
            </a:r>
          </a:p>
          <a:p>
            <a:r>
              <a:rPr lang="en-US" altLang="en-US" smtClean="0"/>
              <a:t>Introduced the Maven Repository concept</a:t>
            </a:r>
          </a:p>
          <a:p>
            <a:pPr lvl="1"/>
            <a:r>
              <a:rPr lang="en-US" altLang="en-US" smtClean="0"/>
              <a:t>Established Maven Central</a:t>
            </a:r>
          </a:p>
          <a:p>
            <a:r>
              <a:rPr lang="en-US" altLang="en-US" smtClean="0"/>
              <a:t>Created a module metadata file (POM)</a:t>
            </a:r>
          </a:p>
          <a:p>
            <a:r>
              <a:rPr lang="en-US" altLang="en-US" smtClean="0"/>
              <a:t>Introduced concept of transitive dependency</a:t>
            </a:r>
          </a:p>
          <a:p>
            <a:r>
              <a:rPr lang="en-US" altLang="en-US" smtClean="0"/>
              <a:t>Often include source and javadoc artifacts</a:t>
            </a:r>
          </a:p>
        </p:txBody>
      </p:sp>
    </p:spTree>
    <p:extLst>
      <p:ext uri="{BB962C8B-B14F-4D97-AF65-F5344CB8AC3E}">
        <p14:creationId xmlns:p14="http://schemas.microsoft.com/office/powerpoint/2010/main" val="258369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>
                  <a:lumMod val="50000"/>
                </a:schemeClr>
              </a:contourClr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25400" dir="6000000" algn="ctr" rotWithShape="0">
                    <a:schemeClr val="accent6">
                      <a:lumMod val="40000"/>
                      <a:lumOff val="60000"/>
                      <a:alpha val="37000"/>
                    </a:schemeClr>
                  </a:outerShdw>
                </a:effectLst>
              </a:rPr>
              <a:t>Outline</a:t>
            </a:r>
            <a:endParaRPr lang="en-US" dirty="0">
              <a:effectLst>
                <a:outerShdw blurRad="25400" dir="6000000" algn="ctr" rotWithShape="0">
                  <a:schemeClr val="accent6">
                    <a:lumMod val="40000"/>
                    <a:lumOff val="60000"/>
                    <a:alpha val="37000"/>
                  </a:schemeClr>
                </a:outerShdw>
              </a:effectLst>
            </a:endParaRP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r>
              <a:rPr lang="en-US" altLang="en-US" smtClean="0"/>
              <a:t>Introduce Maven</a:t>
            </a:r>
          </a:p>
          <a:p>
            <a:r>
              <a:rPr lang="en-US" altLang="en-US" smtClean="0"/>
              <a:t>Basic Maven Pom File and Project Structure</a:t>
            </a:r>
          </a:p>
          <a:p>
            <a:r>
              <a:rPr lang="en-US" altLang="en-US" smtClean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568213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a Dependency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133600"/>
          </a:xfrm>
        </p:spPr>
        <p:txBody>
          <a:bodyPr/>
          <a:lstStyle/>
          <a:p>
            <a:r>
              <a:rPr lang="en-US" altLang="en-US" smtClean="0"/>
              <a:t>Dependencies consist of:</a:t>
            </a:r>
          </a:p>
          <a:p>
            <a:pPr lvl="1"/>
            <a:r>
              <a:rPr lang="en-US" altLang="en-US" smtClean="0"/>
              <a:t>GAV</a:t>
            </a:r>
          </a:p>
          <a:p>
            <a:pPr lvl="1"/>
            <a:r>
              <a:rPr lang="en-US" altLang="en-US" smtClean="0"/>
              <a:t>Scope: compile, test, provided (default=compile)</a:t>
            </a:r>
          </a:p>
          <a:p>
            <a:pPr lvl="1"/>
            <a:r>
              <a:rPr lang="en-US" altLang="en-US" smtClean="0"/>
              <a:t>Type: jar, pom, war, ear, zip (default=jar)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505200"/>
            <a:ext cx="80772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javax.servlet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servlet-api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&lt;version&gt;2.5&lt;/version&gt;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&lt;scope&gt;provided&lt;/scope&gt;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440894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Dependencies are downloaded from repositories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Via http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Downloaded dependencies are cached in a local repository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Usually found in ${</a:t>
            </a:r>
            <a:r>
              <a:rPr lang="en-US" dirty="0" err="1" smtClean="0"/>
              <a:t>user.home</a:t>
            </a:r>
            <a:r>
              <a:rPr lang="en-US" dirty="0" smtClean="0"/>
              <a:t>}/.m2/repository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Repository follows a simple directory structure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{</a:t>
            </a:r>
            <a:r>
              <a:rPr lang="en-US" dirty="0" err="1" smtClean="0"/>
              <a:t>groupId</a:t>
            </a:r>
            <a:r>
              <a:rPr lang="en-US" dirty="0" smtClean="0"/>
              <a:t>}/{</a:t>
            </a:r>
            <a:r>
              <a:rPr lang="en-US" dirty="0" err="1" smtClean="0"/>
              <a:t>artifactId</a:t>
            </a:r>
            <a:r>
              <a:rPr lang="en-US" dirty="0" smtClean="0"/>
              <a:t>}/{version}/{</a:t>
            </a:r>
            <a:r>
              <a:rPr lang="en-US" dirty="0" err="1" smtClean="0"/>
              <a:t>artifactId</a:t>
            </a:r>
            <a:r>
              <a:rPr lang="en-US" dirty="0" smtClean="0"/>
              <a:t>}-{version}.jar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groupId</a:t>
            </a:r>
            <a:r>
              <a:rPr lang="en-US" dirty="0" smtClean="0"/>
              <a:t> ‘.’ is replaced with ‘/’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Maven Central is primary community repo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http://repo1.maven.org/maven2</a:t>
            </a:r>
          </a:p>
        </p:txBody>
      </p:sp>
    </p:spTree>
    <p:extLst>
      <p:ext uri="{BB962C8B-B14F-4D97-AF65-F5344CB8AC3E}">
        <p14:creationId xmlns:p14="http://schemas.microsoft.com/office/powerpoint/2010/main" val="1343463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Proxy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Proxy Repositories are useful: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Organizationally cache artifacts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Allow organization some control over dependencies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Combines repositories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Nexus repository manager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All artifacts in Nexus might go through approval process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License verified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Improve organizational reuse</a:t>
            </a:r>
          </a:p>
        </p:txBody>
      </p:sp>
    </p:spTree>
    <p:extLst>
      <p:ext uri="{BB962C8B-B14F-4D97-AF65-F5344CB8AC3E}">
        <p14:creationId xmlns:p14="http://schemas.microsoft.com/office/powerpoint/2010/main" val="2536566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828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Repositories are defined in the </a:t>
            </a:r>
            <a:r>
              <a:rPr lang="en-US" dirty="0" err="1" smtClean="0"/>
              <a:t>pom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Repositories can be inherited from parent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Repositories are keyed by id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Downloading snapshots can be controlled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8077200" cy="28924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&lt;repositories&gt;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&lt;repository&gt;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&lt;id&gt;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lds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-main&lt;/id&gt;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&lt;name&gt;LDS Main Repo&lt;/name&gt;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&gt;http://code.lds.org/nexus/content/groups/main-repo&lt;/url&gt;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&lt;snapshots&gt;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&lt;enabled&gt;false&lt;/enabled&gt;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&lt;/snapshots&gt;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&lt;/repository&gt;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&lt;/repositories&gt;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416451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Transitive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Transitive Dependency Definition: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dependency that should be included when declaring project itself is a dependency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ProjectA</a:t>
            </a:r>
            <a:r>
              <a:rPr lang="en-US" dirty="0" smtClean="0"/>
              <a:t> depends on </a:t>
            </a:r>
            <a:r>
              <a:rPr lang="en-US" dirty="0" err="1" smtClean="0"/>
              <a:t>ProjectB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If </a:t>
            </a:r>
            <a:r>
              <a:rPr lang="en-US" dirty="0" err="1" smtClean="0"/>
              <a:t>ProjectC</a:t>
            </a:r>
            <a:r>
              <a:rPr lang="en-US" dirty="0" smtClean="0"/>
              <a:t> depends on </a:t>
            </a:r>
            <a:r>
              <a:rPr lang="en-US" dirty="0" err="1" smtClean="0"/>
              <a:t>ProjectA</a:t>
            </a:r>
            <a:r>
              <a:rPr lang="en-US" dirty="0" smtClean="0"/>
              <a:t> then </a:t>
            </a:r>
            <a:r>
              <a:rPr lang="en-US" dirty="0" err="1" smtClean="0"/>
              <a:t>ProjectB</a:t>
            </a:r>
            <a:r>
              <a:rPr lang="en-US" dirty="0" smtClean="0"/>
              <a:t> is automatically included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Only compile and runtime scopes are transitive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Transitive dependencies are controlled using: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Exclusions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Optional declarations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42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Dependency Exclusions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r>
              <a:rPr lang="en-US" altLang="en-US" smtClean="0"/>
              <a:t>Exclusions exclude transitive dependencies</a:t>
            </a:r>
          </a:p>
          <a:p>
            <a:r>
              <a:rPr lang="en-US" altLang="en-US" smtClean="0"/>
              <a:t>Dependency consumer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38400"/>
            <a:ext cx="8077200" cy="35401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&lt;exclusions&gt;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&lt;exclusion&gt;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&gt;commons-logging&lt;/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&gt;commons-logging&lt;/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&lt;/exclusion&gt;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&lt;/exclusions&gt;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725037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Optional Dependencies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828800"/>
          </a:xfrm>
        </p:spPr>
        <p:txBody>
          <a:bodyPr/>
          <a:lstStyle/>
          <a:p>
            <a:r>
              <a:rPr lang="en-US" altLang="en-US" smtClean="0"/>
              <a:t>Don’t propagate dependency transitively</a:t>
            </a:r>
          </a:p>
          <a:p>
            <a:r>
              <a:rPr lang="en-US" altLang="en-US" smtClean="0"/>
              <a:t>Dependency producer solution</a:t>
            </a:r>
          </a:p>
          <a:p>
            <a:r>
              <a:rPr lang="en-US" altLang="en-US" smtClean="0"/>
              <a:t>Optional is under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52800"/>
            <a:ext cx="80772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&lt;optional&gt;true&lt;/optional&gt;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4044771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209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What do you do when versions collide?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Allow Maven to manage it?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Complex and less predictable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Take control yourself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Manage the version manually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Java you cannot use both versions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077200" cy="26781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713808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Using 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105400"/>
            <a:ext cx="8686800" cy="9144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Other uses for Dependency Management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Allowing parent </a:t>
            </a:r>
            <a:r>
              <a:rPr lang="en-US" dirty="0" err="1" smtClean="0"/>
              <a:t>pom</a:t>
            </a:r>
            <a:r>
              <a:rPr lang="en-US" dirty="0" smtClean="0"/>
              <a:t> to manage versions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Unify exclusions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077200" cy="39703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&lt;!– Parent Project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--&gt;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&lt;!– Child project --&gt;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&lt;!-- Look ma, no version! --&gt;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76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Dependency Scope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153400" cy="49530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compile (default), runtime, test, </a:t>
            </a:r>
            <a:r>
              <a:rPr lang="en-GB" altLang="en-US" dirty="0" smtClean="0"/>
              <a:t>provided, system</a:t>
            </a:r>
          </a:p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Control </a:t>
            </a:r>
            <a:r>
              <a:rPr lang="en-GB" altLang="en-US" dirty="0" err="1"/>
              <a:t>classpath</a:t>
            </a:r>
            <a:r>
              <a:rPr lang="en-GB" altLang="en-US" dirty="0"/>
              <a:t> and distribution </a:t>
            </a:r>
            <a:r>
              <a:rPr lang="en-GB" altLang="en-US" dirty="0" smtClean="0"/>
              <a:t>bundling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Helpful for transitive dependencies (don't get test transitively</a:t>
            </a:r>
            <a:r>
              <a:rPr lang="en-GB" altLang="en-US" dirty="0" smtClean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dirty="0"/>
              <a:t>Only need to specify one</a:t>
            </a:r>
            <a:r>
              <a:rPr lang="en-GB" altLang="en-US" dirty="0"/>
              <a:t> – others may be implied</a:t>
            </a:r>
          </a:p>
        </p:txBody>
      </p:sp>
    </p:spTree>
    <p:extLst>
      <p:ext uri="{BB962C8B-B14F-4D97-AF65-F5344CB8AC3E}">
        <p14:creationId xmlns:p14="http://schemas.microsoft.com/office/powerpoint/2010/main" val="29000055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Is a Java build tool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“project management and comprehension tool”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 Apache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Mostly sponsored by </a:t>
            </a:r>
            <a:r>
              <a:rPr lang="en-US" dirty="0" err="1" smtClean="0"/>
              <a:t>Sonatype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History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Maven 1 (2003)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Very Ugly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Used in Stack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Maven 2 (2005)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Complete rewrite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Not backwards Compatible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Used in Stack 2.0,2.1,2.2,3.0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Maven 3 (2010)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Same as Maven 2 but more stable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Used in Stack 2.3, 3.1</a:t>
            </a:r>
          </a:p>
        </p:txBody>
      </p:sp>
    </p:spTree>
    <p:extLst>
      <p:ext uri="{BB962C8B-B14F-4D97-AF65-F5344CB8AC3E}">
        <p14:creationId xmlns:p14="http://schemas.microsoft.com/office/powerpoint/2010/main" val="424733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Snapshot Handling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05800" cy="49530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Deploying to a shared repository gives a version with a </a:t>
            </a:r>
            <a:r>
              <a:rPr lang="en-GB" altLang="en-US" i="1" dirty="0"/>
              <a:t>time stamp and build #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Don’t need to update dependency version to get updated builds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Updates daily, on-demand, or at a particular interval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Developers can get </a:t>
            </a:r>
            <a:r>
              <a:rPr lang="en-GB" altLang="en-US" i="1" dirty="0"/>
              <a:t>access to co-workers changes earlier</a:t>
            </a:r>
            <a:r>
              <a:rPr lang="en-GB" altLang="en-US" dirty="0"/>
              <a:t> without the need to update and build</a:t>
            </a:r>
          </a:p>
        </p:txBody>
      </p:sp>
    </p:spTree>
    <p:extLst>
      <p:ext uri="{BB962C8B-B14F-4D97-AF65-F5344CB8AC3E}">
        <p14:creationId xmlns:p14="http://schemas.microsoft.com/office/powerpoint/2010/main" val="24472303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856413" cy="83661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Build Life cycle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5410200" cy="4799013"/>
          </a:xfrm>
          <a:ln/>
        </p:spPr>
        <p:txBody>
          <a:bodyPr>
            <a:normAutofit/>
          </a:bodyPr>
          <a:lstStyle/>
          <a:p>
            <a:pPr marL="342900" indent="-342900">
              <a:lnSpc>
                <a:spcPct val="93000"/>
              </a:lnSpc>
              <a:spcBef>
                <a:spcPct val="200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>
                <a:latin typeface="Times New Roman" pitchFamily="18" charset="0"/>
              </a:rPr>
              <a:t>Builds in Maven </a:t>
            </a:r>
            <a:r>
              <a:rPr lang="en-GB" altLang="en-US" sz="3200" i="1" dirty="0">
                <a:latin typeface="Times New Roman" pitchFamily="18" charset="0"/>
              </a:rPr>
              <a:t>follow a pattern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>
                <a:latin typeface="Times New Roman" pitchFamily="18" charset="0"/>
              </a:rPr>
              <a:t>Ensures developers moving between projects </a:t>
            </a:r>
            <a:r>
              <a:rPr lang="en-GB" altLang="en-US" sz="3200" i="1" dirty="0">
                <a:latin typeface="Times New Roman" pitchFamily="18" charset="0"/>
              </a:rPr>
              <a:t>do not need to learn new processes</a:t>
            </a:r>
          </a:p>
        </p:txBody>
      </p:sp>
      <p:graphicFrame>
        <p:nvGraphicFramePr>
          <p:cNvPr id="307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1716664"/>
              </p:ext>
            </p:extLst>
          </p:nvPr>
        </p:nvGraphicFramePr>
        <p:xfrm>
          <a:off x="6096000" y="228600"/>
          <a:ext cx="2438400" cy="614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4" imgW="2548080" imgH="6419520" progId="Visio.Drawing.11">
                  <p:embed/>
                </p:oleObj>
              </mc:Choice>
              <mc:Fallback>
                <p:oleObj name="Visio" r:id="rId4" imgW="2548080" imgH="64195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8600"/>
                        <a:ext cx="2438400" cy="6141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63085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Build Life cycle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4953000"/>
          </a:xfrm>
          <a:ln/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Plugins can augment the build life cycle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For example: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JAXB could register an XSD to Java goal in </a:t>
            </a:r>
            <a:r>
              <a:rPr lang="en-GB" altLang="en-US" sz="2000" dirty="0">
                <a:latin typeface="Courier New" pitchFamily="49" charset="0"/>
              </a:rPr>
              <a:t>generate-sources</a:t>
            </a:r>
            <a:r>
              <a:rPr lang="en-GB" altLang="en-US" dirty="0"/>
              <a:t>, then add it to the compilation list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/>
              <a:t>Xdoclet</a:t>
            </a:r>
            <a:r>
              <a:rPr lang="en-GB" altLang="en-US" dirty="0"/>
              <a:t> could register a goal to create a Hibernate mapping in </a:t>
            </a:r>
            <a:r>
              <a:rPr lang="en-GB" altLang="en-US" sz="2000" dirty="0">
                <a:latin typeface="Courier New" pitchFamily="49" charset="0"/>
              </a:rPr>
              <a:t>process-resources</a:t>
            </a:r>
            <a:r>
              <a:rPr lang="en-GB" altLang="en-US" dirty="0"/>
              <a:t>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The builder still only needs to know to use </a:t>
            </a:r>
            <a:r>
              <a:rPr lang="en-GB" altLang="en-US" sz="2000" dirty="0">
                <a:latin typeface="Courier New" pitchFamily="49" charset="0"/>
              </a:rPr>
              <a:t>m2 package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Replaces use of </a:t>
            </a:r>
            <a:r>
              <a:rPr lang="en-GB" altLang="en-US" sz="2000" dirty="0" err="1">
                <a:latin typeface="Courier New" pitchFamily="49" charset="0"/>
              </a:rPr>
              <a:t>preGoal</a:t>
            </a:r>
            <a:r>
              <a:rPr lang="en-GB" altLang="en-US" dirty="0"/>
              <a:t> from Maven 1</a:t>
            </a:r>
          </a:p>
        </p:txBody>
      </p:sp>
    </p:spTree>
    <p:extLst>
      <p:ext uri="{BB962C8B-B14F-4D97-AF65-F5344CB8AC3E}">
        <p14:creationId xmlns:p14="http://schemas.microsoft.com/office/powerpoint/2010/main" val="260262999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Lab 3: Manage Maven Dependencies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altLang="en-US" smtClean="0"/>
              <a:t>https://tech.lds.org/wiki/Introduction_to_Maven#Lab_3_Manage_Maven_Dependencies</a:t>
            </a:r>
          </a:p>
        </p:txBody>
      </p:sp>
    </p:spTree>
    <p:extLst>
      <p:ext uri="{BB962C8B-B14F-4D97-AF65-F5344CB8AC3E}">
        <p14:creationId xmlns:p14="http://schemas.microsoft.com/office/powerpoint/2010/main" val="328389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Configuring Plugins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1263"/>
            <a:ext cx="6553200" cy="4495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Configure how your project is built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Example</a:t>
            </a:r>
            <a:r>
              <a:rPr lang="en-GB" altLang="en-US" dirty="0"/>
              <a:t>: compile with JDK </a:t>
            </a:r>
            <a:r>
              <a:rPr lang="en-GB" altLang="en-US" dirty="0" smtClean="0"/>
              <a:t>7.0 </a:t>
            </a:r>
            <a:r>
              <a:rPr lang="en-GB" altLang="en-US" dirty="0"/>
              <a:t>options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755775" y="2640012"/>
            <a:ext cx="6245225" cy="28241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&lt;build&gt;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&lt;plugins&gt;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&lt;plugin&gt;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&lt;</a:t>
            </a:r>
            <a:r>
              <a:rPr lang="en-GB" altLang="en-US" sz="1400" dirty="0" err="1">
                <a:latin typeface="Courier New" pitchFamily="49" charset="0"/>
              </a:rPr>
              <a:t>groupId</a:t>
            </a:r>
            <a:r>
              <a:rPr lang="en-GB" altLang="en-US" sz="1400" dirty="0">
                <a:latin typeface="Courier New" pitchFamily="49" charset="0"/>
              </a:rPr>
              <a:t>&gt;</a:t>
            </a:r>
            <a:r>
              <a:rPr lang="en-GB" altLang="en-US" sz="1400" b="1" dirty="0" err="1">
                <a:latin typeface="Courier New" pitchFamily="49" charset="0"/>
              </a:rPr>
              <a:t>org.apache.maven.plugins</a:t>
            </a:r>
            <a:r>
              <a:rPr lang="en-GB" altLang="en-US" sz="1400" dirty="0">
                <a:latin typeface="Courier New" pitchFamily="49" charset="0"/>
              </a:rPr>
              <a:t>&lt;/</a:t>
            </a:r>
            <a:r>
              <a:rPr lang="en-GB" altLang="en-US" sz="1400" dirty="0" err="1">
                <a:latin typeface="Courier New" pitchFamily="49" charset="0"/>
              </a:rPr>
              <a:t>groupId</a:t>
            </a:r>
            <a:r>
              <a:rPr lang="en-GB" altLang="en-US" sz="14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&lt;</a:t>
            </a:r>
            <a:r>
              <a:rPr lang="en-GB" altLang="en-US" sz="1400" dirty="0" err="1">
                <a:latin typeface="Courier New" pitchFamily="49" charset="0"/>
              </a:rPr>
              <a:t>artifactId</a:t>
            </a:r>
            <a:r>
              <a:rPr lang="en-GB" altLang="en-US" sz="1400" dirty="0">
                <a:latin typeface="Courier New" pitchFamily="49" charset="0"/>
              </a:rPr>
              <a:t>&gt;</a:t>
            </a:r>
            <a:r>
              <a:rPr lang="en-GB" altLang="en-US" sz="1400" b="1" dirty="0">
                <a:latin typeface="Courier New" pitchFamily="49" charset="0"/>
              </a:rPr>
              <a:t>maven-compiler-plugin</a:t>
            </a:r>
            <a:r>
              <a:rPr lang="en-GB" altLang="en-US" sz="1400" dirty="0">
                <a:latin typeface="Courier New" pitchFamily="49" charset="0"/>
              </a:rPr>
              <a:t>&lt;/</a:t>
            </a:r>
            <a:r>
              <a:rPr lang="en-GB" altLang="en-US" sz="1400" dirty="0" err="1">
                <a:latin typeface="Courier New" pitchFamily="49" charset="0"/>
              </a:rPr>
              <a:t>artifactId</a:t>
            </a:r>
            <a:r>
              <a:rPr lang="en-GB" altLang="en-US" sz="14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&lt;configuration&gt;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  &lt;</a:t>
            </a:r>
            <a:r>
              <a:rPr lang="en-GB" altLang="en-US" sz="1400" dirty="0" smtClean="0">
                <a:latin typeface="Courier New" pitchFamily="49" charset="0"/>
              </a:rPr>
              <a:t>source&gt;</a:t>
            </a:r>
            <a:r>
              <a:rPr lang="en-GB" altLang="en-US" sz="1400" b="1" dirty="0" smtClean="0">
                <a:latin typeface="Courier New" pitchFamily="49" charset="0"/>
              </a:rPr>
              <a:t>1.7</a:t>
            </a:r>
            <a:r>
              <a:rPr lang="en-GB" altLang="en-US" sz="1400" dirty="0" smtClean="0">
                <a:latin typeface="Courier New" pitchFamily="49" charset="0"/>
              </a:rPr>
              <a:t>&lt;/</a:t>
            </a:r>
            <a:r>
              <a:rPr lang="en-GB" altLang="en-US" sz="1400" dirty="0">
                <a:latin typeface="Courier New" pitchFamily="49" charset="0"/>
              </a:rPr>
              <a:t>source&gt;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  &lt;</a:t>
            </a:r>
            <a:r>
              <a:rPr lang="en-GB" altLang="en-US" sz="1400" dirty="0" smtClean="0">
                <a:latin typeface="Courier New" pitchFamily="49" charset="0"/>
              </a:rPr>
              <a:t>target&gt;</a:t>
            </a:r>
            <a:r>
              <a:rPr lang="en-GB" altLang="en-US" sz="1400" b="1" dirty="0" smtClean="0">
                <a:latin typeface="Courier New" pitchFamily="49" charset="0"/>
              </a:rPr>
              <a:t>1.7</a:t>
            </a:r>
            <a:r>
              <a:rPr lang="en-GB" altLang="en-US" sz="1400" dirty="0" smtClean="0">
                <a:latin typeface="Courier New" pitchFamily="49" charset="0"/>
              </a:rPr>
              <a:t>&lt;/</a:t>
            </a:r>
            <a:r>
              <a:rPr lang="en-GB" altLang="en-US" sz="1400" dirty="0">
                <a:latin typeface="Courier New" pitchFamily="49" charset="0"/>
              </a:rPr>
              <a:t>target&gt;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&lt;/configuration&gt;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&lt;/plugin&gt;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&lt;/plugins&gt;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&lt;/build&gt;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8145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On-demand Features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768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Plugins can be </a:t>
            </a:r>
            <a:r>
              <a:rPr lang="en-GB" altLang="en-US" i="1" dirty="0"/>
              <a:t>requested on-demand</a:t>
            </a:r>
            <a:r>
              <a:rPr lang="en-GB" altLang="en-US" dirty="0"/>
              <a:t> from the command line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For </a:t>
            </a:r>
            <a:r>
              <a:rPr lang="en-GB" altLang="en-US" dirty="0"/>
              <a:t>example, </a:t>
            </a:r>
            <a:r>
              <a:rPr lang="en-GB" altLang="en-US" sz="2000" dirty="0" err="1">
                <a:latin typeface="Courier New" pitchFamily="49" charset="0"/>
              </a:rPr>
              <a:t>idea:idea</a:t>
            </a:r>
            <a:r>
              <a:rPr lang="en-GB" altLang="en-US" dirty="0"/>
              <a:t> will generate an IDEA project file without modifications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410246264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Plugin Version Discovery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7848600" cy="4854575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Can opt not to declare a plugin version in your project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Will regularly check for a new release, and download it if desired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Users can opt to get prompted for new releases of plugins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Release tool will record the active version for reproducible builds</a:t>
            </a:r>
          </a:p>
        </p:txBody>
      </p:sp>
    </p:spTree>
    <p:extLst>
      <p:ext uri="{BB962C8B-B14F-4D97-AF65-F5344CB8AC3E}">
        <p14:creationId xmlns:p14="http://schemas.microsoft.com/office/powerpoint/2010/main" val="57480905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Plugin Languages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4962525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Java, </a:t>
            </a:r>
            <a:r>
              <a:rPr lang="en-GB" altLang="en-US" dirty="0" err="1"/>
              <a:t>Beanshell</a:t>
            </a:r>
            <a:r>
              <a:rPr lang="en-GB" altLang="en-US" dirty="0"/>
              <a:t>, Marmalade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Java is the most common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/>
              <a:t>Beanshell</a:t>
            </a:r>
            <a:r>
              <a:rPr lang="en-GB" altLang="en-US" dirty="0"/>
              <a:t> is new, useful for </a:t>
            </a:r>
            <a:r>
              <a:rPr lang="en-GB" altLang="en-US" i="1" dirty="0"/>
              <a:t>rapid prototyping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Marmalade is primarily to ease porting of Jelly-based plugins, and to make available Ant tasks in an XML syntax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Can support others with a small amount of work if there is demand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For example: </a:t>
            </a:r>
            <a:r>
              <a:rPr lang="en-GB" altLang="en-US" dirty="0" err="1"/>
              <a:t>Jython</a:t>
            </a:r>
            <a:r>
              <a:rPr lang="en-GB" altLang="en-US" dirty="0"/>
              <a:t>, Groovy, </a:t>
            </a:r>
            <a:r>
              <a:rPr lang="en-GB" altLang="en-US" dirty="0" err="1"/>
              <a:t>JRuby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23626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Java Plugin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7772400" cy="565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import </a:t>
            </a:r>
            <a:r>
              <a:rPr lang="en-GB" altLang="en-US" sz="1400" dirty="0" err="1">
                <a:latin typeface="Courier New" pitchFamily="49" charset="0"/>
              </a:rPr>
              <a:t>org.apache.maven.plugin.AbstractMojo</a:t>
            </a:r>
            <a:r>
              <a:rPr lang="en-GB" altLang="en-US" sz="14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import </a:t>
            </a:r>
            <a:r>
              <a:rPr lang="en-GB" altLang="en-US" sz="1400" dirty="0" err="1">
                <a:latin typeface="Courier New" pitchFamily="49" charset="0"/>
              </a:rPr>
              <a:t>org.apache.maven.plugin.MojoExecutionException</a:t>
            </a:r>
            <a:r>
              <a:rPr lang="en-GB" altLang="en-US" sz="14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* Goal which cleans the build.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* @goal touch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* @phase process-sources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public class </a:t>
            </a:r>
            <a:r>
              <a:rPr lang="en-GB" altLang="en-US" sz="1400" dirty="0" err="1">
                <a:latin typeface="Courier New" pitchFamily="49" charset="0"/>
              </a:rPr>
              <a:t>CoreItMojo</a:t>
            </a:r>
            <a:r>
              <a:rPr lang="en-GB" altLang="en-US" sz="1400" dirty="0">
                <a:latin typeface="Courier New" pitchFamily="49" charset="0"/>
              </a:rPr>
              <a:t> extends </a:t>
            </a:r>
            <a:r>
              <a:rPr lang="en-GB" altLang="en-US" sz="1400" dirty="0" err="1">
                <a:latin typeface="Courier New" pitchFamily="49" charset="0"/>
              </a:rPr>
              <a:t>AbstractMojo</a:t>
            </a:r>
            <a:r>
              <a:rPr lang="en-GB" altLang="en-US" sz="1400" dirty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/** @parameter expression="${</a:t>
            </a:r>
            <a:r>
              <a:rPr lang="en-GB" altLang="en-US" sz="1400" dirty="0" err="1">
                <a:latin typeface="Courier New" pitchFamily="49" charset="0"/>
              </a:rPr>
              <a:t>project.build.directory</a:t>
            </a:r>
            <a:r>
              <a:rPr lang="en-GB" altLang="en-US" sz="1400" dirty="0">
                <a:latin typeface="Courier New" pitchFamily="49" charset="0"/>
              </a:rPr>
              <a:t>}"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*  @required 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*/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private File </a:t>
            </a:r>
            <a:r>
              <a:rPr lang="en-GB" altLang="en-US" sz="1400" dirty="0" err="1">
                <a:latin typeface="Courier New" pitchFamily="49" charset="0"/>
              </a:rPr>
              <a:t>outputDirectory</a:t>
            </a:r>
            <a:r>
              <a:rPr lang="en-GB" altLang="en-US" sz="14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/** Whether it is enabled.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* @parameter 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*/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private </a:t>
            </a:r>
            <a:r>
              <a:rPr lang="en-GB" altLang="en-US" sz="1400" dirty="0" err="1">
                <a:latin typeface="Courier New" pitchFamily="49" charset="0"/>
              </a:rPr>
              <a:t>boolean</a:t>
            </a:r>
            <a:r>
              <a:rPr lang="en-GB" altLang="en-US" sz="1400" dirty="0">
                <a:latin typeface="Courier New" pitchFamily="49" charset="0"/>
              </a:rPr>
              <a:t> enabled;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public void execute() throws </a:t>
            </a:r>
            <a:r>
              <a:rPr lang="en-GB" altLang="en-US" sz="1400" dirty="0" err="1">
                <a:latin typeface="Courier New" pitchFamily="49" charset="0"/>
              </a:rPr>
              <a:t>MojoExecutionException</a:t>
            </a:r>
            <a:endParaRPr lang="en-GB" altLang="en-US" sz="14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 if ( enabled )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 {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     </a:t>
            </a:r>
            <a:r>
              <a:rPr lang="en-GB" altLang="en-US" sz="1400" dirty="0" err="1">
                <a:latin typeface="Courier New" pitchFamily="49" charset="0"/>
              </a:rPr>
              <a:t>getLog</a:t>
            </a:r>
            <a:r>
              <a:rPr lang="en-GB" altLang="en-US" sz="1400" dirty="0">
                <a:latin typeface="Courier New" pitchFamily="49" charset="0"/>
              </a:rPr>
              <a:t>().info( “Path is ” + </a:t>
            </a:r>
            <a:r>
              <a:rPr lang="en-GB" altLang="en-US" sz="1400" dirty="0" err="1">
                <a:latin typeface="Courier New" pitchFamily="49" charset="0"/>
              </a:rPr>
              <a:t>outputDirectory</a:t>
            </a:r>
            <a:r>
              <a:rPr lang="en-GB" altLang="en-US" sz="1400" dirty="0">
                <a:latin typeface="Courier New" pitchFamily="49" charset="0"/>
              </a:rPr>
              <a:t> );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657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6858000" cy="8382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Other Features</a:t>
            </a:r>
            <a:endParaRPr lang="en-GB" alt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924800" cy="52546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Multi-module </a:t>
            </a:r>
            <a:r>
              <a:rPr lang="en-GB" altLang="en-US" dirty="0"/>
              <a:t>project support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Site and </a:t>
            </a:r>
            <a:r>
              <a:rPr lang="en-GB" altLang="en-US" dirty="0" smtClean="0"/>
              <a:t>documentation</a:t>
            </a:r>
            <a:endParaRPr lang="en-GB" altLang="en-US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Release management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dirty="0"/>
              <a:t>Archetypes</a:t>
            </a:r>
            <a:r>
              <a:rPr lang="en-GB" altLang="en-US" dirty="0"/>
              <a:t> - project templates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Build Profiles</a:t>
            </a:r>
          </a:p>
        </p:txBody>
      </p:sp>
    </p:spTree>
    <p:extLst>
      <p:ext uri="{BB962C8B-B14F-4D97-AF65-F5344CB8AC3E}">
        <p14:creationId xmlns:p14="http://schemas.microsoft.com/office/powerpoint/2010/main" val="4164315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Features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r>
              <a:rPr lang="en-US" altLang="en-US" smtClean="0"/>
              <a:t>Dependency System</a:t>
            </a:r>
          </a:p>
          <a:p>
            <a:r>
              <a:rPr lang="en-US" altLang="en-US" smtClean="0"/>
              <a:t>Multi-module builds</a:t>
            </a:r>
          </a:p>
          <a:p>
            <a:r>
              <a:rPr lang="en-US" altLang="en-US" smtClean="0"/>
              <a:t>Consistent project structure</a:t>
            </a:r>
          </a:p>
          <a:p>
            <a:r>
              <a:rPr lang="en-US" altLang="en-US" smtClean="0"/>
              <a:t>Consistent build model</a:t>
            </a:r>
          </a:p>
          <a:p>
            <a:r>
              <a:rPr lang="en-US" altLang="en-US" smtClean="0"/>
              <a:t>Plugin oriented</a:t>
            </a:r>
          </a:p>
          <a:p>
            <a:r>
              <a:rPr lang="en-US" altLang="en-US" smtClean="0"/>
              <a:t>Project generated sites</a:t>
            </a:r>
          </a:p>
        </p:txBody>
      </p:sp>
    </p:spTree>
    <p:extLst>
      <p:ext uri="{BB962C8B-B14F-4D97-AF65-F5344CB8AC3E}">
        <p14:creationId xmlns:p14="http://schemas.microsoft.com/office/powerpoint/2010/main" val="4038532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Multiple Modules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153400" cy="48768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Maven 2 natively deals with multi-module builds</a:t>
            </a:r>
          </a:p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 module refers to another project in the build tree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Goals are performed on all found modules by default, so </a:t>
            </a:r>
            <a:r>
              <a:rPr lang="en-GB" altLang="en-US" sz="2000" dirty="0" err="1" smtClean="0">
                <a:latin typeface="Courier New" pitchFamily="49" charset="0"/>
              </a:rPr>
              <a:t>mvn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>
                <a:latin typeface="Courier New" pitchFamily="49" charset="0"/>
              </a:rPr>
              <a:t>install</a:t>
            </a:r>
            <a:r>
              <a:rPr lang="en-GB" altLang="en-US" dirty="0"/>
              <a:t> will perform an install for all found modules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Modules can in turn have modules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133600" y="4440237"/>
            <a:ext cx="5616575" cy="1198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&lt;modules&gt;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&lt;module&gt;wagon-provider-</a:t>
            </a:r>
            <a:r>
              <a:rPr lang="en-GB" altLang="en-US" sz="1400" dirty="0" err="1">
                <a:latin typeface="Courier New" pitchFamily="49" charset="0"/>
              </a:rPr>
              <a:t>api</a:t>
            </a:r>
            <a:r>
              <a:rPr lang="en-GB" altLang="en-US" sz="1400" dirty="0">
                <a:latin typeface="Courier New" pitchFamily="49" charset="0"/>
              </a:rPr>
              <a:t>&lt;/module&gt;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&lt;module&gt;wagon-providers&lt;/module&gt;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&lt;/module&gt;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39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Site and Documentation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7924800" cy="4876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Accepts </a:t>
            </a:r>
            <a:r>
              <a:rPr lang="en-GB" altLang="en-US" i="1" dirty="0"/>
              <a:t>several input formats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Almost Plain Text (Wiki like)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/>
              <a:t>Xdoc</a:t>
            </a:r>
            <a:r>
              <a:rPr lang="en-GB" altLang="en-US" dirty="0"/>
              <a:t> (Maven 1.0 compatible)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FAQ (Maven 1.0 compatible)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/>
              <a:t>Docbook</a:t>
            </a:r>
            <a:endParaRPr lang="en-GB" altLang="en-US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Presently outputs XHTML, </a:t>
            </a:r>
            <a:r>
              <a:rPr lang="en-GB" altLang="en-US" dirty="0" err="1"/>
              <a:t>Xdoc</a:t>
            </a:r>
            <a:r>
              <a:rPr lang="en-GB" altLang="en-US" dirty="0"/>
              <a:t>, </a:t>
            </a:r>
            <a:r>
              <a:rPr lang="en-GB" altLang="en-US" dirty="0" err="1"/>
              <a:t>Docbook</a:t>
            </a:r>
            <a:r>
              <a:rPr lang="en-GB" altLang="en-US" dirty="0"/>
              <a:t>, </a:t>
            </a:r>
            <a:r>
              <a:rPr lang="en-GB" altLang="en-US" dirty="0" smtClean="0"/>
              <a:t>Latex, PDF </a:t>
            </a:r>
            <a:r>
              <a:rPr lang="en-GB" altLang="en-US" dirty="0"/>
              <a:t>and </a:t>
            </a:r>
            <a:r>
              <a:rPr lang="en-GB" altLang="en-US" dirty="0" smtClean="0"/>
              <a:t>RTF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625673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Release Assistance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534400" cy="4572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Resolves </a:t>
            </a:r>
            <a:r>
              <a:rPr lang="en-GB" altLang="en-US" dirty="0"/>
              <a:t>information in the project </a:t>
            </a:r>
            <a:r>
              <a:rPr lang="en-GB" altLang="en-US" i="1" dirty="0"/>
              <a:t>to make the release reproducible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Updates the version information, commits and tags a release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Does a clean checkout and builds the release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Can be in the same environment, or a dedicated known build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8046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Project Archetypes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077200" cy="4918075"/>
          </a:xfrm>
          <a:ln/>
        </p:spPr>
        <p:txBody>
          <a:bodyPr>
            <a:normAutofit/>
          </a:bodyPr>
          <a:lstStyle/>
          <a:p>
            <a:pPr>
              <a:lnSpc>
                <a:spcPct val="89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 err="1" smtClean="0">
                <a:latin typeface="Courier New" pitchFamily="49" charset="0"/>
              </a:rPr>
              <a:t>mvn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</a:rPr>
              <a:t>archetype:create</a:t>
            </a:r>
            <a:endParaRPr lang="en-GB" altLang="en-US" sz="2000" dirty="0">
              <a:latin typeface="Courier New" pitchFamily="49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dirty="0"/>
              <a:t>Generates a template project </a:t>
            </a:r>
            <a:r>
              <a:rPr lang="en-GB" altLang="en-US" dirty="0"/>
              <a:t>for you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Example </a:t>
            </a:r>
            <a:r>
              <a:rPr lang="en-GB" altLang="en-US" dirty="0"/>
              <a:t>archetypes for: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JAR/WAR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Site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Java and Marmalade Plugins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Can easily create your own archetypes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Uses Velocity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Downloaded from the repository so they are easily shared</a:t>
            </a:r>
          </a:p>
        </p:txBody>
      </p:sp>
    </p:spTree>
    <p:extLst>
      <p:ext uri="{BB962C8B-B14F-4D97-AF65-F5344CB8AC3E}">
        <p14:creationId xmlns:p14="http://schemas.microsoft.com/office/powerpoint/2010/main" val="1143819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Build Profiles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153400" cy="48768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Change the build depending on the </a:t>
            </a:r>
            <a:r>
              <a:rPr lang="en-GB" altLang="en-US" i="1" dirty="0"/>
              <a:t>environment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Dependencies, repositories, plugins and configuration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dirty="0"/>
              <a:t>Trigger </a:t>
            </a:r>
            <a:r>
              <a:rPr lang="en-GB" altLang="en-US" dirty="0"/>
              <a:t>by operating system, JDK, </a:t>
            </a:r>
            <a:r>
              <a:rPr lang="en-GB" altLang="en-US" dirty="0" smtClean="0"/>
              <a:t>existence </a:t>
            </a:r>
            <a:r>
              <a:rPr lang="en-GB" altLang="en-US" dirty="0"/>
              <a:t>of software, and so on, as well as command line parameter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Per user or per project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Used to </a:t>
            </a:r>
            <a:r>
              <a:rPr lang="en-GB" altLang="en-US" i="1" dirty="0"/>
              <a:t>set up standard environments</a:t>
            </a:r>
            <a:r>
              <a:rPr lang="en-GB" altLang="en-US" dirty="0"/>
              <a:t>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Development, Test, QA and Production</a:t>
            </a:r>
          </a:p>
        </p:txBody>
      </p:sp>
    </p:spTree>
    <p:extLst>
      <p:ext uri="{BB962C8B-B14F-4D97-AF65-F5344CB8AC3E}">
        <p14:creationId xmlns:p14="http://schemas.microsoft.com/office/powerpoint/2010/main" val="1229277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Dependency Mediation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58875"/>
            <a:ext cx="8153400" cy="44958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Allows specification of a range of versions for a dependency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Maven will help resolve the best version available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Techniques for handling conflicts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Fail, Newest, Nearest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Release tool fills in versions later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586163" y="4554538"/>
            <a:ext cx="3975100" cy="139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>
                <a:latin typeface="Courier New" pitchFamily="49" charset="0"/>
              </a:rPr>
              <a:t> &lt;dependency&gt;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>
                <a:latin typeface="Courier New" pitchFamily="49" charset="0"/>
              </a:rPr>
              <a:t>   &lt;groupId&gt;jaxb&lt;/groupId&gt;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>
                <a:latin typeface="Courier New" pitchFamily="49" charset="0"/>
              </a:rPr>
              <a:t>   &lt;artifactId&gt;jaxb-api&lt;/artifactId&gt;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>
                <a:latin typeface="Courier New" pitchFamily="49" charset="0"/>
              </a:rPr>
              <a:t>   &lt;version&gt;[1.0.1,)&lt;/version&gt;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>
                <a:latin typeface="Courier New" pitchFamily="49" charset="0"/>
              </a:rPr>
              <a:t> &lt;/dependency&gt;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85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6858000" cy="8382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Moving from Ant to </a:t>
            </a:r>
            <a:r>
              <a:rPr lang="en-GB" altLang="en-US" dirty="0" smtClean="0"/>
              <a:t>Maven</a:t>
            </a:r>
            <a:endParaRPr lang="en-GB" alt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8768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Identify sections of </a:t>
            </a:r>
            <a:r>
              <a:rPr lang="en-GB" altLang="en-US" sz="2000" dirty="0">
                <a:latin typeface="Courier New" pitchFamily="49" charset="0"/>
              </a:rPr>
              <a:t>build.xml</a:t>
            </a:r>
            <a:r>
              <a:rPr lang="en-GB" altLang="en-US" dirty="0"/>
              <a:t> that are standard functionality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Build Maven </a:t>
            </a:r>
            <a:r>
              <a:rPr lang="en-GB" altLang="en-US" dirty="0" smtClean="0"/>
              <a:t>projects </a:t>
            </a:r>
            <a:r>
              <a:rPr lang="en-GB" altLang="en-US" dirty="0"/>
              <a:t>from scratch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Use </a:t>
            </a:r>
            <a:r>
              <a:rPr lang="en-GB" altLang="en-US" sz="2000" dirty="0" err="1" smtClean="0">
                <a:latin typeface="Courier New" pitchFamily="49" charset="0"/>
              </a:rPr>
              <a:t>mvn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</a:rPr>
              <a:t>ant:ant</a:t>
            </a:r>
            <a:r>
              <a:rPr lang="en-GB" altLang="en-US" dirty="0"/>
              <a:t> to generate and use from master Ant script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Create Maven plugins for custom functionality, wrap them as Ant tasks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If Ant already works fine for you, you can still use some Maven features from Ant </a:t>
            </a:r>
            <a:r>
              <a:rPr lang="en-GB" altLang="en-US" dirty="0" smtClean="0"/>
              <a:t>1.6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8808584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Using Maven </a:t>
            </a:r>
            <a:r>
              <a:rPr lang="en-GB" altLang="en-US" dirty="0" smtClean="0"/>
              <a:t>From </a:t>
            </a:r>
            <a:r>
              <a:rPr lang="en-GB" altLang="en-US" dirty="0"/>
              <a:t>Ant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16013"/>
            <a:ext cx="8534400" cy="44958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Currently exposes the dependency and </a:t>
            </a:r>
            <a:r>
              <a:rPr lang="en-GB" altLang="en-US" dirty="0" err="1"/>
              <a:t>artifact</a:t>
            </a:r>
            <a:r>
              <a:rPr lang="en-GB" altLang="en-US" dirty="0"/>
              <a:t> handling as Ant tasks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Ant 1.7 will utilise the </a:t>
            </a:r>
            <a:r>
              <a:rPr lang="en-GB" altLang="en-US" dirty="0" err="1"/>
              <a:t>artifact</a:t>
            </a:r>
            <a:r>
              <a:rPr lang="en-GB" altLang="en-US" dirty="0"/>
              <a:t> </a:t>
            </a:r>
            <a:r>
              <a:rPr lang="en-GB" altLang="en-US" dirty="0" err="1"/>
              <a:t>antlib</a:t>
            </a:r>
            <a:r>
              <a:rPr lang="en-GB" altLang="en-US" dirty="0"/>
              <a:t> for dependency management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Download dependencies (all features)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Share a local Maven repository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Install and deploy </a:t>
            </a:r>
            <a:r>
              <a:rPr lang="en-GB" altLang="en-US" dirty="0" err="1"/>
              <a:t>artifacts</a:t>
            </a:r>
            <a:r>
              <a:rPr lang="en-GB" altLang="en-US" dirty="0"/>
              <a:t> to a repository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Expose a POM as Ant properties</a:t>
            </a:r>
          </a:p>
        </p:txBody>
      </p:sp>
    </p:spTree>
    <p:extLst>
      <p:ext uri="{BB962C8B-B14F-4D97-AF65-F5344CB8AC3E}">
        <p14:creationId xmlns:p14="http://schemas.microsoft.com/office/powerpoint/2010/main" val="284928805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The </a:t>
            </a:r>
            <a:r>
              <a:rPr lang="en-GB" altLang="en-US" dirty="0" err="1"/>
              <a:t>Artifact</a:t>
            </a:r>
            <a:r>
              <a:rPr lang="en-GB" altLang="en-US" dirty="0"/>
              <a:t> </a:t>
            </a:r>
            <a:r>
              <a:rPr lang="en-GB" altLang="en-US" dirty="0" err="1"/>
              <a:t>Antlib</a:t>
            </a:r>
            <a:endParaRPr lang="en-GB" altLang="en-US" dirty="0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28600" y="1055688"/>
            <a:ext cx="8991599" cy="505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&lt;project ... </a:t>
            </a:r>
            <a:r>
              <a:rPr lang="en-GB" altLang="en-US" sz="1400" b="1" dirty="0" err="1">
                <a:latin typeface="Courier New" pitchFamily="49" charset="0"/>
              </a:rPr>
              <a:t>xmlns:artifact</a:t>
            </a:r>
            <a:r>
              <a:rPr lang="en-GB" altLang="en-US" sz="1400" b="1" dirty="0">
                <a:latin typeface="Courier New" pitchFamily="49" charset="0"/>
              </a:rPr>
              <a:t>="</a:t>
            </a:r>
            <a:r>
              <a:rPr lang="en-GB" altLang="en-US" sz="1400" b="1" dirty="0" err="1">
                <a:latin typeface="Courier New" pitchFamily="49" charset="0"/>
              </a:rPr>
              <a:t>antlib:org.apache.maven.artifact.ant</a:t>
            </a:r>
            <a:r>
              <a:rPr lang="en-GB" altLang="en-US" sz="1400" b="1" dirty="0">
                <a:latin typeface="Courier New" pitchFamily="49" charset="0"/>
              </a:rPr>
              <a:t>"</a:t>
            </a:r>
            <a:r>
              <a:rPr lang="en-GB" altLang="en-US" sz="14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&lt;target name="..."&gt;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&lt;</a:t>
            </a:r>
            <a:r>
              <a:rPr lang="en-GB" altLang="en-US" sz="1400" dirty="0" err="1">
                <a:latin typeface="Courier New" pitchFamily="49" charset="0"/>
              </a:rPr>
              <a:t>artifact:localRepository</a:t>
            </a:r>
            <a:r>
              <a:rPr lang="en-GB" altLang="en-US" sz="1400" dirty="0">
                <a:latin typeface="Courier New" pitchFamily="49" charset="0"/>
              </a:rPr>
              <a:t> id="</a:t>
            </a:r>
            <a:r>
              <a:rPr lang="en-GB" altLang="en-US" sz="1400" dirty="0" err="1">
                <a:latin typeface="Courier New" pitchFamily="49" charset="0"/>
              </a:rPr>
              <a:t>local.repository</a:t>
            </a:r>
            <a:r>
              <a:rPr lang="en-GB" altLang="en-US" sz="1400" dirty="0"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location="${</a:t>
            </a:r>
            <a:r>
              <a:rPr lang="en-GB" altLang="en-US" sz="1400" dirty="0" err="1">
                <a:latin typeface="Courier New" pitchFamily="49" charset="0"/>
              </a:rPr>
              <a:t>basedir</a:t>
            </a:r>
            <a:r>
              <a:rPr lang="en-GB" altLang="en-US" sz="1400" dirty="0">
                <a:latin typeface="Courier New" pitchFamily="49" charset="0"/>
              </a:rPr>
              <a:t>}/target/local-repo" 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&lt;</a:t>
            </a:r>
            <a:r>
              <a:rPr lang="en-GB" altLang="en-US" sz="1400" b="1" dirty="0" err="1">
                <a:latin typeface="Courier New" pitchFamily="49" charset="0"/>
              </a:rPr>
              <a:t>artifact:dependencies</a:t>
            </a:r>
            <a:r>
              <a:rPr lang="en-GB" altLang="en-US" sz="1400" b="1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</a:t>
            </a:r>
            <a:r>
              <a:rPr lang="en-GB" altLang="en-US" sz="1400" b="1" dirty="0" err="1">
                <a:latin typeface="Courier New" pitchFamily="49" charset="0"/>
              </a:rPr>
              <a:t>pathId</a:t>
            </a:r>
            <a:r>
              <a:rPr lang="en-GB" altLang="en-US" sz="1400" dirty="0">
                <a:latin typeface="Courier New" pitchFamily="49" charset="0"/>
              </a:rPr>
              <a:t>="</a:t>
            </a:r>
            <a:r>
              <a:rPr lang="en-GB" altLang="en-US" sz="1400" dirty="0" err="1">
                <a:latin typeface="Courier New" pitchFamily="49" charset="0"/>
              </a:rPr>
              <a:t>dependency.classpath</a:t>
            </a:r>
            <a:r>
              <a:rPr lang="en-GB" altLang="en-US" sz="1400" dirty="0">
                <a:latin typeface="Courier New" pitchFamily="49" charset="0"/>
              </a:rPr>
              <a:t>" </a:t>
            </a:r>
            <a:r>
              <a:rPr lang="en-GB" altLang="en-US" sz="1400" b="1" dirty="0" err="1">
                <a:latin typeface="Courier New" pitchFamily="49" charset="0"/>
              </a:rPr>
              <a:t>filesetId</a:t>
            </a:r>
            <a:r>
              <a:rPr lang="en-GB" altLang="en-US" sz="1400" dirty="0">
                <a:latin typeface="Courier New" pitchFamily="49" charset="0"/>
              </a:rPr>
              <a:t>="</a:t>
            </a:r>
            <a:r>
              <a:rPr lang="en-GB" altLang="en-US" sz="1400" dirty="0" err="1">
                <a:latin typeface="Courier New" pitchFamily="49" charset="0"/>
              </a:rPr>
              <a:t>dependency.fileset</a:t>
            </a:r>
            <a:r>
              <a:rPr lang="en-GB" altLang="en-US" sz="1400" dirty="0">
                <a:latin typeface="Courier New" pitchFamily="49" charset="0"/>
              </a:rPr>
              <a:t>"&gt;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&lt;dependency </a:t>
            </a:r>
            <a:r>
              <a:rPr lang="en-GB" altLang="en-US" sz="1400" dirty="0" err="1">
                <a:latin typeface="Courier New" pitchFamily="49" charset="0"/>
              </a:rPr>
              <a:t>groupId</a:t>
            </a:r>
            <a:r>
              <a:rPr lang="en-GB" altLang="en-US" sz="1400" dirty="0">
                <a:latin typeface="Courier New" pitchFamily="49" charset="0"/>
              </a:rPr>
              <a:t>="</a:t>
            </a:r>
            <a:r>
              <a:rPr lang="en-GB" altLang="en-US" sz="1400" dirty="0" err="1">
                <a:latin typeface="Courier New" pitchFamily="49" charset="0"/>
              </a:rPr>
              <a:t>org.apache.maven.wagon</a:t>
            </a:r>
            <a:r>
              <a:rPr lang="en-GB" altLang="en-US" sz="1400" dirty="0"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 </a:t>
            </a:r>
            <a:r>
              <a:rPr lang="en-GB" altLang="en-US" sz="1400" dirty="0" err="1">
                <a:latin typeface="Courier New" pitchFamily="49" charset="0"/>
              </a:rPr>
              <a:t>artifactId</a:t>
            </a:r>
            <a:r>
              <a:rPr lang="en-GB" altLang="en-US" sz="1400" dirty="0">
                <a:latin typeface="Courier New" pitchFamily="49" charset="0"/>
              </a:rPr>
              <a:t>="wagon-provider-test" version="1.0-alpha-2"/&gt;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&lt;dependency </a:t>
            </a:r>
            <a:r>
              <a:rPr lang="en-GB" altLang="en-US" sz="1400" dirty="0" err="1">
                <a:latin typeface="Courier New" pitchFamily="49" charset="0"/>
              </a:rPr>
              <a:t>groupId</a:t>
            </a:r>
            <a:r>
              <a:rPr lang="en-GB" altLang="en-US" sz="1400" dirty="0">
                <a:latin typeface="Courier New" pitchFamily="49" charset="0"/>
              </a:rPr>
              <a:t>="</a:t>
            </a:r>
            <a:r>
              <a:rPr lang="en-GB" altLang="en-US" sz="1400" dirty="0" err="1">
                <a:latin typeface="Courier New" pitchFamily="49" charset="0"/>
              </a:rPr>
              <a:t>org.codehaus.modello</a:t>
            </a:r>
            <a:r>
              <a:rPr lang="en-GB" altLang="en-US" sz="1400" dirty="0"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  </a:t>
            </a:r>
            <a:r>
              <a:rPr lang="en-GB" altLang="en-US" sz="1400" dirty="0" err="1">
                <a:latin typeface="Courier New" pitchFamily="49" charset="0"/>
              </a:rPr>
              <a:t>artifactId</a:t>
            </a:r>
            <a:r>
              <a:rPr lang="en-GB" altLang="en-US" sz="1400" dirty="0">
                <a:latin typeface="Courier New" pitchFamily="49" charset="0"/>
              </a:rPr>
              <a:t>="</a:t>
            </a:r>
            <a:r>
              <a:rPr lang="en-GB" altLang="en-US" sz="1400" dirty="0" err="1">
                <a:latin typeface="Courier New" pitchFamily="49" charset="0"/>
              </a:rPr>
              <a:t>modello</a:t>
            </a:r>
            <a:r>
              <a:rPr lang="en-GB" altLang="en-US" sz="1400" dirty="0">
                <a:latin typeface="Courier New" pitchFamily="49" charset="0"/>
              </a:rPr>
              <a:t>-core" version="1.0-alpha-2-</a:t>
            </a:r>
            <a:r>
              <a:rPr lang="en-GB" altLang="en-US" sz="1400" b="1" dirty="0">
                <a:latin typeface="Courier New" pitchFamily="49" charset="0"/>
              </a:rPr>
              <a:t>SNAPSHOT</a:t>
            </a:r>
            <a:r>
              <a:rPr lang="en-GB" altLang="en-US" sz="1400" dirty="0"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&lt;</a:t>
            </a:r>
            <a:r>
              <a:rPr lang="en-GB" altLang="en-US" sz="1400" dirty="0" err="1">
                <a:latin typeface="Courier New" pitchFamily="49" charset="0"/>
              </a:rPr>
              <a:t>localRepository</a:t>
            </a:r>
            <a:r>
              <a:rPr lang="en-GB" altLang="en-US" sz="1400" dirty="0">
                <a:latin typeface="Courier New" pitchFamily="49" charset="0"/>
              </a:rPr>
              <a:t> </a:t>
            </a:r>
            <a:r>
              <a:rPr lang="en-GB" altLang="en-US" sz="1400" dirty="0" err="1">
                <a:latin typeface="Courier New" pitchFamily="49" charset="0"/>
              </a:rPr>
              <a:t>refid</a:t>
            </a:r>
            <a:r>
              <a:rPr lang="en-GB" altLang="en-US" sz="1400" dirty="0">
                <a:latin typeface="Courier New" pitchFamily="49" charset="0"/>
              </a:rPr>
              <a:t>="</a:t>
            </a:r>
            <a:r>
              <a:rPr lang="en-GB" altLang="en-US" sz="1400" dirty="0" err="1">
                <a:latin typeface="Courier New" pitchFamily="49" charset="0"/>
              </a:rPr>
              <a:t>local.repository</a:t>
            </a:r>
            <a:r>
              <a:rPr lang="en-GB" altLang="en-US" sz="1400" dirty="0"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&lt;/</a:t>
            </a:r>
            <a:r>
              <a:rPr lang="en-GB" altLang="en-US" sz="1400" dirty="0" err="1">
                <a:latin typeface="Courier New" pitchFamily="49" charset="0"/>
              </a:rPr>
              <a:t>artifact:dependencies</a:t>
            </a:r>
            <a:r>
              <a:rPr lang="en-GB" altLang="en-US" sz="14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&lt;!-- Can reuse POM --&gt;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&lt;</a:t>
            </a:r>
            <a:r>
              <a:rPr lang="en-GB" altLang="en-US" sz="1400" dirty="0" err="1">
                <a:latin typeface="Courier New" pitchFamily="49" charset="0"/>
              </a:rPr>
              <a:t>artifact:pom</a:t>
            </a:r>
            <a:r>
              <a:rPr lang="en-GB" altLang="en-US" sz="1400" dirty="0">
                <a:latin typeface="Courier New" pitchFamily="49" charset="0"/>
              </a:rPr>
              <a:t> id=“</a:t>
            </a:r>
            <a:r>
              <a:rPr lang="en-GB" altLang="en-US" sz="1400" dirty="0" err="1">
                <a:latin typeface="Courier New" pitchFamily="49" charset="0"/>
              </a:rPr>
              <a:t>maven.project</a:t>
            </a:r>
            <a:r>
              <a:rPr lang="en-GB" altLang="en-US" sz="1400" dirty="0">
                <a:latin typeface="Courier New" pitchFamily="49" charset="0"/>
              </a:rPr>
              <a:t>” file=“pom.xml”/&gt;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&lt;</a:t>
            </a:r>
            <a:r>
              <a:rPr lang="en-GB" altLang="en-US" sz="1400" dirty="0" err="1">
                <a:latin typeface="Courier New" pitchFamily="49" charset="0"/>
              </a:rPr>
              <a:t>artifact:dependencies</a:t>
            </a:r>
            <a:r>
              <a:rPr lang="en-GB" altLang="en-US" sz="1400" dirty="0">
                <a:latin typeface="Courier New" pitchFamily="49" charset="0"/>
              </a:rPr>
              <a:t> </a:t>
            </a:r>
            <a:r>
              <a:rPr lang="en-GB" altLang="en-US" sz="1400" dirty="0" err="1">
                <a:latin typeface="Courier New" pitchFamily="49" charset="0"/>
              </a:rPr>
              <a:t>filesetId</a:t>
            </a:r>
            <a:r>
              <a:rPr lang="en-GB" altLang="en-US" sz="1400" dirty="0">
                <a:latin typeface="Courier New" pitchFamily="49" charset="0"/>
              </a:rPr>
              <a:t>=“</a:t>
            </a:r>
            <a:r>
              <a:rPr lang="en-GB" altLang="en-US" sz="1400" dirty="0" err="1">
                <a:latin typeface="Courier New" pitchFamily="49" charset="0"/>
              </a:rPr>
              <a:t>pom.dependencies</a:t>
            </a:r>
            <a:r>
              <a:rPr lang="en-GB" altLang="en-US" sz="1400" dirty="0">
                <a:latin typeface="Courier New" pitchFamily="49" charset="0"/>
              </a:rPr>
              <a:t>”&gt;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  &lt;pom </a:t>
            </a:r>
            <a:r>
              <a:rPr lang="en-GB" altLang="en-US" sz="1400" dirty="0" err="1">
                <a:latin typeface="Courier New" pitchFamily="49" charset="0"/>
              </a:rPr>
              <a:t>refid</a:t>
            </a:r>
            <a:r>
              <a:rPr lang="en-GB" altLang="en-US" sz="1400" dirty="0">
                <a:latin typeface="Courier New" pitchFamily="49" charset="0"/>
              </a:rPr>
              <a:t>=“</a:t>
            </a:r>
            <a:r>
              <a:rPr lang="en-GB" altLang="en-US" sz="1400" dirty="0" err="1">
                <a:latin typeface="Courier New" pitchFamily="49" charset="0"/>
              </a:rPr>
              <a:t>maven.project</a:t>
            </a:r>
            <a:r>
              <a:rPr lang="en-GB" altLang="en-US" sz="1400" dirty="0">
                <a:latin typeface="Courier New" pitchFamily="49" charset="0"/>
              </a:rPr>
              <a:t>”/&gt;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&lt;/</a:t>
            </a:r>
            <a:r>
              <a:rPr lang="en-GB" altLang="en-US" sz="1400" dirty="0" err="1">
                <a:latin typeface="Courier New" pitchFamily="49" charset="0"/>
              </a:rPr>
              <a:t>artifact:dependencies</a:t>
            </a:r>
            <a:r>
              <a:rPr lang="en-GB" altLang="en-US" sz="14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&lt;!-- Access to POM as properties --&gt;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&lt;echo&gt;Now building ${maven.project.name}&lt;/echo&gt;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4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 dirty="0">
                <a:latin typeface="Courier New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46269826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The </a:t>
            </a:r>
            <a:r>
              <a:rPr lang="en-GB" altLang="en-US" dirty="0" err="1"/>
              <a:t>Artifact</a:t>
            </a:r>
            <a:r>
              <a:rPr lang="en-GB" altLang="en-US" dirty="0"/>
              <a:t> </a:t>
            </a:r>
            <a:r>
              <a:rPr lang="en-GB" altLang="en-US" dirty="0" err="1"/>
              <a:t>Antlib</a:t>
            </a:r>
            <a:endParaRPr lang="en-GB" altLang="en-US" dirty="0"/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381000" y="1055688"/>
            <a:ext cx="8386763" cy="486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6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&lt;</a:t>
            </a:r>
            <a:r>
              <a:rPr lang="en-GB" altLang="en-US" sz="1600" dirty="0" err="1">
                <a:latin typeface="Courier New" pitchFamily="49" charset="0"/>
              </a:rPr>
              <a:t>artifact:remoteRepository</a:t>
            </a:r>
            <a:r>
              <a:rPr lang="en-GB" altLang="en-US" sz="1600" dirty="0">
                <a:latin typeface="Courier New" pitchFamily="49" charset="0"/>
              </a:rPr>
              <a:t> id="</a:t>
            </a:r>
            <a:r>
              <a:rPr lang="en-GB" altLang="en-US" sz="1600" dirty="0" err="1">
                <a:latin typeface="Courier New" pitchFamily="49" charset="0"/>
              </a:rPr>
              <a:t>deploy.repository</a:t>
            </a:r>
            <a:r>
              <a:rPr lang="en-GB" altLang="en-US" sz="1600" dirty="0"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  </a:t>
            </a:r>
            <a:r>
              <a:rPr lang="en-GB" altLang="en-US" sz="1600" dirty="0" err="1">
                <a:latin typeface="Courier New" pitchFamily="49" charset="0"/>
              </a:rPr>
              <a:t>url</a:t>
            </a:r>
            <a:r>
              <a:rPr lang="en-GB" altLang="en-US" sz="1600" dirty="0">
                <a:latin typeface="Courier New" pitchFamily="49" charset="0"/>
              </a:rPr>
              <a:t>="file://${</a:t>
            </a:r>
            <a:r>
              <a:rPr lang="en-GB" altLang="en-US" sz="1600" dirty="0" err="1">
                <a:latin typeface="Courier New" pitchFamily="49" charset="0"/>
              </a:rPr>
              <a:t>basedir</a:t>
            </a:r>
            <a:r>
              <a:rPr lang="en-GB" altLang="en-US" sz="1600" dirty="0">
                <a:latin typeface="Courier New" pitchFamily="49" charset="0"/>
              </a:rPr>
              <a:t>}/target/deployment-repo" layout="legacy"/&gt;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6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&lt;</a:t>
            </a:r>
            <a:r>
              <a:rPr lang="en-GB" altLang="en-US" sz="1600" b="1" dirty="0" err="1">
                <a:latin typeface="Courier New" pitchFamily="49" charset="0"/>
              </a:rPr>
              <a:t>artifact:install</a:t>
            </a:r>
            <a:r>
              <a:rPr lang="en-GB" altLang="en-US" sz="1600" dirty="0">
                <a:latin typeface="Courier New" pitchFamily="49" charset="0"/>
              </a:rPr>
              <a:t> file="target/maven-artifact-ant-2.0-SNAPSHOT.jar"&gt;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  &lt;</a:t>
            </a:r>
            <a:r>
              <a:rPr lang="en-GB" altLang="en-US" sz="1600" dirty="0" err="1">
                <a:latin typeface="Courier New" pitchFamily="49" charset="0"/>
              </a:rPr>
              <a:t>localRepository</a:t>
            </a:r>
            <a:r>
              <a:rPr lang="en-GB" altLang="en-US" sz="1600" dirty="0">
                <a:latin typeface="Courier New" pitchFamily="49" charset="0"/>
              </a:rPr>
              <a:t> </a:t>
            </a:r>
            <a:r>
              <a:rPr lang="en-GB" altLang="en-US" sz="1600" dirty="0" err="1">
                <a:latin typeface="Courier New" pitchFamily="49" charset="0"/>
              </a:rPr>
              <a:t>refid</a:t>
            </a:r>
            <a:r>
              <a:rPr lang="en-GB" altLang="en-US" sz="1600" dirty="0">
                <a:latin typeface="Courier New" pitchFamily="49" charset="0"/>
              </a:rPr>
              <a:t>="</a:t>
            </a:r>
            <a:r>
              <a:rPr lang="en-GB" altLang="en-US" sz="1600" dirty="0" err="1">
                <a:latin typeface="Courier New" pitchFamily="49" charset="0"/>
              </a:rPr>
              <a:t>local.repository</a:t>
            </a:r>
            <a:r>
              <a:rPr lang="en-GB" altLang="en-US" sz="1600" dirty="0"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  &lt;pom </a:t>
            </a:r>
            <a:r>
              <a:rPr lang="en-GB" altLang="en-US" sz="1600" dirty="0" err="1">
                <a:latin typeface="Courier New" pitchFamily="49" charset="0"/>
              </a:rPr>
              <a:t>refid</a:t>
            </a:r>
            <a:r>
              <a:rPr lang="en-GB" altLang="en-US" sz="1600" dirty="0">
                <a:latin typeface="Courier New" pitchFamily="49" charset="0"/>
              </a:rPr>
              <a:t>="</a:t>
            </a:r>
            <a:r>
              <a:rPr lang="en-GB" altLang="en-US" sz="1600" dirty="0" err="1">
                <a:latin typeface="Courier New" pitchFamily="49" charset="0"/>
              </a:rPr>
              <a:t>maven.project</a:t>
            </a:r>
            <a:r>
              <a:rPr lang="en-GB" altLang="en-US" sz="1600" dirty="0"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&lt;/</a:t>
            </a:r>
            <a:r>
              <a:rPr lang="en-GB" altLang="en-US" sz="1600" dirty="0" err="1">
                <a:latin typeface="Courier New" pitchFamily="49" charset="0"/>
              </a:rPr>
              <a:t>artifact:install</a:t>
            </a:r>
            <a:r>
              <a:rPr lang="en-GB" altLang="en-US" sz="16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en-US" sz="1600" dirty="0">
              <a:latin typeface="Courier New" pitchFamily="49" charset="0"/>
            </a:endParaRP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&lt;</a:t>
            </a:r>
            <a:r>
              <a:rPr lang="en-GB" altLang="en-US" sz="1600" b="1" dirty="0" err="1">
                <a:latin typeface="Courier New" pitchFamily="49" charset="0"/>
              </a:rPr>
              <a:t>artifact:deploy</a:t>
            </a:r>
            <a:r>
              <a:rPr lang="en-GB" altLang="en-US" sz="1600" dirty="0">
                <a:latin typeface="Courier New" pitchFamily="49" charset="0"/>
              </a:rPr>
              <a:t> file="target/maven-artifact-ant-2.0-SNAPSHOT.jar"&gt;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  &lt;</a:t>
            </a:r>
            <a:r>
              <a:rPr lang="en-GB" altLang="en-US" sz="1600" dirty="0" err="1">
                <a:latin typeface="Courier New" pitchFamily="49" charset="0"/>
              </a:rPr>
              <a:t>localRepository</a:t>
            </a:r>
            <a:r>
              <a:rPr lang="en-GB" altLang="en-US" sz="1600" dirty="0">
                <a:latin typeface="Courier New" pitchFamily="49" charset="0"/>
              </a:rPr>
              <a:t> </a:t>
            </a:r>
            <a:r>
              <a:rPr lang="en-GB" altLang="en-US" sz="1600" dirty="0" err="1">
                <a:latin typeface="Courier New" pitchFamily="49" charset="0"/>
              </a:rPr>
              <a:t>refid</a:t>
            </a:r>
            <a:r>
              <a:rPr lang="en-GB" altLang="en-US" sz="1600" dirty="0">
                <a:latin typeface="Courier New" pitchFamily="49" charset="0"/>
              </a:rPr>
              <a:t>="</a:t>
            </a:r>
            <a:r>
              <a:rPr lang="en-GB" altLang="en-US" sz="1600" dirty="0" err="1">
                <a:latin typeface="Courier New" pitchFamily="49" charset="0"/>
              </a:rPr>
              <a:t>local.repository</a:t>
            </a:r>
            <a:r>
              <a:rPr lang="en-GB" altLang="en-US" sz="1600" dirty="0"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  &lt;</a:t>
            </a:r>
            <a:r>
              <a:rPr lang="en-GB" altLang="en-US" sz="1600" dirty="0" err="1">
                <a:latin typeface="Courier New" pitchFamily="49" charset="0"/>
              </a:rPr>
              <a:t>remoteRepository</a:t>
            </a:r>
            <a:r>
              <a:rPr lang="en-GB" altLang="en-US" sz="1600" dirty="0">
                <a:latin typeface="Courier New" pitchFamily="49" charset="0"/>
              </a:rPr>
              <a:t> </a:t>
            </a:r>
            <a:r>
              <a:rPr lang="en-GB" altLang="en-US" sz="1600" dirty="0" err="1">
                <a:latin typeface="Courier New" pitchFamily="49" charset="0"/>
              </a:rPr>
              <a:t>url</a:t>
            </a:r>
            <a:r>
              <a:rPr lang="en-GB" altLang="en-US" sz="1600" dirty="0">
                <a:latin typeface="Courier New" pitchFamily="49" charset="0"/>
              </a:rPr>
              <a:t>="</a:t>
            </a:r>
            <a:r>
              <a:rPr lang="en-GB" altLang="en-US" sz="1600" dirty="0" err="1">
                <a:latin typeface="Courier New" pitchFamily="49" charset="0"/>
              </a:rPr>
              <a:t>scp</a:t>
            </a:r>
            <a:r>
              <a:rPr lang="en-GB" altLang="en-US" sz="1600" dirty="0">
                <a:latin typeface="Courier New" pitchFamily="49" charset="0"/>
              </a:rPr>
              <a:t>://</a:t>
            </a:r>
            <a:r>
              <a:rPr lang="en-GB" altLang="en-US" sz="1600" dirty="0" err="1">
                <a:latin typeface="Courier New" pitchFamily="49" charset="0"/>
              </a:rPr>
              <a:t>localhost</a:t>
            </a:r>
            <a:r>
              <a:rPr lang="en-GB" altLang="en-US" sz="1600" dirty="0">
                <a:latin typeface="Courier New" pitchFamily="49" charset="0"/>
              </a:rPr>
              <a:t>/</a:t>
            </a:r>
            <a:r>
              <a:rPr lang="en-GB" altLang="en-US" sz="1600" dirty="0" err="1">
                <a:latin typeface="Courier New" pitchFamily="49" charset="0"/>
              </a:rPr>
              <a:t>tmp</a:t>
            </a:r>
            <a:r>
              <a:rPr lang="en-GB" altLang="en-US" sz="1600" dirty="0">
                <a:latin typeface="Courier New" pitchFamily="49" charset="0"/>
              </a:rPr>
              <a:t>/deployment-repo"&gt;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    &lt;authentication username="</a:t>
            </a:r>
            <a:r>
              <a:rPr lang="en-GB" altLang="en-US" sz="1600" dirty="0" err="1">
                <a:latin typeface="Courier New" pitchFamily="49" charset="0"/>
              </a:rPr>
              <a:t>brett</a:t>
            </a:r>
            <a:r>
              <a:rPr lang="en-GB" altLang="en-US" sz="1600" dirty="0"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      </a:t>
            </a:r>
            <a:r>
              <a:rPr lang="en-GB" altLang="en-US" sz="1600" dirty="0" err="1">
                <a:latin typeface="Courier New" pitchFamily="49" charset="0"/>
              </a:rPr>
              <a:t>privateKey</a:t>
            </a:r>
            <a:r>
              <a:rPr lang="en-GB" altLang="en-US" sz="1600" dirty="0">
                <a:latin typeface="Courier New" pitchFamily="49" charset="0"/>
              </a:rPr>
              <a:t>="${</a:t>
            </a:r>
            <a:r>
              <a:rPr lang="en-GB" altLang="en-US" sz="1600" dirty="0" err="1">
                <a:latin typeface="Courier New" pitchFamily="49" charset="0"/>
              </a:rPr>
              <a:t>user.home</a:t>
            </a:r>
            <a:r>
              <a:rPr lang="en-GB" altLang="en-US" sz="1600" dirty="0">
                <a:latin typeface="Courier New" pitchFamily="49" charset="0"/>
              </a:rPr>
              <a:t>}/.</a:t>
            </a:r>
            <a:r>
              <a:rPr lang="en-GB" altLang="en-US" sz="1600" dirty="0" err="1">
                <a:latin typeface="Courier New" pitchFamily="49" charset="0"/>
              </a:rPr>
              <a:t>ssh</a:t>
            </a:r>
            <a:r>
              <a:rPr lang="en-GB" altLang="en-US" sz="1600" dirty="0">
                <a:latin typeface="Courier New" pitchFamily="49" charset="0"/>
              </a:rPr>
              <a:t>/</a:t>
            </a:r>
            <a:r>
              <a:rPr lang="en-GB" altLang="en-US" sz="1600" dirty="0" err="1">
                <a:latin typeface="Courier New" pitchFamily="49" charset="0"/>
              </a:rPr>
              <a:t>id_dsa</a:t>
            </a:r>
            <a:r>
              <a:rPr lang="en-GB" altLang="en-US" sz="1600" dirty="0"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  &lt;/</a:t>
            </a:r>
            <a:r>
              <a:rPr lang="en-GB" altLang="en-US" sz="1600" dirty="0" err="1">
                <a:latin typeface="Courier New" pitchFamily="49" charset="0"/>
              </a:rPr>
              <a:t>remoteRepository</a:t>
            </a:r>
            <a:r>
              <a:rPr lang="en-GB" altLang="en-US" sz="16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  &lt;pom </a:t>
            </a:r>
            <a:r>
              <a:rPr lang="en-GB" altLang="en-US" sz="1600" dirty="0" err="1">
                <a:latin typeface="Courier New" pitchFamily="49" charset="0"/>
              </a:rPr>
              <a:t>refid</a:t>
            </a:r>
            <a:r>
              <a:rPr lang="en-GB" altLang="en-US" sz="1600" dirty="0">
                <a:latin typeface="Courier New" pitchFamily="49" charset="0"/>
              </a:rPr>
              <a:t>="</a:t>
            </a:r>
            <a:r>
              <a:rPr lang="en-GB" altLang="en-US" sz="1600" dirty="0" err="1">
                <a:latin typeface="Courier New" pitchFamily="49" charset="0"/>
              </a:rPr>
              <a:t>maven.project</a:t>
            </a:r>
            <a:r>
              <a:rPr lang="en-GB" altLang="en-US" sz="1600" dirty="0"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600" dirty="0">
                <a:latin typeface="Courier New" pitchFamily="49" charset="0"/>
              </a:rPr>
              <a:t>    &lt;/</a:t>
            </a:r>
            <a:r>
              <a:rPr lang="en-GB" altLang="en-US" sz="1600" dirty="0" err="1">
                <a:latin typeface="Courier New" pitchFamily="49" charset="0"/>
              </a:rPr>
              <a:t>artifact:deploy</a:t>
            </a:r>
            <a:r>
              <a:rPr lang="en-GB" altLang="en-US" sz="1600" dirty="0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06012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Maven </a:t>
            </a:r>
            <a:r>
              <a:rPr lang="en-GB" altLang="en-US" dirty="0" smtClean="0"/>
              <a:t>Architecture</a:t>
            </a:r>
            <a:endParaRPr lang="en-GB" alt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007076"/>
              </p:ext>
            </p:extLst>
          </p:nvPr>
        </p:nvGraphicFramePr>
        <p:xfrm>
          <a:off x="1066800" y="1116013"/>
          <a:ext cx="6753225" cy="498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4" imgW="6753240" imgH="4991040" progId="">
                  <p:embed/>
                </p:oleObj>
              </mc:Choice>
              <mc:Fallback>
                <p:oleObj r:id="rId4" imgW="6753240" imgH="4991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16013"/>
                        <a:ext cx="6753225" cy="498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30908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8580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Questions?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6553200" cy="48768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041550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Maven Mindset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All build systems are essentially the same: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Compile Source code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Copy Resource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Compile and Run Tests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Package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Deploy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Cleanup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Describe the project and configure the build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You don’t script a build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Maven has no concept of a condition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Plugins</a:t>
            </a:r>
            <a:r>
              <a:rPr lang="en-US" dirty="0" smtClean="0"/>
              <a:t> are configured</a:t>
            </a:r>
          </a:p>
        </p:txBody>
      </p:sp>
    </p:spTree>
    <p:extLst>
      <p:ext uri="{BB962C8B-B14F-4D97-AF65-F5344CB8AC3E}">
        <p14:creationId xmlns:p14="http://schemas.microsoft.com/office/powerpoint/2010/main" val="1987022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Java Build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Ant (2000)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Granddaddy of Java Build Tools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Scripting in XML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Very flexible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Ant+Ivy</a:t>
            </a:r>
            <a:r>
              <a:rPr lang="en-US" dirty="0" smtClean="0"/>
              <a:t> (2004)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Ant but with Dependency Management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Gradle</a:t>
            </a:r>
            <a:r>
              <a:rPr lang="en-US" dirty="0" smtClean="0"/>
              <a:t> (2008)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Attempt to combine Maven structure with Groovy Scripting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Easily </a:t>
            </a:r>
            <a:r>
              <a:rPr lang="en-US" dirty="0" smtClean="0"/>
              <a:t>extensible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7920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Learning Resources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r>
              <a:rPr lang="en-US" altLang="en-US" smtClean="0"/>
              <a:t>Maven Homepage</a:t>
            </a:r>
          </a:p>
          <a:p>
            <a:pPr lvl="1"/>
            <a:r>
              <a:rPr lang="en-US" altLang="en-US" smtClean="0"/>
              <a:t>http://maven.apache.org</a:t>
            </a:r>
          </a:p>
          <a:p>
            <a:pPr lvl="2"/>
            <a:r>
              <a:rPr lang="en-US" altLang="en-US" smtClean="0"/>
              <a:t>Reference Documentation for Maven</a:t>
            </a:r>
          </a:p>
          <a:p>
            <a:pPr lvl="2"/>
            <a:r>
              <a:rPr lang="en-US" altLang="en-US" smtClean="0"/>
              <a:t>Reference Documentation for core Plugins</a:t>
            </a:r>
          </a:p>
          <a:p>
            <a:r>
              <a:rPr lang="en-US" altLang="en-US" smtClean="0"/>
              <a:t>Sonatype Resources</a:t>
            </a:r>
          </a:p>
          <a:p>
            <a:pPr lvl="1"/>
            <a:r>
              <a:rPr lang="en-US" altLang="en-US" smtClean="0"/>
              <a:t>http://www.sonatype.com/resource-center.html</a:t>
            </a:r>
          </a:p>
          <a:p>
            <a:pPr lvl="2"/>
            <a:r>
              <a:rPr lang="en-US" altLang="en-US" smtClean="0"/>
              <a:t>Free Books</a:t>
            </a:r>
          </a:p>
          <a:p>
            <a:pPr lvl="2"/>
            <a:r>
              <a:rPr lang="en-US" altLang="en-US" smtClean="0"/>
              <a:t>Videos</a:t>
            </a:r>
          </a:p>
          <a:p>
            <a:pPr lvl="2"/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1098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Lab 1: Learning Resources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altLang="en-US" smtClean="0"/>
              <a:t>https://tech.lds.org/wiki/Introduction_to_Maven#Lab_1_Learning_Resources</a:t>
            </a:r>
          </a:p>
        </p:txBody>
      </p:sp>
    </p:spTree>
    <p:extLst>
      <p:ext uri="{BB962C8B-B14F-4D97-AF65-F5344CB8AC3E}">
        <p14:creationId xmlns:p14="http://schemas.microsoft.com/office/powerpoint/2010/main" val="3864278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7371</TotalTime>
  <Words>2613</Words>
  <Application>Microsoft Office PowerPoint</Application>
  <PresentationFormat>On-screen Show (4:3)</PresentationFormat>
  <Paragraphs>522</Paragraphs>
  <Slides>50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Concourse</vt:lpstr>
      <vt:lpstr>Visio</vt:lpstr>
      <vt:lpstr>Maven</vt:lpstr>
      <vt:lpstr>Outline</vt:lpstr>
      <vt:lpstr>Maven Background</vt:lpstr>
      <vt:lpstr>Maven Features</vt:lpstr>
      <vt:lpstr>Maven Architecture</vt:lpstr>
      <vt:lpstr>The Maven Mindset</vt:lpstr>
      <vt:lpstr>Other Java Build Tools</vt:lpstr>
      <vt:lpstr>Maven Learning Resources</vt:lpstr>
      <vt:lpstr>Lab 1: Learning Resources</vt:lpstr>
      <vt:lpstr>Maven POM</vt:lpstr>
      <vt:lpstr>Project Name (GAV)</vt:lpstr>
      <vt:lpstr>Packaging</vt:lpstr>
      <vt:lpstr>Project Inheritance</vt:lpstr>
      <vt:lpstr>Multi Module Projects</vt:lpstr>
      <vt:lpstr>Maven Conventions</vt:lpstr>
      <vt:lpstr>Maven Build Lifecycle</vt:lpstr>
      <vt:lpstr>Example Maven Goals</vt:lpstr>
      <vt:lpstr>Lab 2: Create a Maven Project</vt:lpstr>
      <vt:lpstr>Maven and Dependencies</vt:lpstr>
      <vt:lpstr>Adding a Dependency</vt:lpstr>
      <vt:lpstr>Maven Repositories</vt:lpstr>
      <vt:lpstr>Proxy Repositories</vt:lpstr>
      <vt:lpstr>Defining a repository</vt:lpstr>
      <vt:lpstr>Transitive Dependencies</vt:lpstr>
      <vt:lpstr>Dependency Exclusions</vt:lpstr>
      <vt:lpstr>Optional Dependencies</vt:lpstr>
      <vt:lpstr>Dependency Management</vt:lpstr>
      <vt:lpstr>Using Dependency Management</vt:lpstr>
      <vt:lpstr>Dependency Scope</vt:lpstr>
      <vt:lpstr>Snapshot Handling</vt:lpstr>
      <vt:lpstr>Build Life cycle</vt:lpstr>
      <vt:lpstr>Build Life cycle</vt:lpstr>
      <vt:lpstr>Lab 3: Manage Maven Dependencies</vt:lpstr>
      <vt:lpstr>Configuring Plugins</vt:lpstr>
      <vt:lpstr>On-demand Features</vt:lpstr>
      <vt:lpstr>Plugin Version Discovery</vt:lpstr>
      <vt:lpstr>Plugin Languages</vt:lpstr>
      <vt:lpstr>Java Plugin</vt:lpstr>
      <vt:lpstr>Other Features</vt:lpstr>
      <vt:lpstr>Multiple Modules</vt:lpstr>
      <vt:lpstr>Site and Documentation</vt:lpstr>
      <vt:lpstr>Release Assistance</vt:lpstr>
      <vt:lpstr>Project Archetypes</vt:lpstr>
      <vt:lpstr>Build Profiles</vt:lpstr>
      <vt:lpstr>Dependency Mediation</vt:lpstr>
      <vt:lpstr>Moving from Ant to Maven</vt:lpstr>
      <vt:lpstr>Using Maven From Ant</vt:lpstr>
      <vt:lpstr>The Artifact Antlib</vt:lpstr>
      <vt:lpstr>The Artifact Antlib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446</cp:revision>
  <cp:lastPrinted>1601-01-01T00:00:00Z</cp:lastPrinted>
  <dcterms:created xsi:type="dcterms:W3CDTF">1601-01-01T00:00:00Z</dcterms:created>
  <dcterms:modified xsi:type="dcterms:W3CDTF">2015-09-30T04:52:36Z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