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810" r:id="rId3"/>
    <p:sldId id="811" r:id="rId4"/>
    <p:sldId id="812" r:id="rId5"/>
    <p:sldId id="813" r:id="rId6"/>
    <p:sldId id="814" r:id="rId7"/>
    <p:sldId id="815" r:id="rId8"/>
    <p:sldId id="816" r:id="rId9"/>
    <p:sldId id="817" r:id="rId10"/>
    <p:sldId id="818" r:id="rId11"/>
    <p:sldId id="819" r:id="rId12"/>
    <p:sldId id="820" r:id="rId13"/>
    <p:sldId id="821" r:id="rId14"/>
    <p:sldId id="822" r:id="rId15"/>
    <p:sldId id="823" r:id="rId16"/>
    <p:sldId id="824" r:id="rId17"/>
    <p:sldId id="825" r:id="rId18"/>
    <p:sldId id="826" r:id="rId19"/>
    <p:sldId id="827" r:id="rId20"/>
    <p:sldId id="828" r:id="rId21"/>
    <p:sldId id="829" r:id="rId22"/>
    <p:sldId id="830" r:id="rId23"/>
    <p:sldId id="831" r:id="rId24"/>
    <p:sldId id="832" r:id="rId2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50" autoAdjust="0"/>
  </p:normalViewPr>
  <p:slideViewPr>
    <p:cSldViewPr>
      <p:cViewPr>
        <p:scale>
          <a:sx n="69" d="100"/>
          <a:sy n="69" d="100"/>
        </p:scale>
        <p:origin x="-140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More examples at http://www.refactoring.com/catalog/index.html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E5BE1FB-945B-4EB5-B480-A4E84D4ABC25}" type="slidenum">
              <a:rPr lang="en-US" altLang="en-US" sz="1200">
                <a:latin typeface="Calibri" pitchFamily="33" charset="0"/>
              </a:rPr>
              <a:pPr eaLnBrk="1" hangingPunct="1"/>
              <a:t>11</a:t>
            </a:fld>
            <a:endParaRPr lang="en-US" altLang="en-US" sz="1200">
              <a:latin typeface="Calibri" pitchFamily="3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CODE: http://vivekagarwal.wordpress.com/2008/06/21/code-smelling-exercise/#more-105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1CB585-A71C-43B9-BAF6-49C15B699103}" type="slidenum">
              <a:rPr lang="en-US" altLang="en-US" sz="1200">
                <a:latin typeface="Calibri" pitchFamily="33" charset="0"/>
              </a:rPr>
              <a:pPr eaLnBrk="1" hangingPunct="1"/>
              <a:t>19</a:t>
            </a:fld>
            <a:endParaRPr lang="en-US" altLang="en-US" sz="1200">
              <a:latin typeface="Calibri" pitchFamily="3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ava.net/bin/view/People/SmellsToRefactorings" TargetMode="External"/><Relationship Id="rId2" Type="http://schemas.openxmlformats.org/officeDocument/2006/relationships/hyperlink" Target="http://c2.com/cgi/wiki?CodeSmel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factoring.com/catalog/index.html" TargetMode="External"/><Relationship Id="rId2" Type="http://schemas.openxmlformats.org/officeDocument/2006/relationships/hyperlink" Target="http://www.irregularwebcomic.net/comic.php?comic=6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vekagarwal.wordpress.com/2008/06/21/code-smelling-exercise/#more-1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Refactoring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03505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Refactoring Example: Replace Conditional with Polymorphism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3" charset="2"/>
              <a:buNone/>
            </a:pPr>
            <a:r>
              <a:rPr lang="en-US" altLang="en-US" sz="1900" i="1" dirty="0" smtClean="0"/>
              <a:t>Motivation</a:t>
            </a:r>
            <a:r>
              <a:rPr lang="en-US" altLang="en-US" sz="1900" dirty="0" smtClean="0"/>
              <a:t>: </a:t>
            </a:r>
            <a:r>
              <a:rPr lang="en-US" altLang="en-US" sz="1900" i="1" dirty="0" smtClean="0"/>
              <a:t>You have a </a:t>
            </a:r>
            <a:r>
              <a:rPr lang="en-US" altLang="en-US" sz="1900" i="1" dirty="0" smtClean="0"/>
              <a:t>condition </a:t>
            </a:r>
            <a:r>
              <a:rPr lang="en-US" altLang="en-US" sz="1900" i="1" dirty="0" smtClean="0"/>
              <a:t>that chooses different behavior depending on the type of an object.</a:t>
            </a:r>
          </a:p>
          <a:p>
            <a:pPr eaLnBrk="1" hangingPunct="1">
              <a:lnSpc>
                <a:spcPct val="80000"/>
              </a:lnSpc>
              <a:buFont typeface="Wingdings 2" pitchFamily="33" charset="2"/>
              <a:buNone/>
            </a:pPr>
            <a:r>
              <a:rPr lang="en-US" altLang="en-US" sz="1900" i="1" dirty="0" smtClean="0"/>
              <a:t>Technique: </a:t>
            </a:r>
            <a:r>
              <a:rPr lang="en-US" altLang="en-US" sz="1900" dirty="0" smtClean="0"/>
              <a:t>Move each leg of the conditional to an overriding method in a subclass. Make the original method abstract.</a:t>
            </a:r>
          </a:p>
          <a:p>
            <a:pPr eaLnBrk="1" hangingPunct="1">
              <a:lnSpc>
                <a:spcPct val="80000"/>
              </a:lnSpc>
              <a:buFont typeface="Wingdings 2" pitchFamily="33" charset="2"/>
              <a:buNone/>
            </a:pPr>
            <a:endParaRPr lang="en-US" altLang="en-US" sz="1900" dirty="0" smtClean="0"/>
          </a:p>
          <a:p>
            <a:pPr eaLnBrk="1" hangingPunct="1">
              <a:lnSpc>
                <a:spcPct val="80000"/>
              </a:lnSpc>
              <a:buFont typeface="Wingdings 2" pitchFamily="33" charset="2"/>
              <a:buNone/>
            </a:pPr>
            <a:r>
              <a:rPr lang="en-US" altLang="en-US" sz="2000" dirty="0" smtClean="0"/>
              <a:t> double </a:t>
            </a:r>
            <a:r>
              <a:rPr lang="en-US" altLang="en-US" sz="2000" dirty="0" err="1" smtClean="0"/>
              <a:t>getSpeed</a:t>
            </a:r>
            <a:r>
              <a:rPr lang="en-US" altLang="en-US" sz="2000" dirty="0" smtClean="0"/>
              <a:t>() {    </a:t>
            </a:r>
            <a:br>
              <a:rPr lang="en-US" altLang="en-US" sz="2000" dirty="0" smtClean="0"/>
            </a:br>
            <a:r>
              <a:rPr lang="en-US" altLang="en-US" sz="2000" dirty="0" smtClean="0"/>
              <a:t>switch (_type) {      </a:t>
            </a:r>
            <a:br>
              <a:rPr lang="en-US" altLang="en-US" sz="2000" dirty="0" smtClean="0"/>
            </a:br>
            <a:r>
              <a:rPr lang="en-US" altLang="en-US" sz="2000" dirty="0" smtClean="0"/>
              <a:t>	case EUROPEAN: </a:t>
            </a:r>
            <a:br>
              <a:rPr lang="en-US" altLang="en-US" sz="2000" dirty="0" smtClean="0"/>
            </a:br>
            <a:r>
              <a:rPr lang="en-US" altLang="en-US" sz="2000" dirty="0" smtClean="0"/>
              <a:t>   	     return </a:t>
            </a:r>
            <a:r>
              <a:rPr lang="en-US" altLang="en-US" sz="2000" dirty="0" err="1" smtClean="0"/>
              <a:t>getBaseSpeed</a:t>
            </a:r>
            <a:r>
              <a:rPr lang="en-US" altLang="en-US" sz="2000" dirty="0" smtClean="0"/>
              <a:t>();      </a:t>
            </a:r>
            <a:br>
              <a:rPr lang="en-US" altLang="en-US" sz="2000" dirty="0" smtClean="0"/>
            </a:br>
            <a:r>
              <a:rPr lang="en-US" altLang="en-US" sz="2000" dirty="0" smtClean="0"/>
              <a:t>	case AFRICAN:    </a:t>
            </a:r>
            <a:br>
              <a:rPr lang="en-US" altLang="en-US" sz="2000" dirty="0" smtClean="0"/>
            </a:br>
            <a:r>
              <a:rPr lang="en-US" altLang="en-US" sz="2000" dirty="0" smtClean="0"/>
              <a:t>	     return </a:t>
            </a:r>
            <a:r>
              <a:rPr lang="en-US" altLang="en-US" sz="2000" dirty="0" err="1" smtClean="0"/>
              <a:t>getBaseSpeed</a:t>
            </a:r>
            <a:r>
              <a:rPr lang="en-US" altLang="en-US" sz="2000" dirty="0" smtClean="0"/>
              <a:t>() - </a:t>
            </a:r>
            <a:r>
              <a:rPr lang="en-US" altLang="en-US" sz="2000" dirty="0" err="1" smtClean="0"/>
              <a:t>getLoadFactor</a:t>
            </a:r>
            <a:r>
              <a:rPr lang="en-US" altLang="en-US" sz="2000" dirty="0" smtClean="0"/>
              <a:t>() * _</a:t>
            </a:r>
            <a:r>
              <a:rPr lang="en-US" altLang="en-US" sz="2000" dirty="0" err="1" smtClean="0"/>
              <a:t>numberOfCoconuts</a:t>
            </a:r>
            <a:r>
              <a:rPr lang="en-US" altLang="en-US" sz="2000" dirty="0" smtClean="0"/>
              <a:t>;      </a:t>
            </a:r>
            <a:br>
              <a:rPr lang="en-US" altLang="en-US" sz="2000" dirty="0" smtClean="0"/>
            </a:br>
            <a:r>
              <a:rPr lang="en-US" altLang="en-US" sz="2000" dirty="0" smtClean="0"/>
              <a:t>	case NORWEGIAN_BLUE:    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return (_</a:t>
            </a:r>
            <a:r>
              <a:rPr lang="en-US" altLang="en-US" sz="2000" dirty="0" err="1" smtClean="0"/>
              <a:t>isNailed</a:t>
            </a:r>
            <a:r>
              <a:rPr lang="en-US" altLang="en-US" sz="2000" dirty="0" smtClean="0"/>
              <a:t>) ? 0 : </a:t>
            </a:r>
            <a:r>
              <a:rPr lang="en-US" altLang="en-US" sz="2000" dirty="0" err="1" smtClean="0"/>
              <a:t>getBaseSpeed</a:t>
            </a:r>
            <a:r>
              <a:rPr lang="en-US" altLang="en-US" sz="2000" dirty="0" smtClean="0"/>
              <a:t>(_voltage);    </a:t>
            </a:r>
            <a:br>
              <a:rPr lang="en-US" altLang="en-US" sz="2000" dirty="0" smtClean="0"/>
            </a:br>
            <a:r>
              <a:rPr lang="en-US" altLang="en-US" sz="2000" dirty="0" smtClean="0"/>
              <a:t>}    throw new </a:t>
            </a:r>
            <a:r>
              <a:rPr lang="en-US" altLang="en-US" sz="2000" dirty="0" err="1" smtClean="0"/>
              <a:t>RuntimeException</a:t>
            </a:r>
            <a:r>
              <a:rPr lang="en-US" altLang="en-US" sz="2000" dirty="0" smtClean="0"/>
              <a:t> ("Should be unreachable"); </a:t>
            </a:r>
          </a:p>
          <a:p>
            <a:pPr eaLnBrk="1" hangingPunct="1">
              <a:lnSpc>
                <a:spcPct val="80000"/>
              </a:lnSpc>
              <a:buFont typeface="Wingdings 2" pitchFamily="33" charset="2"/>
              <a:buNone/>
            </a:pPr>
            <a:r>
              <a:rPr lang="en-US" altLang="en-US" sz="1900" dirty="0" smtClean="0"/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Refactoring Example: Replace Conditional with Polymorphism</a:t>
            </a:r>
          </a:p>
        </p:txBody>
      </p:sp>
    </p:spTree>
    <p:extLst>
      <p:ext uri="{BB962C8B-B14F-4D97-AF65-F5344CB8AC3E}">
        <p14:creationId xmlns:p14="http://schemas.microsoft.com/office/powerpoint/2010/main" val="989240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0350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Refactoring Example: Replace Conditional with Polymorphism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When do I refactor?</a:t>
            </a:r>
          </a:p>
        </p:txBody>
      </p:sp>
      <p:pic>
        <p:nvPicPr>
          <p:cNvPr id="27652" name="Picture 4" descr="repCondWithPol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6113463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850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do I refactor?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you add functionality</a:t>
            </a:r>
          </a:p>
          <a:p>
            <a:pPr lvl="1" eaLnBrk="1" hangingPunct="1"/>
            <a:r>
              <a:rPr lang="en-US" altLang="en-US" smtClean="0"/>
              <a:t>Before you add new features, make sure your design and current code is “good” this will help the new code be easier to write</a:t>
            </a:r>
          </a:p>
          <a:p>
            <a:pPr eaLnBrk="1" hangingPunct="1"/>
            <a:r>
              <a:rPr lang="en-US" altLang="en-US" smtClean="0"/>
              <a:t>When you need to fix a bug</a:t>
            </a:r>
          </a:p>
          <a:p>
            <a:pPr eaLnBrk="1" hangingPunct="1"/>
            <a:r>
              <a:rPr lang="en-US" altLang="en-US" smtClean="0"/>
              <a:t>When you do a peer review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How do I identify code to refactor?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24350"/>
            <a:ext cx="3076575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79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95885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How do I identify code to refactor?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Martin Fowler uses “code smells” to identify when to refactor.</a:t>
            </a:r>
          </a:p>
          <a:p>
            <a:pPr eaLnBrk="1" hangingPunct="1"/>
            <a:r>
              <a:rPr lang="en-US" altLang="en-US" smtClean="0"/>
              <a:t>Code smells are bad things done in code, somewhat like bad patterns in code</a:t>
            </a:r>
          </a:p>
          <a:p>
            <a:pPr eaLnBrk="1" hangingPunct="1"/>
            <a:r>
              <a:rPr lang="en-US" altLang="en-US" smtClean="0"/>
              <a:t>Many people have tied code smells to the specific refactorings to fix the smell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Code Smells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4918075"/>
            <a:ext cx="3381375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833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Smells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Duplicated Code </a:t>
            </a:r>
          </a:p>
          <a:p>
            <a:pPr lvl="1" eaLnBrk="1" hangingPunct="1"/>
            <a:r>
              <a:rPr lang="en-US" altLang="en-US" b="1" smtClean="0"/>
              <a:t>bad because if you modify one instance of duplicated code but not the others, you (may) have introduced a bug! </a:t>
            </a:r>
          </a:p>
          <a:p>
            <a:pPr eaLnBrk="1" hangingPunct="1"/>
            <a:r>
              <a:rPr lang="en-US" altLang="en-US" b="1" smtClean="0"/>
              <a:t>Long Method </a:t>
            </a:r>
          </a:p>
          <a:p>
            <a:pPr lvl="1" eaLnBrk="1" hangingPunct="1"/>
            <a:r>
              <a:rPr lang="en-US" altLang="en-US" b="1" smtClean="0"/>
              <a:t>long methods are more difﬁcult to understand </a:t>
            </a:r>
          </a:p>
          <a:p>
            <a:pPr lvl="1" eaLnBrk="1" hangingPunct="1"/>
            <a:r>
              <a:rPr lang="en-US" altLang="en-US" b="1" smtClean="0"/>
              <a:t>performance concerns with respect to lots of short methods are largely obsolete </a:t>
            </a:r>
            <a:endParaRPr lang="en-US" altLang="en-US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Code Smells</a:t>
            </a:r>
          </a:p>
        </p:txBody>
      </p:sp>
    </p:spTree>
    <p:extLst>
      <p:ext uri="{BB962C8B-B14F-4D97-AF65-F5344CB8AC3E}">
        <p14:creationId xmlns:p14="http://schemas.microsoft.com/office/powerpoint/2010/main" val="948809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Smells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Large Class</a:t>
            </a:r>
          </a:p>
          <a:p>
            <a:pPr lvl="1" eaLnBrk="1" hangingPunct="1"/>
            <a:r>
              <a:rPr lang="en-US" altLang="en-US" b="1" smtClean="0"/>
              <a:t>classes try to do too much, which reduces cohesion </a:t>
            </a:r>
          </a:p>
          <a:p>
            <a:pPr eaLnBrk="1" hangingPunct="1"/>
            <a:r>
              <a:rPr lang="en-US" altLang="en-US" b="1" smtClean="0"/>
              <a:t>Long Parameter List </a:t>
            </a:r>
          </a:p>
          <a:p>
            <a:pPr lvl="1" eaLnBrk="1" hangingPunct="1"/>
            <a:r>
              <a:rPr lang="en-US" altLang="en-US" b="1" smtClean="0"/>
              <a:t>hard to understand, can become inconsistent </a:t>
            </a:r>
          </a:p>
          <a:p>
            <a:pPr eaLnBrk="1" hangingPunct="1"/>
            <a:r>
              <a:rPr lang="en-US" altLang="en-US" b="1" smtClean="0"/>
              <a:t>Divergent Change</a:t>
            </a:r>
          </a:p>
          <a:p>
            <a:pPr lvl="1" eaLnBrk="1" hangingPunct="1"/>
            <a:r>
              <a:rPr lang="en-US" altLang="en-US" b="1" smtClean="0"/>
              <a:t>Related to cohesion: symptom: one type of change requires changing one subset of methods; another type of change requires changing another subset</a:t>
            </a:r>
            <a:endParaRPr lang="en-US" altLang="en-US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Code Smells</a:t>
            </a:r>
          </a:p>
        </p:txBody>
      </p:sp>
    </p:spTree>
    <p:extLst>
      <p:ext uri="{BB962C8B-B14F-4D97-AF65-F5344CB8AC3E}">
        <p14:creationId xmlns:p14="http://schemas.microsoft.com/office/powerpoint/2010/main" val="876666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Smells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Lazy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A class that no longer “pays its way”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/>
              <a:t>e.g. may be a class that was downsized by a previous refactoring, or represented planned functionality that did not pan out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Speculative Generality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“Oh I think we need the ability to do this kind of thing someday”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Temporary Field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An attribute of an object is only set in certain circumstances; but an object should need all of its attributes </a:t>
            </a:r>
            <a:endParaRPr lang="en-US" altLang="en-US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Code Smells</a:t>
            </a:r>
          </a:p>
        </p:txBody>
      </p:sp>
    </p:spTree>
    <p:extLst>
      <p:ext uri="{BB962C8B-B14F-4D97-AF65-F5344CB8AC3E}">
        <p14:creationId xmlns:p14="http://schemas.microsoft.com/office/powerpoint/2010/main" val="392350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Smells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Data 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These are classes that have ﬁelds, getting and setting methods for the ﬁelds, and nothing else; they are data holders, but objects should be about data AND behavior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Refused Bequest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A subclass ignores most of the functionality provided by its superclass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Subclass may not pass the “IS-A” test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Comments (!)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Comments are sometimes used to hide bad code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/>
              <a:t>“…comments often are used as a deodorant” (!)</a:t>
            </a:r>
            <a:endParaRPr lang="en-US" altLang="en-US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Many more code smells</a:t>
            </a:r>
          </a:p>
        </p:txBody>
      </p:sp>
    </p:spTree>
    <p:extLst>
      <p:ext uri="{BB962C8B-B14F-4D97-AF65-F5344CB8AC3E}">
        <p14:creationId xmlns:p14="http://schemas.microsoft.com/office/powerpoint/2010/main" val="284094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more code smells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Many  more smells at:</a:t>
            </a:r>
          </a:p>
          <a:p>
            <a:pPr lvl="1" eaLnBrk="1" hangingPunct="1"/>
            <a:r>
              <a:rPr lang="en-US" altLang="en-US" dirty="0" smtClean="0">
                <a:hlinkClick r:id="rId2"/>
              </a:rPr>
              <a:t>http://c2.com/cgi/wiki?CodeSmell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Given a smell, what </a:t>
            </a:r>
            <a:r>
              <a:rPr lang="en-US" altLang="en-US" dirty="0" err="1" smtClean="0"/>
              <a:t>refactorings</a:t>
            </a:r>
            <a:r>
              <a:rPr lang="en-US" altLang="en-US" dirty="0" smtClean="0"/>
              <a:t> are </a:t>
            </a:r>
            <a:r>
              <a:rPr lang="en-US" altLang="en-US" dirty="0" smtClean="0"/>
              <a:t>likely</a:t>
            </a:r>
            <a:r>
              <a:rPr lang="en-US" altLang="en-US" dirty="0" smtClean="0"/>
              <a:t>?</a:t>
            </a:r>
          </a:p>
          <a:p>
            <a:pPr lvl="1" eaLnBrk="1" hangingPunct="1"/>
            <a:r>
              <a:rPr lang="en-US" altLang="en-US" dirty="0" smtClean="0">
                <a:hlinkClick r:id="rId3"/>
              </a:rPr>
              <a:t>http://wiki.java.net/bin/view/People/SmellsToRefactorings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Why use them?</a:t>
            </a:r>
          </a:p>
        </p:txBody>
      </p:sp>
    </p:spTree>
    <p:extLst>
      <p:ext uri="{BB962C8B-B14F-4D97-AF65-F5344CB8AC3E}">
        <p14:creationId xmlns:p14="http://schemas.microsoft.com/office/powerpoint/2010/main" val="3264634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 2" pitchFamily="33" charset="2"/>
              <a:buNone/>
            </a:pPr>
            <a:r>
              <a:rPr lang="en-US" altLang="en-US" sz="1800" b="1" smtClean="0"/>
              <a:t>SMELLS EXAMPLE – See which smells you find in the sample code</a:t>
            </a:r>
            <a:br>
              <a:rPr lang="en-US" altLang="en-US" sz="1800" b="1" smtClean="0"/>
            </a:br>
            <a:r>
              <a:rPr lang="en-US" altLang="en-US" sz="1800" b="1" smtClean="0"/>
              <a:t>Duplicated Code </a:t>
            </a:r>
            <a:br>
              <a:rPr lang="en-US" altLang="en-US" sz="1800" b="1" smtClean="0"/>
            </a:br>
            <a:r>
              <a:rPr lang="en-US" altLang="en-US" sz="1800" b="1" smtClean="0"/>
              <a:t>Long Method </a:t>
            </a:r>
            <a:br>
              <a:rPr lang="en-US" altLang="en-US" sz="1800" b="1" smtClean="0"/>
            </a:br>
            <a:r>
              <a:rPr lang="en-US" altLang="en-US" sz="1800" b="1" smtClean="0"/>
              <a:t>Large Class</a:t>
            </a:r>
            <a:br>
              <a:rPr lang="en-US" altLang="en-US" sz="1800" b="1" smtClean="0"/>
            </a:br>
            <a:r>
              <a:rPr lang="en-US" altLang="en-US" sz="1800" b="1" smtClean="0"/>
              <a:t>Long Parameter List </a:t>
            </a:r>
            <a:br>
              <a:rPr lang="en-US" altLang="en-US" sz="1800" b="1" smtClean="0"/>
            </a:b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>Divergent Change</a:t>
            </a:r>
            <a:r>
              <a:rPr lang="en-US" altLang="en-US" sz="1800" smtClean="0"/>
              <a:t>- Related to cohesion: symptom: one type of change requires changing one subset of methods; another type of change requires changing another subset</a:t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b="1" smtClean="0"/>
              <a:t>Data Class </a:t>
            </a:r>
            <a:r>
              <a:rPr lang="en-US" altLang="en-US" sz="1800" smtClean="0"/>
              <a:t>- These are classes that have ﬁelds, getting and setting methods for the ﬁelds, and nothing else; they are data holders, but objects should be about data AND behavior </a:t>
            </a: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>Refused Bequest </a:t>
            </a:r>
            <a:r>
              <a:rPr lang="en-US" altLang="en-US" sz="1800" smtClean="0"/>
              <a:t>- A subclass ignores most of the functionality provided by its superclass</a:t>
            </a: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>Comments (!) </a:t>
            </a:r>
            <a:r>
              <a:rPr lang="en-US" altLang="en-US" sz="1800" smtClean="0"/>
              <a:t>- Comments are sometimes used to hide bad code </a:t>
            </a: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>Lazy Class - </a:t>
            </a:r>
            <a:r>
              <a:rPr lang="en-US" altLang="en-US" sz="1800" smtClean="0"/>
              <a:t>A class that no longer “pays its way” </a:t>
            </a: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>Speculative Generality </a:t>
            </a:r>
            <a:r>
              <a:rPr lang="en-US" altLang="en-US" sz="1800" smtClean="0"/>
              <a:t>- “Oh I think we need the ability to do this kind of thing someday” </a:t>
            </a: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/>
            </a:r>
            <a:br>
              <a:rPr lang="en-US" altLang="en-US" sz="1800" b="1" smtClean="0"/>
            </a:br>
            <a:r>
              <a:rPr lang="en-US" altLang="en-US" sz="1800" b="1" smtClean="0"/>
              <a:t>Temporary Field - </a:t>
            </a:r>
            <a:r>
              <a:rPr lang="en-US" altLang="en-US" sz="1800" smtClean="0"/>
              <a:t>An attribute of an object is only set in certain circumstances; but an object should need all of its attributes </a:t>
            </a:r>
          </a:p>
          <a:p>
            <a:pPr eaLnBrk="1" hangingPunct="1">
              <a:lnSpc>
                <a:spcPct val="70000"/>
              </a:lnSpc>
              <a:buFont typeface="Wingdings 2" pitchFamily="33" charset="2"/>
              <a:buNone/>
            </a:pPr>
            <a:endParaRPr lang="en-US" altLang="en-US" sz="900" b="1" smtClean="0"/>
          </a:p>
          <a:p>
            <a:pPr eaLnBrk="1" hangingPunct="1">
              <a:lnSpc>
                <a:spcPct val="80000"/>
              </a:lnSpc>
            </a:pPr>
            <a:endParaRPr lang="en-US" altLang="en-US" sz="900" smtClean="0"/>
          </a:p>
          <a:p>
            <a:pPr>
              <a:lnSpc>
                <a:spcPct val="80000"/>
              </a:lnSpc>
            </a:pPr>
            <a:endParaRPr lang="en-US" altLang="en-US" sz="900" smtClean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200" smtClean="0">
              <a:solidFill>
                <a:schemeClr val="bg1"/>
              </a:solidFill>
              <a:latin typeface="News Gothic MT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466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Why do good developers write bad software?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Requirements change over time, making it hard to update your code (leading to less optimal designs)</a:t>
            </a:r>
          </a:p>
          <a:p>
            <a:pPr eaLnBrk="1" hangingPunct="1"/>
            <a:r>
              <a:rPr lang="en-US" altLang="en-US" smtClean="0"/>
              <a:t>Time and money cause you to take shortcuts</a:t>
            </a:r>
          </a:p>
          <a:p>
            <a:pPr eaLnBrk="1" hangingPunct="1"/>
            <a:r>
              <a:rPr lang="en-US" altLang="en-US" smtClean="0"/>
              <a:t>You learn a better way to do something (the second time you paint a room, it’s always better than the first because you learned during the first time!)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914400" y="5257800"/>
            <a:ext cx="7391400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News Gothic MT" pitchFamily="33" charset="0"/>
              </a:rPr>
              <a:t>Two questions: 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>
                <a:solidFill>
                  <a:srgbClr val="000000"/>
                </a:solidFill>
                <a:latin typeface="News Gothic MT" pitchFamily="33" charset="0"/>
              </a:rPr>
              <a:t>How do we fix our software?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>
                <a:solidFill>
                  <a:srgbClr val="000000"/>
                </a:solidFill>
                <a:latin typeface="News Gothic MT" pitchFamily="33" charset="0"/>
              </a:rPr>
              <a:t>How do we know our software is “bad”… when it works fine!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Refactoring</a:t>
            </a:r>
          </a:p>
        </p:txBody>
      </p:sp>
    </p:spTree>
    <p:extLst>
      <p:ext uri="{BB962C8B-B14F-4D97-AF65-F5344CB8AC3E}">
        <p14:creationId xmlns:p14="http://schemas.microsoft.com/office/powerpoint/2010/main" val="3934041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use them?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smells and refactoring are techniques to help you discover problems in design and implementation and apply known solutions to these problems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Should they be used all the time? You should always think about them, but only apply them when they make sense… sometimes you need a long method… but think about it to make sure!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Adding safety</a:t>
            </a:r>
          </a:p>
        </p:txBody>
      </p:sp>
    </p:spTree>
    <p:extLst>
      <p:ext uri="{BB962C8B-B14F-4D97-AF65-F5344CB8AC3E}">
        <p14:creationId xmlns:p14="http://schemas.microsoft.com/office/powerpoint/2010/main" val="1277992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safety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Remember that making these changes incurs some risk of introducing bugs!</a:t>
            </a:r>
          </a:p>
          <a:p>
            <a:pPr eaLnBrk="1" hangingPunct="1"/>
            <a:r>
              <a:rPr lang="en-US" altLang="en-US" smtClean="0"/>
              <a:t>To reduce that risk</a:t>
            </a:r>
          </a:p>
          <a:p>
            <a:pPr lvl="1" eaLnBrk="1" hangingPunct="1"/>
            <a:r>
              <a:rPr lang="en-US" altLang="en-US" smtClean="0"/>
              <a:t>You must test constantly – using automated tests wherever possible</a:t>
            </a:r>
          </a:p>
          <a:p>
            <a:pPr lvl="1" eaLnBrk="1" hangingPunct="1"/>
            <a:r>
              <a:rPr lang="en-US" altLang="en-US" smtClean="0"/>
              <a:t>Use refactoring patterns – I’ve shown you two… there are more.. many more! </a:t>
            </a:r>
          </a:p>
          <a:p>
            <a:pPr lvl="2" eaLnBrk="1" hangingPunct="1"/>
            <a:r>
              <a:rPr lang="en-US" altLang="en-US" smtClean="0">
                <a:hlinkClick r:id="rId2"/>
              </a:rPr>
              <a:t>http://www.refactoring.com/catalog/index.html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Use tools! Netbeans and Eclipse both support basic refactoring (http://wiki.netbeans.org/Refactoring)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Question from your boss</a:t>
            </a:r>
          </a:p>
        </p:txBody>
      </p:sp>
    </p:spTree>
    <p:extLst>
      <p:ext uri="{BB962C8B-B14F-4D97-AF65-F5344CB8AC3E}">
        <p14:creationId xmlns:p14="http://schemas.microsoft.com/office/powerpoint/2010/main" val="418253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 from your boss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33" charset="2"/>
              <a:buNone/>
            </a:pPr>
            <a:r>
              <a:rPr lang="en-US" altLang="en-US" sz="2000" smtClean="0"/>
              <a:t>"Refactoring is an overhead activity - I'm paid to write new, revenue generating features." </a:t>
            </a:r>
          </a:p>
          <a:p>
            <a:r>
              <a:rPr lang="en-US" altLang="en-US" sz="2000" smtClean="0"/>
              <a:t>Tools/technologies are now available to allow refactoring to be done quickly and relatively painlessly. </a:t>
            </a:r>
          </a:p>
          <a:p>
            <a:r>
              <a:rPr lang="en-US" altLang="en-US" sz="2000" smtClean="0"/>
              <a:t>Experiences reported by some object-oriented programmers suggest that the overhead of refactoring is more than compensated by reduced efforts and intervals in other phases of program development. </a:t>
            </a:r>
          </a:p>
          <a:p>
            <a:r>
              <a:rPr lang="en-US" altLang="en-US" sz="2000" smtClean="0"/>
              <a:t>While refactoring may seem a bit awkward and an overhead at first, as it becomes part of a software development regimen, it stops feeling like overhead and starts feeling like an essential. </a:t>
            </a:r>
          </a:p>
          <a:p>
            <a:endParaRPr lang="en-US" altLang="en-US" sz="2000" smtClean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Summary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6542088"/>
            <a:ext cx="6477000" cy="315912"/>
          </a:xfrm>
          <a:prstGeom prst="rect">
            <a:avLst/>
          </a:prstGeom>
          <a:noFill/>
          <a:ln>
            <a:noFill/>
          </a:ln>
          <a:effectLst>
            <a:outerShdw dist="25400" dir="5400000" sx="100999" sy="100999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FFFF"/>
                </a:solidFill>
                <a:latin typeface="News Gothic MT" pitchFamily="33" charset="0"/>
              </a:rPr>
              <a:t>Quoted from: http://st-www.cs.illinois.edu/users/opdyke/wfo.990201.refac.html</a:t>
            </a:r>
          </a:p>
        </p:txBody>
      </p:sp>
    </p:spTree>
    <p:extLst>
      <p:ext uri="{BB962C8B-B14F-4D97-AF65-F5344CB8AC3E}">
        <p14:creationId xmlns:p14="http://schemas.microsoft.com/office/powerpoint/2010/main" val="30674060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958850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49275" y="1066800"/>
            <a:ext cx="8289925" cy="5573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Refactoring improves the design of software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without refactoring, a design will “decay” as people make changes to a software system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Refactoring makes software easier to understand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because structure is improved, duplicated code is eliminated,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Refactoring helps you find bugs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Refactoring promotes a deep understanding of the code at hand, and this understanding aids the programmer in finding bugs and anticipating potential bugs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Refactoring helps you program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because a good design enables progress </a:t>
            </a:r>
            <a:endParaRPr lang="en-US" altLang="en-US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References</a:t>
            </a:r>
          </a:p>
        </p:txBody>
      </p:sp>
    </p:spTree>
    <p:extLst>
      <p:ext uri="{BB962C8B-B14F-4D97-AF65-F5344CB8AC3E}">
        <p14:creationId xmlns:p14="http://schemas.microsoft.com/office/powerpoint/2010/main" val="272700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Comic from: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www.irregularwebcomic.net/comic.php?comic=687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hlinkClick r:id="rId3"/>
              </a:rPr>
              <a:t>http://</a:t>
            </a:r>
            <a:r>
              <a:rPr lang="en-US" altLang="en-US" dirty="0" smtClean="0">
                <a:hlinkClick r:id="rId3"/>
              </a:rPr>
              <a:t>www.refactoring.com/catalog/index.html</a:t>
            </a:r>
            <a:endParaRPr lang="en-US" altLang="en-US" dirty="0" smtClean="0"/>
          </a:p>
          <a:p>
            <a:r>
              <a:rPr lang="en-US" altLang="en-US" dirty="0"/>
              <a:t>Code smells exercise at: </a:t>
            </a:r>
            <a:r>
              <a:rPr lang="en-US" altLang="en-US" dirty="0">
                <a:hlinkClick r:id="rId4"/>
              </a:rPr>
              <a:t>http://vivekagarwal.wordpress.com/2008/06/21/code-smelling-exercise/#</a:t>
            </a:r>
            <a:r>
              <a:rPr lang="en-US" altLang="en-US" dirty="0" smtClean="0">
                <a:hlinkClick r:id="rId4"/>
              </a:rPr>
              <a:t>more-105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In-Class Exercise</a:t>
            </a:r>
          </a:p>
        </p:txBody>
      </p:sp>
    </p:spTree>
    <p:extLst>
      <p:ext uri="{BB962C8B-B14F-4D97-AF65-F5344CB8AC3E}">
        <p14:creationId xmlns:p14="http://schemas.microsoft.com/office/powerpoint/2010/main" val="303471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882650"/>
          </a:xfrm>
        </p:spPr>
        <p:txBody>
          <a:bodyPr/>
          <a:lstStyle/>
          <a:p>
            <a:pPr eaLnBrk="1" hangingPunct="1"/>
            <a:r>
              <a:rPr lang="en-US" altLang="en-US" smtClean="0"/>
              <a:t>Refactoring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49275" y="990600"/>
            <a:ext cx="8042275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Definition: Refactoring modifies software to improve its readability, maintainability, and extensibility without changing what it actually does.</a:t>
            </a:r>
          </a:p>
          <a:p>
            <a:pPr eaLnBrk="1" hangingPunct="1"/>
            <a:r>
              <a:rPr lang="en-US" altLang="en-US" smtClean="0"/>
              <a:t>External behavior does NOT change</a:t>
            </a:r>
          </a:p>
          <a:p>
            <a:pPr eaLnBrk="1" hangingPunct="1"/>
            <a:r>
              <a:rPr lang="en-US" altLang="en-US" smtClean="0"/>
              <a:t>Internal structure is improved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Refactoring</a:t>
            </a:r>
          </a:p>
        </p:txBody>
      </p:sp>
      <p:pic>
        <p:nvPicPr>
          <p:cNvPr id="19461" name="Picture 4" descr="irreg06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80010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892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Refactoring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49275" y="2743200"/>
            <a:ext cx="8042275" cy="3200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goal of refactoring is NOT to add new functionality</a:t>
            </a:r>
          </a:p>
          <a:p>
            <a:pPr eaLnBrk="1" hangingPunct="1"/>
            <a:r>
              <a:rPr lang="en-US" altLang="en-US" dirty="0" smtClean="0"/>
              <a:t>The goal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refactoring is to make code easier to maintain in the future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Refactoring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391648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Refactoring Simple Example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33" charset="2"/>
              <a:buNone/>
            </a:pPr>
            <a:r>
              <a:rPr lang="en-US" altLang="en-US" smtClean="0"/>
              <a:t>Move a method: </a:t>
            </a:r>
          </a:p>
          <a:p>
            <a:pPr eaLnBrk="1" hangingPunct="1">
              <a:buFont typeface="Wingdings 2" pitchFamily="33" charset="2"/>
              <a:buNone/>
            </a:pPr>
            <a:r>
              <a:rPr lang="en-US" altLang="en-US" sz="2000" i="1" smtClean="0"/>
              <a:t>Motivation: A method is, or will be, using or used by more features of another class than the class on which it is defined.</a:t>
            </a:r>
          </a:p>
          <a:p>
            <a:pPr eaLnBrk="1" hangingPunct="1">
              <a:buFont typeface="Wingdings 2" pitchFamily="33" charset="2"/>
              <a:buNone/>
            </a:pPr>
            <a:r>
              <a:rPr lang="en-US" altLang="en-US" sz="2000" i="1" smtClean="0"/>
              <a:t>Technique</a:t>
            </a:r>
            <a:r>
              <a:rPr lang="en-US" altLang="en-US" sz="2000" smtClean="0"/>
              <a:t>: Create a new method with a similar body in the class it uses most. Either turn the old method into a simple delegation, or remove it altogether.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Danger!</a:t>
            </a:r>
          </a:p>
        </p:txBody>
      </p:sp>
      <p:pic>
        <p:nvPicPr>
          <p:cNvPr id="21509" name="Picture 4" descr="moveMetho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56100"/>
            <a:ext cx="81280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72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Danger!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Refactoring CAN introduce problems, because anytime you modify software you may introduce bugs!</a:t>
            </a:r>
          </a:p>
          <a:p>
            <a:pPr eaLnBrk="1" hangingPunct="1"/>
            <a:r>
              <a:rPr lang="en-US" altLang="en-US" smtClean="0"/>
              <a:t>Management thus says:  </a:t>
            </a:r>
          </a:p>
          <a:p>
            <a:pPr lvl="1" eaLnBrk="1" hangingPunct="1"/>
            <a:r>
              <a:rPr lang="en-US" altLang="en-US" smtClean="0"/>
              <a:t>Refactoring adds risk! </a:t>
            </a:r>
          </a:p>
          <a:p>
            <a:pPr lvl="1" eaLnBrk="1" hangingPunct="1"/>
            <a:r>
              <a:rPr lang="en-US" altLang="en-US" smtClean="0"/>
              <a:t>It’s expensive – we’re spending time in development, but not “seeing” any </a:t>
            </a:r>
          </a:p>
          <a:p>
            <a:pPr lvl="1" eaLnBrk="1" hangingPunct="1">
              <a:buFont typeface="Wingdings 2" pitchFamily="33" charset="2"/>
              <a:buNone/>
            </a:pPr>
            <a:r>
              <a:rPr lang="en-US" altLang="en-US" smtClean="0"/>
              <a:t>	external differences? And we still </a:t>
            </a:r>
          </a:p>
          <a:p>
            <a:pPr lvl="1" eaLnBrk="1" hangingPunct="1">
              <a:buFont typeface="Wingdings 2" pitchFamily="33" charset="2"/>
              <a:buNone/>
            </a:pPr>
            <a:r>
              <a:rPr lang="en-US" altLang="en-US" smtClean="0"/>
              <a:t>	have to retest?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Why are we doing this?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Motivation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4173538"/>
            <a:ext cx="18478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262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Motivation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refactor because we understand getting the design right the first time is hard and you get many benefits from refactoring: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Code size is often reduced</a:t>
            </a:r>
          </a:p>
          <a:p>
            <a:pPr lvl="1" eaLnBrk="1" hangingPunct="1"/>
            <a:r>
              <a:rPr lang="en-US" altLang="en-US" smtClean="0"/>
              <a:t>Confusing code is restructured into simpler code</a:t>
            </a:r>
          </a:p>
          <a:p>
            <a:pPr lvl="1" eaLnBrk="1" hangingPunct="1"/>
            <a:r>
              <a:rPr lang="en-US" altLang="en-US" smtClean="0"/>
              <a:t>Both of these greatly improve mainatainability! Which is required because requirements always change!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Refactoring: Complex Example</a:t>
            </a:r>
          </a:p>
        </p:txBody>
      </p:sp>
    </p:spTree>
    <p:extLst>
      <p:ext uri="{BB962C8B-B14F-4D97-AF65-F5344CB8AC3E}">
        <p14:creationId xmlns:p14="http://schemas.microsoft.com/office/powerpoint/2010/main" val="251688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73025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Refactoring: Complex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49275" y="838200"/>
            <a:ext cx="8042275" cy="5105400"/>
          </a:xfrm>
        </p:spPr>
        <p:txBody>
          <a:bodyPr/>
          <a:lstStyle/>
          <a:p>
            <a:pPr eaLnBrk="1" hangingPunct="1">
              <a:buFont typeface="Wingdings 2" pitchFamily="33" charset="2"/>
              <a:buNone/>
            </a:pPr>
            <a:r>
              <a:rPr lang="en-US" altLang="en-US" smtClean="0"/>
              <a:t>Introduce Null Object</a:t>
            </a:r>
          </a:p>
          <a:p>
            <a:pPr eaLnBrk="1" hangingPunct="1">
              <a:buFont typeface="Wingdings 2" pitchFamily="33" charset="2"/>
              <a:buNone/>
            </a:pPr>
            <a:r>
              <a:rPr lang="en-US" altLang="en-US" sz="2000" i="1" smtClean="0"/>
              <a:t>Motivation</a:t>
            </a:r>
            <a:r>
              <a:rPr lang="en-US" altLang="en-US" sz="2000" smtClean="0"/>
              <a:t>: You have many checks for null</a:t>
            </a:r>
          </a:p>
          <a:p>
            <a:pPr eaLnBrk="1" hangingPunct="1">
              <a:buFont typeface="Wingdings 2" pitchFamily="33" charset="2"/>
              <a:buNone/>
            </a:pPr>
            <a:r>
              <a:rPr lang="en-US" altLang="en-US" sz="2000" i="1" smtClean="0"/>
              <a:t>Technique</a:t>
            </a:r>
            <a:r>
              <a:rPr lang="en-US" altLang="en-US" sz="2000" smtClean="0"/>
              <a:t>: Replace the null value with a null object.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Refactoring: Complex Example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85800" y="2690813"/>
            <a:ext cx="4038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News Gothic MT" pitchFamily="33" charset="0"/>
              </a:rPr>
              <a:t>Customer c = findCustomer(...); </a:t>
            </a: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... </a:t>
            </a: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   if (customer == null) { </a:t>
            </a: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	name = “occupant”  </a:t>
            </a: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   } else { </a:t>
            </a: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	name = customer.getName()</a:t>
            </a: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   }  </a:t>
            </a:r>
          </a:p>
          <a:p>
            <a:pPr eaLnBrk="1" hangingPunct="1"/>
            <a:endParaRPr lang="en-US" altLang="en-US" sz="1800" b="1">
              <a:latin typeface="News Gothic MT" pitchFamily="33" charset="0"/>
            </a:endParaRP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if (customer == null) { </a:t>
            </a: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…</a:t>
            </a:r>
            <a:endParaRPr lang="en-US" altLang="en-US" sz="1800">
              <a:latin typeface="News Gothic MT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17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73025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Refactoring: Complex Example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49275" y="4953000"/>
            <a:ext cx="8042275" cy="127317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33" charset="2"/>
              <a:buNone/>
            </a:pPr>
            <a:r>
              <a:rPr lang="en-US" altLang="en-US" smtClean="0"/>
              <a:t>Completely eliminated the if statement by replacing checks for null with a null object that does the right thing for “null” values.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chemeClr val="bg1"/>
                </a:solidFill>
                <a:latin typeface="News Gothic MT" pitchFamily="33" charset="0"/>
              </a:rPr>
              <a:t>Coming up: Refactoring Example: Replace Conditional with Polymorphism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04800" y="838200"/>
            <a:ext cx="5867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News Gothic MT" pitchFamily="33" charset="0"/>
              </a:rPr>
              <a:t>public class NullCustomer extends Customer {</a:t>
            </a:r>
          </a:p>
          <a:p>
            <a:pPr eaLnBrk="1" hangingPunct="1"/>
            <a:endParaRPr lang="en-US" altLang="en-US" sz="1800" b="1">
              <a:latin typeface="News Gothic MT" pitchFamily="33" charset="0"/>
            </a:endParaRP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   public String getName() {</a:t>
            </a: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	return “occupant”</a:t>
            </a: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}</a:t>
            </a:r>
          </a:p>
          <a:p>
            <a:pPr eaLnBrk="1" hangingPunct="1"/>
            <a:endParaRPr lang="en-US" altLang="en-US" sz="1800" b="1">
              <a:latin typeface="News Gothic MT" pitchFamily="33" charset="0"/>
            </a:endParaRP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------------------------------------------------------------</a:t>
            </a:r>
          </a:p>
          <a:p>
            <a:pPr eaLnBrk="1" hangingPunct="1"/>
            <a:endParaRPr lang="en-US" altLang="en-US" sz="1800" b="1">
              <a:latin typeface="News Gothic MT" pitchFamily="33" charset="0"/>
            </a:endParaRPr>
          </a:p>
          <a:p>
            <a:pPr eaLnBrk="1" hangingPunct="1"/>
            <a:r>
              <a:rPr lang="en-US" altLang="en-US" sz="1800" b="1">
                <a:latin typeface="News Gothic MT" pitchFamily="33" charset="0"/>
              </a:rPr>
              <a:t>Customer c = findCustomer()</a:t>
            </a:r>
            <a:br>
              <a:rPr lang="en-US" altLang="en-US" sz="1800" b="1">
                <a:latin typeface="News Gothic MT" pitchFamily="33" charset="0"/>
              </a:rPr>
            </a:br>
            <a:r>
              <a:rPr lang="en-US" altLang="en-US" sz="1800" b="1">
                <a:latin typeface="News Gothic MT" pitchFamily="33" charset="0"/>
              </a:rPr>
              <a:t>name = c.getName()</a:t>
            </a:r>
            <a:endParaRPr lang="en-US" altLang="en-US" sz="1800">
              <a:latin typeface="News Gothic MT" pitchFamily="33" charset="0"/>
            </a:endParaRPr>
          </a:p>
        </p:txBody>
      </p:sp>
      <p:pic>
        <p:nvPicPr>
          <p:cNvPr id="2560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1676400"/>
            <a:ext cx="19050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888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7423</TotalTime>
  <Words>1326</Words>
  <Application>Microsoft Office PowerPoint</Application>
  <PresentationFormat>On-screen Show (4:3)</PresentationFormat>
  <Paragraphs>170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Refactoring</vt:lpstr>
      <vt:lpstr>Why do good developers write bad software?</vt:lpstr>
      <vt:lpstr>Refactoring</vt:lpstr>
      <vt:lpstr>Refactoring</vt:lpstr>
      <vt:lpstr>Refactoring Simple Example</vt:lpstr>
      <vt:lpstr>Danger!</vt:lpstr>
      <vt:lpstr>Motivation</vt:lpstr>
      <vt:lpstr>Refactoring: Complex Example</vt:lpstr>
      <vt:lpstr>Refactoring: Complex Example</vt:lpstr>
      <vt:lpstr>Refactoring Example: Replace Conditional with Polymorphism</vt:lpstr>
      <vt:lpstr>Refactoring Example: Replace Conditional with Polymorphism</vt:lpstr>
      <vt:lpstr>When do I refactor?</vt:lpstr>
      <vt:lpstr>How do I identify code to refactor?</vt:lpstr>
      <vt:lpstr>Code Smells</vt:lpstr>
      <vt:lpstr>Code Smells</vt:lpstr>
      <vt:lpstr>Code Smells</vt:lpstr>
      <vt:lpstr>Code Smells</vt:lpstr>
      <vt:lpstr>Many more code smells</vt:lpstr>
      <vt:lpstr>PowerPoint Presentation</vt:lpstr>
      <vt:lpstr>Why use them?</vt:lpstr>
      <vt:lpstr>Adding safety</vt:lpstr>
      <vt:lpstr>Question from your boss</vt:lpstr>
      <vt:lpstr>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461</cp:revision>
  <cp:lastPrinted>1601-01-01T00:00:00Z</cp:lastPrinted>
  <dcterms:created xsi:type="dcterms:W3CDTF">1601-01-01T00:00:00Z</dcterms:created>
  <dcterms:modified xsi:type="dcterms:W3CDTF">2016-03-14T04:07:19Z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