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95"/>
  </p:notesMasterIdLst>
  <p:handoutMasterIdLst>
    <p:handoutMasterId r:id="rId96"/>
  </p:handoutMasterIdLst>
  <p:sldIdLst>
    <p:sldId id="256" r:id="rId2"/>
    <p:sldId id="617" r:id="rId3"/>
    <p:sldId id="618" r:id="rId4"/>
    <p:sldId id="619" r:id="rId5"/>
    <p:sldId id="620" r:id="rId6"/>
    <p:sldId id="621" r:id="rId7"/>
    <p:sldId id="622" r:id="rId8"/>
    <p:sldId id="623" r:id="rId9"/>
    <p:sldId id="624" r:id="rId10"/>
    <p:sldId id="625" r:id="rId11"/>
    <p:sldId id="626" r:id="rId12"/>
    <p:sldId id="627" r:id="rId13"/>
    <p:sldId id="628" r:id="rId14"/>
    <p:sldId id="629" r:id="rId15"/>
    <p:sldId id="630" r:id="rId16"/>
    <p:sldId id="631" r:id="rId17"/>
    <p:sldId id="632" r:id="rId18"/>
    <p:sldId id="633" r:id="rId19"/>
    <p:sldId id="634" r:id="rId20"/>
    <p:sldId id="635" r:id="rId21"/>
    <p:sldId id="636" r:id="rId22"/>
    <p:sldId id="637" r:id="rId23"/>
    <p:sldId id="638" r:id="rId24"/>
    <p:sldId id="639" r:id="rId25"/>
    <p:sldId id="640" r:id="rId26"/>
    <p:sldId id="641" r:id="rId27"/>
    <p:sldId id="642" r:id="rId28"/>
    <p:sldId id="643" r:id="rId29"/>
    <p:sldId id="644" r:id="rId30"/>
    <p:sldId id="645" r:id="rId31"/>
    <p:sldId id="646" r:id="rId32"/>
    <p:sldId id="647" r:id="rId33"/>
    <p:sldId id="648" r:id="rId34"/>
    <p:sldId id="649" r:id="rId35"/>
    <p:sldId id="650" r:id="rId36"/>
    <p:sldId id="651" r:id="rId37"/>
    <p:sldId id="652" r:id="rId38"/>
    <p:sldId id="653" r:id="rId39"/>
    <p:sldId id="654" r:id="rId40"/>
    <p:sldId id="655" r:id="rId41"/>
    <p:sldId id="656" r:id="rId42"/>
    <p:sldId id="657" r:id="rId43"/>
    <p:sldId id="658" r:id="rId44"/>
    <p:sldId id="659" r:id="rId45"/>
    <p:sldId id="660" r:id="rId46"/>
    <p:sldId id="661" r:id="rId47"/>
    <p:sldId id="662" r:id="rId48"/>
    <p:sldId id="663" r:id="rId49"/>
    <p:sldId id="664" r:id="rId50"/>
    <p:sldId id="665" r:id="rId51"/>
    <p:sldId id="666" r:id="rId52"/>
    <p:sldId id="667" r:id="rId53"/>
    <p:sldId id="668" r:id="rId54"/>
    <p:sldId id="669" r:id="rId55"/>
    <p:sldId id="670" r:id="rId56"/>
    <p:sldId id="671" r:id="rId57"/>
    <p:sldId id="672" r:id="rId58"/>
    <p:sldId id="673" r:id="rId59"/>
    <p:sldId id="674" r:id="rId60"/>
    <p:sldId id="675" r:id="rId61"/>
    <p:sldId id="676" r:id="rId62"/>
    <p:sldId id="677" r:id="rId63"/>
    <p:sldId id="678" r:id="rId64"/>
    <p:sldId id="679" r:id="rId65"/>
    <p:sldId id="680" r:id="rId66"/>
    <p:sldId id="681" r:id="rId67"/>
    <p:sldId id="682" r:id="rId68"/>
    <p:sldId id="683" r:id="rId69"/>
    <p:sldId id="684" r:id="rId70"/>
    <p:sldId id="685" r:id="rId71"/>
    <p:sldId id="686" r:id="rId72"/>
    <p:sldId id="687" r:id="rId73"/>
    <p:sldId id="688" r:id="rId74"/>
    <p:sldId id="689" r:id="rId75"/>
    <p:sldId id="690" r:id="rId76"/>
    <p:sldId id="691" r:id="rId77"/>
    <p:sldId id="692" r:id="rId78"/>
    <p:sldId id="693" r:id="rId79"/>
    <p:sldId id="694" r:id="rId80"/>
    <p:sldId id="695" r:id="rId81"/>
    <p:sldId id="696" r:id="rId82"/>
    <p:sldId id="697" r:id="rId83"/>
    <p:sldId id="698" r:id="rId84"/>
    <p:sldId id="699" r:id="rId85"/>
    <p:sldId id="700" r:id="rId86"/>
    <p:sldId id="701" r:id="rId87"/>
    <p:sldId id="702" r:id="rId88"/>
    <p:sldId id="703" r:id="rId89"/>
    <p:sldId id="704" r:id="rId90"/>
    <p:sldId id="705" r:id="rId91"/>
    <p:sldId id="706" r:id="rId92"/>
    <p:sldId id="707" r:id="rId93"/>
    <p:sldId id="708" r:id="rId94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6050" autoAdjust="0"/>
  </p:normalViewPr>
  <p:slideViewPr>
    <p:cSldViewPr>
      <p:cViewPr varScale="1">
        <p:scale>
          <a:sx n="39" d="100"/>
          <a:sy n="39" d="100"/>
        </p:scale>
        <p:origin x="-7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6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109CE8F-1C59-47A9-ACE2-5084573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19A7C-C3A7-417A-BED5-3A0CF20BE46F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4213"/>
            <a:ext cx="4556125" cy="3417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30700"/>
            <a:ext cx="5486400" cy="410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1D08-22B9-4C1A-9322-6EE81A3DC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0227E1-3C7A-49CC-AAE0-C8B13F21D2B4}" type="slidenum">
              <a:rPr lang="en-US"/>
              <a:pPr/>
              <a:t>2</a:t>
            </a:fld>
            <a:endParaRPr lang="en-US"/>
          </a:p>
        </p:txBody>
      </p:sp>
      <p:sp>
        <p:nvSpPr>
          <p:cNvPr id="101377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98CCE4B5-EE48-4755-8F7D-306B90C4743F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2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013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D16EE2-6A72-4B3F-AB7F-D47CD7B7C0B3}" type="slidenum">
              <a:rPr lang="en-US"/>
              <a:pPr/>
              <a:t>11</a:t>
            </a:fld>
            <a:endParaRPr lang="en-US"/>
          </a:p>
        </p:txBody>
      </p:sp>
      <p:sp>
        <p:nvSpPr>
          <p:cNvPr id="110593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0CDCC4D2-B633-4D8E-B200-5FB50DECEE46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11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105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D5D7592-ADF2-46D7-9812-04DA6F990DCD}" type="slidenum">
              <a:rPr lang="en-US"/>
              <a:pPr/>
              <a:t>12</a:t>
            </a:fld>
            <a:endParaRPr lang="en-US"/>
          </a:p>
        </p:txBody>
      </p:sp>
      <p:sp>
        <p:nvSpPr>
          <p:cNvPr id="111617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2F3A76A7-A653-4D7D-9F81-C0CD5FD37B09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12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116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0463" y="584200"/>
            <a:ext cx="3900487" cy="2924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9559B4-6BEC-4596-89FB-A87954A76BB7}" type="slidenum">
              <a:rPr lang="en-US"/>
              <a:pPr/>
              <a:t>13</a:t>
            </a:fld>
            <a:endParaRPr lang="en-US"/>
          </a:p>
        </p:txBody>
      </p:sp>
      <p:sp>
        <p:nvSpPr>
          <p:cNvPr id="112641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0AAAC135-FE91-4982-A061-E209A75B9452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13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126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088182-B380-4C10-A285-1ED5B06EFC60}" type="slidenum">
              <a:rPr lang="en-US"/>
              <a:pPr/>
              <a:t>14</a:t>
            </a:fld>
            <a:endParaRPr lang="en-US"/>
          </a:p>
        </p:txBody>
      </p:sp>
      <p:sp>
        <p:nvSpPr>
          <p:cNvPr id="113665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045EB30F-0203-41BF-A59F-38A95F178C2C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14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136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0463" y="584200"/>
            <a:ext cx="3900487" cy="2924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EA73D3-1152-4F65-9147-E5E89A356175}" type="slidenum">
              <a:rPr lang="en-US"/>
              <a:pPr/>
              <a:t>15</a:t>
            </a:fld>
            <a:endParaRPr lang="en-US"/>
          </a:p>
        </p:txBody>
      </p:sp>
      <p:sp>
        <p:nvSpPr>
          <p:cNvPr id="114689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2AB88897-5EA8-42A8-9626-49B53C8C57E4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15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146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0463" y="584200"/>
            <a:ext cx="3900487" cy="2924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3C1A82-DF01-46D5-8F1B-90AC1676E04E}" type="slidenum">
              <a:rPr lang="en-US"/>
              <a:pPr/>
              <a:t>16</a:t>
            </a:fld>
            <a:endParaRPr lang="en-US"/>
          </a:p>
        </p:txBody>
      </p:sp>
      <p:sp>
        <p:nvSpPr>
          <p:cNvPr id="115713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12743A96-0675-4C86-846A-2795B4F738E7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16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157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F872F9-535F-4840-8143-DE3FEAD2C268}" type="slidenum">
              <a:rPr lang="en-US"/>
              <a:pPr/>
              <a:t>17</a:t>
            </a:fld>
            <a:endParaRPr lang="en-US"/>
          </a:p>
        </p:txBody>
      </p:sp>
      <p:sp>
        <p:nvSpPr>
          <p:cNvPr id="116737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81757560-8EB2-46D7-AFF2-71457E4A7BED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17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167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E71F4F-978F-4233-823A-5F2CB641C4E1}" type="slidenum">
              <a:rPr lang="en-US"/>
              <a:pPr/>
              <a:t>18</a:t>
            </a:fld>
            <a:endParaRPr lang="en-US"/>
          </a:p>
        </p:txBody>
      </p:sp>
      <p:sp>
        <p:nvSpPr>
          <p:cNvPr id="117761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E47A6E47-1364-4F56-872F-CBAC462240C4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18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177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5E0A6FA-0434-40C5-9ABB-71E49055162D}" type="slidenum">
              <a:rPr lang="en-US"/>
              <a:pPr/>
              <a:t>19</a:t>
            </a:fld>
            <a:endParaRPr lang="en-US"/>
          </a:p>
        </p:txBody>
      </p:sp>
      <p:sp>
        <p:nvSpPr>
          <p:cNvPr id="118785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90ACE5A6-F23C-4796-A2EF-C2A49B8970EC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19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187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F03260-8C60-4663-BA74-814405284402}" type="slidenum">
              <a:rPr lang="en-US"/>
              <a:pPr/>
              <a:t>20</a:t>
            </a:fld>
            <a:endParaRPr lang="en-US"/>
          </a:p>
        </p:txBody>
      </p:sp>
      <p:sp>
        <p:nvSpPr>
          <p:cNvPr id="119809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DFEAE834-17A5-4933-A669-A21D79E14307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20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198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93C4DA8-2BBB-4790-9C15-6A423738DDDC}" type="slidenum">
              <a:rPr lang="en-US"/>
              <a:pPr/>
              <a:t>3</a:t>
            </a:fld>
            <a:endParaRPr lang="en-US"/>
          </a:p>
        </p:txBody>
      </p:sp>
      <p:sp>
        <p:nvSpPr>
          <p:cNvPr id="102401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90EC541B-5D07-48EC-95FD-45C663C77405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3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024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0463" y="584200"/>
            <a:ext cx="3900487" cy="2924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CF46B4-5F0B-4986-B5FF-5E19D96C1E13}" type="slidenum">
              <a:rPr lang="en-US"/>
              <a:pPr/>
              <a:t>21</a:t>
            </a:fld>
            <a:endParaRPr lang="en-US"/>
          </a:p>
        </p:txBody>
      </p:sp>
      <p:sp>
        <p:nvSpPr>
          <p:cNvPr id="120833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8ACA34D9-11C8-4C0F-8001-AC744C456881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21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208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57082C-83C3-4999-9055-5D8C00C7AE9F}" type="slidenum">
              <a:rPr lang="en-US"/>
              <a:pPr/>
              <a:t>22</a:t>
            </a:fld>
            <a:endParaRPr lang="en-US"/>
          </a:p>
        </p:txBody>
      </p:sp>
      <p:sp>
        <p:nvSpPr>
          <p:cNvPr id="121857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1C5B81B6-B8FC-4E1A-ACE5-A170FD7C8DAE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22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218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F8E7F19-8171-4486-9C75-48555C50469F}" type="slidenum">
              <a:rPr lang="en-US"/>
              <a:pPr/>
              <a:t>23</a:t>
            </a:fld>
            <a:endParaRPr lang="en-US"/>
          </a:p>
        </p:txBody>
      </p:sp>
      <p:sp>
        <p:nvSpPr>
          <p:cNvPr id="122881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E400C8D1-9EC1-4D79-A51F-DBC32ECAF8F9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23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228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8128E9-EE1E-4953-BF5C-5C735C397B2F}" type="slidenum">
              <a:rPr lang="en-US"/>
              <a:pPr/>
              <a:t>24</a:t>
            </a:fld>
            <a:endParaRPr lang="en-US"/>
          </a:p>
        </p:txBody>
      </p:sp>
      <p:sp>
        <p:nvSpPr>
          <p:cNvPr id="123905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A31C836A-0775-43E9-96A9-BE8E6496F631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24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239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7A8CBB-D586-425C-A945-44B5DC1C5C5A}" type="slidenum">
              <a:rPr lang="en-US"/>
              <a:pPr/>
              <a:t>25</a:t>
            </a:fld>
            <a:endParaRPr lang="en-US"/>
          </a:p>
        </p:txBody>
      </p:sp>
      <p:sp>
        <p:nvSpPr>
          <p:cNvPr id="124929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35192B02-40A1-42F8-B17E-002DFB2AC7E8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25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249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178CA6-E394-46D1-BB93-DD0D0B6617D2}" type="slidenum">
              <a:rPr lang="en-US"/>
              <a:pPr/>
              <a:t>26</a:t>
            </a:fld>
            <a:endParaRPr lang="en-US"/>
          </a:p>
        </p:txBody>
      </p:sp>
      <p:sp>
        <p:nvSpPr>
          <p:cNvPr id="125953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B0388384-BBF5-4F37-ACFB-B41FD56A69AF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26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259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0463" y="584200"/>
            <a:ext cx="3900487" cy="2924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CB2C30-E6B3-4487-A726-C058C7D8E827}" type="slidenum">
              <a:rPr lang="en-US"/>
              <a:pPr/>
              <a:t>27</a:t>
            </a:fld>
            <a:endParaRPr lang="en-US"/>
          </a:p>
        </p:txBody>
      </p:sp>
      <p:sp>
        <p:nvSpPr>
          <p:cNvPr id="126977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200C5D44-A159-4031-B43C-0212436E244E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27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269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E06CD5-C60D-496C-9C3B-7FDAD4E2E4CC}" type="slidenum">
              <a:rPr lang="en-US"/>
              <a:pPr/>
              <a:t>28</a:t>
            </a:fld>
            <a:endParaRPr lang="en-US"/>
          </a:p>
        </p:txBody>
      </p:sp>
      <p:sp>
        <p:nvSpPr>
          <p:cNvPr id="128001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6C753BBB-9DD6-4B37-80B7-A480E6C397F6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28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280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A8A144C-04F9-4DED-9DF6-6002BD878868}" type="slidenum">
              <a:rPr lang="en-US"/>
              <a:pPr/>
              <a:t>29</a:t>
            </a:fld>
            <a:endParaRPr lang="en-US"/>
          </a:p>
        </p:txBody>
      </p:sp>
      <p:sp>
        <p:nvSpPr>
          <p:cNvPr id="129025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FC068637-F800-4A05-9395-3BACE6BC6494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29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290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EA0D5A-AC80-4F99-BBFE-6CB0064A9BE5}" type="slidenum">
              <a:rPr lang="en-US"/>
              <a:pPr/>
              <a:t>30</a:t>
            </a:fld>
            <a:endParaRPr lang="en-US"/>
          </a:p>
        </p:txBody>
      </p:sp>
      <p:sp>
        <p:nvSpPr>
          <p:cNvPr id="130049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959B3D8C-D9A0-45A2-B7D0-9DAAF5E51ECC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30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300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F14E3EF-24A5-4B28-B3E1-5455CFA1461A}" type="slidenum">
              <a:rPr lang="en-US"/>
              <a:pPr/>
              <a:t>4</a:t>
            </a:fld>
            <a:endParaRPr lang="en-US"/>
          </a:p>
        </p:txBody>
      </p:sp>
      <p:sp>
        <p:nvSpPr>
          <p:cNvPr id="103425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1F37D2B6-DFF6-49FC-A985-09596B77AF63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4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034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CE4DFA-9908-4C2B-B9B7-3B29B1075CC9}" type="slidenum">
              <a:rPr lang="en-US"/>
              <a:pPr/>
              <a:t>31</a:t>
            </a:fld>
            <a:endParaRPr lang="en-US"/>
          </a:p>
        </p:txBody>
      </p:sp>
      <p:sp>
        <p:nvSpPr>
          <p:cNvPr id="131073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D00B2BBF-7CC6-4BAA-963E-5CE55F33B597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31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310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E86746-E620-4EE7-B5CF-B7DF44C790D8}" type="slidenum">
              <a:rPr lang="en-US"/>
              <a:pPr/>
              <a:t>32</a:t>
            </a:fld>
            <a:endParaRPr lang="en-US"/>
          </a:p>
        </p:txBody>
      </p:sp>
      <p:sp>
        <p:nvSpPr>
          <p:cNvPr id="132097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9F323C5F-B4FA-4EEC-9EA1-145FFEB4B39C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32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320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A73157-6FFC-4F56-9160-25042DE8B1BB}" type="slidenum">
              <a:rPr lang="en-US"/>
              <a:pPr/>
              <a:t>33</a:t>
            </a:fld>
            <a:endParaRPr lang="en-US"/>
          </a:p>
        </p:txBody>
      </p:sp>
      <p:sp>
        <p:nvSpPr>
          <p:cNvPr id="133121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14A6C5EA-0B0D-4159-951F-9D82E26EBA7E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33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331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A5048F-A578-4E18-96CF-853250739E6D}" type="slidenum">
              <a:rPr lang="en-US"/>
              <a:pPr/>
              <a:t>34</a:t>
            </a:fld>
            <a:endParaRPr lang="en-US"/>
          </a:p>
        </p:txBody>
      </p:sp>
      <p:sp>
        <p:nvSpPr>
          <p:cNvPr id="134145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EAF6EB41-A700-4ACA-93E6-9D0FA19E637F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34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341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73BFEF-DF13-4714-A0F1-51C503AF6455}" type="slidenum">
              <a:rPr lang="en-US"/>
              <a:pPr/>
              <a:t>35</a:t>
            </a:fld>
            <a:endParaRPr lang="en-US"/>
          </a:p>
        </p:txBody>
      </p:sp>
      <p:sp>
        <p:nvSpPr>
          <p:cNvPr id="135169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772B5FCB-2E14-4DF9-82AF-0E79E9116B84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35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351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A189D74-4765-4D5E-84F4-9BEF16AE3F0E}" type="slidenum">
              <a:rPr lang="en-US"/>
              <a:pPr/>
              <a:t>36</a:t>
            </a:fld>
            <a:endParaRPr lang="en-US"/>
          </a:p>
        </p:txBody>
      </p:sp>
      <p:sp>
        <p:nvSpPr>
          <p:cNvPr id="136193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E56B4D69-0956-4D02-9D16-77CE746F8B55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36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361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A8999B-E7B7-474D-93AA-4DEBF77A0364}" type="slidenum">
              <a:rPr lang="en-US"/>
              <a:pPr/>
              <a:t>37</a:t>
            </a:fld>
            <a:endParaRPr lang="en-US"/>
          </a:p>
        </p:txBody>
      </p:sp>
      <p:sp>
        <p:nvSpPr>
          <p:cNvPr id="137217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5B984A59-42B2-429C-919D-E0896E837FBF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37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372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52DE8A-A135-4877-B617-9CE89E005D88}" type="slidenum">
              <a:rPr lang="en-US"/>
              <a:pPr/>
              <a:t>38</a:t>
            </a:fld>
            <a:endParaRPr lang="en-US"/>
          </a:p>
        </p:txBody>
      </p:sp>
      <p:sp>
        <p:nvSpPr>
          <p:cNvPr id="138241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30773EB2-94BF-4426-9146-E000DDA88FE3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38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382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5FD816-1DBD-4B29-96EA-9DB71ECE38CD}" type="slidenum">
              <a:rPr lang="en-US"/>
              <a:pPr/>
              <a:t>39</a:t>
            </a:fld>
            <a:endParaRPr lang="en-US"/>
          </a:p>
        </p:txBody>
      </p:sp>
      <p:sp>
        <p:nvSpPr>
          <p:cNvPr id="139265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A688D021-5B52-4494-A65C-B0AE4B484E51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39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392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C37B46-6A88-42A0-AF3E-88CB46B9F04D}" type="slidenum">
              <a:rPr lang="en-US"/>
              <a:pPr/>
              <a:t>40</a:t>
            </a:fld>
            <a:endParaRPr lang="en-US"/>
          </a:p>
        </p:txBody>
      </p:sp>
      <p:sp>
        <p:nvSpPr>
          <p:cNvPr id="140289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7519271E-9D8F-4B50-9210-F46A21A3590F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40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402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5B9401-42D1-43E3-8463-5A81A817EEF5}" type="slidenum">
              <a:rPr lang="en-US"/>
              <a:pPr/>
              <a:t>5</a:t>
            </a:fld>
            <a:endParaRPr lang="en-US"/>
          </a:p>
        </p:txBody>
      </p:sp>
      <p:sp>
        <p:nvSpPr>
          <p:cNvPr id="104449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24E242B8-CBEB-4298-BEDA-BD6E8562E349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5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044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112E8D-F727-4EF4-8D5B-7945FF3397BC}" type="slidenum">
              <a:rPr lang="en-US"/>
              <a:pPr/>
              <a:t>41</a:t>
            </a:fld>
            <a:endParaRPr lang="en-US"/>
          </a:p>
        </p:txBody>
      </p:sp>
      <p:sp>
        <p:nvSpPr>
          <p:cNvPr id="141313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97291BF2-CFCB-4A9A-AE59-2E89FEE7DE43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41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413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A8FB8C-4163-454B-9030-5C4858578616}" type="slidenum">
              <a:rPr lang="en-US"/>
              <a:pPr/>
              <a:t>42</a:t>
            </a:fld>
            <a:endParaRPr lang="en-US"/>
          </a:p>
        </p:txBody>
      </p:sp>
      <p:sp>
        <p:nvSpPr>
          <p:cNvPr id="142337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3F2A4AE5-684C-4EA8-9900-71F7D66865EB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42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423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2864382-8613-457E-A042-BD280FA6A915}" type="slidenum">
              <a:rPr lang="en-US"/>
              <a:pPr/>
              <a:t>43</a:t>
            </a:fld>
            <a:endParaRPr lang="en-US"/>
          </a:p>
        </p:txBody>
      </p:sp>
      <p:sp>
        <p:nvSpPr>
          <p:cNvPr id="143361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AC50CF3C-3DFE-4DD2-B49E-1005C02E6523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43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43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161B26-29DA-4440-829D-FA276335C25E}" type="slidenum">
              <a:rPr lang="en-US"/>
              <a:pPr/>
              <a:t>44</a:t>
            </a:fld>
            <a:endParaRPr lang="en-US"/>
          </a:p>
        </p:txBody>
      </p:sp>
      <p:sp>
        <p:nvSpPr>
          <p:cNvPr id="144385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D9177566-2413-4797-B27A-BFF8131FDF69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44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443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C12AEBB-6781-44FB-807E-B82D3A56B4F7}" type="slidenum">
              <a:rPr lang="en-US"/>
              <a:pPr/>
              <a:t>45</a:t>
            </a:fld>
            <a:endParaRPr lang="en-US"/>
          </a:p>
        </p:txBody>
      </p:sp>
      <p:sp>
        <p:nvSpPr>
          <p:cNvPr id="145409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6D5875C2-246E-4F5F-8D79-573947F53C2A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45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454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BB301B-4A5F-43AD-AF39-3AEE0ACB2015}" type="slidenum">
              <a:rPr lang="en-US"/>
              <a:pPr/>
              <a:t>46</a:t>
            </a:fld>
            <a:endParaRPr lang="en-US"/>
          </a:p>
        </p:txBody>
      </p:sp>
      <p:sp>
        <p:nvSpPr>
          <p:cNvPr id="146433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DB3502B9-68F6-492B-AC15-40BDC69DC32D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46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464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EB141CF-8602-4251-8E87-6A6E66E85962}" type="slidenum">
              <a:rPr lang="en-US"/>
              <a:pPr/>
              <a:t>47</a:t>
            </a:fld>
            <a:endParaRPr lang="en-US"/>
          </a:p>
        </p:txBody>
      </p:sp>
      <p:sp>
        <p:nvSpPr>
          <p:cNvPr id="147457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A6417437-1EA5-4252-B9AB-D01BB20DE57E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47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474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443B1E9-C322-430E-89A3-7692E629D452}" type="slidenum">
              <a:rPr lang="en-US"/>
              <a:pPr/>
              <a:t>48</a:t>
            </a:fld>
            <a:endParaRPr lang="en-US"/>
          </a:p>
        </p:txBody>
      </p:sp>
      <p:sp>
        <p:nvSpPr>
          <p:cNvPr id="148481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C3096422-185D-481C-9845-1A0B59123F6E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48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484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E8A0BAD-8369-44F1-97DA-31CC0792C4A4}" type="slidenum">
              <a:rPr lang="en-US"/>
              <a:pPr/>
              <a:t>49</a:t>
            </a:fld>
            <a:endParaRPr lang="en-US"/>
          </a:p>
        </p:txBody>
      </p:sp>
      <p:sp>
        <p:nvSpPr>
          <p:cNvPr id="149505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C970C403-6798-4D44-AF0E-3BAC691E5F3E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49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495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0463" y="584200"/>
            <a:ext cx="3900487" cy="2924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5658BA-19B5-4C72-B810-F13CC6549AB1}" type="slidenum">
              <a:rPr lang="en-US"/>
              <a:pPr/>
              <a:t>50</a:t>
            </a:fld>
            <a:endParaRPr lang="en-US"/>
          </a:p>
        </p:txBody>
      </p:sp>
      <p:sp>
        <p:nvSpPr>
          <p:cNvPr id="150529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EFF59D11-7CEF-481E-9543-E898066D7F4C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50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505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462348-4318-4C15-94BC-0D16D84ACEFE}" type="slidenum">
              <a:rPr lang="en-US"/>
              <a:pPr/>
              <a:t>6</a:t>
            </a:fld>
            <a:endParaRPr lang="en-US"/>
          </a:p>
        </p:txBody>
      </p:sp>
      <p:sp>
        <p:nvSpPr>
          <p:cNvPr id="1054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19E7380A-BF07-47CE-BEB0-05AF09D98A51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6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89EEDC-BD27-4624-BE8C-96783D56C802}" type="slidenum">
              <a:rPr lang="en-US"/>
              <a:pPr/>
              <a:t>51</a:t>
            </a:fld>
            <a:endParaRPr lang="en-US"/>
          </a:p>
        </p:txBody>
      </p:sp>
      <p:sp>
        <p:nvSpPr>
          <p:cNvPr id="151553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85F04A26-423B-4E00-A98E-C52DB44CEB27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51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515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2D53570-41B3-4513-A04F-1033E42CBF53}" type="slidenum">
              <a:rPr lang="en-US"/>
              <a:pPr/>
              <a:t>52</a:t>
            </a:fld>
            <a:endParaRPr lang="en-US"/>
          </a:p>
        </p:txBody>
      </p:sp>
      <p:sp>
        <p:nvSpPr>
          <p:cNvPr id="152577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44714FC5-9F75-4D5E-9552-296DA492A49E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52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525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F67F3D-CACB-4F62-964C-44694A36DB58}" type="slidenum">
              <a:rPr lang="en-US"/>
              <a:pPr/>
              <a:t>53</a:t>
            </a:fld>
            <a:endParaRPr lang="en-US"/>
          </a:p>
        </p:txBody>
      </p:sp>
      <p:sp>
        <p:nvSpPr>
          <p:cNvPr id="153601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17128C33-603B-4656-8B36-76F0434529CD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53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536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5D546E-C50D-4377-ABB2-B3EF8E1D29F8}" type="slidenum">
              <a:rPr lang="en-US"/>
              <a:pPr/>
              <a:t>54</a:t>
            </a:fld>
            <a:endParaRPr lang="en-US"/>
          </a:p>
        </p:txBody>
      </p:sp>
      <p:sp>
        <p:nvSpPr>
          <p:cNvPr id="154625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C284DBBE-9FDE-43B8-AA20-5B17EF930EEA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54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546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56FC2C-0BE0-4284-A3BE-56FB07C7E066}" type="slidenum">
              <a:rPr lang="en-US"/>
              <a:pPr/>
              <a:t>55</a:t>
            </a:fld>
            <a:endParaRPr lang="en-US"/>
          </a:p>
        </p:txBody>
      </p:sp>
      <p:sp>
        <p:nvSpPr>
          <p:cNvPr id="155649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492DDBE3-5AA0-4398-A259-AA80C532F26B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55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556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D3D2D5-4F89-4B37-95D9-AAB690B286E7}" type="slidenum">
              <a:rPr lang="en-US"/>
              <a:pPr/>
              <a:t>56</a:t>
            </a:fld>
            <a:endParaRPr lang="en-US"/>
          </a:p>
        </p:txBody>
      </p:sp>
      <p:sp>
        <p:nvSpPr>
          <p:cNvPr id="156673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A57DF0EC-AE72-4716-A666-5EF8BE3782D3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56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566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A52C66-9B03-453B-A05C-0E76CD4EFA48}" type="slidenum">
              <a:rPr lang="en-US"/>
              <a:pPr/>
              <a:t>57</a:t>
            </a:fld>
            <a:endParaRPr lang="en-US"/>
          </a:p>
        </p:txBody>
      </p:sp>
      <p:sp>
        <p:nvSpPr>
          <p:cNvPr id="157697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CEF9CAF1-65CF-4E25-80B5-53F91D29D955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57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576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5C04E2-BCCE-49B5-B6EE-0054EEE194F7}" type="slidenum">
              <a:rPr lang="en-US"/>
              <a:pPr/>
              <a:t>58</a:t>
            </a:fld>
            <a:endParaRPr lang="en-US"/>
          </a:p>
        </p:txBody>
      </p:sp>
      <p:sp>
        <p:nvSpPr>
          <p:cNvPr id="158721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87EA41E6-2B0C-43A5-B748-A33C4347B87A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58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587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0EF8F4-4B7E-44A4-87FC-CD378A3D6CF2}" type="slidenum">
              <a:rPr lang="en-US"/>
              <a:pPr/>
              <a:t>59</a:t>
            </a:fld>
            <a:endParaRPr lang="en-US"/>
          </a:p>
        </p:txBody>
      </p:sp>
      <p:sp>
        <p:nvSpPr>
          <p:cNvPr id="159745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E9AA6288-E394-4DEC-8A33-0C7348BCBD98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59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597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6BB15CB-E10E-479D-A921-77F052023821}" type="slidenum">
              <a:rPr lang="en-US"/>
              <a:pPr/>
              <a:t>60</a:t>
            </a:fld>
            <a:endParaRPr lang="en-US"/>
          </a:p>
        </p:txBody>
      </p:sp>
      <p:sp>
        <p:nvSpPr>
          <p:cNvPr id="160769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E2D71DE9-B141-49D3-95B3-2089C82F8C9D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60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607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D14934-9870-4BF3-9216-E8E40C2D53C8}" type="slidenum">
              <a:rPr lang="en-US"/>
              <a:pPr/>
              <a:t>7</a:t>
            </a:fld>
            <a:endParaRPr lang="en-US"/>
          </a:p>
        </p:txBody>
      </p:sp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967B0451-F7AA-40B8-B3D2-D88C599FB294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7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064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F05129F-F4A7-460E-BD27-BEC8A8C4D7B9}" type="slidenum">
              <a:rPr lang="en-US"/>
              <a:pPr/>
              <a:t>61</a:t>
            </a:fld>
            <a:endParaRPr lang="en-US"/>
          </a:p>
        </p:txBody>
      </p:sp>
      <p:sp>
        <p:nvSpPr>
          <p:cNvPr id="161793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B44CCCC9-186A-4AD8-B135-62FDC086784D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61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617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88F937-481E-466C-9F8F-A5FF4E8CACC5}" type="slidenum">
              <a:rPr lang="en-US"/>
              <a:pPr/>
              <a:t>62</a:t>
            </a:fld>
            <a:endParaRPr lang="en-US"/>
          </a:p>
        </p:txBody>
      </p:sp>
      <p:sp>
        <p:nvSpPr>
          <p:cNvPr id="162817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1470EA19-2AD4-4AB7-A34E-5649050BBDFA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62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628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BC7981-FAD7-4220-8DA9-3FC00382FBDD}" type="slidenum">
              <a:rPr lang="en-US"/>
              <a:pPr/>
              <a:t>63</a:t>
            </a:fld>
            <a:endParaRPr lang="en-US"/>
          </a:p>
        </p:txBody>
      </p:sp>
      <p:sp>
        <p:nvSpPr>
          <p:cNvPr id="163841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8FED15BE-AEE3-40F8-B129-76E7EAF52573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63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638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4F82CA-3A01-4179-B11A-F03ADE8A51FC}" type="slidenum">
              <a:rPr lang="en-US"/>
              <a:pPr/>
              <a:t>64</a:t>
            </a:fld>
            <a:endParaRPr lang="en-US"/>
          </a:p>
        </p:txBody>
      </p:sp>
      <p:sp>
        <p:nvSpPr>
          <p:cNvPr id="164865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A7686095-6E52-4F67-A282-B461A4E88D9C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64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648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2A1E4FC-DAA1-4460-84C6-282A472A91F1}" type="slidenum">
              <a:rPr lang="en-US"/>
              <a:pPr/>
              <a:t>65</a:t>
            </a:fld>
            <a:endParaRPr lang="en-US"/>
          </a:p>
        </p:txBody>
      </p:sp>
      <p:sp>
        <p:nvSpPr>
          <p:cNvPr id="165889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BB53F20F-97A0-49DF-B52E-A160151A00D9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65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658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B704452-8FA7-4829-BE91-B1DA35323FBD}" type="slidenum">
              <a:rPr lang="en-US"/>
              <a:pPr/>
              <a:t>66</a:t>
            </a:fld>
            <a:endParaRPr lang="en-US"/>
          </a:p>
        </p:txBody>
      </p:sp>
      <p:sp>
        <p:nvSpPr>
          <p:cNvPr id="166913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F8A8ADB1-B5B6-4241-9F4B-A6BB00523BA1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66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669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347EA11-06A1-4811-B3DF-95B12A9F8E32}" type="slidenum">
              <a:rPr lang="en-US"/>
              <a:pPr/>
              <a:t>67</a:t>
            </a:fld>
            <a:endParaRPr lang="en-US"/>
          </a:p>
        </p:txBody>
      </p:sp>
      <p:sp>
        <p:nvSpPr>
          <p:cNvPr id="167937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BFDAA7A4-EB72-4572-AC04-D8725BD6D891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67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679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0463" y="584200"/>
            <a:ext cx="3900487" cy="2924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993192-9429-40DF-A3AA-75178CF53335}" type="slidenum">
              <a:rPr lang="en-US"/>
              <a:pPr/>
              <a:t>68</a:t>
            </a:fld>
            <a:endParaRPr lang="en-US"/>
          </a:p>
        </p:txBody>
      </p:sp>
      <p:sp>
        <p:nvSpPr>
          <p:cNvPr id="168961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8AAA122E-B66E-43F4-8B62-583998AF79C2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68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689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737D0C8-40AE-46D8-994F-54156A5B050F}" type="slidenum">
              <a:rPr lang="en-US"/>
              <a:pPr/>
              <a:t>69</a:t>
            </a:fld>
            <a:endParaRPr lang="en-US"/>
          </a:p>
        </p:txBody>
      </p:sp>
      <p:sp>
        <p:nvSpPr>
          <p:cNvPr id="169985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1BCAFC46-806F-434C-A3D5-B3EEBC97A579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69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699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024240-1A35-4D45-BAA7-FD1DE44ED53E}" type="slidenum">
              <a:rPr lang="en-US"/>
              <a:pPr/>
              <a:t>70</a:t>
            </a:fld>
            <a:endParaRPr lang="en-US"/>
          </a:p>
        </p:txBody>
      </p:sp>
      <p:sp>
        <p:nvSpPr>
          <p:cNvPr id="171009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21EA50F1-534F-4FBB-80F1-388C467603D7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70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710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F7804D2-D28C-4E0D-83AC-07C4FB76B8D3}" type="slidenum">
              <a:rPr lang="en-US"/>
              <a:pPr/>
              <a:t>8</a:t>
            </a:fld>
            <a:endParaRPr lang="en-US"/>
          </a:p>
        </p:txBody>
      </p:sp>
      <p:sp>
        <p:nvSpPr>
          <p:cNvPr id="107521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3E5614B7-ADA7-4A22-95C1-4C17073473CE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8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075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5A3F29-B97F-4AC2-84D8-EDB0BD52532F}" type="slidenum">
              <a:rPr lang="en-US"/>
              <a:pPr/>
              <a:t>71</a:t>
            </a:fld>
            <a:endParaRPr lang="en-US"/>
          </a:p>
        </p:txBody>
      </p:sp>
      <p:sp>
        <p:nvSpPr>
          <p:cNvPr id="172033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6FAB5329-A1B7-4ECB-8E67-B55D079D85EB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71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720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0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373BF2-347A-4638-8A7F-FBC8C732F611}" type="slidenum">
              <a:rPr lang="en-US"/>
              <a:pPr/>
              <a:t>72</a:t>
            </a:fld>
            <a:endParaRPr lang="en-US"/>
          </a:p>
        </p:txBody>
      </p:sp>
      <p:sp>
        <p:nvSpPr>
          <p:cNvPr id="173057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C79CC2F0-ADF8-4D36-A6AC-3A1D94627D0E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72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730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8B9FEE2-2DCC-40F0-9D81-E7C943E1A5B1}" type="slidenum">
              <a:rPr lang="en-US"/>
              <a:pPr/>
              <a:t>73</a:t>
            </a:fld>
            <a:endParaRPr lang="en-US"/>
          </a:p>
        </p:txBody>
      </p:sp>
      <p:sp>
        <p:nvSpPr>
          <p:cNvPr id="174081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A5748A53-1AA9-4A1B-A705-9A706EE28857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73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740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C35597-12FD-4FA1-B9F8-540C4B0273A8}" type="slidenum">
              <a:rPr lang="en-US"/>
              <a:pPr/>
              <a:t>74</a:t>
            </a:fld>
            <a:endParaRPr lang="en-US"/>
          </a:p>
        </p:txBody>
      </p:sp>
      <p:sp>
        <p:nvSpPr>
          <p:cNvPr id="175105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7F55D0F3-3F5D-422F-8D16-BDE605D8290F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74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751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2F1B35-9152-490A-95CE-FCE502716D36}" type="slidenum">
              <a:rPr lang="en-US"/>
              <a:pPr/>
              <a:t>75</a:t>
            </a:fld>
            <a:endParaRPr lang="en-US"/>
          </a:p>
        </p:txBody>
      </p:sp>
      <p:sp>
        <p:nvSpPr>
          <p:cNvPr id="176129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3BBA5DF6-E222-4FB7-AFDD-05FBBBC99C9F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75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761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0463" y="584200"/>
            <a:ext cx="3900487" cy="2924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FC6E18-EB70-4753-B717-B40C1C07D88B}" type="slidenum">
              <a:rPr lang="en-US"/>
              <a:pPr/>
              <a:t>76</a:t>
            </a:fld>
            <a:endParaRPr lang="en-US"/>
          </a:p>
        </p:txBody>
      </p:sp>
      <p:sp>
        <p:nvSpPr>
          <p:cNvPr id="177153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0E563F5A-C616-41ED-8F6D-B1FEBFB4FB73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76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771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0463" y="584200"/>
            <a:ext cx="3900487" cy="2924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18C27B-9146-4300-8625-C1E9F59AE589}" type="slidenum">
              <a:rPr lang="en-US"/>
              <a:pPr/>
              <a:t>77</a:t>
            </a:fld>
            <a:endParaRPr lang="en-US"/>
          </a:p>
        </p:txBody>
      </p:sp>
      <p:sp>
        <p:nvSpPr>
          <p:cNvPr id="178177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C8C102AF-F4CB-4514-9416-086039A49310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77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781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9AB7DA-C466-4A38-8654-AB9344DAB834}" type="slidenum">
              <a:rPr lang="en-US"/>
              <a:pPr/>
              <a:t>78</a:t>
            </a:fld>
            <a:endParaRPr lang="en-US"/>
          </a:p>
        </p:txBody>
      </p:sp>
      <p:sp>
        <p:nvSpPr>
          <p:cNvPr id="179201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3838403A-7E66-48A9-9B3A-20A9B82EA31F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78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792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F9BE04E-1F8C-464C-AE20-154D410C72C2}" type="slidenum">
              <a:rPr lang="en-US"/>
              <a:pPr/>
              <a:t>79</a:t>
            </a:fld>
            <a:endParaRPr lang="en-US"/>
          </a:p>
        </p:txBody>
      </p:sp>
      <p:sp>
        <p:nvSpPr>
          <p:cNvPr id="180225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E0C24901-AD49-46C0-8A70-9E4624486DA3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79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802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02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C735EB-AF8F-47B9-9BAE-1A10D67D3A55}" type="slidenum">
              <a:rPr lang="en-US"/>
              <a:pPr/>
              <a:t>80</a:t>
            </a:fld>
            <a:endParaRPr lang="en-US"/>
          </a:p>
        </p:txBody>
      </p:sp>
      <p:sp>
        <p:nvSpPr>
          <p:cNvPr id="181249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9903D159-A17C-4523-8F5E-21BF109036A9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80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812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12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3A9600-9892-43B2-B766-A3AF75E4201C}" type="slidenum">
              <a:rPr lang="en-US"/>
              <a:pPr/>
              <a:t>9</a:t>
            </a:fld>
            <a:endParaRPr lang="en-US"/>
          </a:p>
        </p:txBody>
      </p:sp>
      <p:sp>
        <p:nvSpPr>
          <p:cNvPr id="108545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4BE1506B-44E3-46DA-8199-402E0CAFB29F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9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085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81AB27-F5FB-4D8E-9FDD-F1213E0F1F18}" type="slidenum">
              <a:rPr lang="en-US"/>
              <a:pPr/>
              <a:t>81</a:t>
            </a:fld>
            <a:endParaRPr lang="en-US"/>
          </a:p>
        </p:txBody>
      </p:sp>
      <p:sp>
        <p:nvSpPr>
          <p:cNvPr id="182273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51E8D53F-C61A-48F5-85A2-C9BE53BC28AA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81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822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22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DFA2203-A9A7-4911-8AA1-48B3BCD70BA1}" type="slidenum">
              <a:rPr lang="en-US"/>
              <a:pPr/>
              <a:t>82</a:t>
            </a:fld>
            <a:endParaRPr lang="en-US"/>
          </a:p>
        </p:txBody>
      </p:sp>
      <p:sp>
        <p:nvSpPr>
          <p:cNvPr id="183297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51DCB8F3-FE73-4632-8669-903D0B3F693A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82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832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2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C79A5B-2BC4-43B5-92B7-AE4E1C423855}" type="slidenum">
              <a:rPr lang="en-US"/>
              <a:pPr/>
              <a:t>83</a:t>
            </a:fld>
            <a:endParaRPr lang="en-US"/>
          </a:p>
        </p:txBody>
      </p:sp>
      <p:sp>
        <p:nvSpPr>
          <p:cNvPr id="184321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ACE991D4-ED85-465A-B388-EA61D5D2062E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83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843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76991D-80D9-44BA-9C1F-A1F3406AAC7C}" type="slidenum">
              <a:rPr lang="en-US"/>
              <a:pPr/>
              <a:t>84</a:t>
            </a:fld>
            <a:endParaRPr lang="en-US"/>
          </a:p>
        </p:txBody>
      </p:sp>
      <p:sp>
        <p:nvSpPr>
          <p:cNvPr id="185345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27888410-37DA-490C-A4D2-83E854739AB5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84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853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29F5105-33FD-4FA6-BDCF-65FF55BDC9E6}" type="slidenum">
              <a:rPr lang="en-US"/>
              <a:pPr/>
              <a:t>85</a:t>
            </a:fld>
            <a:endParaRPr lang="en-US"/>
          </a:p>
        </p:txBody>
      </p:sp>
      <p:sp>
        <p:nvSpPr>
          <p:cNvPr id="186369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019FDE13-A0BB-4972-9174-3663420CC97C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85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863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E8EFF7-0F05-44C0-909D-2328EF9C7B46}" type="slidenum">
              <a:rPr lang="en-US"/>
              <a:pPr/>
              <a:t>86</a:t>
            </a:fld>
            <a:endParaRPr lang="en-US"/>
          </a:p>
        </p:txBody>
      </p:sp>
      <p:sp>
        <p:nvSpPr>
          <p:cNvPr id="187393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BA43C6E5-6F2B-469D-8BBC-B438A3657C70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86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873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73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C11C0F-1E2F-4D55-9A48-AFDB8654F8BE}" type="slidenum">
              <a:rPr lang="en-US"/>
              <a:pPr/>
              <a:t>87</a:t>
            </a:fld>
            <a:endParaRPr lang="en-US"/>
          </a:p>
        </p:txBody>
      </p:sp>
      <p:sp>
        <p:nvSpPr>
          <p:cNvPr id="188417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195C7AA4-653C-4693-BCAA-1094723C218E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87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884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84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54E4E88-6410-4B04-B2DD-59CF6A90DFE7}" type="slidenum">
              <a:rPr lang="en-US"/>
              <a:pPr/>
              <a:t>88</a:t>
            </a:fld>
            <a:endParaRPr lang="en-US"/>
          </a:p>
        </p:txBody>
      </p:sp>
      <p:sp>
        <p:nvSpPr>
          <p:cNvPr id="189441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B3EA0440-879A-4826-A2D0-CDA46F0CD3B4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88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894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0463" y="584200"/>
            <a:ext cx="3900487" cy="2924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DF3B9C-2EB9-4E22-AA47-78D8E9BECFA7}" type="slidenum">
              <a:rPr lang="en-US"/>
              <a:pPr/>
              <a:t>89</a:t>
            </a:fld>
            <a:endParaRPr lang="en-US"/>
          </a:p>
        </p:txBody>
      </p:sp>
      <p:sp>
        <p:nvSpPr>
          <p:cNvPr id="190465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F16BCB21-EAFB-452F-B25E-0A87ADF79614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89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904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627A4D0-A3CA-41D0-B85C-A415706B4902}" type="slidenum">
              <a:rPr lang="en-US"/>
              <a:pPr/>
              <a:t>90</a:t>
            </a:fld>
            <a:endParaRPr lang="en-US"/>
          </a:p>
        </p:txBody>
      </p:sp>
      <p:sp>
        <p:nvSpPr>
          <p:cNvPr id="191489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675DA578-D9BC-4E9E-9395-7AEA04474C1B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90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914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49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9DD0BC-4D8E-465A-8930-6761BDF0BDF5}" type="slidenum">
              <a:rPr lang="en-US"/>
              <a:pPr/>
              <a:t>10</a:t>
            </a:fld>
            <a:endParaRPr lang="en-US"/>
          </a:p>
        </p:txBody>
      </p:sp>
      <p:sp>
        <p:nvSpPr>
          <p:cNvPr id="109569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5F5AFBA1-2230-4196-B7B4-339D13C0451A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10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095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653E5F-88D2-4A33-940C-7DAD1110D383}" type="slidenum">
              <a:rPr lang="en-US"/>
              <a:pPr/>
              <a:t>91</a:t>
            </a:fld>
            <a:endParaRPr lang="en-US"/>
          </a:p>
        </p:txBody>
      </p:sp>
      <p:sp>
        <p:nvSpPr>
          <p:cNvPr id="192513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A02E6556-A018-490E-879E-EF1C97D93995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91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925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25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4995B9-4515-4D60-AD4D-4F5440500D97}" type="slidenum">
              <a:rPr lang="en-US"/>
              <a:pPr/>
              <a:t>92</a:t>
            </a:fld>
            <a:endParaRPr lang="en-US"/>
          </a:p>
        </p:txBody>
      </p:sp>
      <p:sp>
        <p:nvSpPr>
          <p:cNvPr id="193537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C3D3B79D-FB59-4D3A-8B2D-3050C445DFB3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92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935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5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67C4E11-65B2-4C97-9AE0-5C2A49E34B92}" type="slidenum">
              <a:rPr lang="en-US"/>
              <a:pPr/>
              <a:t>93</a:t>
            </a:fld>
            <a:endParaRPr lang="en-US"/>
          </a:p>
        </p:txBody>
      </p:sp>
      <p:sp>
        <p:nvSpPr>
          <p:cNvPr id="194561" name="Text Box 1"/>
          <p:cNvSpPr txBox="1">
            <a:spLocks noChangeArrowheads="1"/>
          </p:cNvSpPr>
          <p:nvPr/>
        </p:nvSpPr>
        <p:spPr bwMode="auto">
          <a:xfrm>
            <a:off x="3524050" y="7405966"/>
            <a:ext cx="2695963" cy="3898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78768" tIns="40959" rIns="78768" bIns="40959" anchor="b"/>
          <a:lstStyle/>
          <a:p>
            <a:pPr algn="r">
              <a:tabLst>
                <a:tab pos="633557" algn="l"/>
                <a:tab pos="1267115" algn="l"/>
                <a:tab pos="1900672" algn="l"/>
                <a:tab pos="2534229" algn="l"/>
              </a:tabLst>
            </a:pPr>
            <a:fld id="{3A8C1437-EEB3-42C6-8176-AF884E1CA6AE}" type="slidenum">
              <a:rPr lang="en-US" sz="1100">
                <a:solidFill>
                  <a:srgbClr val="FFFFFF"/>
                </a:solidFill>
                <a:latin typeface="Times New Roman" pitchFamily="16" charset="0"/>
              </a:rPr>
              <a:pPr algn="r">
                <a:tabLst>
                  <a:tab pos="633557" algn="l"/>
                  <a:tab pos="1267115" algn="l"/>
                  <a:tab pos="1900672" algn="l"/>
                  <a:tab pos="2534229" algn="l"/>
                </a:tabLst>
              </a:pPr>
              <a:t>93</a:t>
            </a:fld>
            <a:endParaRPr lang="en-US" sz="1100" dirty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94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36909" y="584788"/>
            <a:ext cx="4147635" cy="29239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22145" y="3703659"/>
            <a:ext cx="4977163" cy="350873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B6A983E-9B82-4249-9FA5-6073C3C953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A8271E5-EE07-4863-96D3-F12B8583AF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8A2644-B9D3-4EAF-9672-8326A45C01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324600"/>
            <a:ext cx="5105400" cy="365125"/>
          </a:xfrm>
        </p:spPr>
        <p:txBody>
          <a:bodyPr/>
          <a:lstStyle>
            <a:lvl1pPr algn="l">
              <a:defRPr/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324600"/>
            <a:ext cx="365760" cy="365125"/>
          </a:xfrm>
        </p:spPr>
        <p:txBody>
          <a:bodyPr/>
          <a:lstStyle>
            <a:extLst/>
          </a:lstStyle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E54DAE0-938B-4D1F-8B67-27BA5D3C1F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EA2C6E-2582-4DE1-8DED-A4F5E4006C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8CCD11-B512-47C2-9504-E55C1139BD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EA8F720-0CE7-456E-9E28-7862A5570C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0B5D64B-CB92-48E7-BA3E-34921B5A17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A916F4-B3E8-4D95-BE77-8668EA4C3D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E1B4B08-FAC7-40B8-9C70-9745AD16F1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32DF1E1-CA36-4F49-BD95-6C4F558D97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stor.or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xml.apache.org/xmlbean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soap/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w3.org/2003/05/soap-envelope/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wsd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572000"/>
            <a:ext cx="4038600" cy="521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35726" y="4038600"/>
            <a:ext cx="7772400" cy="685800"/>
          </a:xfrm>
          <a:prstGeom prst="rect">
            <a:avLst/>
          </a:prstGeom>
        </p:spPr>
        <p:txBody>
          <a:bodyPr vert="horz" lIns="91440" anchor="ctr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Ram Software Engineering Labs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Pvt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Ltd</a:t>
            </a: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914400" y="1524000"/>
            <a:ext cx="7623175" cy="1752600"/>
          </a:xfrm>
          <a:prstGeom prst="rect">
            <a:avLst/>
          </a:prstGeom>
          <a:ln/>
        </p:spPr>
        <p:txBody>
          <a:bodyPr vert="horz" lIns="91440" tIns="45720" rIns="91440" bIns="45720" anchor="b">
            <a:normAutofit fontScale="92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Web Service Foundations: WSDL and SOAP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A Very Simple Example: Echo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14720" y="1451673"/>
            <a:ext cx="7464960" cy="411019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11045" indent="-309605">
              <a:lnSpc>
                <a:spcPct val="90000"/>
              </a:lnSpc>
              <a:spcBef>
                <a:spcPts val="47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public class </a:t>
            </a:r>
            <a:r>
              <a:rPr lang="en-US" sz="1900" dirty="0" err="1">
                <a:solidFill>
                  <a:srgbClr val="000000"/>
                </a:solidFill>
              </a:rPr>
              <a:t>echoService</a:t>
            </a:r>
            <a:r>
              <a:rPr lang="en-US" sz="1900" dirty="0">
                <a:solidFill>
                  <a:srgbClr val="000000"/>
                </a:solidFill>
              </a:rPr>
              <a:t> implements </a:t>
            </a:r>
            <a:r>
              <a:rPr lang="en-US" sz="1900" dirty="0" err="1">
                <a:solidFill>
                  <a:srgbClr val="000000"/>
                </a:solidFill>
              </a:rPr>
              <a:t>echoServiceInterface</a:t>
            </a:r>
            <a:r>
              <a:rPr lang="en-US" sz="1900" dirty="0">
                <a:solidFill>
                  <a:srgbClr val="000000"/>
                </a:solidFill>
              </a:rPr>
              <a:t>{</a:t>
            </a:r>
          </a:p>
          <a:p>
            <a:pPr marL="311045" indent="-309605">
              <a:lnSpc>
                <a:spcPct val="90000"/>
              </a:lnSpc>
              <a:spcBef>
                <a:spcPts val="47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	public String echo(String </a:t>
            </a:r>
            <a:r>
              <a:rPr lang="en-US" sz="1900" dirty="0" err="1">
                <a:solidFill>
                  <a:srgbClr val="000000"/>
                </a:solidFill>
              </a:rPr>
              <a:t>msg</a:t>
            </a:r>
            <a:r>
              <a:rPr lang="en-US" sz="1900" dirty="0">
                <a:solidFill>
                  <a:srgbClr val="000000"/>
                </a:solidFill>
              </a:rPr>
              <a:t>) {</a:t>
            </a:r>
          </a:p>
          <a:p>
            <a:pPr marL="311045" indent="-309605">
              <a:lnSpc>
                <a:spcPct val="90000"/>
              </a:lnSpc>
              <a:spcBef>
                <a:spcPts val="47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		return </a:t>
            </a:r>
            <a:r>
              <a:rPr lang="en-US" sz="1900" dirty="0" err="1">
                <a:solidFill>
                  <a:srgbClr val="000000"/>
                </a:solidFill>
              </a:rPr>
              <a:t>msg</a:t>
            </a:r>
            <a:r>
              <a:rPr lang="en-US" sz="1900" dirty="0">
                <a:solidFill>
                  <a:srgbClr val="000000"/>
                </a:solidFill>
              </a:rPr>
              <a:t>;</a:t>
            </a:r>
          </a:p>
          <a:p>
            <a:pPr marL="311045" indent="-309605">
              <a:lnSpc>
                <a:spcPct val="90000"/>
              </a:lnSpc>
              <a:spcBef>
                <a:spcPts val="47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	}</a:t>
            </a:r>
          </a:p>
          <a:p>
            <a:pPr marL="311045" indent="-309605">
              <a:lnSpc>
                <a:spcPct val="90000"/>
              </a:lnSpc>
              <a:spcBef>
                <a:spcPts val="47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	public static void main(String[] </a:t>
            </a:r>
            <a:r>
              <a:rPr lang="en-US" sz="1900" dirty="0" err="1">
                <a:solidFill>
                  <a:srgbClr val="000000"/>
                </a:solidFill>
              </a:rPr>
              <a:t>args</a:t>
            </a:r>
            <a:r>
              <a:rPr lang="en-US" sz="1900" dirty="0">
                <a:solidFill>
                  <a:srgbClr val="000000"/>
                </a:solidFill>
              </a:rPr>
              <a:t>) {</a:t>
            </a:r>
          </a:p>
          <a:p>
            <a:pPr marL="311045" indent="-309605">
              <a:lnSpc>
                <a:spcPct val="90000"/>
              </a:lnSpc>
              <a:spcBef>
                <a:spcPts val="47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		new </a:t>
            </a:r>
            <a:r>
              <a:rPr lang="en-US" sz="1900" dirty="0" err="1">
                <a:solidFill>
                  <a:srgbClr val="000000"/>
                </a:solidFill>
              </a:rPr>
              <a:t>echoService</a:t>
            </a:r>
            <a:r>
              <a:rPr lang="en-US" sz="1900" dirty="0">
                <a:solidFill>
                  <a:srgbClr val="000000"/>
                </a:solidFill>
              </a:rPr>
              <a:t>().echo(“hello”);</a:t>
            </a:r>
          </a:p>
          <a:p>
            <a:pPr marL="311045" indent="-309605">
              <a:lnSpc>
                <a:spcPct val="90000"/>
              </a:lnSpc>
              <a:spcBef>
                <a:spcPts val="47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	}</a:t>
            </a:r>
          </a:p>
          <a:p>
            <a:pPr marL="311045" indent="-309605">
              <a:lnSpc>
                <a:spcPct val="90000"/>
              </a:lnSpc>
              <a:spcBef>
                <a:spcPts val="47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The Echo Interface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14720" y="1451673"/>
            <a:ext cx="7464960" cy="411019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11045" indent="-309605">
              <a:lnSpc>
                <a:spcPct val="90000"/>
              </a:lnSpc>
              <a:spcBef>
                <a:spcPts val="68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/**</a:t>
            </a:r>
          </a:p>
          <a:p>
            <a:pPr marL="311045" indent="-309605">
              <a:lnSpc>
                <a:spcPct val="90000"/>
              </a:lnSpc>
              <a:spcBef>
                <a:spcPts val="68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* All implementers of this interface must</a:t>
            </a:r>
          </a:p>
          <a:p>
            <a:pPr marL="311045" indent="-309605">
              <a:lnSpc>
                <a:spcPct val="90000"/>
              </a:lnSpc>
              <a:spcBef>
                <a:spcPts val="68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* implement the echo() method.</a:t>
            </a:r>
          </a:p>
          <a:p>
            <a:pPr marL="311045" indent="-309605">
              <a:lnSpc>
                <a:spcPct val="90000"/>
              </a:lnSpc>
              <a:spcBef>
                <a:spcPts val="68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*/</a:t>
            </a:r>
          </a:p>
          <a:p>
            <a:pPr marL="311045" indent="-309605">
              <a:lnSpc>
                <a:spcPct val="90000"/>
              </a:lnSpc>
              <a:spcBef>
                <a:spcPts val="68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public interface </a:t>
            </a:r>
            <a:r>
              <a:rPr lang="en-US" sz="2700" dirty="0" err="1">
                <a:solidFill>
                  <a:srgbClr val="000000"/>
                </a:solidFill>
              </a:rPr>
              <a:t>echoServiceInterface</a:t>
            </a:r>
            <a:r>
              <a:rPr lang="en-US" sz="2700" dirty="0">
                <a:solidFill>
                  <a:srgbClr val="000000"/>
                </a:solidFill>
              </a:rPr>
              <a:t> {</a:t>
            </a:r>
          </a:p>
          <a:p>
            <a:pPr marL="311045" indent="-309605">
              <a:lnSpc>
                <a:spcPct val="90000"/>
              </a:lnSpc>
              <a:spcBef>
                <a:spcPts val="68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	public String echo(String </a:t>
            </a:r>
            <a:r>
              <a:rPr lang="en-US" sz="2700" dirty="0" err="1">
                <a:solidFill>
                  <a:srgbClr val="000000"/>
                </a:solidFill>
              </a:rPr>
              <a:t>toEcho</a:t>
            </a:r>
            <a:r>
              <a:rPr lang="en-US" sz="2700" dirty="0">
                <a:solidFill>
                  <a:srgbClr val="000000"/>
                </a:solidFill>
              </a:rPr>
              <a:t>);</a:t>
            </a:r>
          </a:p>
          <a:p>
            <a:pPr marL="311045" indent="-309605">
              <a:lnSpc>
                <a:spcPct val="90000"/>
              </a:lnSpc>
              <a:spcBef>
                <a:spcPts val="68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Now Use Echo As A Remote Service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14720" y="1451673"/>
            <a:ext cx="3657600" cy="411019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80000"/>
              </a:lnSpc>
              <a:spcBef>
                <a:spcPts val="54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We can take the previous Java program and deploy it in Tomcat as a service.</a:t>
            </a:r>
          </a:p>
          <a:p>
            <a:pPr marL="309605" indent="-309605">
              <a:lnSpc>
                <a:spcPct val="80000"/>
              </a:lnSpc>
              <a:spcBef>
                <a:spcPts val="54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Clients can then invoke the echo service.</a:t>
            </a:r>
          </a:p>
          <a:p>
            <a:pPr marL="606249" lvl="1" indent="-295205">
              <a:lnSpc>
                <a:spcPct val="8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WSDL tells them how to do it.</a:t>
            </a:r>
          </a:p>
          <a:p>
            <a:pPr marL="606249" lvl="1" indent="-295205">
              <a:lnSpc>
                <a:spcPct val="8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Clients don’t need to know anything about the service implementation or even language.</a:t>
            </a:r>
          </a:p>
          <a:p>
            <a:pPr marL="309605" indent="-309605">
              <a:lnSpc>
                <a:spcPct val="80000"/>
              </a:lnSpc>
              <a:spcBef>
                <a:spcPts val="54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WSDL is the latest IDL</a:t>
            </a:r>
          </a:p>
          <a:p>
            <a:pPr marL="606249" lvl="1" indent="-295205">
              <a:lnSpc>
                <a:spcPct val="8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DCE and CORBA IDL were two older examples.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5875200" y="1106036"/>
            <a:ext cx="1036800" cy="967782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</a:tabLst>
            </a:pPr>
            <a:r>
              <a:rPr lang="en-US" sz="2200" dirty="0">
                <a:latin typeface="Times New Roman" pitchFamily="16" charset="0"/>
              </a:rPr>
              <a:t>C#</a:t>
            </a:r>
          </a:p>
          <a:p>
            <a:pPr algn="ctr">
              <a:tabLst>
                <a:tab pos="656650" algn="l"/>
              </a:tabLst>
            </a:pPr>
            <a:r>
              <a:rPr lang="en-US" sz="2200" dirty="0">
                <a:latin typeface="Times New Roman" pitchFamily="16" charset="0"/>
              </a:rPr>
              <a:t>Client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5875200" y="2073818"/>
            <a:ext cx="1036800" cy="276509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</a:tabLst>
            </a:pPr>
            <a:r>
              <a:rPr lang="en-US" sz="2200" dirty="0">
                <a:latin typeface="Times New Roman" pitchFamily="16" charset="0"/>
              </a:rPr>
              <a:t>WSDL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875200" y="4078508"/>
            <a:ext cx="1036800" cy="967782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</a:tabLst>
            </a:pPr>
            <a:r>
              <a:rPr lang="en-US" dirty="0">
                <a:latin typeface="Times New Roman" pitchFamily="16" charset="0"/>
              </a:rPr>
              <a:t>Tomcat+</a:t>
            </a:r>
          </a:p>
          <a:p>
            <a:pPr algn="ctr">
              <a:tabLst>
                <a:tab pos="656650" algn="l"/>
              </a:tabLst>
            </a:pPr>
            <a:r>
              <a:rPr lang="en-US" dirty="0" err="1">
                <a:latin typeface="Times New Roman" pitchFamily="16" charset="0"/>
              </a:rPr>
              <a:t>Axis+Echo</a:t>
            </a:r>
            <a:endParaRPr lang="en-US" dirty="0">
              <a:latin typeface="Times New Roman" pitchFamily="16" charset="0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5875200" y="3801999"/>
            <a:ext cx="1036800" cy="276509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</a:tabLst>
            </a:pPr>
            <a:r>
              <a:rPr lang="en-US" sz="2200" dirty="0">
                <a:latin typeface="Times New Roman" pitchFamily="16" charset="0"/>
              </a:rPr>
              <a:t>WSDL</a:t>
            </a: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6289920" y="2350327"/>
            <a:ext cx="1440" cy="1451672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4217761" y="2765090"/>
            <a:ext cx="2107712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  <a:tab pos="1313299" algn="l"/>
              </a:tabLst>
            </a:pPr>
            <a:r>
              <a:rPr lang="en-US" dirty="0">
                <a:solidFill>
                  <a:srgbClr val="FFFFFF"/>
                </a:solidFill>
                <a:latin typeface="Times New Roman" pitchFamily="16" charset="0"/>
              </a:rPr>
              <a:t>SOAP(Echo “hello”)</a:t>
            </a:r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V="1">
            <a:off x="6566400" y="2348887"/>
            <a:ext cx="1440" cy="1454553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6706081" y="2765090"/>
            <a:ext cx="831722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dirty="0">
                <a:latin typeface="Times New Roman" pitchFamily="16" charset="0"/>
              </a:rPr>
              <a:t>“hello”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622080" y="207382"/>
            <a:ext cx="7050240" cy="113483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400" dirty="0">
                <a:solidFill>
                  <a:srgbClr val="006633"/>
                </a:solidFill>
                <a:latin typeface="Garamond" pitchFamily="16" charset="0"/>
              </a:rPr>
              <a:t>What Does </a:t>
            </a:r>
            <a:r>
              <a:rPr lang="en-US" sz="3400" dirty="0" err="1">
                <a:solidFill>
                  <a:srgbClr val="006633"/>
                </a:solidFill>
                <a:latin typeface="Garamond" pitchFamily="16" charset="0"/>
              </a:rPr>
              <a:t>echoServiceInterface</a:t>
            </a:r>
            <a:r>
              <a:rPr lang="en-US" sz="3400" dirty="0">
                <a:solidFill>
                  <a:srgbClr val="006633"/>
                </a:solidFill>
                <a:latin typeface="Garamond" pitchFamily="16" charset="0"/>
              </a:rPr>
              <a:t> Look Like In WSDL?  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07360" y="1313418"/>
            <a:ext cx="7879680" cy="470353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&lt;?xml version="1.0" encoding="UTF-8" ?&gt; 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&lt;</a:t>
            </a:r>
            <a:r>
              <a:rPr lang="en-US" sz="1400" b="1" dirty="0" err="1">
                <a:solidFill>
                  <a:srgbClr val="000000"/>
                </a:solidFill>
              </a:rPr>
              <a:t>wsdl:definitions</a:t>
            </a:r>
            <a:r>
              <a:rPr lang="en-US" sz="1400" b="1" dirty="0">
                <a:solidFill>
                  <a:srgbClr val="000000"/>
                </a:solidFill>
              </a:rPr>
              <a:t> </a:t>
            </a:r>
            <a:r>
              <a:rPr lang="en-US" sz="1400" b="1" dirty="0" err="1">
                <a:solidFill>
                  <a:srgbClr val="000000"/>
                </a:solidFill>
              </a:rPr>
              <a:t>targetNamespace</a:t>
            </a:r>
            <a:r>
              <a:rPr lang="en-US" sz="1400" b="1" dirty="0">
                <a:solidFill>
                  <a:srgbClr val="000000"/>
                </a:solidFill>
              </a:rPr>
              <a:t>="http://grids.ucs.indiana.edu:8045/GCWS/services/Echo" </a:t>
            </a:r>
            <a:r>
              <a:rPr lang="en-US" sz="1400" b="1" dirty="0" err="1">
                <a:solidFill>
                  <a:srgbClr val="000000"/>
                </a:solidFill>
              </a:rPr>
              <a:t>xmlns</a:t>
            </a:r>
            <a:r>
              <a:rPr lang="en-US" sz="1400" b="1" dirty="0">
                <a:solidFill>
                  <a:srgbClr val="000000"/>
                </a:solidFill>
              </a:rPr>
              <a:t>="http://schemas.xmlsoap.org/wsdl/" </a:t>
            </a:r>
            <a:r>
              <a:rPr lang="en-US" sz="1400" b="1" dirty="0" err="1">
                <a:solidFill>
                  <a:srgbClr val="000000"/>
                </a:solidFill>
              </a:rPr>
              <a:t>xmlns:apachesoap</a:t>
            </a:r>
            <a:r>
              <a:rPr lang="en-US" sz="1400" b="1" dirty="0">
                <a:solidFill>
                  <a:srgbClr val="000000"/>
                </a:solidFill>
              </a:rPr>
              <a:t>="http://xml.apache.org/xml-soap" </a:t>
            </a:r>
            <a:r>
              <a:rPr lang="en-US" sz="1400" b="1" dirty="0" err="1">
                <a:solidFill>
                  <a:srgbClr val="000000"/>
                </a:solidFill>
              </a:rPr>
              <a:t>xmlns:impl</a:t>
            </a:r>
            <a:r>
              <a:rPr lang="en-US" sz="1400" b="1" dirty="0">
                <a:solidFill>
                  <a:srgbClr val="000000"/>
                </a:solidFill>
              </a:rPr>
              <a:t>="http://grids.ucs.indiana.edu:8045/GCWS/services/Echo" </a:t>
            </a:r>
            <a:r>
              <a:rPr lang="en-US" sz="1400" b="1" dirty="0" err="1">
                <a:solidFill>
                  <a:srgbClr val="000000"/>
                </a:solidFill>
              </a:rPr>
              <a:t>xmlns:intf</a:t>
            </a:r>
            <a:r>
              <a:rPr lang="en-US" sz="1400" b="1" dirty="0">
                <a:solidFill>
                  <a:srgbClr val="000000"/>
                </a:solidFill>
              </a:rPr>
              <a:t>="http://grids.ucs.indiana.edu:8045/GCWS/services/Echo" </a:t>
            </a:r>
            <a:r>
              <a:rPr lang="en-US" sz="1400" b="1" dirty="0" err="1">
                <a:solidFill>
                  <a:srgbClr val="000000"/>
                </a:solidFill>
              </a:rPr>
              <a:t>xmlns:soapenc</a:t>
            </a:r>
            <a:r>
              <a:rPr lang="en-US" sz="1400" b="1" dirty="0">
                <a:solidFill>
                  <a:srgbClr val="000000"/>
                </a:solidFill>
              </a:rPr>
              <a:t>="http://schemas.xmlsoap.org/soap/encoding/" </a:t>
            </a:r>
            <a:r>
              <a:rPr lang="en-US" sz="1400" b="1" dirty="0" err="1">
                <a:solidFill>
                  <a:srgbClr val="000000"/>
                </a:solidFill>
              </a:rPr>
              <a:t>xmlns:wsdl</a:t>
            </a:r>
            <a:r>
              <a:rPr lang="en-US" sz="1400" b="1" dirty="0">
                <a:solidFill>
                  <a:srgbClr val="000000"/>
                </a:solidFill>
              </a:rPr>
              <a:t>="http://schemas.xmlsoap.org/wsdl/" </a:t>
            </a:r>
            <a:r>
              <a:rPr lang="en-US" sz="1400" b="1" dirty="0" err="1">
                <a:solidFill>
                  <a:srgbClr val="000000"/>
                </a:solidFill>
              </a:rPr>
              <a:t>xmlns:wsdlsoap</a:t>
            </a:r>
            <a:r>
              <a:rPr lang="en-US" sz="1400" b="1" dirty="0">
                <a:solidFill>
                  <a:srgbClr val="000000"/>
                </a:solidFill>
              </a:rPr>
              <a:t>="http://schemas.xmlsoap.org/wsdl/soap/" </a:t>
            </a:r>
            <a:r>
              <a:rPr lang="en-US" sz="1400" b="1" dirty="0" err="1">
                <a:solidFill>
                  <a:srgbClr val="000000"/>
                </a:solidFill>
              </a:rPr>
              <a:t>xmlns:xsd</a:t>
            </a:r>
            <a:r>
              <a:rPr lang="en-US" sz="1400" b="1" dirty="0">
                <a:solidFill>
                  <a:srgbClr val="000000"/>
                </a:solidFill>
              </a:rPr>
              <a:t>="http://www.w3.org/2001/XMLSchema"&gt;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 &lt;</a:t>
            </a:r>
            <a:r>
              <a:rPr lang="en-US" sz="1400" b="1" dirty="0" err="1">
                <a:solidFill>
                  <a:srgbClr val="000000"/>
                </a:solidFill>
              </a:rPr>
              <a:t>wsdl:types</a:t>
            </a:r>
            <a:r>
              <a:rPr lang="en-US" sz="1400" b="1" dirty="0">
                <a:solidFill>
                  <a:srgbClr val="000000"/>
                </a:solidFill>
              </a:rPr>
              <a:t> /&gt; 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&lt;</a:t>
            </a:r>
            <a:r>
              <a:rPr lang="en-US" sz="1400" b="1" dirty="0" err="1">
                <a:solidFill>
                  <a:srgbClr val="000000"/>
                </a:solidFill>
              </a:rPr>
              <a:t>wsdl:message</a:t>
            </a:r>
            <a:r>
              <a:rPr lang="en-US" sz="1400" b="1" dirty="0">
                <a:solidFill>
                  <a:srgbClr val="000000"/>
                </a:solidFill>
              </a:rPr>
              <a:t> name="</a:t>
            </a:r>
            <a:r>
              <a:rPr lang="en-US" sz="1400" b="1" dirty="0" err="1">
                <a:solidFill>
                  <a:srgbClr val="000000"/>
                </a:solidFill>
              </a:rPr>
              <a:t>echoResponse</a:t>
            </a:r>
            <a:r>
              <a:rPr lang="en-US" sz="1400" b="1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 	&lt;</a:t>
            </a:r>
            <a:r>
              <a:rPr lang="en-US" sz="1400" b="1" dirty="0" err="1">
                <a:solidFill>
                  <a:srgbClr val="000000"/>
                </a:solidFill>
              </a:rPr>
              <a:t>wsdl:part</a:t>
            </a:r>
            <a:r>
              <a:rPr lang="en-US" sz="1400" b="1" dirty="0">
                <a:solidFill>
                  <a:srgbClr val="000000"/>
                </a:solidFill>
              </a:rPr>
              <a:t> name="</a:t>
            </a:r>
            <a:r>
              <a:rPr lang="en-US" sz="1400" b="1" dirty="0" err="1">
                <a:solidFill>
                  <a:srgbClr val="000000"/>
                </a:solidFill>
              </a:rPr>
              <a:t>echoReturn</a:t>
            </a:r>
            <a:r>
              <a:rPr lang="en-US" sz="1400" b="1" dirty="0">
                <a:solidFill>
                  <a:srgbClr val="000000"/>
                </a:solidFill>
              </a:rPr>
              <a:t>" type="</a:t>
            </a:r>
            <a:r>
              <a:rPr lang="en-US" sz="1400" b="1" dirty="0" err="1">
                <a:solidFill>
                  <a:srgbClr val="000000"/>
                </a:solidFill>
              </a:rPr>
              <a:t>xsd:string</a:t>
            </a:r>
            <a:r>
              <a:rPr lang="en-US" sz="1400" b="1" dirty="0">
                <a:solidFill>
                  <a:srgbClr val="000000"/>
                </a:solidFill>
              </a:rPr>
              <a:t>" /&gt; 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 &lt;/</a:t>
            </a:r>
            <a:r>
              <a:rPr lang="en-US" sz="1400" b="1" dirty="0" err="1">
                <a:solidFill>
                  <a:srgbClr val="000000"/>
                </a:solidFill>
              </a:rPr>
              <a:t>wsdl:message</a:t>
            </a:r>
            <a:r>
              <a:rPr lang="en-US" sz="1400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	&lt;</a:t>
            </a:r>
            <a:r>
              <a:rPr lang="en-US" sz="1400" b="1" dirty="0" err="1">
                <a:solidFill>
                  <a:srgbClr val="000000"/>
                </a:solidFill>
              </a:rPr>
              <a:t>wsdl:message</a:t>
            </a:r>
            <a:r>
              <a:rPr lang="en-US" sz="1400" b="1" dirty="0">
                <a:solidFill>
                  <a:srgbClr val="000000"/>
                </a:solidFill>
              </a:rPr>
              <a:t> name="</a:t>
            </a:r>
            <a:r>
              <a:rPr lang="en-US" sz="1400" b="1" dirty="0" err="1">
                <a:solidFill>
                  <a:srgbClr val="000000"/>
                </a:solidFill>
              </a:rPr>
              <a:t>echoRequest</a:t>
            </a:r>
            <a:r>
              <a:rPr lang="en-US" sz="1400" b="1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 	&lt;</a:t>
            </a:r>
            <a:r>
              <a:rPr lang="en-US" sz="1400" b="1" dirty="0" err="1">
                <a:solidFill>
                  <a:srgbClr val="000000"/>
                </a:solidFill>
              </a:rPr>
              <a:t>wsdl:part</a:t>
            </a:r>
            <a:r>
              <a:rPr lang="en-US" sz="1400" b="1" dirty="0">
                <a:solidFill>
                  <a:srgbClr val="000000"/>
                </a:solidFill>
              </a:rPr>
              <a:t> name="in0" type="</a:t>
            </a:r>
            <a:r>
              <a:rPr lang="en-US" sz="1400" b="1" dirty="0" err="1">
                <a:solidFill>
                  <a:srgbClr val="000000"/>
                </a:solidFill>
              </a:rPr>
              <a:t>xsd:string</a:t>
            </a:r>
            <a:r>
              <a:rPr lang="en-US" sz="1400" b="1" dirty="0">
                <a:solidFill>
                  <a:srgbClr val="000000"/>
                </a:solidFill>
              </a:rPr>
              <a:t>" /&gt; 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 &lt;/</a:t>
            </a:r>
            <a:r>
              <a:rPr lang="en-US" sz="1400" b="1" dirty="0" err="1">
                <a:solidFill>
                  <a:srgbClr val="000000"/>
                </a:solidFill>
              </a:rPr>
              <a:t>wsdl:message</a:t>
            </a:r>
            <a:r>
              <a:rPr lang="en-US" sz="1400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&lt;</a:t>
            </a:r>
            <a:r>
              <a:rPr lang="en-US" sz="1400" b="1" dirty="0" err="1">
                <a:solidFill>
                  <a:srgbClr val="000000"/>
                </a:solidFill>
              </a:rPr>
              <a:t>wsdl:portType</a:t>
            </a:r>
            <a:r>
              <a:rPr lang="en-US" sz="1400" b="1" dirty="0">
                <a:solidFill>
                  <a:srgbClr val="000000"/>
                </a:solidFill>
              </a:rPr>
              <a:t> name="Echo"&gt;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	&lt;</a:t>
            </a:r>
            <a:r>
              <a:rPr lang="en-US" sz="1400" b="1" dirty="0" err="1">
                <a:solidFill>
                  <a:srgbClr val="000000"/>
                </a:solidFill>
              </a:rPr>
              <a:t>wsdl:operation</a:t>
            </a:r>
            <a:r>
              <a:rPr lang="en-US" sz="1400" b="1" dirty="0">
                <a:solidFill>
                  <a:srgbClr val="000000"/>
                </a:solidFill>
              </a:rPr>
              <a:t> name="echo" </a:t>
            </a:r>
            <a:r>
              <a:rPr lang="en-US" sz="1400" b="1" dirty="0" err="1">
                <a:solidFill>
                  <a:srgbClr val="000000"/>
                </a:solidFill>
              </a:rPr>
              <a:t>parameterOrder</a:t>
            </a:r>
            <a:r>
              <a:rPr lang="en-US" sz="1400" b="1" dirty="0">
                <a:solidFill>
                  <a:srgbClr val="000000"/>
                </a:solidFill>
              </a:rPr>
              <a:t>="in0"&gt;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 		&lt;</a:t>
            </a:r>
            <a:r>
              <a:rPr lang="en-US" sz="1400" b="1" dirty="0" err="1">
                <a:solidFill>
                  <a:srgbClr val="000000"/>
                </a:solidFill>
              </a:rPr>
              <a:t>wsdl:input</a:t>
            </a:r>
            <a:r>
              <a:rPr lang="en-US" sz="1400" b="1" dirty="0">
                <a:solidFill>
                  <a:srgbClr val="000000"/>
                </a:solidFill>
              </a:rPr>
              <a:t> message="</a:t>
            </a:r>
            <a:r>
              <a:rPr lang="en-US" sz="1400" b="1" dirty="0" err="1">
                <a:solidFill>
                  <a:srgbClr val="000000"/>
                </a:solidFill>
              </a:rPr>
              <a:t>impl:echoRequest</a:t>
            </a:r>
            <a:r>
              <a:rPr lang="en-US" sz="1400" b="1" dirty="0">
                <a:solidFill>
                  <a:srgbClr val="000000"/>
                </a:solidFill>
              </a:rPr>
              <a:t>" name="</a:t>
            </a:r>
            <a:r>
              <a:rPr lang="en-US" sz="1400" b="1" dirty="0" err="1">
                <a:solidFill>
                  <a:srgbClr val="000000"/>
                </a:solidFill>
              </a:rPr>
              <a:t>echoRequest</a:t>
            </a:r>
            <a:r>
              <a:rPr lang="en-US" sz="1400" b="1" dirty="0">
                <a:solidFill>
                  <a:srgbClr val="000000"/>
                </a:solidFill>
              </a:rPr>
              <a:t>" /&gt; 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 		&lt;</a:t>
            </a:r>
            <a:r>
              <a:rPr lang="en-US" sz="1400" b="1" dirty="0" err="1">
                <a:solidFill>
                  <a:srgbClr val="000000"/>
                </a:solidFill>
              </a:rPr>
              <a:t>wsdl:output</a:t>
            </a:r>
            <a:r>
              <a:rPr lang="en-US" sz="1400" b="1" dirty="0">
                <a:solidFill>
                  <a:srgbClr val="000000"/>
                </a:solidFill>
              </a:rPr>
              <a:t> message="</a:t>
            </a:r>
            <a:r>
              <a:rPr lang="en-US" sz="1400" b="1" dirty="0" err="1">
                <a:solidFill>
                  <a:srgbClr val="000000"/>
                </a:solidFill>
              </a:rPr>
              <a:t>impl:echoResponse</a:t>
            </a:r>
            <a:r>
              <a:rPr lang="en-US" sz="1400" b="1" dirty="0">
                <a:solidFill>
                  <a:srgbClr val="000000"/>
                </a:solidFill>
              </a:rPr>
              <a:t>" name="</a:t>
            </a:r>
            <a:r>
              <a:rPr lang="en-US" sz="1400" b="1" dirty="0" err="1">
                <a:solidFill>
                  <a:srgbClr val="000000"/>
                </a:solidFill>
              </a:rPr>
              <a:t>echoResponse</a:t>
            </a:r>
            <a:r>
              <a:rPr lang="en-US" sz="1400" b="1" dirty="0">
                <a:solidFill>
                  <a:srgbClr val="000000"/>
                </a:solidFill>
              </a:rPr>
              <a:t>" /&gt; 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 	&lt;/</a:t>
            </a:r>
            <a:r>
              <a:rPr lang="en-US" sz="1400" b="1" dirty="0" err="1">
                <a:solidFill>
                  <a:srgbClr val="000000"/>
                </a:solidFill>
              </a:rPr>
              <a:t>wsdl:operation</a:t>
            </a:r>
            <a:r>
              <a:rPr lang="en-US" sz="1400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 &lt;/</a:t>
            </a:r>
            <a:r>
              <a:rPr lang="en-US" sz="1400" b="1" dirty="0" err="1">
                <a:solidFill>
                  <a:srgbClr val="000000"/>
                </a:solidFill>
              </a:rPr>
              <a:t>wsdl:portType</a:t>
            </a:r>
            <a:r>
              <a:rPr lang="en-US" sz="1400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078080" y="5461053"/>
            <a:ext cx="3179520" cy="553018"/>
          </a:xfrm>
          <a:prstGeom prst="rect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US" dirty="0">
                <a:solidFill>
                  <a:srgbClr val="000000"/>
                </a:solidFill>
                <a:latin typeface="Verdana" pitchFamily="32" charset="0"/>
              </a:rPr>
              <a:t>There’s more…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622080" y="276509"/>
            <a:ext cx="7050240" cy="113483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400" dirty="0">
                <a:solidFill>
                  <a:srgbClr val="006633"/>
                </a:solidFill>
                <a:latin typeface="Garamond" pitchFamily="16" charset="0"/>
              </a:rPr>
              <a:t>What Does This Look Like In WSDL, Continued?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07360" y="1313418"/>
            <a:ext cx="8708040" cy="476978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200" b="1" dirty="0">
                <a:solidFill>
                  <a:srgbClr val="000000"/>
                </a:solidFill>
              </a:rPr>
              <a:t> 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400" b="1" dirty="0">
                <a:solidFill>
                  <a:srgbClr val="000000"/>
                </a:solidFill>
              </a:rPr>
              <a:t>&lt;</a:t>
            </a:r>
            <a:r>
              <a:rPr lang="en-US" sz="1400" b="1" dirty="0" err="1">
                <a:solidFill>
                  <a:srgbClr val="000000"/>
                </a:solidFill>
              </a:rPr>
              <a:t>wsdl:binding</a:t>
            </a:r>
            <a:r>
              <a:rPr lang="en-US" sz="1400" b="1" dirty="0">
                <a:solidFill>
                  <a:srgbClr val="000000"/>
                </a:solidFill>
              </a:rPr>
              <a:t> name="</a:t>
            </a:r>
            <a:r>
              <a:rPr lang="en-US" sz="1400" b="1" dirty="0" err="1">
                <a:solidFill>
                  <a:srgbClr val="000000"/>
                </a:solidFill>
              </a:rPr>
              <a:t>EchoSoapBinding</a:t>
            </a:r>
            <a:r>
              <a:rPr lang="en-US" sz="1400" b="1" dirty="0">
                <a:solidFill>
                  <a:srgbClr val="000000"/>
                </a:solidFill>
              </a:rPr>
              <a:t>" type="</a:t>
            </a:r>
            <a:r>
              <a:rPr lang="en-US" sz="1400" b="1" dirty="0" err="1">
                <a:solidFill>
                  <a:srgbClr val="000000"/>
                </a:solidFill>
              </a:rPr>
              <a:t>impl:Echo</a:t>
            </a:r>
            <a:r>
              <a:rPr lang="en-US" sz="1400" b="1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	&lt;</a:t>
            </a:r>
            <a:r>
              <a:rPr lang="en-US" sz="1400" b="1" dirty="0" err="1">
                <a:solidFill>
                  <a:srgbClr val="000000"/>
                </a:solidFill>
              </a:rPr>
              <a:t>wsdlsoap:binding</a:t>
            </a:r>
            <a:r>
              <a:rPr lang="en-US" sz="1400" b="1" dirty="0">
                <a:solidFill>
                  <a:srgbClr val="000000"/>
                </a:solidFill>
              </a:rPr>
              <a:t> style="</a:t>
            </a:r>
            <a:r>
              <a:rPr lang="en-US" sz="1400" b="1" dirty="0" err="1">
                <a:solidFill>
                  <a:srgbClr val="000000"/>
                </a:solidFill>
              </a:rPr>
              <a:t>rpc</a:t>
            </a:r>
            <a:r>
              <a:rPr lang="en-US" sz="1400" b="1" dirty="0">
                <a:solidFill>
                  <a:srgbClr val="000000"/>
                </a:solidFill>
              </a:rPr>
              <a:t>" transport="http://schemas.xmlsoap.org/soap/http" /&gt; 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	&lt;</a:t>
            </a:r>
            <a:r>
              <a:rPr lang="en-US" sz="1400" b="1" dirty="0" err="1">
                <a:solidFill>
                  <a:srgbClr val="000000"/>
                </a:solidFill>
              </a:rPr>
              <a:t>wsdl:operation</a:t>
            </a:r>
            <a:r>
              <a:rPr lang="en-US" sz="1400" b="1" dirty="0">
                <a:solidFill>
                  <a:srgbClr val="000000"/>
                </a:solidFill>
              </a:rPr>
              <a:t> name="echo"&gt;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 		&lt;</a:t>
            </a:r>
            <a:r>
              <a:rPr lang="en-US" sz="1400" b="1" dirty="0" err="1">
                <a:solidFill>
                  <a:srgbClr val="000000"/>
                </a:solidFill>
              </a:rPr>
              <a:t>wsdlsoap:operation</a:t>
            </a:r>
            <a:r>
              <a:rPr lang="en-US" sz="1400" b="1" dirty="0">
                <a:solidFill>
                  <a:srgbClr val="000000"/>
                </a:solidFill>
              </a:rPr>
              <a:t> </a:t>
            </a:r>
            <a:r>
              <a:rPr lang="en-US" sz="1400" b="1" dirty="0" err="1">
                <a:solidFill>
                  <a:srgbClr val="000000"/>
                </a:solidFill>
              </a:rPr>
              <a:t>soapAction</a:t>
            </a:r>
            <a:r>
              <a:rPr lang="en-US" sz="1400" b="1" dirty="0">
                <a:solidFill>
                  <a:srgbClr val="000000"/>
                </a:solidFill>
              </a:rPr>
              <a:t>="" /&gt; 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		&lt;</a:t>
            </a:r>
            <a:r>
              <a:rPr lang="en-US" sz="1400" b="1" dirty="0" err="1">
                <a:solidFill>
                  <a:srgbClr val="000000"/>
                </a:solidFill>
              </a:rPr>
              <a:t>wsdl:input</a:t>
            </a:r>
            <a:r>
              <a:rPr lang="en-US" sz="1400" b="1" dirty="0">
                <a:solidFill>
                  <a:srgbClr val="000000"/>
                </a:solidFill>
              </a:rPr>
              <a:t> name="</a:t>
            </a:r>
            <a:r>
              <a:rPr lang="en-US" sz="1400" b="1" dirty="0" err="1">
                <a:solidFill>
                  <a:srgbClr val="000000"/>
                </a:solidFill>
              </a:rPr>
              <a:t>echoRequest</a:t>
            </a:r>
            <a:r>
              <a:rPr lang="en-US" sz="1400" b="1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 			&lt;</a:t>
            </a:r>
            <a:r>
              <a:rPr lang="en-US" sz="1400" b="1" dirty="0" err="1">
                <a:solidFill>
                  <a:srgbClr val="000000"/>
                </a:solidFill>
              </a:rPr>
              <a:t>wsdlsoap:body</a:t>
            </a:r>
            <a:r>
              <a:rPr lang="en-US" sz="1400" b="1" dirty="0">
                <a:solidFill>
                  <a:srgbClr val="000000"/>
                </a:solidFill>
              </a:rPr>
              <a:t> 	</a:t>
            </a:r>
            <a:r>
              <a:rPr lang="en-US" sz="1400" b="1" dirty="0" err="1">
                <a:solidFill>
                  <a:srgbClr val="000000"/>
                </a:solidFill>
              </a:rPr>
              <a:t>encodingStyle</a:t>
            </a:r>
            <a:r>
              <a:rPr lang="en-US" sz="1400" b="1" dirty="0">
                <a:solidFill>
                  <a:srgbClr val="000000"/>
                </a:solidFill>
              </a:rPr>
              <a:t>="http://schemas.xmlsoap.org/soap/encoding/" 			namespace="http://grids.ucs.indiana.edu:8045/GCWS/services/Echo" 	use="encoded" /&gt; 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 		&lt;/</a:t>
            </a:r>
            <a:r>
              <a:rPr lang="en-US" sz="1400" b="1" dirty="0" err="1">
                <a:solidFill>
                  <a:srgbClr val="000000"/>
                </a:solidFill>
              </a:rPr>
              <a:t>wsdl:input</a:t>
            </a:r>
            <a:r>
              <a:rPr lang="en-US" sz="1400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		&lt;</a:t>
            </a:r>
            <a:r>
              <a:rPr lang="en-US" sz="1400" b="1" dirty="0" err="1">
                <a:solidFill>
                  <a:srgbClr val="000000"/>
                </a:solidFill>
              </a:rPr>
              <a:t>wsdl:output</a:t>
            </a:r>
            <a:r>
              <a:rPr lang="en-US" sz="1400" b="1" dirty="0">
                <a:solidFill>
                  <a:srgbClr val="000000"/>
                </a:solidFill>
              </a:rPr>
              <a:t> name="</a:t>
            </a:r>
            <a:r>
              <a:rPr lang="en-US" sz="1400" b="1" dirty="0" err="1">
                <a:solidFill>
                  <a:srgbClr val="000000"/>
                </a:solidFill>
              </a:rPr>
              <a:t>echoResponse</a:t>
            </a:r>
            <a:r>
              <a:rPr lang="en-US" sz="1400" b="1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 			&lt;</a:t>
            </a:r>
            <a:r>
              <a:rPr lang="en-US" sz="1400" b="1" dirty="0" err="1">
                <a:solidFill>
                  <a:srgbClr val="000000"/>
                </a:solidFill>
              </a:rPr>
              <a:t>wsdlsoap:body</a:t>
            </a:r>
            <a:r>
              <a:rPr lang="en-US" sz="1400" b="1" dirty="0">
                <a:solidFill>
                  <a:srgbClr val="000000"/>
                </a:solidFill>
              </a:rPr>
              <a:t> 	</a:t>
            </a:r>
            <a:r>
              <a:rPr lang="en-US" sz="1400" b="1" dirty="0" err="1">
                <a:solidFill>
                  <a:srgbClr val="000000"/>
                </a:solidFill>
              </a:rPr>
              <a:t>encodingStyle</a:t>
            </a:r>
            <a:r>
              <a:rPr lang="en-US" sz="1400" b="1" dirty="0">
                <a:solidFill>
                  <a:srgbClr val="000000"/>
                </a:solidFill>
              </a:rPr>
              <a:t>="http://schemas.xmlsoap.org/soap/encoding						namespace="http://grids.ucs.indiana.edu:8045/GCWS/services/Echo" 	use="encoded" /&gt; 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 		&lt;/</a:t>
            </a:r>
            <a:r>
              <a:rPr lang="en-US" sz="1400" b="1" dirty="0" err="1">
                <a:solidFill>
                  <a:srgbClr val="000000"/>
                </a:solidFill>
              </a:rPr>
              <a:t>wsdl:output</a:t>
            </a:r>
            <a:r>
              <a:rPr lang="en-US" sz="1400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 	&lt;/</a:t>
            </a:r>
            <a:r>
              <a:rPr lang="en-US" sz="1400" b="1" dirty="0" err="1">
                <a:solidFill>
                  <a:srgbClr val="000000"/>
                </a:solidFill>
              </a:rPr>
              <a:t>wsdl:operation</a:t>
            </a:r>
            <a:r>
              <a:rPr lang="en-US" sz="1400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 &lt;/</a:t>
            </a:r>
            <a:r>
              <a:rPr lang="en-US" sz="1400" b="1" dirty="0" err="1">
                <a:solidFill>
                  <a:srgbClr val="000000"/>
                </a:solidFill>
              </a:rPr>
              <a:t>wsdl:binding</a:t>
            </a:r>
            <a:r>
              <a:rPr lang="en-US" sz="1400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&lt;</a:t>
            </a:r>
            <a:r>
              <a:rPr lang="en-US" sz="1400" b="1" dirty="0" err="1">
                <a:solidFill>
                  <a:srgbClr val="000000"/>
                </a:solidFill>
              </a:rPr>
              <a:t>wsdl:service</a:t>
            </a:r>
            <a:r>
              <a:rPr lang="en-US" sz="1400" b="1" dirty="0">
                <a:solidFill>
                  <a:srgbClr val="000000"/>
                </a:solidFill>
              </a:rPr>
              <a:t> name="</a:t>
            </a:r>
            <a:r>
              <a:rPr lang="en-US" sz="1400" b="1" dirty="0" err="1">
                <a:solidFill>
                  <a:srgbClr val="000000"/>
                </a:solidFill>
              </a:rPr>
              <a:t>EchoService</a:t>
            </a:r>
            <a:r>
              <a:rPr lang="en-US" sz="1400" b="1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	&lt;</a:t>
            </a:r>
            <a:r>
              <a:rPr lang="en-US" sz="1400" b="1" dirty="0" err="1">
                <a:solidFill>
                  <a:srgbClr val="000000"/>
                </a:solidFill>
              </a:rPr>
              <a:t>wsdl:port</a:t>
            </a:r>
            <a:r>
              <a:rPr lang="en-US" sz="1400" b="1" dirty="0">
                <a:solidFill>
                  <a:srgbClr val="000000"/>
                </a:solidFill>
              </a:rPr>
              <a:t> binding="</a:t>
            </a:r>
            <a:r>
              <a:rPr lang="en-US" sz="1400" b="1" dirty="0" err="1">
                <a:solidFill>
                  <a:srgbClr val="000000"/>
                </a:solidFill>
              </a:rPr>
              <a:t>impl:EchoSoapBinding</a:t>
            </a:r>
            <a:r>
              <a:rPr lang="en-US" sz="1400" b="1" dirty="0">
                <a:solidFill>
                  <a:srgbClr val="000000"/>
                </a:solidFill>
              </a:rPr>
              <a:t>" name="Echo"&gt;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 		&lt;</a:t>
            </a:r>
            <a:r>
              <a:rPr lang="en-US" sz="1400" b="1" dirty="0" err="1">
                <a:solidFill>
                  <a:srgbClr val="000000"/>
                </a:solidFill>
              </a:rPr>
              <a:t>wsdlsoap:address</a:t>
            </a:r>
            <a:r>
              <a:rPr lang="en-US" sz="1400" b="1" dirty="0">
                <a:solidFill>
                  <a:srgbClr val="000000"/>
                </a:solidFill>
              </a:rPr>
              <a:t> location="http://grids.ucs.indiana.edu:8045/GCWS/services/Echo" /&gt; 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 	&lt;/</a:t>
            </a:r>
            <a:r>
              <a:rPr lang="en-US" sz="1400" b="1" dirty="0" err="1">
                <a:solidFill>
                  <a:srgbClr val="000000"/>
                </a:solidFill>
              </a:rPr>
              <a:t>wsdl:port</a:t>
            </a:r>
            <a:r>
              <a:rPr lang="en-US" sz="1400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 &lt;/</a:t>
            </a:r>
            <a:r>
              <a:rPr lang="en-US" sz="1400" b="1" dirty="0" err="1">
                <a:solidFill>
                  <a:srgbClr val="000000"/>
                </a:solidFill>
              </a:rPr>
              <a:t>wsdl:service</a:t>
            </a:r>
            <a:r>
              <a:rPr lang="en-US" sz="1400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&lt;/</a:t>
            </a:r>
            <a:r>
              <a:rPr lang="en-US" sz="1400" b="1" dirty="0" err="1">
                <a:solidFill>
                  <a:srgbClr val="000000"/>
                </a:solidFill>
              </a:rPr>
              <a:t>wsdl:definitions</a:t>
            </a:r>
            <a:r>
              <a:rPr lang="en-US" sz="1400" b="1" dirty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795400" y="5638800"/>
            <a:ext cx="5510400" cy="483891"/>
          </a:xfrm>
          <a:prstGeom prst="rect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dirty="0" smtClean="0">
                <a:solidFill>
                  <a:srgbClr val="000000"/>
                </a:solidFill>
                <a:latin typeface="Verdana" pitchFamily="32" charset="0"/>
              </a:rPr>
              <a:t>We </a:t>
            </a:r>
            <a:r>
              <a:rPr lang="en-US" dirty="0">
                <a:solidFill>
                  <a:srgbClr val="000000"/>
                </a:solidFill>
                <a:latin typeface="Verdana" pitchFamily="32" charset="0"/>
              </a:rPr>
              <a:t>will break this down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622080" y="276510"/>
            <a:ext cx="7050240" cy="7877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Writing WSDL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07360" y="1175163"/>
            <a:ext cx="7810560" cy="476978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9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One </a:t>
            </a:r>
            <a:r>
              <a:rPr lang="en-US" sz="2400" dirty="0">
                <a:solidFill>
                  <a:srgbClr val="000000"/>
                </a:solidFill>
              </a:rPr>
              <a:t>could write WSDL by hand, but this is not the usual way.</a:t>
            </a:r>
          </a:p>
          <a:p>
            <a:pPr marL="309605" indent="-309605">
              <a:lnSpc>
                <a:spcPct val="9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It was automatically generated by Apache Axis.  Most other Web service tools will do the same from your service code.</a:t>
            </a:r>
          </a:p>
          <a:p>
            <a:pPr marL="309605" indent="-309605">
              <a:lnSpc>
                <a:spcPct val="9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We will go through the construction, though, for understanding.</a:t>
            </a:r>
          </a:p>
          <a:p>
            <a:pPr marL="309605" indent="-309605">
              <a:lnSpc>
                <a:spcPct val="9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You should not think of WSDL (and SOAP) as programming languages.</a:t>
            </a:r>
          </a:p>
          <a:p>
            <a:pPr marL="606249" lvl="1" indent="-295205">
              <a:lnSpc>
                <a:spcPct val="9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They are just assertions, or descriptions.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622080" y="276510"/>
            <a:ext cx="7050240" cy="71719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WSDL Parts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14720" y="967782"/>
            <a:ext cx="7464960" cy="490803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80000"/>
              </a:lnSpc>
              <a:spcBef>
                <a:spcPts val="47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900" dirty="0">
                <a:solidFill>
                  <a:srgbClr val="AFBF39"/>
                </a:solidFill>
              </a:rPr>
              <a:t>Types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Used to define custom message types</a:t>
            </a:r>
          </a:p>
          <a:p>
            <a:pPr marL="309605" indent="-309605">
              <a:lnSpc>
                <a:spcPct val="80000"/>
              </a:lnSpc>
              <a:spcBef>
                <a:spcPts val="47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900" dirty="0">
                <a:solidFill>
                  <a:srgbClr val="AFBF39"/>
                </a:solidFill>
              </a:rPr>
              <a:t>Messages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Abstraction of request and response messages that my client and service need to communicate.</a:t>
            </a:r>
          </a:p>
          <a:p>
            <a:pPr marL="309605" indent="-309605">
              <a:lnSpc>
                <a:spcPct val="80000"/>
              </a:lnSpc>
              <a:spcBef>
                <a:spcPts val="47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900" dirty="0" err="1">
                <a:solidFill>
                  <a:srgbClr val="AFBF39"/>
                </a:solidFill>
              </a:rPr>
              <a:t>PortTypes</a:t>
            </a:r>
            <a:endParaRPr lang="en-US" sz="1900" dirty="0">
              <a:solidFill>
                <a:srgbClr val="AFBF39"/>
              </a:solidFill>
            </a:endParaRP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Contains a set of operations.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Operations organize WSDL messages.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Operation-&gt;method name, </a:t>
            </a:r>
            <a:r>
              <a:rPr lang="en-US" dirty="0" err="1">
                <a:solidFill>
                  <a:srgbClr val="000000"/>
                </a:solidFill>
              </a:rPr>
              <a:t>portType</a:t>
            </a:r>
            <a:r>
              <a:rPr lang="en-US" dirty="0">
                <a:solidFill>
                  <a:srgbClr val="000000"/>
                </a:solidFill>
              </a:rPr>
              <a:t>-&gt;java interface</a:t>
            </a:r>
          </a:p>
          <a:p>
            <a:pPr marL="309605" indent="-309605">
              <a:lnSpc>
                <a:spcPct val="80000"/>
              </a:lnSpc>
              <a:spcBef>
                <a:spcPts val="47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900" dirty="0">
                <a:solidFill>
                  <a:srgbClr val="AFBF39"/>
                </a:solidFill>
              </a:rPr>
              <a:t>Bindings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Binds the </a:t>
            </a:r>
            <a:r>
              <a:rPr lang="en-US" dirty="0" err="1">
                <a:solidFill>
                  <a:srgbClr val="000000"/>
                </a:solidFill>
              </a:rPr>
              <a:t>portType</a:t>
            </a:r>
            <a:r>
              <a:rPr lang="en-US" dirty="0">
                <a:solidFill>
                  <a:srgbClr val="000000"/>
                </a:solidFill>
              </a:rPr>
              <a:t> to a specific protocol (typically SOAP over http).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You can bind one </a:t>
            </a:r>
            <a:r>
              <a:rPr lang="en-US" dirty="0" err="1">
                <a:solidFill>
                  <a:srgbClr val="000000"/>
                </a:solidFill>
              </a:rPr>
              <a:t>portType</a:t>
            </a:r>
            <a:r>
              <a:rPr lang="en-US" dirty="0">
                <a:solidFill>
                  <a:srgbClr val="000000"/>
                </a:solidFill>
              </a:rPr>
              <a:t> to several different protocols by using more than one port.</a:t>
            </a:r>
          </a:p>
          <a:p>
            <a:pPr marL="309605" indent="-309605">
              <a:lnSpc>
                <a:spcPct val="80000"/>
              </a:lnSpc>
              <a:spcBef>
                <a:spcPts val="47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900" dirty="0">
                <a:solidFill>
                  <a:srgbClr val="AFBF39"/>
                </a:solidFill>
              </a:rPr>
              <a:t>Services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Gives you one or more URLs for the service.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Go here to execute “echo”.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829440" y="1382545"/>
            <a:ext cx="6914880" cy="158992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4500" dirty="0">
                <a:solidFill>
                  <a:srgbClr val="006633"/>
                </a:solidFill>
                <a:latin typeface="Garamond" pitchFamily="16" charset="0"/>
              </a:rPr>
              <a:t>Echo Service WSDL, Section by Section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797120" y="3594617"/>
            <a:ext cx="5944320" cy="158992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622080" y="345637"/>
            <a:ext cx="7050240" cy="85689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Namespaces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76480" y="1175163"/>
            <a:ext cx="7810560" cy="568139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spcBef>
                <a:spcPts val="816"/>
              </a:spcBef>
              <a:buClr>
                <a:srgbClr val="CC9900"/>
              </a:buClr>
              <a:buSzPct val="65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3300" baseline="30000" dirty="0">
                <a:solidFill>
                  <a:srgbClr val="000000"/>
                </a:solidFill>
              </a:rPr>
              <a:t>The WSDL document begins with several XML namespace definitions.</a:t>
            </a:r>
          </a:p>
          <a:p>
            <a:pPr marL="309605" indent="-309605">
              <a:spcBef>
                <a:spcPts val="816"/>
              </a:spcBef>
              <a:buClr>
                <a:srgbClr val="CC9900"/>
              </a:buClr>
              <a:buSzPct val="65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3300" baseline="30000" dirty="0">
                <a:solidFill>
                  <a:srgbClr val="000000"/>
                </a:solidFill>
              </a:rPr>
              <a:t>Namespaces allow you to compose a single XML document from several XML schemas.</a:t>
            </a:r>
          </a:p>
          <a:p>
            <a:pPr marL="309605" indent="-309605">
              <a:spcBef>
                <a:spcPts val="816"/>
              </a:spcBef>
              <a:buClr>
                <a:srgbClr val="CC9900"/>
              </a:buClr>
              <a:buSzPct val="65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3300" baseline="30000" dirty="0">
                <a:solidFill>
                  <a:srgbClr val="000000"/>
                </a:solidFill>
              </a:rPr>
              <a:t>Namespaces allow you to identify which schema an XML tag comes from.</a:t>
            </a:r>
          </a:p>
          <a:p>
            <a:pPr marL="606249" lvl="1" indent="-295205">
              <a:spcBef>
                <a:spcPts val="816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3300" baseline="30000" dirty="0">
                <a:solidFill>
                  <a:srgbClr val="000000"/>
                </a:solidFill>
              </a:rPr>
              <a:t>Avoids name conflicts.</a:t>
            </a:r>
          </a:p>
          <a:p>
            <a:pPr marL="309605" indent="-309605">
              <a:spcBef>
                <a:spcPts val="816"/>
              </a:spcBef>
              <a:buClr>
                <a:srgbClr val="CC9900"/>
              </a:buClr>
              <a:buSzPct val="65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3300" baseline="30000" dirty="0">
                <a:solidFill>
                  <a:srgbClr val="000000"/>
                </a:solidFill>
              </a:rPr>
              <a:t>See earlier XML lectures</a:t>
            </a:r>
          </a:p>
          <a:p>
            <a:pPr marL="309605" indent="-309605">
              <a:spcBef>
                <a:spcPts val="816"/>
              </a:spcBef>
              <a:buClr>
                <a:srgbClr val="CC9900"/>
              </a:buClr>
              <a:buSzPct val="65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3300" baseline="30000" dirty="0">
                <a:solidFill>
                  <a:srgbClr val="000000"/>
                </a:solidFill>
              </a:rPr>
              <a:t>As we will see, the Axis namespace generator went overboard.</a:t>
            </a:r>
          </a:p>
          <a:p>
            <a:pPr marL="606249" lvl="1" indent="-295205">
              <a:spcBef>
                <a:spcPts val="816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3300" baseline="30000" dirty="0">
                <a:solidFill>
                  <a:srgbClr val="000000"/>
                </a:solidFill>
              </a:rPr>
              <a:t>Not all of these are used.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552960" y="207382"/>
            <a:ext cx="7050240" cy="71719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400" dirty="0">
                <a:solidFill>
                  <a:srgbClr val="006633"/>
                </a:solidFill>
                <a:latin typeface="Garamond" pitchFamily="16" charset="0"/>
              </a:rPr>
              <a:t>Front Matters: Namespace Definitions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0" y="1036909"/>
            <a:ext cx="8294400" cy="490803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11045" indent="-309605">
              <a:lnSpc>
                <a:spcPct val="90000"/>
              </a:lnSpc>
              <a:spcBef>
                <a:spcPts val="47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&lt;?xml version="1.0" encoding="UTF-8" ?&gt; </a:t>
            </a:r>
          </a:p>
          <a:p>
            <a:pPr marL="311045" indent="-309605">
              <a:lnSpc>
                <a:spcPct val="90000"/>
              </a:lnSpc>
              <a:spcBef>
                <a:spcPts val="47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&lt;</a:t>
            </a:r>
            <a:r>
              <a:rPr lang="en-US" sz="1900" dirty="0" err="1">
                <a:solidFill>
                  <a:srgbClr val="000000"/>
                </a:solidFill>
              </a:rPr>
              <a:t>wsdl:definitions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FF3300"/>
                </a:solidFill>
              </a:rPr>
              <a:t>targetNamespace</a:t>
            </a:r>
            <a:r>
              <a:rPr lang="en-US" sz="1900" dirty="0">
                <a:solidFill>
                  <a:srgbClr val="000000"/>
                </a:solidFill>
              </a:rPr>
              <a:t>="</a:t>
            </a:r>
            <a:r>
              <a:rPr lang="en-US" sz="1900" b="1" dirty="0">
                <a:solidFill>
                  <a:srgbClr val="000000"/>
                </a:solidFill>
              </a:rPr>
              <a:t>http://grids.ucs.indiana.edu:8045/GCWS/services/Echo</a:t>
            </a:r>
            <a:r>
              <a:rPr lang="en-US" sz="1900" dirty="0">
                <a:solidFill>
                  <a:srgbClr val="000000"/>
                </a:solidFill>
              </a:rPr>
              <a:t>" </a:t>
            </a:r>
          </a:p>
          <a:p>
            <a:pPr marL="311045" indent="-309605">
              <a:lnSpc>
                <a:spcPct val="90000"/>
              </a:lnSpc>
              <a:spcBef>
                <a:spcPts val="47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900" dirty="0">
                <a:solidFill>
                  <a:srgbClr val="FF3300"/>
                </a:solidFill>
              </a:rPr>
              <a:t>	</a:t>
            </a:r>
            <a:r>
              <a:rPr lang="en-US" sz="1900" dirty="0" err="1">
                <a:solidFill>
                  <a:srgbClr val="FF3300"/>
                </a:solidFill>
              </a:rPr>
              <a:t>xmlns</a:t>
            </a:r>
            <a:r>
              <a:rPr lang="en-US" sz="1900" dirty="0">
                <a:solidFill>
                  <a:srgbClr val="000000"/>
                </a:solidFill>
              </a:rPr>
              <a:t>="</a:t>
            </a:r>
            <a:r>
              <a:rPr lang="en-US" sz="1900" b="1" dirty="0">
                <a:solidFill>
                  <a:srgbClr val="000000"/>
                </a:solidFill>
              </a:rPr>
              <a:t>http://schemas.xmlsoap.org/wsdl/</a:t>
            </a:r>
            <a:r>
              <a:rPr lang="en-US" sz="1900" dirty="0">
                <a:solidFill>
                  <a:srgbClr val="000000"/>
                </a:solidFill>
              </a:rPr>
              <a:t>" </a:t>
            </a:r>
            <a:r>
              <a:rPr lang="en-US" sz="1900" dirty="0" err="1">
                <a:solidFill>
                  <a:srgbClr val="FF3300"/>
                </a:solidFill>
              </a:rPr>
              <a:t>xmlns:apachesoap</a:t>
            </a:r>
            <a:r>
              <a:rPr lang="en-US" sz="1900" dirty="0">
                <a:solidFill>
                  <a:srgbClr val="000000"/>
                </a:solidFill>
              </a:rPr>
              <a:t>="</a:t>
            </a:r>
            <a:r>
              <a:rPr lang="en-US" sz="1900" b="1" dirty="0">
                <a:solidFill>
                  <a:srgbClr val="000000"/>
                </a:solidFill>
              </a:rPr>
              <a:t>http://xml.apache.org/xml-soap</a:t>
            </a:r>
            <a:r>
              <a:rPr lang="en-US" sz="1900" dirty="0">
                <a:solidFill>
                  <a:srgbClr val="000000"/>
                </a:solidFill>
              </a:rPr>
              <a:t>" </a:t>
            </a:r>
            <a:r>
              <a:rPr lang="en-US" sz="1900" dirty="0" err="1">
                <a:solidFill>
                  <a:srgbClr val="FF3300"/>
                </a:solidFill>
              </a:rPr>
              <a:t>xmlns:impl</a:t>
            </a:r>
            <a:r>
              <a:rPr lang="en-US" sz="1900" dirty="0">
                <a:solidFill>
                  <a:srgbClr val="000000"/>
                </a:solidFill>
              </a:rPr>
              <a:t>="</a:t>
            </a:r>
            <a:r>
              <a:rPr lang="en-US" sz="1900" b="1" dirty="0">
                <a:solidFill>
                  <a:srgbClr val="000000"/>
                </a:solidFill>
              </a:rPr>
              <a:t>http://grids.ucs.indiana.edu:8045/GCWS/services/Echo</a:t>
            </a:r>
            <a:r>
              <a:rPr lang="en-US" sz="1900" dirty="0">
                <a:solidFill>
                  <a:srgbClr val="000000"/>
                </a:solidFill>
              </a:rPr>
              <a:t>" </a:t>
            </a:r>
            <a:r>
              <a:rPr lang="en-US" sz="1900" dirty="0" err="1">
                <a:solidFill>
                  <a:srgbClr val="FF3300"/>
                </a:solidFill>
              </a:rPr>
              <a:t>xmlns:intf</a:t>
            </a:r>
            <a:r>
              <a:rPr lang="en-US" sz="1900" dirty="0">
                <a:solidFill>
                  <a:srgbClr val="000000"/>
                </a:solidFill>
              </a:rPr>
              <a:t>="</a:t>
            </a:r>
            <a:r>
              <a:rPr lang="en-US" sz="1900" b="1" dirty="0">
                <a:solidFill>
                  <a:srgbClr val="000000"/>
                </a:solidFill>
              </a:rPr>
              <a:t>http://grids.ucs.indiana.edu:8045/GCWS/services/Echo</a:t>
            </a:r>
            <a:r>
              <a:rPr lang="en-US" sz="1900" dirty="0">
                <a:solidFill>
                  <a:srgbClr val="000000"/>
                </a:solidFill>
              </a:rPr>
              <a:t>" </a:t>
            </a:r>
          </a:p>
          <a:p>
            <a:pPr marL="311045" indent="-309605">
              <a:lnSpc>
                <a:spcPct val="90000"/>
              </a:lnSpc>
              <a:spcBef>
                <a:spcPts val="47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900" dirty="0">
                <a:solidFill>
                  <a:srgbClr val="FF3300"/>
                </a:solidFill>
              </a:rPr>
              <a:t>	</a:t>
            </a:r>
            <a:r>
              <a:rPr lang="en-US" sz="1900" dirty="0" err="1">
                <a:solidFill>
                  <a:srgbClr val="FF3300"/>
                </a:solidFill>
              </a:rPr>
              <a:t>xmlns:soapenc</a:t>
            </a:r>
            <a:r>
              <a:rPr lang="en-US" sz="1900" dirty="0">
                <a:solidFill>
                  <a:srgbClr val="000000"/>
                </a:solidFill>
              </a:rPr>
              <a:t>="</a:t>
            </a:r>
            <a:r>
              <a:rPr lang="en-US" sz="1900" b="1" dirty="0">
                <a:solidFill>
                  <a:srgbClr val="000000"/>
                </a:solidFill>
              </a:rPr>
              <a:t>http://schemas.xmlsoap.org/soap/encoding/</a:t>
            </a:r>
            <a:r>
              <a:rPr lang="en-US" sz="1900" dirty="0">
                <a:solidFill>
                  <a:srgbClr val="000000"/>
                </a:solidFill>
              </a:rPr>
              <a:t>"</a:t>
            </a:r>
            <a:r>
              <a:rPr lang="en-US" sz="1900" dirty="0">
                <a:solidFill>
                  <a:srgbClr val="FF3300"/>
                </a:solidFill>
              </a:rPr>
              <a:t> </a:t>
            </a:r>
          </a:p>
          <a:p>
            <a:pPr marL="311045" indent="-309605">
              <a:lnSpc>
                <a:spcPct val="90000"/>
              </a:lnSpc>
              <a:spcBef>
                <a:spcPts val="47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900" dirty="0">
                <a:solidFill>
                  <a:srgbClr val="FF3300"/>
                </a:solidFill>
              </a:rPr>
              <a:t>	</a:t>
            </a:r>
            <a:r>
              <a:rPr lang="en-US" sz="1900" dirty="0" err="1">
                <a:solidFill>
                  <a:srgbClr val="FF3300"/>
                </a:solidFill>
              </a:rPr>
              <a:t>xmlns:wsdl</a:t>
            </a:r>
            <a:r>
              <a:rPr lang="en-US" sz="1900" dirty="0">
                <a:solidFill>
                  <a:srgbClr val="000000"/>
                </a:solidFill>
              </a:rPr>
              <a:t>="</a:t>
            </a:r>
            <a:r>
              <a:rPr lang="en-US" sz="1900" b="1" dirty="0">
                <a:solidFill>
                  <a:srgbClr val="000000"/>
                </a:solidFill>
              </a:rPr>
              <a:t>http://schemas.xmlsoap.org/wsdl/</a:t>
            </a:r>
            <a:r>
              <a:rPr lang="en-US" sz="1900" dirty="0">
                <a:solidFill>
                  <a:srgbClr val="000000"/>
                </a:solidFill>
              </a:rPr>
              <a:t>" </a:t>
            </a:r>
            <a:r>
              <a:rPr lang="en-US" sz="1900" dirty="0" err="1">
                <a:solidFill>
                  <a:srgbClr val="FF3300"/>
                </a:solidFill>
              </a:rPr>
              <a:t>xmlns:wsdlsoap</a:t>
            </a:r>
            <a:r>
              <a:rPr lang="en-US" sz="1900" dirty="0">
                <a:solidFill>
                  <a:srgbClr val="000000"/>
                </a:solidFill>
              </a:rPr>
              <a:t>="</a:t>
            </a:r>
            <a:r>
              <a:rPr lang="en-US" sz="1900" b="1" dirty="0">
                <a:solidFill>
                  <a:srgbClr val="000000"/>
                </a:solidFill>
              </a:rPr>
              <a:t>http://schemas.xmlsoap.org/wsdl/soap/</a:t>
            </a:r>
            <a:r>
              <a:rPr lang="en-US" sz="1900" dirty="0">
                <a:solidFill>
                  <a:srgbClr val="000000"/>
                </a:solidFill>
              </a:rPr>
              <a:t>" </a:t>
            </a:r>
          </a:p>
          <a:p>
            <a:pPr marL="311045" indent="-309605">
              <a:lnSpc>
                <a:spcPct val="90000"/>
              </a:lnSpc>
              <a:spcBef>
                <a:spcPts val="47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900" dirty="0">
                <a:solidFill>
                  <a:srgbClr val="FF3300"/>
                </a:solidFill>
              </a:rPr>
              <a:t>	</a:t>
            </a:r>
            <a:r>
              <a:rPr lang="en-US" sz="1900" dirty="0" err="1">
                <a:solidFill>
                  <a:srgbClr val="FF3300"/>
                </a:solidFill>
              </a:rPr>
              <a:t>xmlns:xsd</a:t>
            </a:r>
            <a:r>
              <a:rPr lang="en-US" sz="1900" dirty="0">
                <a:solidFill>
                  <a:srgbClr val="000000"/>
                </a:solidFill>
              </a:rPr>
              <a:t>="</a:t>
            </a:r>
            <a:r>
              <a:rPr lang="en-US" sz="1900" b="1" dirty="0">
                <a:solidFill>
                  <a:srgbClr val="000000"/>
                </a:solidFill>
              </a:rPr>
              <a:t>http://www.w3.org/2001/XMLSchema</a:t>
            </a:r>
            <a:r>
              <a:rPr lang="en-US" sz="1900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lnSpc>
                <a:spcPct val="90000"/>
              </a:lnSpc>
              <a:spcBef>
                <a:spcPts val="47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…</a:t>
            </a:r>
          </a:p>
          <a:p>
            <a:pPr marL="311045" indent="-309605">
              <a:lnSpc>
                <a:spcPct val="90000"/>
              </a:lnSpc>
              <a:spcBef>
                <a:spcPts val="47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&lt;/</a:t>
            </a:r>
            <a:r>
              <a:rPr lang="en-US" sz="1900" dirty="0" err="1">
                <a:solidFill>
                  <a:srgbClr val="000000"/>
                </a:solidFill>
              </a:rPr>
              <a:t>wsdl:definitions</a:t>
            </a:r>
            <a:r>
              <a:rPr lang="en-US" sz="1900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90000"/>
              </a:lnSpc>
              <a:spcBef>
                <a:spcPts val="47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endParaRPr lang="en-US" sz="19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14720" y="207382"/>
            <a:ext cx="7464960" cy="64662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400" dirty="0">
                <a:solidFill>
                  <a:srgbClr val="006633"/>
                </a:solidFill>
                <a:latin typeface="Garamond" pitchFamily="16" charset="0"/>
              </a:rPr>
              <a:t>What Are Web Services?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07360" y="829527"/>
            <a:ext cx="7879680" cy="49771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80000"/>
              </a:lnSpc>
              <a:spcBef>
                <a:spcPts val="47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Web services framework is an XML-based distributed services system.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FF9933"/>
                </a:solidFill>
              </a:rPr>
              <a:t>SOAP, WSDL</a:t>
            </a:r>
            <a:r>
              <a:rPr lang="en-US" dirty="0">
                <a:solidFill>
                  <a:srgbClr val="000000"/>
                </a:solidFill>
              </a:rPr>
              <a:t>, UDDI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WS-Interoperability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Intended to support </a:t>
            </a:r>
            <a:r>
              <a:rPr lang="en-US" dirty="0">
                <a:solidFill>
                  <a:srgbClr val="FF9933"/>
                </a:solidFill>
              </a:rPr>
              <a:t>machine-to-machine</a:t>
            </a:r>
            <a:r>
              <a:rPr lang="en-US" dirty="0">
                <a:solidFill>
                  <a:srgbClr val="000000"/>
                </a:solidFill>
              </a:rPr>
              <a:t> interactions over the network using messages.</a:t>
            </a:r>
          </a:p>
          <a:p>
            <a:pPr marL="309605" indent="-309605">
              <a:lnSpc>
                <a:spcPct val="80000"/>
              </a:lnSpc>
              <a:spcBef>
                <a:spcPts val="47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Basic ideas is to build a </a:t>
            </a:r>
            <a:r>
              <a:rPr lang="en-US" sz="1900" dirty="0">
                <a:solidFill>
                  <a:srgbClr val="FF9933"/>
                </a:solidFill>
              </a:rPr>
              <a:t>platform and programming language-independent</a:t>
            </a:r>
            <a:r>
              <a:rPr lang="en-US" sz="1900" dirty="0">
                <a:solidFill>
                  <a:srgbClr val="000000"/>
                </a:solidFill>
              </a:rPr>
              <a:t> distributed invocation system out of existing </a:t>
            </a:r>
            <a:r>
              <a:rPr lang="en-US" sz="1900" dirty="0">
                <a:solidFill>
                  <a:srgbClr val="FF9933"/>
                </a:solidFill>
              </a:rPr>
              <a:t>Web standards</a:t>
            </a:r>
            <a:r>
              <a:rPr lang="en-US" sz="1900" dirty="0">
                <a:solidFill>
                  <a:srgbClr val="000000"/>
                </a:solidFill>
              </a:rPr>
              <a:t>.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Most standards defined by W3C, OASIS (IP considerations)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Interoperability really works, as long as you can map XML message to a programming language type, structure, class, etc.</a:t>
            </a:r>
          </a:p>
          <a:p>
            <a:pPr marL="925934" lvl="2" indent="-316805">
              <a:lnSpc>
                <a:spcPct val="80000"/>
              </a:lnSpc>
              <a:spcBef>
                <a:spcPts val="38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500" dirty="0">
                <a:solidFill>
                  <a:srgbClr val="000000"/>
                </a:solidFill>
              </a:rPr>
              <a:t>We regularly use Java-C++ and Java-Perl communication</a:t>
            </a:r>
          </a:p>
          <a:p>
            <a:pPr marL="309605" indent="-309605">
              <a:lnSpc>
                <a:spcPct val="80000"/>
              </a:lnSpc>
              <a:spcBef>
                <a:spcPts val="47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Very loosely defined, when compared to </a:t>
            </a:r>
            <a:r>
              <a:rPr lang="en-US" sz="1900" dirty="0">
                <a:solidFill>
                  <a:srgbClr val="FF9933"/>
                </a:solidFill>
              </a:rPr>
              <a:t>CORBA</a:t>
            </a:r>
            <a:r>
              <a:rPr lang="en-US" sz="1900" dirty="0">
                <a:solidFill>
                  <a:srgbClr val="000000"/>
                </a:solidFill>
              </a:rPr>
              <a:t>, etc.</a:t>
            </a:r>
          </a:p>
          <a:p>
            <a:pPr marL="309605" indent="-309605">
              <a:lnSpc>
                <a:spcPct val="80000"/>
              </a:lnSpc>
              <a:spcBef>
                <a:spcPts val="47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Inherit both good and bad of the web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Scalable, simple, distributed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But no centralized management, not high performance, client applications must be tolerant of failures.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829440" y="1382545"/>
            <a:ext cx="6914880" cy="158992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4500" dirty="0">
                <a:solidFill>
                  <a:srgbClr val="006633"/>
                </a:solidFill>
                <a:latin typeface="Garamond" pitchFamily="16" charset="0"/>
              </a:rPr>
              <a:t>WSDL Types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797120" y="3594617"/>
            <a:ext cx="5944320" cy="158992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spcBef>
                <a:spcPts val="635"/>
              </a:spcBef>
              <a:buSzPct val="65000"/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Use &lt;types/&gt; to declare local message structures.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622080" y="207382"/>
            <a:ext cx="7050240" cy="113483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400" dirty="0">
                <a:solidFill>
                  <a:srgbClr val="006633"/>
                </a:solidFill>
                <a:latin typeface="Garamond" pitchFamily="16" charset="0"/>
              </a:rPr>
              <a:t>What Does </a:t>
            </a:r>
            <a:r>
              <a:rPr lang="en-US" sz="3400" dirty="0" err="1">
                <a:solidFill>
                  <a:srgbClr val="006633"/>
                </a:solidFill>
                <a:latin typeface="Garamond" pitchFamily="16" charset="0"/>
              </a:rPr>
              <a:t>echoServiceInterface</a:t>
            </a:r>
            <a:r>
              <a:rPr lang="en-US" sz="3400" dirty="0">
                <a:solidFill>
                  <a:srgbClr val="006633"/>
                </a:solidFill>
                <a:latin typeface="Garamond" pitchFamily="16" charset="0"/>
              </a:rPr>
              <a:t> Look Like In WSDL?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07360" y="1382545"/>
            <a:ext cx="7810560" cy="463152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11045" indent="-309605">
              <a:lnSpc>
                <a:spcPct val="90000"/>
              </a:lnSpc>
              <a:spcBef>
                <a:spcPts val="54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200" b="1" dirty="0">
                <a:solidFill>
                  <a:srgbClr val="000000"/>
                </a:solidFill>
              </a:rPr>
              <a:t>&lt;?xml version="1.0" encoding="UTF-8" ?&gt; </a:t>
            </a:r>
          </a:p>
          <a:p>
            <a:pPr marL="311045" indent="-309605">
              <a:lnSpc>
                <a:spcPct val="90000"/>
              </a:lnSpc>
              <a:spcBef>
                <a:spcPts val="54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200" b="1" dirty="0">
                <a:solidFill>
                  <a:srgbClr val="000000"/>
                </a:solidFill>
              </a:rPr>
              <a:t>&lt;</a:t>
            </a:r>
            <a:r>
              <a:rPr lang="en-US" sz="2200" b="1" dirty="0" err="1">
                <a:solidFill>
                  <a:srgbClr val="000000"/>
                </a:solidFill>
              </a:rPr>
              <a:t>wsdl:definitions</a:t>
            </a:r>
            <a:r>
              <a:rPr lang="en-US" sz="2200" b="1" dirty="0">
                <a:solidFill>
                  <a:srgbClr val="000000"/>
                </a:solidFill>
              </a:rPr>
              <a:t> …&gt;</a:t>
            </a:r>
          </a:p>
          <a:p>
            <a:pPr marL="311045" indent="-309605">
              <a:lnSpc>
                <a:spcPct val="90000"/>
              </a:lnSpc>
              <a:spcBef>
                <a:spcPts val="54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200" b="1" dirty="0">
                <a:solidFill>
                  <a:srgbClr val="000000"/>
                </a:solidFill>
              </a:rPr>
              <a:t>  </a:t>
            </a:r>
            <a:r>
              <a:rPr lang="en-US" sz="2200" b="1" dirty="0">
                <a:solidFill>
                  <a:srgbClr val="AFBF39"/>
                </a:solidFill>
              </a:rPr>
              <a:t>&lt;</a:t>
            </a:r>
            <a:r>
              <a:rPr lang="en-US" sz="2200" b="1" dirty="0" err="1">
                <a:solidFill>
                  <a:srgbClr val="AFBF39"/>
                </a:solidFill>
              </a:rPr>
              <a:t>wsdl:types</a:t>
            </a:r>
            <a:r>
              <a:rPr lang="en-US" sz="2200" b="1" dirty="0">
                <a:solidFill>
                  <a:srgbClr val="AFBF39"/>
                </a:solidFill>
              </a:rPr>
              <a:t> /&gt; </a:t>
            </a:r>
          </a:p>
          <a:p>
            <a:pPr marL="311045" indent="-309605">
              <a:lnSpc>
                <a:spcPct val="90000"/>
              </a:lnSpc>
              <a:spcBef>
                <a:spcPts val="54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200" b="1" dirty="0">
                <a:solidFill>
                  <a:srgbClr val="000000"/>
                </a:solidFill>
              </a:rPr>
              <a:t>&lt;</a:t>
            </a:r>
            <a:r>
              <a:rPr lang="en-US" sz="2200" b="1" dirty="0" err="1">
                <a:solidFill>
                  <a:srgbClr val="000000"/>
                </a:solidFill>
              </a:rPr>
              <a:t>wsdl:message</a:t>
            </a:r>
            <a:r>
              <a:rPr lang="en-US" sz="2200" b="1" dirty="0">
                <a:solidFill>
                  <a:srgbClr val="000000"/>
                </a:solidFill>
              </a:rPr>
              <a:t> name="</a:t>
            </a:r>
            <a:r>
              <a:rPr lang="en-US" sz="2200" b="1" dirty="0" err="1">
                <a:solidFill>
                  <a:srgbClr val="000000"/>
                </a:solidFill>
              </a:rPr>
              <a:t>echoResponse</a:t>
            </a:r>
            <a:r>
              <a:rPr lang="en-US" sz="2200" b="1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lnSpc>
                <a:spcPct val="90000"/>
              </a:lnSpc>
              <a:spcBef>
                <a:spcPts val="54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200" b="1" dirty="0">
                <a:solidFill>
                  <a:srgbClr val="000000"/>
                </a:solidFill>
              </a:rPr>
              <a:t>  	&lt;</a:t>
            </a:r>
            <a:r>
              <a:rPr lang="en-US" sz="2200" b="1" dirty="0" err="1">
                <a:solidFill>
                  <a:srgbClr val="000000"/>
                </a:solidFill>
              </a:rPr>
              <a:t>wsdl:part</a:t>
            </a:r>
            <a:r>
              <a:rPr lang="en-US" sz="2200" b="1" dirty="0">
                <a:solidFill>
                  <a:srgbClr val="000000"/>
                </a:solidFill>
              </a:rPr>
              <a:t> name="</a:t>
            </a:r>
            <a:r>
              <a:rPr lang="en-US" sz="2200" b="1" dirty="0" err="1">
                <a:solidFill>
                  <a:srgbClr val="000000"/>
                </a:solidFill>
              </a:rPr>
              <a:t>echoReturn</a:t>
            </a:r>
            <a:r>
              <a:rPr lang="en-US" sz="2200" b="1" dirty="0">
                <a:solidFill>
                  <a:srgbClr val="000000"/>
                </a:solidFill>
              </a:rPr>
              <a:t>" type="</a:t>
            </a:r>
            <a:r>
              <a:rPr lang="en-US" sz="2200" b="1" dirty="0" err="1">
                <a:solidFill>
                  <a:srgbClr val="000000"/>
                </a:solidFill>
              </a:rPr>
              <a:t>xsd:string</a:t>
            </a:r>
            <a:r>
              <a:rPr lang="en-US" sz="2200" b="1" dirty="0">
                <a:solidFill>
                  <a:srgbClr val="000000"/>
                </a:solidFill>
              </a:rPr>
              <a:t>" /&gt; </a:t>
            </a:r>
          </a:p>
          <a:p>
            <a:pPr marL="311045" indent="-309605">
              <a:lnSpc>
                <a:spcPct val="90000"/>
              </a:lnSpc>
              <a:spcBef>
                <a:spcPts val="54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200" b="1" dirty="0">
                <a:solidFill>
                  <a:srgbClr val="000000"/>
                </a:solidFill>
              </a:rPr>
              <a:t>  &lt;/</a:t>
            </a:r>
            <a:r>
              <a:rPr lang="en-US" sz="2200" b="1" dirty="0" err="1">
                <a:solidFill>
                  <a:srgbClr val="000000"/>
                </a:solidFill>
              </a:rPr>
              <a:t>wsdl:message</a:t>
            </a:r>
            <a:r>
              <a:rPr lang="en-US" sz="2200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90000"/>
              </a:lnSpc>
              <a:spcBef>
                <a:spcPts val="54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200" b="1" dirty="0">
                <a:solidFill>
                  <a:srgbClr val="000000"/>
                </a:solidFill>
              </a:rPr>
              <a:t>	&lt;</a:t>
            </a:r>
            <a:r>
              <a:rPr lang="en-US" sz="2200" b="1" dirty="0" err="1">
                <a:solidFill>
                  <a:srgbClr val="000000"/>
                </a:solidFill>
              </a:rPr>
              <a:t>wsdl:message</a:t>
            </a:r>
            <a:r>
              <a:rPr lang="en-US" sz="2200" b="1" dirty="0">
                <a:solidFill>
                  <a:srgbClr val="000000"/>
                </a:solidFill>
              </a:rPr>
              <a:t> name="</a:t>
            </a:r>
            <a:r>
              <a:rPr lang="en-US" sz="2200" b="1" dirty="0" err="1">
                <a:solidFill>
                  <a:srgbClr val="000000"/>
                </a:solidFill>
              </a:rPr>
              <a:t>echoRequest</a:t>
            </a:r>
            <a:r>
              <a:rPr lang="en-US" sz="2200" b="1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lnSpc>
                <a:spcPct val="90000"/>
              </a:lnSpc>
              <a:spcBef>
                <a:spcPts val="54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200" b="1" dirty="0">
                <a:solidFill>
                  <a:srgbClr val="000000"/>
                </a:solidFill>
              </a:rPr>
              <a:t>  	&lt;</a:t>
            </a:r>
            <a:r>
              <a:rPr lang="en-US" sz="2200" b="1" dirty="0" err="1">
                <a:solidFill>
                  <a:srgbClr val="000000"/>
                </a:solidFill>
              </a:rPr>
              <a:t>wsdl:part</a:t>
            </a:r>
            <a:r>
              <a:rPr lang="en-US" sz="2200" b="1" dirty="0">
                <a:solidFill>
                  <a:srgbClr val="000000"/>
                </a:solidFill>
              </a:rPr>
              <a:t> name="in0" type="</a:t>
            </a:r>
            <a:r>
              <a:rPr lang="en-US" sz="2200" b="1" dirty="0" err="1">
                <a:solidFill>
                  <a:srgbClr val="000000"/>
                </a:solidFill>
              </a:rPr>
              <a:t>xsd:string</a:t>
            </a:r>
            <a:r>
              <a:rPr lang="en-US" sz="2200" b="1" dirty="0">
                <a:solidFill>
                  <a:srgbClr val="000000"/>
                </a:solidFill>
              </a:rPr>
              <a:t>" /&gt; </a:t>
            </a:r>
          </a:p>
          <a:p>
            <a:pPr marL="311045" indent="-309605">
              <a:lnSpc>
                <a:spcPct val="90000"/>
              </a:lnSpc>
              <a:spcBef>
                <a:spcPts val="54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200" b="1" dirty="0">
                <a:solidFill>
                  <a:srgbClr val="000000"/>
                </a:solidFill>
              </a:rPr>
              <a:t> &lt;/</a:t>
            </a:r>
            <a:r>
              <a:rPr lang="en-US" sz="2200" b="1" dirty="0" err="1">
                <a:solidFill>
                  <a:srgbClr val="000000"/>
                </a:solidFill>
              </a:rPr>
              <a:t>wsdl:message</a:t>
            </a:r>
            <a:r>
              <a:rPr lang="en-US" sz="2200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90000"/>
              </a:lnSpc>
              <a:spcBef>
                <a:spcPts val="54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200" b="1" dirty="0">
                <a:solidFill>
                  <a:srgbClr val="000000"/>
                </a:solidFill>
              </a:rPr>
              <a:t>…</a:t>
            </a:r>
          </a:p>
          <a:p>
            <a:pPr marL="311045" indent="-309605">
              <a:lnSpc>
                <a:spcPct val="90000"/>
              </a:lnSpc>
              <a:spcBef>
                <a:spcPts val="54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200" b="1" dirty="0">
                <a:solidFill>
                  <a:srgbClr val="000000"/>
                </a:solidFill>
              </a:rPr>
              <a:t>&lt;/</a:t>
            </a:r>
            <a:r>
              <a:rPr lang="en-US" sz="2200" b="1" dirty="0" err="1">
                <a:solidFill>
                  <a:srgbClr val="000000"/>
                </a:solidFill>
              </a:rPr>
              <a:t>wsdl:definitions</a:t>
            </a:r>
            <a:r>
              <a:rPr lang="en-US" sz="2200" b="1" dirty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700160" y="1797309"/>
            <a:ext cx="2350080" cy="593564"/>
          </a:xfrm>
          <a:prstGeom prst="rect">
            <a:avLst/>
          </a:prstGeom>
          <a:solidFill>
            <a:srgbClr val="FFFFFF"/>
          </a:solidFill>
          <a:ln w="648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1639" tIns="42452" rIns="81639" bIns="42452">
            <a:spAutoFit/>
          </a:bodyPr>
          <a:lstStyle/>
          <a:p>
            <a:pPr>
              <a:tabLst>
                <a:tab pos="656650" algn="l"/>
                <a:tab pos="1313299" algn="l"/>
                <a:tab pos="1969949" algn="l"/>
              </a:tabLst>
            </a:pPr>
            <a:r>
              <a:rPr lang="en-US" sz="3300" dirty="0">
                <a:solidFill>
                  <a:srgbClr val="CC9900"/>
                </a:solidFill>
              </a:rPr>
              <a:t>It’s empty...</a:t>
            </a:r>
          </a:p>
        </p:txBody>
      </p:sp>
      <p:cxnSp>
        <p:nvCxnSpPr>
          <p:cNvPr id="25604" name="AutoShape 4"/>
          <p:cNvCxnSpPr>
            <a:cxnSpLocks noChangeShapeType="1"/>
          </p:cNvCxnSpPr>
          <p:nvPr/>
        </p:nvCxnSpPr>
        <p:spPr bwMode="auto">
          <a:xfrm flipH="1">
            <a:off x="2419200" y="2072378"/>
            <a:ext cx="2211840" cy="207382"/>
          </a:xfrm>
          <a:prstGeom prst="bentConnector3">
            <a:avLst>
              <a:gd name="adj1" fmla="val 50000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WSDL Types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14720" y="1175164"/>
            <a:ext cx="7464960" cy="438670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spcBef>
                <a:spcPts val="72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900" dirty="0">
                <a:solidFill>
                  <a:srgbClr val="000000"/>
                </a:solidFill>
              </a:rPr>
              <a:t>WSDL messages don’t need to declare types when just sending XML Schema primitive objects.</a:t>
            </a:r>
          </a:p>
          <a:p>
            <a:pPr marL="309605" indent="-309605">
              <a:spcBef>
                <a:spcPts val="72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900" dirty="0" err="1">
                <a:solidFill>
                  <a:srgbClr val="000000"/>
                </a:solidFill>
              </a:rPr>
              <a:t>EchoService</a:t>
            </a:r>
            <a:r>
              <a:rPr lang="en-US" sz="2900" dirty="0">
                <a:solidFill>
                  <a:srgbClr val="000000"/>
                </a:solidFill>
              </a:rPr>
              <a:t> just has string messages.</a:t>
            </a:r>
          </a:p>
          <a:p>
            <a:pPr marL="606249" lvl="1" indent="-295205">
              <a:spcBef>
                <a:spcPts val="726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900" dirty="0">
                <a:solidFill>
                  <a:srgbClr val="000000"/>
                </a:solidFill>
              </a:rPr>
              <a:t>So no special types definitions are needed in our WSDL.</a:t>
            </a:r>
          </a:p>
          <a:p>
            <a:pPr marL="309605" indent="-309605">
              <a:spcBef>
                <a:spcPts val="72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900" dirty="0">
                <a:solidFill>
                  <a:srgbClr val="000000"/>
                </a:solidFill>
              </a:rPr>
              <a:t>Strings are an XML schema built-in type.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622080" y="207382"/>
            <a:ext cx="7050240" cy="60918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400" dirty="0">
                <a:solidFill>
                  <a:srgbClr val="006633"/>
                </a:solidFill>
                <a:latin typeface="Garamond" pitchFamily="16" charset="0"/>
              </a:rPr>
              <a:t>Schema Built In Types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76481" y="898655"/>
            <a:ext cx="7878240" cy="5183105"/>
            <a:chOff x="192" y="624"/>
            <a:chExt cx="5471" cy="3599"/>
          </a:xfrm>
        </p:grpSpPr>
        <p:pic>
          <p:nvPicPr>
            <p:cNvPr id="276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" y="624"/>
              <a:ext cx="5471" cy="359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</p:pic>
        <p:sp>
          <p:nvSpPr>
            <p:cNvPr id="27652" name="Text Box 4"/>
            <p:cNvSpPr txBox="1">
              <a:spLocks noChangeArrowheads="1"/>
            </p:cNvSpPr>
            <p:nvPr/>
          </p:nvSpPr>
          <p:spPr bwMode="auto">
            <a:xfrm>
              <a:off x="192" y="624"/>
              <a:ext cx="5471" cy="359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622080" y="276509"/>
            <a:ext cx="7050240" cy="103690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400" dirty="0">
                <a:solidFill>
                  <a:srgbClr val="006633"/>
                </a:solidFill>
                <a:latin typeface="Garamond" pitchFamily="16" charset="0"/>
              </a:rPr>
              <a:t>When Would I Need A Custom Type?</a:t>
            </a: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45600" y="1106036"/>
            <a:ext cx="7534080" cy="442414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8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Any time your Web Service needs to send data formatted by anything other than XML Schema built-in types, you must define the type in WSDL.</a:t>
            </a:r>
          </a:p>
          <a:p>
            <a:pPr marL="309605" indent="-309605">
              <a:lnSpc>
                <a:spcPct val="8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Example: </a:t>
            </a:r>
            <a:r>
              <a:rPr lang="en-US" sz="2400" dirty="0">
                <a:solidFill>
                  <a:srgbClr val="CC9900"/>
                </a:solidFill>
              </a:rPr>
              <a:t>Arrays</a:t>
            </a:r>
            <a:r>
              <a:rPr lang="en-US" sz="2400" dirty="0">
                <a:solidFill>
                  <a:srgbClr val="000000"/>
                </a:solidFill>
              </a:rPr>
              <a:t> are not built-in types!</a:t>
            </a:r>
          </a:p>
          <a:p>
            <a:pPr marL="606249" lvl="1" indent="-295205">
              <a:lnSpc>
                <a:spcPct val="8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Arrays of strings, </a:t>
            </a:r>
            <a:r>
              <a:rPr lang="en-US" sz="2000" dirty="0" err="1">
                <a:solidFill>
                  <a:srgbClr val="000000"/>
                </a:solidFill>
              </a:rPr>
              <a:t>ints</a:t>
            </a:r>
            <a:r>
              <a:rPr lang="en-US" sz="2000" dirty="0">
                <a:solidFill>
                  <a:srgbClr val="000000"/>
                </a:solidFill>
              </a:rPr>
              <a:t>, etc., must be defined in the WSDL &lt;type&gt;&lt;/type&gt; structure.</a:t>
            </a:r>
          </a:p>
          <a:p>
            <a:pPr marL="309605" indent="-309605">
              <a:lnSpc>
                <a:spcPct val="8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Another example: </a:t>
            </a:r>
            <a:r>
              <a:rPr lang="en-US" sz="2400" dirty="0">
                <a:solidFill>
                  <a:srgbClr val="CC9900"/>
                </a:solidFill>
              </a:rPr>
              <a:t>JavaBeans</a:t>
            </a:r>
            <a:r>
              <a:rPr lang="en-US" sz="2400" dirty="0">
                <a:solidFill>
                  <a:srgbClr val="000000"/>
                </a:solidFill>
              </a:rPr>
              <a:t> (or C </a:t>
            </a:r>
            <a:r>
              <a:rPr lang="en-US" sz="2400" dirty="0" err="1">
                <a:solidFill>
                  <a:srgbClr val="000000"/>
                </a:solidFill>
              </a:rPr>
              <a:t>structs</a:t>
            </a:r>
            <a:r>
              <a:rPr lang="en-US" sz="2400" dirty="0">
                <a:solidFill>
                  <a:srgbClr val="000000"/>
                </a:solidFill>
              </a:rPr>
              <a:t> or any data classes with get/set methods) can be serialized to XML.</a:t>
            </a:r>
          </a:p>
          <a:p>
            <a:pPr marL="606249" lvl="1" indent="-295205">
              <a:lnSpc>
                <a:spcPct val="8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Pass as messages to the remote endpoint.</a:t>
            </a:r>
          </a:p>
          <a:p>
            <a:pPr marL="606249" lvl="1" indent="-295205">
              <a:lnSpc>
                <a:spcPct val="8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Support for this in implementations is variable.</a:t>
            </a:r>
          </a:p>
          <a:p>
            <a:pPr marL="925934" lvl="2" indent="-316805">
              <a:lnSpc>
                <a:spcPct val="80000"/>
              </a:lnSpc>
              <a:spcBef>
                <a:spcPts val="499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AXIS has limited support because they use their own </a:t>
            </a:r>
            <a:r>
              <a:rPr lang="en-US" sz="2000" dirty="0" err="1">
                <a:solidFill>
                  <a:srgbClr val="000000"/>
                </a:solidFill>
              </a:rPr>
              <a:t>serializers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pPr marL="925934" lvl="2" indent="-316805">
              <a:lnSpc>
                <a:spcPct val="80000"/>
              </a:lnSpc>
              <a:spcBef>
                <a:spcPts val="499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Sun has better support but it won’t work with Axis.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400" dirty="0">
                <a:solidFill>
                  <a:srgbClr val="006633"/>
                </a:solidFill>
                <a:latin typeface="Garamond" pitchFamily="16" charset="0"/>
              </a:rPr>
              <a:t>How Does WSDL Encode String Arrays?</a:t>
            </a: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14720" y="1451673"/>
            <a:ext cx="7464960" cy="411019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90000"/>
              </a:lnSpc>
              <a:spcBef>
                <a:spcPts val="68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Imagine that my echo service actually echoes back an array of strings.</a:t>
            </a:r>
          </a:p>
          <a:p>
            <a:pPr marL="309605" indent="-309605">
              <a:lnSpc>
                <a:spcPct val="90000"/>
              </a:lnSpc>
              <a:spcBef>
                <a:spcPts val="68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Arrays are not part of the built-in types, so I will have to define them myself.</a:t>
            </a:r>
          </a:p>
          <a:p>
            <a:pPr marL="309605" indent="-309605">
              <a:lnSpc>
                <a:spcPct val="90000"/>
              </a:lnSpc>
              <a:spcBef>
                <a:spcPts val="68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Luckily for us, SOAP defines arrays, so we can import this definition.</a:t>
            </a:r>
          </a:p>
          <a:p>
            <a:pPr marL="309605" indent="-309605">
              <a:lnSpc>
                <a:spcPct val="90000"/>
              </a:lnSpc>
              <a:spcBef>
                <a:spcPts val="68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Next slide shows what this looks like.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622080" y="345637"/>
            <a:ext cx="7050240" cy="60918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400" dirty="0">
                <a:solidFill>
                  <a:srgbClr val="006633"/>
                </a:solidFill>
                <a:latin typeface="Garamond" pitchFamily="16" charset="0"/>
              </a:rPr>
              <a:t>String Array Example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14720" y="967781"/>
            <a:ext cx="7464960" cy="476978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dirty="0">
                <a:solidFill>
                  <a:srgbClr val="000000"/>
                </a:solidFill>
              </a:rPr>
              <a:t>&lt;</a:t>
            </a:r>
            <a:r>
              <a:rPr lang="en-US" sz="1700" dirty="0" err="1">
                <a:solidFill>
                  <a:srgbClr val="000000"/>
                </a:solidFill>
              </a:rPr>
              <a:t>wsdl:types</a:t>
            </a:r>
            <a:r>
              <a:rPr lang="en-US" sz="1700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dirty="0">
                <a:solidFill>
                  <a:srgbClr val="000000"/>
                </a:solidFill>
              </a:rPr>
              <a:t>	&lt;schema 	</a:t>
            </a:r>
            <a:r>
              <a:rPr lang="en-US" sz="1700" dirty="0" err="1">
                <a:solidFill>
                  <a:srgbClr val="000000"/>
                </a:solidFill>
              </a:rPr>
              <a:t>targetNamespace</a:t>
            </a:r>
            <a:r>
              <a:rPr lang="en-US" sz="1700" dirty="0">
                <a:solidFill>
                  <a:srgbClr val="000000"/>
                </a:solidFill>
              </a:rPr>
              <a:t>="</a:t>
            </a:r>
            <a:r>
              <a:rPr lang="en-US" sz="1700" b="1" dirty="0">
                <a:solidFill>
                  <a:srgbClr val="000000"/>
                </a:solidFill>
              </a:rPr>
              <a:t>http://.../GCWS/services/</a:t>
            </a:r>
            <a:r>
              <a:rPr lang="en-US" sz="1700" b="1" dirty="0" err="1">
                <a:solidFill>
                  <a:srgbClr val="000000"/>
                </a:solidFill>
              </a:rPr>
              <a:t>EchoArray</a:t>
            </a:r>
            <a:r>
              <a:rPr lang="en-US" sz="1700" dirty="0">
                <a:solidFill>
                  <a:srgbClr val="000000"/>
                </a:solidFill>
              </a:rPr>
              <a:t>" 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dirty="0">
                <a:solidFill>
                  <a:srgbClr val="000000"/>
                </a:solidFill>
              </a:rPr>
              <a:t>		</a:t>
            </a:r>
            <a:r>
              <a:rPr lang="en-US" sz="1700" dirty="0" err="1">
                <a:solidFill>
                  <a:srgbClr val="000000"/>
                </a:solidFill>
              </a:rPr>
              <a:t>xmlns</a:t>
            </a:r>
            <a:r>
              <a:rPr lang="en-US" sz="1700" dirty="0">
                <a:solidFill>
                  <a:srgbClr val="000000"/>
                </a:solidFill>
              </a:rPr>
              <a:t>="</a:t>
            </a:r>
            <a:r>
              <a:rPr lang="en-US" sz="1700" b="1" dirty="0">
                <a:solidFill>
                  <a:srgbClr val="000000"/>
                </a:solidFill>
              </a:rPr>
              <a:t>http://www.w3.org/2001/XMLSchema</a:t>
            </a:r>
            <a:r>
              <a:rPr lang="en-US" sz="1700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dirty="0">
                <a:solidFill>
                  <a:srgbClr val="000000"/>
                </a:solidFill>
              </a:rPr>
              <a:t>	   &lt;import 		namespace="</a:t>
            </a:r>
            <a:r>
              <a:rPr lang="en-US" sz="1700" b="1" dirty="0">
                <a:solidFill>
                  <a:srgbClr val="000000"/>
                </a:solidFill>
              </a:rPr>
              <a:t>http://schemas.xmlsoap.org/soap/encoding/</a:t>
            </a:r>
            <a:r>
              <a:rPr lang="en-US" sz="1700" dirty="0">
                <a:solidFill>
                  <a:srgbClr val="000000"/>
                </a:solidFill>
              </a:rPr>
              <a:t>" /&gt; 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dirty="0">
                <a:solidFill>
                  <a:srgbClr val="000000"/>
                </a:solidFill>
              </a:rPr>
              <a:t>	   &lt;</a:t>
            </a:r>
            <a:r>
              <a:rPr lang="en-US" sz="1700" dirty="0" err="1">
                <a:solidFill>
                  <a:srgbClr val="000000"/>
                </a:solidFill>
              </a:rPr>
              <a:t>complexType</a:t>
            </a:r>
            <a:r>
              <a:rPr lang="en-US" sz="1700" dirty="0">
                <a:solidFill>
                  <a:srgbClr val="000000"/>
                </a:solidFill>
              </a:rPr>
              <a:t> name="</a:t>
            </a:r>
            <a:r>
              <a:rPr lang="en-US" sz="1700" b="1" dirty="0" err="1">
                <a:solidFill>
                  <a:srgbClr val="000000"/>
                </a:solidFill>
              </a:rPr>
              <a:t>ArrayOf_xsd_string</a:t>
            </a:r>
            <a:r>
              <a:rPr lang="en-US" sz="1700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dirty="0">
                <a:solidFill>
                  <a:srgbClr val="000000"/>
                </a:solidFill>
              </a:rPr>
              <a:t>		&lt;</a:t>
            </a:r>
            <a:r>
              <a:rPr lang="en-US" sz="1700" dirty="0" err="1">
                <a:solidFill>
                  <a:srgbClr val="000000"/>
                </a:solidFill>
              </a:rPr>
              <a:t>complexContent</a:t>
            </a:r>
            <a:r>
              <a:rPr lang="en-US" sz="1700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dirty="0">
                <a:solidFill>
                  <a:srgbClr val="000000"/>
                </a:solidFill>
              </a:rPr>
              <a:t>		   &lt;restriction base="</a:t>
            </a:r>
            <a:r>
              <a:rPr lang="en-US" sz="1700" b="1" dirty="0" err="1">
                <a:solidFill>
                  <a:srgbClr val="000000"/>
                </a:solidFill>
              </a:rPr>
              <a:t>soapenc:Array</a:t>
            </a:r>
            <a:r>
              <a:rPr lang="en-US" sz="1700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dirty="0">
                <a:solidFill>
                  <a:srgbClr val="000000"/>
                </a:solidFill>
              </a:rPr>
              <a:t>		      &lt;attribute ref="</a:t>
            </a:r>
            <a:r>
              <a:rPr lang="en-US" sz="1700" b="1" dirty="0" err="1">
                <a:solidFill>
                  <a:srgbClr val="000000"/>
                </a:solidFill>
              </a:rPr>
              <a:t>soapenc:arrayType</a:t>
            </a:r>
            <a:r>
              <a:rPr lang="en-US" sz="1700" dirty="0">
                <a:solidFill>
                  <a:srgbClr val="000000"/>
                </a:solidFill>
              </a:rPr>
              <a:t>" 					</a:t>
            </a:r>
            <a:r>
              <a:rPr lang="en-US" sz="1700" dirty="0" err="1">
                <a:solidFill>
                  <a:srgbClr val="000000"/>
                </a:solidFill>
              </a:rPr>
              <a:t>wsdl:arrayType</a:t>
            </a:r>
            <a:r>
              <a:rPr lang="en-US" sz="1700" dirty="0">
                <a:solidFill>
                  <a:srgbClr val="000000"/>
                </a:solidFill>
              </a:rPr>
              <a:t>="</a:t>
            </a:r>
            <a:r>
              <a:rPr lang="en-US" sz="1700" b="1" dirty="0" err="1">
                <a:solidFill>
                  <a:srgbClr val="000000"/>
                </a:solidFill>
              </a:rPr>
              <a:t>xsd:string</a:t>
            </a:r>
            <a:r>
              <a:rPr lang="en-US" sz="1700" b="1" dirty="0">
                <a:solidFill>
                  <a:srgbClr val="000000"/>
                </a:solidFill>
              </a:rPr>
              <a:t>[]</a:t>
            </a:r>
            <a:r>
              <a:rPr lang="en-US" sz="1700" dirty="0">
                <a:solidFill>
                  <a:srgbClr val="000000"/>
                </a:solidFill>
              </a:rPr>
              <a:t>" /&gt; 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b="1" dirty="0">
                <a:solidFill>
                  <a:srgbClr val="000000"/>
                </a:solidFill>
              </a:rPr>
              <a:t> </a:t>
            </a:r>
            <a:r>
              <a:rPr lang="en-US" sz="1700" dirty="0">
                <a:solidFill>
                  <a:srgbClr val="000000"/>
                </a:solidFill>
              </a:rPr>
              <a:t> 		   &lt;/restriction&gt;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b="1" dirty="0">
                <a:solidFill>
                  <a:srgbClr val="000000"/>
                </a:solidFill>
              </a:rPr>
              <a:t> </a:t>
            </a:r>
            <a:r>
              <a:rPr lang="en-US" sz="1700" dirty="0">
                <a:solidFill>
                  <a:srgbClr val="000000"/>
                </a:solidFill>
              </a:rPr>
              <a:t> 		&lt;/</a:t>
            </a:r>
            <a:r>
              <a:rPr lang="en-US" sz="1700" dirty="0" err="1">
                <a:solidFill>
                  <a:srgbClr val="000000"/>
                </a:solidFill>
              </a:rPr>
              <a:t>complexContent</a:t>
            </a:r>
            <a:r>
              <a:rPr lang="en-US" sz="1700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b="1" dirty="0">
                <a:solidFill>
                  <a:srgbClr val="000000"/>
                </a:solidFill>
              </a:rPr>
              <a:t> </a:t>
            </a:r>
            <a:r>
              <a:rPr lang="en-US" sz="1700" dirty="0">
                <a:solidFill>
                  <a:srgbClr val="000000"/>
                </a:solidFill>
              </a:rPr>
              <a:t> 	   &lt;/</a:t>
            </a:r>
            <a:r>
              <a:rPr lang="en-US" sz="1700" dirty="0" err="1">
                <a:solidFill>
                  <a:srgbClr val="000000"/>
                </a:solidFill>
              </a:rPr>
              <a:t>complexType</a:t>
            </a:r>
            <a:r>
              <a:rPr lang="en-US" sz="1700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b="1" dirty="0">
                <a:solidFill>
                  <a:srgbClr val="000000"/>
                </a:solidFill>
              </a:rPr>
              <a:t> </a:t>
            </a:r>
            <a:r>
              <a:rPr lang="en-US" sz="1700" dirty="0">
                <a:solidFill>
                  <a:srgbClr val="000000"/>
                </a:solidFill>
              </a:rPr>
              <a:t> 	   &lt;element name="</a:t>
            </a:r>
            <a:r>
              <a:rPr lang="en-US" sz="1700" b="1" dirty="0" err="1">
                <a:solidFill>
                  <a:srgbClr val="000000"/>
                </a:solidFill>
              </a:rPr>
              <a:t>ArrayOf_xsd_string</a:t>
            </a:r>
            <a:r>
              <a:rPr lang="en-US" sz="1700" dirty="0">
                <a:solidFill>
                  <a:srgbClr val="000000"/>
                </a:solidFill>
              </a:rPr>
              <a:t>" </a:t>
            </a:r>
            <a:r>
              <a:rPr lang="en-US" sz="1700" dirty="0" err="1">
                <a:solidFill>
                  <a:srgbClr val="000000"/>
                </a:solidFill>
              </a:rPr>
              <a:t>nillable</a:t>
            </a:r>
            <a:r>
              <a:rPr lang="en-US" sz="1700" dirty="0">
                <a:solidFill>
                  <a:srgbClr val="000000"/>
                </a:solidFill>
              </a:rPr>
              <a:t>="</a:t>
            </a:r>
            <a:r>
              <a:rPr lang="en-US" sz="1700" b="1" dirty="0">
                <a:solidFill>
                  <a:srgbClr val="000000"/>
                </a:solidFill>
              </a:rPr>
              <a:t>true</a:t>
            </a:r>
            <a:r>
              <a:rPr lang="en-US" sz="1700" dirty="0">
                <a:solidFill>
                  <a:srgbClr val="000000"/>
                </a:solidFill>
              </a:rPr>
              <a:t>" 	type="</a:t>
            </a:r>
            <a:r>
              <a:rPr lang="en-US" sz="1700" b="1" dirty="0" err="1">
                <a:solidFill>
                  <a:srgbClr val="000000"/>
                </a:solidFill>
              </a:rPr>
              <a:t>impl:ArrayOf_xsd_string</a:t>
            </a:r>
            <a:r>
              <a:rPr lang="en-US" sz="1700" dirty="0">
                <a:solidFill>
                  <a:srgbClr val="000000"/>
                </a:solidFill>
              </a:rPr>
              <a:t>" /&gt; 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b="1" dirty="0">
                <a:solidFill>
                  <a:srgbClr val="000000"/>
                </a:solidFill>
              </a:rPr>
              <a:t> </a:t>
            </a:r>
            <a:r>
              <a:rPr lang="en-US" sz="1700" dirty="0">
                <a:solidFill>
                  <a:srgbClr val="000000"/>
                </a:solidFill>
              </a:rPr>
              <a:t> 	&lt;/schema&gt;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b="1" dirty="0">
                <a:solidFill>
                  <a:srgbClr val="000000"/>
                </a:solidFill>
              </a:rPr>
              <a:t> </a:t>
            </a:r>
            <a:r>
              <a:rPr lang="en-US" sz="1700" dirty="0">
                <a:solidFill>
                  <a:srgbClr val="000000"/>
                </a:solidFill>
              </a:rPr>
              <a:t> &lt;/</a:t>
            </a:r>
            <a:r>
              <a:rPr lang="en-US" sz="1700" dirty="0" err="1">
                <a:solidFill>
                  <a:srgbClr val="000000"/>
                </a:solidFill>
              </a:rPr>
              <a:t>wsdl:types</a:t>
            </a:r>
            <a:r>
              <a:rPr lang="en-US" sz="1700" dirty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6793920" y="4343400"/>
            <a:ext cx="2350080" cy="2024725"/>
          </a:xfrm>
          <a:prstGeom prst="rect">
            <a:avLst/>
          </a:prstGeom>
          <a:solidFill>
            <a:srgbClr val="FFFFFF"/>
          </a:solidFill>
          <a:ln w="648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1639" tIns="42452" rIns="81639" bIns="42452">
            <a:spAutoFit/>
          </a:bodyPr>
          <a:lstStyle/>
          <a:p>
            <a:pPr>
              <a:tabLst>
                <a:tab pos="656650" algn="l"/>
                <a:tab pos="1313299" algn="l"/>
                <a:tab pos="1969949" algn="l"/>
              </a:tabLst>
            </a:pPr>
            <a:r>
              <a:rPr lang="en-US" b="1" dirty="0">
                <a:solidFill>
                  <a:srgbClr val="CC9900"/>
                </a:solidFill>
              </a:rPr>
              <a:t>Create a new data type, “</a:t>
            </a:r>
            <a:r>
              <a:rPr lang="en-US" b="1" dirty="0" err="1">
                <a:solidFill>
                  <a:srgbClr val="CC9900"/>
                </a:solidFill>
              </a:rPr>
              <a:t>ArrayOf_xsd_string</a:t>
            </a:r>
            <a:r>
              <a:rPr lang="en-US" b="1" dirty="0">
                <a:solidFill>
                  <a:srgbClr val="CC9900"/>
                </a:solidFill>
              </a:rPr>
              <a:t>” that is a restricted extension of the general SOAP array class.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WSDL String Array Types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14720" y="1175164"/>
            <a:ext cx="7464960" cy="438670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8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WSDL </a:t>
            </a:r>
            <a:r>
              <a:rPr lang="en-US" sz="2400" dirty="0">
                <a:solidFill>
                  <a:srgbClr val="CC9900"/>
                </a:solidFill>
              </a:rPr>
              <a:t>&lt;type/&gt; </a:t>
            </a:r>
            <a:r>
              <a:rPr lang="en-US" sz="2400" dirty="0">
                <a:solidFill>
                  <a:srgbClr val="000000"/>
                </a:solidFill>
              </a:rPr>
              <a:t>is nothing more than an extensibility placeholder in WSDL.</a:t>
            </a:r>
          </a:p>
          <a:p>
            <a:pPr marL="309605" indent="-309605">
              <a:lnSpc>
                <a:spcPct val="8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Technically, the WSDL schema specifies that </a:t>
            </a:r>
            <a:r>
              <a:rPr lang="en-US" sz="2400" dirty="0">
                <a:solidFill>
                  <a:srgbClr val="CC9900"/>
                </a:solidFill>
              </a:rPr>
              <a:t>&lt;type&gt; &lt;/type&gt; </a:t>
            </a:r>
            <a:r>
              <a:rPr lang="en-US" sz="2400" dirty="0">
                <a:solidFill>
                  <a:srgbClr val="000000"/>
                </a:solidFill>
              </a:rPr>
              <a:t>can contain a </a:t>
            </a:r>
            <a:r>
              <a:rPr lang="en-US" sz="2400" dirty="0">
                <a:solidFill>
                  <a:srgbClr val="CC9900"/>
                </a:solidFill>
              </a:rPr>
              <a:t>&lt;sequence&gt; </a:t>
            </a:r>
            <a:r>
              <a:rPr lang="en-US" sz="2400" dirty="0">
                <a:solidFill>
                  <a:srgbClr val="000000"/>
                </a:solidFill>
              </a:rPr>
              <a:t>of 0 or more </a:t>
            </a:r>
            <a:r>
              <a:rPr lang="en-US" sz="2400" dirty="0">
                <a:solidFill>
                  <a:srgbClr val="CC9900"/>
                </a:solidFill>
              </a:rPr>
              <a:t>&lt;any&gt; </a:t>
            </a:r>
            <a:r>
              <a:rPr lang="en-US" sz="2400" dirty="0">
                <a:solidFill>
                  <a:srgbClr val="000000"/>
                </a:solidFill>
              </a:rPr>
              <a:t>tags.</a:t>
            </a:r>
          </a:p>
          <a:p>
            <a:pPr marL="606249" lvl="1" indent="-295205">
              <a:lnSpc>
                <a:spcPct val="80000"/>
              </a:lnSpc>
              <a:spcBef>
                <a:spcPts val="590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Look at the WSDL schema.</a:t>
            </a:r>
          </a:p>
          <a:p>
            <a:pPr marL="309605" indent="-309605">
              <a:lnSpc>
                <a:spcPct val="8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And note that the </a:t>
            </a:r>
            <a:r>
              <a:rPr lang="en-US" sz="2400" dirty="0">
                <a:solidFill>
                  <a:srgbClr val="CC9900"/>
                </a:solidFill>
              </a:rPr>
              <a:t>&lt;any/&gt; </a:t>
            </a:r>
            <a:r>
              <a:rPr lang="en-US" sz="2400" dirty="0">
                <a:solidFill>
                  <a:srgbClr val="000000"/>
                </a:solidFill>
              </a:rPr>
              <a:t>tag acts like wildcard.</a:t>
            </a:r>
          </a:p>
          <a:p>
            <a:pPr marL="606249" lvl="1" indent="-295205">
              <a:lnSpc>
                <a:spcPct val="80000"/>
              </a:lnSpc>
              <a:spcBef>
                <a:spcPts val="590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You can insert any sort of xml here.</a:t>
            </a:r>
          </a:p>
          <a:p>
            <a:pPr marL="606249" lvl="1" indent="-295205">
              <a:lnSpc>
                <a:spcPct val="80000"/>
              </a:lnSpc>
              <a:spcBef>
                <a:spcPts val="590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This is a common XML/Web Service trick.</a:t>
            </a:r>
          </a:p>
          <a:p>
            <a:pPr marL="309605" indent="-309605">
              <a:lnSpc>
                <a:spcPct val="80000"/>
              </a:lnSpc>
              <a:spcBef>
                <a:spcPts val="68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Type allows us to strongly type messages</a:t>
            </a:r>
          </a:p>
          <a:p>
            <a:pPr marL="606249" lvl="1" indent="-295205">
              <a:lnSpc>
                <a:spcPct val="80000"/>
              </a:lnSpc>
              <a:spcBef>
                <a:spcPts val="590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Compare: strong versus weak typing in programming languages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622080" y="276509"/>
            <a:ext cx="7050240" cy="103690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Inserting a Type</a:t>
            </a: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14720" y="1036909"/>
            <a:ext cx="7464960" cy="452495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80000"/>
              </a:lnSpc>
              <a:spcBef>
                <a:spcPts val="54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Between &lt;type&gt;&lt;/type&gt;, we insert a &lt;schema&gt;.</a:t>
            </a:r>
          </a:p>
          <a:p>
            <a:pPr marL="309605" indent="-309605">
              <a:lnSpc>
                <a:spcPct val="80000"/>
              </a:lnSpc>
              <a:spcBef>
                <a:spcPts val="54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Since arrays are defined in SOAP encoding rules, I next </a:t>
            </a:r>
            <a:r>
              <a:rPr lang="en-US" sz="2200" i="1" dirty="0">
                <a:solidFill>
                  <a:srgbClr val="000000"/>
                </a:solidFill>
              </a:rPr>
              <a:t>import </a:t>
            </a:r>
            <a:r>
              <a:rPr lang="en-US" sz="2200" dirty="0">
                <a:solidFill>
                  <a:srgbClr val="000000"/>
                </a:solidFill>
              </a:rPr>
              <a:t>the appropriate schema.</a:t>
            </a:r>
          </a:p>
          <a:p>
            <a:pPr marL="606249" lvl="1" indent="-295205">
              <a:lnSpc>
                <a:spcPct val="8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I import the definition of the SOAP Array and extend it to a String array.</a:t>
            </a:r>
          </a:p>
          <a:p>
            <a:pPr marL="606249" lvl="1" indent="-295205">
              <a:lnSpc>
                <a:spcPct val="8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Typically imports also have “location” attributes</a:t>
            </a:r>
          </a:p>
          <a:p>
            <a:pPr marL="925934" lvl="2" indent="-316805">
              <a:lnSpc>
                <a:spcPct val="80000"/>
              </a:lnSpc>
              <a:spcBef>
                <a:spcPts val="45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“This namespace is located here for download.”</a:t>
            </a:r>
          </a:p>
          <a:p>
            <a:pPr marL="309605" indent="-309605">
              <a:lnSpc>
                <a:spcPct val="80000"/>
              </a:lnSpc>
              <a:spcBef>
                <a:spcPts val="54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Next, insert our own local definition of a type called “</a:t>
            </a:r>
            <a:r>
              <a:rPr lang="en-US" sz="2200" dirty="0" err="1">
                <a:solidFill>
                  <a:srgbClr val="000000"/>
                </a:solidFill>
              </a:rPr>
              <a:t>ArrayOf_xsd_string</a:t>
            </a:r>
            <a:r>
              <a:rPr lang="en-US" sz="2200" dirty="0">
                <a:solidFill>
                  <a:srgbClr val="000000"/>
                </a:solidFill>
              </a:rPr>
              <a:t>”.</a:t>
            </a:r>
          </a:p>
          <a:p>
            <a:pPr marL="309605" indent="-309605">
              <a:lnSpc>
                <a:spcPct val="80000"/>
              </a:lnSpc>
              <a:spcBef>
                <a:spcPts val="54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This is a restricted extension of the SOAP Array complex type.</a:t>
            </a:r>
          </a:p>
          <a:p>
            <a:pPr marL="606249" lvl="1" indent="-295205">
              <a:lnSpc>
                <a:spcPct val="8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We only allow 1 dimensional string arrays</a:t>
            </a:r>
          </a:p>
          <a:p>
            <a:pPr marL="606249" lvl="1" indent="-295205">
              <a:lnSpc>
                <a:spcPct val="8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It is also </a:t>
            </a:r>
            <a:r>
              <a:rPr lang="en-US" sz="2200" dirty="0" err="1">
                <a:solidFill>
                  <a:srgbClr val="000000"/>
                </a:solidFill>
              </a:rPr>
              <a:t>nillable</a:t>
            </a:r>
            <a:r>
              <a:rPr lang="en-US" sz="2200" dirty="0">
                <a:solidFill>
                  <a:srgbClr val="000000"/>
                </a:solidFill>
              </a:rPr>
              <a:t>—I am allowed to </a:t>
            </a:r>
            <a:r>
              <a:rPr lang="en-US" sz="2200" dirty="0" err="1">
                <a:solidFill>
                  <a:srgbClr val="000000"/>
                </a:solidFill>
              </a:rPr>
              <a:t>returna</a:t>
            </a:r>
            <a:r>
              <a:rPr lang="en-US" sz="2200" dirty="0">
                <a:solidFill>
                  <a:srgbClr val="000000"/>
                </a:solidFill>
              </a:rPr>
              <a:t> “null” value for the string.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Handling Other XML Types</a:t>
            </a: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14720" y="1175163"/>
            <a:ext cx="7464960" cy="445870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80000"/>
              </a:lnSpc>
              <a:spcBef>
                <a:spcPts val="635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You can also express other message arguments as XML.</a:t>
            </a:r>
          </a:p>
          <a:p>
            <a:pPr marL="606249" lvl="1" indent="-295205">
              <a:lnSpc>
                <a:spcPct val="8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Examples: a purchase order, an SVG description of an image, a GML description of a map.</a:t>
            </a:r>
          </a:p>
          <a:p>
            <a:pPr marL="309605" indent="-309605">
              <a:lnSpc>
                <a:spcPct val="80000"/>
              </a:lnSpc>
              <a:spcBef>
                <a:spcPts val="635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In practice, these are handled by automatic Bean </a:t>
            </a:r>
            <a:r>
              <a:rPr lang="en-US" sz="2500" dirty="0" err="1">
                <a:solidFill>
                  <a:srgbClr val="000000"/>
                </a:solidFill>
              </a:rPr>
              <a:t>serializers</a:t>
            </a:r>
            <a:r>
              <a:rPr lang="en-US" sz="2500" dirty="0">
                <a:solidFill>
                  <a:srgbClr val="000000"/>
                </a:solidFill>
              </a:rPr>
              <a:t>/</a:t>
            </a:r>
            <a:r>
              <a:rPr lang="en-US" sz="2500" dirty="0" err="1">
                <a:solidFill>
                  <a:srgbClr val="000000"/>
                </a:solidFill>
              </a:rPr>
              <a:t>deserializers</a:t>
            </a:r>
            <a:r>
              <a:rPr lang="en-US" sz="2500" dirty="0">
                <a:solidFill>
                  <a:srgbClr val="000000"/>
                </a:solidFill>
              </a:rPr>
              <a:t>.</a:t>
            </a:r>
          </a:p>
          <a:p>
            <a:pPr marL="606249" lvl="1" indent="-295205">
              <a:lnSpc>
                <a:spcPct val="8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Castor is an example: </a:t>
            </a:r>
            <a:r>
              <a:rPr lang="en-US" sz="2200" dirty="0">
                <a:solidFill>
                  <a:srgbClr val="996600"/>
                </a:solidFill>
                <a:hlinkClick r:id="rId3"/>
              </a:rPr>
              <a:t>http://www.castor.org/</a:t>
            </a:r>
          </a:p>
          <a:p>
            <a:pPr marL="606249" lvl="1" indent="-295205">
              <a:lnSpc>
                <a:spcPct val="8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 err="1">
                <a:solidFill>
                  <a:srgbClr val="000000"/>
                </a:solidFill>
              </a:rPr>
              <a:t>XMLBeans</a:t>
            </a:r>
            <a:r>
              <a:rPr lang="en-US" sz="2200" dirty="0">
                <a:solidFill>
                  <a:srgbClr val="000000"/>
                </a:solidFill>
              </a:rPr>
              <a:t> is another </a:t>
            </a:r>
            <a:r>
              <a:rPr lang="en-US" sz="2200" dirty="0">
                <a:solidFill>
                  <a:srgbClr val="996600"/>
                </a:solidFill>
                <a:hlinkClick r:id="rId4"/>
              </a:rPr>
              <a:t>http://xml.apache.org/xmlbeans/</a:t>
            </a:r>
          </a:p>
          <a:p>
            <a:pPr marL="309605" indent="-309605">
              <a:lnSpc>
                <a:spcPct val="80000"/>
              </a:lnSpc>
              <a:spcBef>
                <a:spcPts val="635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These are tools that make it easy to convert between XML and JavaBeans.</a:t>
            </a:r>
          </a:p>
          <a:p>
            <a:pPr marL="309605" indent="-309605">
              <a:lnSpc>
                <a:spcPct val="80000"/>
              </a:lnSpc>
              <a:spcBef>
                <a:spcPts val="635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By “JavaBeans” I mean objects that associate simple get/set methods with all data.</a:t>
            </a:r>
          </a:p>
          <a:p>
            <a:pPr marL="309605" indent="-309605">
              <a:lnSpc>
                <a:spcPct val="80000"/>
              </a:lnSpc>
              <a:spcBef>
                <a:spcPts val="635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Implementation dependent.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414720" y="138255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400" dirty="0" err="1">
                <a:solidFill>
                  <a:srgbClr val="006633"/>
                </a:solidFill>
                <a:latin typeface="Garamond" pitchFamily="16" charset="0"/>
              </a:rPr>
              <a:t>Servlets</a:t>
            </a:r>
            <a:r>
              <a:rPr lang="en-US" sz="3400" dirty="0">
                <a:solidFill>
                  <a:srgbClr val="006633"/>
                </a:solidFill>
                <a:latin typeface="Garamond" pitchFamily="16" charset="0"/>
              </a:rPr>
              <a:t>/CGI Compared to Web Services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09600" y="959365"/>
            <a:ext cx="8017920" cy="4908035"/>
            <a:chOff x="138240" y="898654"/>
            <a:chExt cx="8017920" cy="4908035"/>
          </a:xfrm>
        </p:grpSpPr>
        <p:sp>
          <p:nvSpPr>
            <p:cNvPr id="7170" name="Rectangle 2"/>
            <p:cNvSpPr>
              <a:spLocks noChangeArrowheads="1"/>
            </p:cNvSpPr>
            <p:nvPr/>
          </p:nvSpPr>
          <p:spPr bwMode="auto">
            <a:xfrm>
              <a:off x="1244160" y="1520799"/>
              <a:ext cx="1244160" cy="967782"/>
            </a:xfrm>
            <a:prstGeom prst="rect">
              <a:avLst/>
            </a:prstGeom>
            <a:solidFill>
              <a:srgbClr val="CC990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81639" tIns="42452" rIns="81639" bIns="42452" anchor="ctr"/>
            <a:lstStyle/>
            <a:p>
              <a:pPr algn="ctr">
                <a:tabLst>
                  <a:tab pos="656650" algn="l"/>
                </a:tabLst>
              </a:pPr>
              <a:r>
                <a:rPr lang="en-US" dirty="0">
                  <a:latin typeface="Verdana" pitchFamily="32" charset="0"/>
                </a:rPr>
                <a:t>Browser</a:t>
              </a:r>
            </a:p>
          </p:txBody>
        </p:sp>
        <p:sp>
          <p:nvSpPr>
            <p:cNvPr id="7171" name="Line 3"/>
            <p:cNvSpPr>
              <a:spLocks noChangeShapeType="1"/>
            </p:cNvSpPr>
            <p:nvPr/>
          </p:nvSpPr>
          <p:spPr bwMode="auto">
            <a:xfrm>
              <a:off x="1866240" y="2488581"/>
              <a:ext cx="1440" cy="62214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7172" name="Rectangle 4"/>
            <p:cNvSpPr>
              <a:spLocks noChangeArrowheads="1"/>
            </p:cNvSpPr>
            <p:nvPr/>
          </p:nvSpPr>
          <p:spPr bwMode="auto">
            <a:xfrm>
              <a:off x="1244160" y="3110726"/>
              <a:ext cx="1244160" cy="967782"/>
            </a:xfrm>
            <a:prstGeom prst="rect">
              <a:avLst/>
            </a:prstGeom>
            <a:solidFill>
              <a:srgbClr val="CC990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81639" tIns="42452" rIns="81639" bIns="42452" anchor="ctr"/>
            <a:lstStyle/>
            <a:p>
              <a:pPr algn="ctr">
                <a:tabLst>
                  <a:tab pos="656650" algn="l"/>
                </a:tabLst>
              </a:pPr>
              <a:r>
                <a:rPr lang="en-US" dirty="0">
                  <a:latin typeface="Verdana" pitchFamily="32" charset="0"/>
                </a:rPr>
                <a:t>Web</a:t>
              </a:r>
            </a:p>
            <a:p>
              <a:pPr algn="ctr">
                <a:tabLst>
                  <a:tab pos="656650" algn="l"/>
                </a:tabLst>
              </a:pPr>
              <a:r>
                <a:rPr lang="en-US" dirty="0">
                  <a:latin typeface="Verdana" pitchFamily="32" charset="0"/>
                </a:rPr>
                <a:t>Server</a:t>
              </a:r>
            </a:p>
          </p:txBody>
        </p:sp>
        <p:sp>
          <p:nvSpPr>
            <p:cNvPr id="7173" name="Text Box 5"/>
            <p:cNvSpPr txBox="1">
              <a:spLocks noChangeArrowheads="1"/>
            </p:cNvSpPr>
            <p:nvPr/>
          </p:nvSpPr>
          <p:spPr bwMode="auto">
            <a:xfrm>
              <a:off x="1923841" y="2517384"/>
              <a:ext cx="2029294" cy="36273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81639" tIns="42452" rIns="81639" bIns="42452">
              <a:spAutoFit/>
            </a:bodyPr>
            <a:lstStyle/>
            <a:p>
              <a:pPr>
                <a:tabLst>
                  <a:tab pos="656650" algn="l"/>
                  <a:tab pos="1313299" algn="l"/>
                </a:tabLst>
              </a:pPr>
              <a:r>
                <a:rPr lang="en-US" dirty="0">
                  <a:latin typeface="Verdana" pitchFamily="32" charset="0"/>
                </a:rPr>
                <a:t>HTTP GET/POST</a:t>
              </a:r>
            </a:p>
          </p:txBody>
        </p:sp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138240" y="898654"/>
              <a:ext cx="3870720" cy="4908035"/>
            </a:xfrm>
            <a:prstGeom prst="rect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7175" name="Rectangle 7"/>
            <p:cNvSpPr>
              <a:spLocks noChangeArrowheads="1"/>
            </p:cNvSpPr>
            <p:nvPr/>
          </p:nvSpPr>
          <p:spPr bwMode="auto">
            <a:xfrm>
              <a:off x="4285440" y="898654"/>
              <a:ext cx="3870720" cy="4908035"/>
            </a:xfrm>
            <a:prstGeom prst="rect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7176" name="AutoShape 8"/>
            <p:cNvSpPr>
              <a:spLocks noChangeArrowheads="1"/>
            </p:cNvSpPr>
            <p:nvPr/>
          </p:nvSpPr>
          <p:spPr bwMode="auto">
            <a:xfrm>
              <a:off x="1451520" y="4493272"/>
              <a:ext cx="829440" cy="1175163"/>
            </a:xfrm>
            <a:prstGeom prst="can">
              <a:avLst>
                <a:gd name="adj" fmla="val 35417"/>
              </a:avLst>
            </a:prstGeom>
            <a:solidFill>
              <a:srgbClr val="CC990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81639" tIns="42452" rIns="81639" bIns="42452" anchor="ctr"/>
            <a:lstStyle/>
            <a:p>
              <a:pPr algn="ctr">
                <a:tabLst>
                  <a:tab pos="656650" algn="l"/>
                </a:tabLst>
              </a:pPr>
              <a:r>
                <a:rPr lang="en-US" dirty="0">
                  <a:latin typeface="Verdana" pitchFamily="32" charset="0"/>
                </a:rPr>
                <a:t>DB </a:t>
              </a:r>
            </a:p>
          </p:txBody>
        </p:sp>
        <p:sp>
          <p:nvSpPr>
            <p:cNvPr id="7177" name="Line 9"/>
            <p:cNvSpPr>
              <a:spLocks noChangeShapeType="1"/>
            </p:cNvSpPr>
            <p:nvPr/>
          </p:nvSpPr>
          <p:spPr bwMode="auto">
            <a:xfrm>
              <a:off x="1866240" y="4078508"/>
              <a:ext cx="1440" cy="553018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7178" name="Text Box 10"/>
            <p:cNvSpPr txBox="1">
              <a:spLocks noChangeArrowheads="1"/>
            </p:cNvSpPr>
            <p:nvPr/>
          </p:nvSpPr>
          <p:spPr bwMode="auto">
            <a:xfrm>
              <a:off x="2144161" y="4147635"/>
              <a:ext cx="767602" cy="36273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81639" tIns="42452" rIns="81639" bIns="42452">
              <a:spAutoFit/>
            </a:bodyPr>
            <a:lstStyle/>
            <a:p>
              <a:pPr>
                <a:tabLst>
                  <a:tab pos="656650" algn="l"/>
                </a:tabLst>
              </a:pPr>
              <a:r>
                <a:rPr lang="en-US" dirty="0">
                  <a:latin typeface="Verdana" pitchFamily="32" charset="0"/>
                </a:rPr>
                <a:t>JDBC</a:t>
              </a:r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5667840" y="3387236"/>
              <a:ext cx="967680" cy="829527"/>
            </a:xfrm>
            <a:prstGeom prst="rect">
              <a:avLst/>
            </a:prstGeom>
            <a:solidFill>
              <a:srgbClr val="CC990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81639" tIns="42452" rIns="81639" bIns="42452" anchor="ctr"/>
            <a:lstStyle/>
            <a:p>
              <a:pPr algn="ctr">
                <a:tabLst>
                  <a:tab pos="656650" algn="l"/>
                </a:tabLst>
              </a:pPr>
              <a:r>
                <a:rPr lang="en-US" dirty="0">
                  <a:latin typeface="Verdana" pitchFamily="32" charset="0"/>
                </a:rPr>
                <a:t>Web</a:t>
              </a:r>
            </a:p>
            <a:p>
              <a:pPr algn="ctr">
                <a:tabLst>
                  <a:tab pos="656650" algn="l"/>
                </a:tabLst>
              </a:pPr>
              <a:r>
                <a:rPr lang="en-US" dirty="0">
                  <a:latin typeface="Verdana" pitchFamily="32" charset="0"/>
                </a:rPr>
                <a:t>Server</a:t>
              </a:r>
            </a:p>
          </p:txBody>
        </p:sp>
        <p:sp>
          <p:nvSpPr>
            <p:cNvPr id="7180" name="AutoShape 12"/>
            <p:cNvSpPr>
              <a:spLocks noChangeArrowheads="1"/>
            </p:cNvSpPr>
            <p:nvPr/>
          </p:nvSpPr>
          <p:spPr bwMode="auto">
            <a:xfrm>
              <a:off x="5736960" y="4631526"/>
              <a:ext cx="829440" cy="1106036"/>
            </a:xfrm>
            <a:prstGeom prst="can">
              <a:avLst>
                <a:gd name="adj" fmla="val 33333"/>
              </a:avLst>
            </a:prstGeom>
            <a:solidFill>
              <a:srgbClr val="CC990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81639" tIns="42452" rIns="81639" bIns="42452" anchor="ctr"/>
            <a:lstStyle/>
            <a:p>
              <a:pPr algn="ctr">
                <a:tabLst>
                  <a:tab pos="656650" algn="l"/>
                </a:tabLst>
              </a:pPr>
              <a:r>
                <a:rPr lang="en-US" dirty="0">
                  <a:latin typeface="Verdana" pitchFamily="32" charset="0"/>
                </a:rPr>
                <a:t>DB</a:t>
              </a:r>
            </a:p>
          </p:txBody>
        </p:sp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6291361" y="4355017"/>
              <a:ext cx="767602" cy="36273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81639" tIns="42452" rIns="81639" bIns="42452">
              <a:spAutoFit/>
            </a:bodyPr>
            <a:lstStyle/>
            <a:p>
              <a:pPr>
                <a:tabLst>
                  <a:tab pos="656650" algn="l"/>
                </a:tabLst>
              </a:pPr>
              <a:r>
                <a:rPr lang="en-US" dirty="0">
                  <a:latin typeface="Verdana" pitchFamily="32" charset="0"/>
                </a:rPr>
                <a:t>JDBC</a:t>
              </a:r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>
              <a:off x="6151680" y="4216763"/>
              <a:ext cx="1440" cy="553018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7183" name="Text Box 15"/>
            <p:cNvSpPr txBox="1">
              <a:spLocks noChangeArrowheads="1"/>
            </p:cNvSpPr>
            <p:nvPr/>
          </p:nvSpPr>
          <p:spPr bwMode="auto">
            <a:xfrm>
              <a:off x="4631040" y="1313419"/>
              <a:ext cx="898560" cy="332675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7184" name="Rectangle 16"/>
            <p:cNvSpPr>
              <a:spLocks noChangeArrowheads="1"/>
            </p:cNvSpPr>
            <p:nvPr/>
          </p:nvSpPr>
          <p:spPr bwMode="auto">
            <a:xfrm>
              <a:off x="4492800" y="1244291"/>
              <a:ext cx="898560" cy="760400"/>
            </a:xfrm>
            <a:prstGeom prst="rect">
              <a:avLst/>
            </a:prstGeom>
            <a:solidFill>
              <a:srgbClr val="CC990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81639" tIns="42452" rIns="81639" bIns="42452" anchor="ctr"/>
            <a:lstStyle/>
            <a:p>
              <a:pPr algn="ctr">
                <a:tabLst>
                  <a:tab pos="656650" algn="l"/>
                </a:tabLst>
              </a:pPr>
              <a:r>
                <a:rPr lang="en-US" dirty="0">
                  <a:latin typeface="Verdana" pitchFamily="32" charset="0"/>
                </a:rPr>
                <a:t>Browser</a:t>
              </a:r>
            </a:p>
          </p:txBody>
        </p:sp>
        <p:sp>
          <p:nvSpPr>
            <p:cNvPr id="7185" name="Rectangle 17"/>
            <p:cNvSpPr>
              <a:spLocks noChangeArrowheads="1"/>
            </p:cNvSpPr>
            <p:nvPr/>
          </p:nvSpPr>
          <p:spPr bwMode="auto">
            <a:xfrm>
              <a:off x="4492800" y="2350327"/>
              <a:ext cx="898560" cy="760400"/>
            </a:xfrm>
            <a:prstGeom prst="rect">
              <a:avLst/>
            </a:prstGeom>
            <a:solidFill>
              <a:srgbClr val="CC990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81639" tIns="42452" rIns="81639" bIns="42452" anchor="ctr"/>
            <a:lstStyle/>
            <a:p>
              <a:pPr algn="ctr">
                <a:tabLst>
                  <a:tab pos="656650" algn="l"/>
                </a:tabLst>
              </a:pPr>
              <a:r>
                <a:rPr lang="en-US" dirty="0">
                  <a:latin typeface="Verdana" pitchFamily="32" charset="0"/>
                </a:rPr>
                <a:t>Web</a:t>
              </a:r>
            </a:p>
            <a:p>
              <a:pPr algn="ctr">
                <a:tabLst>
                  <a:tab pos="656650" algn="l"/>
                </a:tabLst>
              </a:pPr>
              <a:r>
                <a:rPr lang="en-US" dirty="0" smtClean="0">
                  <a:latin typeface="Verdana" pitchFamily="32" charset="0"/>
                </a:rPr>
                <a:t>Server</a:t>
              </a:r>
              <a:endParaRPr lang="en-US" dirty="0">
                <a:latin typeface="Verdana" pitchFamily="32" charset="0"/>
              </a:endParaRPr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>
              <a:off x="4976640" y="2004691"/>
              <a:ext cx="1440" cy="345636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 lIns="82945" tIns="41473" rIns="82945" bIns="41473"/>
            <a:lstStyle/>
            <a:p>
              <a:endParaRPr lang="en-US"/>
            </a:p>
          </p:txBody>
        </p:sp>
        <p:cxnSp>
          <p:nvCxnSpPr>
            <p:cNvPr id="7187" name="AutoShape 19"/>
            <p:cNvCxnSpPr>
              <a:cxnSpLocks noChangeShapeType="1"/>
              <a:stCxn id="7192" idx="2"/>
              <a:endCxn id="7195" idx="0"/>
            </p:cNvCxnSpPr>
            <p:nvPr/>
          </p:nvCxnSpPr>
          <p:spPr bwMode="auto">
            <a:xfrm>
              <a:off x="4942080" y="3318108"/>
              <a:ext cx="518400" cy="483891"/>
            </a:xfrm>
            <a:prstGeom prst="bentConnector3">
              <a:avLst>
                <a:gd name="adj1" fmla="val 50000"/>
              </a:avLst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7188" name="Text Box 20"/>
            <p:cNvSpPr txBox="1">
              <a:spLocks noChangeArrowheads="1"/>
            </p:cNvSpPr>
            <p:nvPr/>
          </p:nvSpPr>
          <p:spPr bwMode="auto">
            <a:xfrm>
              <a:off x="4494240" y="3871126"/>
              <a:ext cx="799662" cy="36273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81639" tIns="42452" rIns="81639" bIns="42452">
              <a:spAutoFit/>
            </a:bodyPr>
            <a:lstStyle/>
            <a:p>
              <a:pPr>
                <a:tabLst>
                  <a:tab pos="656650" algn="l"/>
                </a:tabLst>
              </a:pPr>
              <a:r>
                <a:rPr lang="en-US" dirty="0">
                  <a:latin typeface="Verdana" pitchFamily="32" charset="0"/>
                </a:rPr>
                <a:t>SOAP</a:t>
              </a:r>
            </a:p>
          </p:txBody>
        </p:sp>
        <p:sp>
          <p:nvSpPr>
            <p:cNvPr id="7189" name="Rectangle 21"/>
            <p:cNvSpPr>
              <a:spLocks noChangeArrowheads="1"/>
            </p:cNvSpPr>
            <p:nvPr/>
          </p:nvSpPr>
          <p:spPr bwMode="auto">
            <a:xfrm>
              <a:off x="6566400" y="1659054"/>
              <a:ext cx="1036800" cy="898654"/>
            </a:xfrm>
            <a:prstGeom prst="rect">
              <a:avLst/>
            </a:prstGeom>
            <a:solidFill>
              <a:srgbClr val="CC990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81639" tIns="42452" rIns="81639" bIns="42452" anchor="ctr"/>
            <a:lstStyle/>
            <a:p>
              <a:pPr algn="ctr">
                <a:tabLst>
                  <a:tab pos="656650" algn="l"/>
                </a:tabLst>
              </a:pPr>
              <a:r>
                <a:rPr lang="en-US" dirty="0">
                  <a:latin typeface="Verdana" pitchFamily="32" charset="0"/>
                </a:rPr>
                <a:t>GUI</a:t>
              </a:r>
            </a:p>
            <a:p>
              <a:pPr algn="ctr">
                <a:tabLst>
                  <a:tab pos="656650" algn="l"/>
                </a:tabLst>
              </a:pPr>
              <a:r>
                <a:rPr lang="en-US" dirty="0">
                  <a:latin typeface="Verdana" pitchFamily="32" charset="0"/>
                </a:rPr>
                <a:t>Client</a:t>
              </a:r>
            </a:p>
          </p:txBody>
        </p:sp>
        <p:cxnSp>
          <p:nvCxnSpPr>
            <p:cNvPr id="7190" name="AutoShape 22"/>
            <p:cNvCxnSpPr>
              <a:cxnSpLocks noChangeShapeType="1"/>
              <a:stCxn id="7193" idx="2"/>
              <a:endCxn id="7194" idx="0"/>
            </p:cNvCxnSpPr>
            <p:nvPr/>
          </p:nvCxnSpPr>
          <p:spPr bwMode="auto">
            <a:xfrm flipH="1">
              <a:off x="6842880" y="2765090"/>
              <a:ext cx="241920" cy="1036909"/>
            </a:xfrm>
            <a:prstGeom prst="bentConnector3">
              <a:avLst>
                <a:gd name="adj1" fmla="val 50000"/>
              </a:avLst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7191" name="Text Box 23"/>
            <p:cNvSpPr txBox="1">
              <a:spLocks noChangeArrowheads="1"/>
            </p:cNvSpPr>
            <p:nvPr/>
          </p:nvSpPr>
          <p:spPr bwMode="auto">
            <a:xfrm>
              <a:off x="7189920" y="2903345"/>
              <a:ext cx="799662" cy="36273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81639" tIns="42452" rIns="81639" bIns="42452">
              <a:spAutoFit/>
            </a:bodyPr>
            <a:lstStyle/>
            <a:p>
              <a:pPr>
                <a:tabLst>
                  <a:tab pos="656650" algn="l"/>
                </a:tabLst>
              </a:pPr>
              <a:r>
                <a:rPr lang="en-US" dirty="0">
                  <a:latin typeface="Verdana" pitchFamily="32" charset="0"/>
                </a:rPr>
                <a:t>SOAP</a:t>
              </a:r>
            </a:p>
          </p:txBody>
        </p:sp>
        <p:sp>
          <p:nvSpPr>
            <p:cNvPr id="7192" name="Rectangle 24"/>
            <p:cNvSpPr>
              <a:spLocks noChangeArrowheads="1"/>
            </p:cNvSpPr>
            <p:nvPr/>
          </p:nvSpPr>
          <p:spPr bwMode="auto">
            <a:xfrm>
              <a:off x="4492800" y="3110726"/>
              <a:ext cx="898560" cy="207382"/>
            </a:xfrm>
            <a:prstGeom prst="rect">
              <a:avLst/>
            </a:prstGeom>
            <a:solidFill>
              <a:srgbClr val="CC990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81639" tIns="42452" rIns="81639" bIns="42452" anchor="ctr"/>
            <a:lstStyle/>
            <a:p>
              <a:pPr algn="ctr">
                <a:tabLst>
                  <a:tab pos="656650" algn="l"/>
                </a:tabLst>
              </a:pPr>
              <a:r>
                <a:rPr lang="en-US" dirty="0">
                  <a:latin typeface="Verdana" pitchFamily="32" charset="0"/>
                </a:rPr>
                <a:t>WSDL</a:t>
              </a:r>
            </a:p>
          </p:txBody>
        </p:sp>
        <p:sp>
          <p:nvSpPr>
            <p:cNvPr id="7193" name="Rectangle 25"/>
            <p:cNvSpPr>
              <a:spLocks noChangeArrowheads="1"/>
            </p:cNvSpPr>
            <p:nvPr/>
          </p:nvSpPr>
          <p:spPr bwMode="auto">
            <a:xfrm>
              <a:off x="6566400" y="2557708"/>
              <a:ext cx="1036800" cy="207382"/>
            </a:xfrm>
            <a:prstGeom prst="rect">
              <a:avLst/>
            </a:prstGeom>
            <a:solidFill>
              <a:srgbClr val="CC990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81639" tIns="42452" rIns="81639" bIns="42452" anchor="ctr"/>
            <a:lstStyle/>
            <a:p>
              <a:pPr algn="ctr">
                <a:tabLst>
                  <a:tab pos="656650" algn="l"/>
                </a:tabLst>
              </a:pPr>
              <a:r>
                <a:rPr lang="en-US" dirty="0">
                  <a:latin typeface="Verdana" pitchFamily="32" charset="0"/>
                </a:rPr>
                <a:t>WSDL</a:t>
              </a:r>
            </a:p>
          </p:txBody>
        </p:sp>
        <p:sp>
          <p:nvSpPr>
            <p:cNvPr id="7194" name="Rectangle 26"/>
            <p:cNvSpPr>
              <a:spLocks noChangeArrowheads="1"/>
            </p:cNvSpPr>
            <p:nvPr/>
          </p:nvSpPr>
          <p:spPr bwMode="auto">
            <a:xfrm rot="5400000">
              <a:off x="6325877" y="3698319"/>
              <a:ext cx="829527" cy="207360"/>
            </a:xfrm>
            <a:prstGeom prst="rect">
              <a:avLst/>
            </a:prstGeom>
            <a:solidFill>
              <a:srgbClr val="CC990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81639" tIns="42452" rIns="81639" bIns="42452" anchor="ctr"/>
            <a:lstStyle/>
            <a:p>
              <a:pPr algn="ctr">
                <a:tabLst>
                  <a:tab pos="656650" algn="l"/>
                </a:tabLst>
              </a:pPr>
              <a:r>
                <a:rPr lang="en-US" dirty="0">
                  <a:latin typeface="Verdana" pitchFamily="32" charset="0"/>
                </a:rPr>
                <a:t>WSDL</a:t>
              </a:r>
            </a:p>
          </p:txBody>
        </p:sp>
        <p:sp>
          <p:nvSpPr>
            <p:cNvPr id="7195" name="Rectangle 27"/>
            <p:cNvSpPr>
              <a:spLocks noChangeArrowheads="1"/>
            </p:cNvSpPr>
            <p:nvPr/>
          </p:nvSpPr>
          <p:spPr bwMode="auto">
            <a:xfrm rot="16200000">
              <a:off x="5149397" y="3698319"/>
              <a:ext cx="829527" cy="207360"/>
            </a:xfrm>
            <a:prstGeom prst="rect">
              <a:avLst/>
            </a:prstGeom>
            <a:solidFill>
              <a:srgbClr val="CC990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81639" tIns="42452" rIns="81639" bIns="42452" anchor="ctr"/>
            <a:lstStyle/>
            <a:p>
              <a:pPr algn="ctr">
                <a:tabLst>
                  <a:tab pos="656650" algn="l"/>
                </a:tabLst>
              </a:pPr>
              <a:r>
                <a:rPr lang="en-US" dirty="0">
                  <a:latin typeface="Verdana" pitchFamily="32" charset="0"/>
                </a:rPr>
                <a:t>WSDL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829440" y="1382545"/>
            <a:ext cx="6914880" cy="158992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4500" dirty="0">
                <a:solidFill>
                  <a:srgbClr val="006633"/>
                </a:solidFill>
                <a:latin typeface="Garamond" pitchFamily="16" charset="0"/>
              </a:rPr>
              <a:t>WSDL Messages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797120" y="3594617"/>
            <a:ext cx="5944320" cy="158992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WSDL Messages</a:t>
            </a: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14720" y="1106036"/>
            <a:ext cx="7464960" cy="445582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spcBef>
                <a:spcPts val="81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3300" dirty="0">
                <a:solidFill>
                  <a:srgbClr val="000000"/>
                </a:solidFill>
              </a:rPr>
              <a:t>The “message” section specifies communications that will go on between endpoints. </a:t>
            </a:r>
          </a:p>
          <a:p>
            <a:pPr marL="606249" lvl="1" indent="-295205">
              <a:spcBef>
                <a:spcPts val="726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900" dirty="0">
                <a:solidFill>
                  <a:srgbClr val="000000"/>
                </a:solidFill>
              </a:rPr>
              <a:t>Gives each message a name (to be used later for reference).</a:t>
            </a:r>
          </a:p>
          <a:p>
            <a:pPr marL="606249" lvl="1" indent="-295205">
              <a:spcBef>
                <a:spcPts val="726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900" dirty="0">
                <a:solidFill>
                  <a:srgbClr val="000000"/>
                </a:solidFill>
              </a:rPr>
              <a:t>Specifies the type of message</a:t>
            </a:r>
          </a:p>
          <a:p>
            <a:pPr marL="925934" lvl="2" indent="-316805">
              <a:spcBef>
                <a:spcPts val="635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Can be primitive types, like strings</a:t>
            </a:r>
          </a:p>
          <a:p>
            <a:pPr marL="925934" lvl="2" indent="-316805">
              <a:spcBef>
                <a:spcPts val="635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Can be defined types, as we saw previously.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276480" y="252027"/>
            <a:ext cx="78105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The </a:t>
            </a:r>
            <a:r>
              <a:rPr lang="en-US" sz="3800" dirty="0" err="1">
                <a:solidFill>
                  <a:srgbClr val="006633"/>
                </a:solidFill>
                <a:latin typeface="Garamond" pitchFamily="16" charset="0"/>
              </a:rPr>
              <a:t>echoServiceInterface</a:t>
            </a: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 messages</a:t>
            </a: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07360" y="1313418"/>
            <a:ext cx="7672320" cy="470065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000000"/>
                </a:solidFill>
              </a:rPr>
              <a:t>&lt;?xml version="1.0" encoding="UTF-8" ?&gt; 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000000"/>
                </a:solidFill>
              </a:rPr>
              <a:t>&lt;</a:t>
            </a:r>
            <a:r>
              <a:rPr lang="en-US" sz="1500" b="1" dirty="0" err="1">
                <a:solidFill>
                  <a:srgbClr val="000000"/>
                </a:solidFill>
              </a:rPr>
              <a:t>wsdl:definitions</a:t>
            </a:r>
            <a:r>
              <a:rPr lang="en-US" sz="1500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000000"/>
                </a:solidFill>
              </a:rPr>
              <a:t>  &lt;</a:t>
            </a:r>
            <a:r>
              <a:rPr lang="en-US" sz="1500" b="1" dirty="0" err="1">
                <a:solidFill>
                  <a:srgbClr val="000000"/>
                </a:solidFill>
              </a:rPr>
              <a:t>wsdl:types</a:t>
            </a:r>
            <a:r>
              <a:rPr lang="en-US" sz="1500" b="1" dirty="0">
                <a:solidFill>
                  <a:srgbClr val="000000"/>
                </a:solidFill>
              </a:rPr>
              <a:t> /&gt; 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AFBF39"/>
                </a:solidFill>
              </a:rPr>
              <a:t>&lt;</a:t>
            </a:r>
            <a:r>
              <a:rPr lang="en-US" sz="1500" b="1" dirty="0" err="1">
                <a:solidFill>
                  <a:srgbClr val="AFBF39"/>
                </a:solidFill>
              </a:rPr>
              <a:t>wsdl:message</a:t>
            </a:r>
            <a:r>
              <a:rPr lang="en-US" sz="1500" b="1" dirty="0">
                <a:solidFill>
                  <a:srgbClr val="AFBF39"/>
                </a:solidFill>
              </a:rPr>
              <a:t> name="</a:t>
            </a:r>
            <a:r>
              <a:rPr lang="en-US" sz="1500" b="1" dirty="0" err="1">
                <a:solidFill>
                  <a:srgbClr val="AFBF39"/>
                </a:solidFill>
              </a:rPr>
              <a:t>echoResponse</a:t>
            </a:r>
            <a:r>
              <a:rPr lang="en-US" sz="1500" b="1" dirty="0">
                <a:solidFill>
                  <a:srgbClr val="AFBF39"/>
                </a:solidFill>
              </a:rPr>
              <a:t>"&gt;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AFBF39"/>
                </a:solidFill>
              </a:rPr>
              <a:t>  	&lt;</a:t>
            </a:r>
            <a:r>
              <a:rPr lang="en-US" sz="1500" b="1" dirty="0" err="1">
                <a:solidFill>
                  <a:srgbClr val="AFBF39"/>
                </a:solidFill>
              </a:rPr>
              <a:t>wsdl:part</a:t>
            </a:r>
            <a:r>
              <a:rPr lang="en-US" sz="1500" b="1" dirty="0">
                <a:solidFill>
                  <a:srgbClr val="AFBF39"/>
                </a:solidFill>
              </a:rPr>
              <a:t> name="</a:t>
            </a:r>
            <a:r>
              <a:rPr lang="en-US" sz="1500" b="1" dirty="0" err="1">
                <a:solidFill>
                  <a:srgbClr val="AFBF39"/>
                </a:solidFill>
              </a:rPr>
              <a:t>echoReturn</a:t>
            </a:r>
            <a:r>
              <a:rPr lang="en-US" sz="1500" b="1" dirty="0">
                <a:solidFill>
                  <a:srgbClr val="AFBF39"/>
                </a:solidFill>
              </a:rPr>
              <a:t>" type="</a:t>
            </a:r>
            <a:r>
              <a:rPr lang="en-US" sz="1500" b="1" dirty="0" err="1">
                <a:solidFill>
                  <a:srgbClr val="AFBF39"/>
                </a:solidFill>
              </a:rPr>
              <a:t>xsd:string</a:t>
            </a:r>
            <a:r>
              <a:rPr lang="en-US" sz="1500" b="1" dirty="0">
                <a:solidFill>
                  <a:srgbClr val="AFBF39"/>
                </a:solidFill>
              </a:rPr>
              <a:t>" /&gt; 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AFBF39"/>
                </a:solidFill>
              </a:rPr>
              <a:t>&lt;/</a:t>
            </a:r>
            <a:r>
              <a:rPr lang="en-US" sz="1500" b="1" dirty="0" err="1">
                <a:solidFill>
                  <a:srgbClr val="AFBF39"/>
                </a:solidFill>
              </a:rPr>
              <a:t>wsdl:message</a:t>
            </a:r>
            <a:r>
              <a:rPr lang="en-US" sz="1500" b="1" dirty="0">
                <a:solidFill>
                  <a:srgbClr val="AFBF39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AFBF39"/>
                </a:solidFill>
              </a:rPr>
              <a:t>&lt;</a:t>
            </a:r>
            <a:r>
              <a:rPr lang="en-US" sz="1500" b="1" dirty="0" err="1">
                <a:solidFill>
                  <a:srgbClr val="AFBF39"/>
                </a:solidFill>
              </a:rPr>
              <a:t>wsdl:message</a:t>
            </a:r>
            <a:r>
              <a:rPr lang="en-US" sz="1500" b="1" dirty="0">
                <a:solidFill>
                  <a:srgbClr val="AFBF39"/>
                </a:solidFill>
              </a:rPr>
              <a:t> name="</a:t>
            </a:r>
            <a:r>
              <a:rPr lang="en-US" sz="1500" b="1" dirty="0" err="1">
                <a:solidFill>
                  <a:srgbClr val="AFBF39"/>
                </a:solidFill>
              </a:rPr>
              <a:t>echoRequest</a:t>
            </a:r>
            <a:r>
              <a:rPr lang="en-US" sz="1500" b="1" dirty="0">
                <a:solidFill>
                  <a:srgbClr val="AFBF39"/>
                </a:solidFill>
              </a:rPr>
              <a:t>"&gt;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AFBF39"/>
                </a:solidFill>
              </a:rPr>
              <a:t>  	&lt;</a:t>
            </a:r>
            <a:r>
              <a:rPr lang="en-US" sz="1500" b="1" dirty="0" err="1">
                <a:solidFill>
                  <a:srgbClr val="AFBF39"/>
                </a:solidFill>
              </a:rPr>
              <a:t>wsdl:part</a:t>
            </a:r>
            <a:r>
              <a:rPr lang="en-US" sz="1500" b="1" dirty="0">
                <a:solidFill>
                  <a:srgbClr val="AFBF39"/>
                </a:solidFill>
              </a:rPr>
              <a:t> name="in0" type="</a:t>
            </a:r>
            <a:r>
              <a:rPr lang="en-US" sz="1500" b="1" dirty="0" err="1">
                <a:solidFill>
                  <a:srgbClr val="AFBF39"/>
                </a:solidFill>
              </a:rPr>
              <a:t>xsd:string</a:t>
            </a:r>
            <a:r>
              <a:rPr lang="en-US" sz="1500" b="1" dirty="0">
                <a:solidFill>
                  <a:srgbClr val="AFBF39"/>
                </a:solidFill>
              </a:rPr>
              <a:t>" /&gt; 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AFBF39"/>
                </a:solidFill>
              </a:rPr>
              <a:t>&lt;/</a:t>
            </a:r>
            <a:r>
              <a:rPr lang="en-US" sz="1500" b="1" dirty="0" err="1">
                <a:solidFill>
                  <a:srgbClr val="AFBF39"/>
                </a:solidFill>
              </a:rPr>
              <a:t>wsdl:message</a:t>
            </a:r>
            <a:r>
              <a:rPr lang="en-US" sz="1500" b="1" dirty="0">
                <a:solidFill>
                  <a:srgbClr val="AFBF39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000000"/>
                </a:solidFill>
              </a:rPr>
              <a:t>&lt;</a:t>
            </a:r>
            <a:r>
              <a:rPr lang="en-US" sz="1500" b="1" dirty="0" err="1">
                <a:solidFill>
                  <a:srgbClr val="000000"/>
                </a:solidFill>
              </a:rPr>
              <a:t>wsdl:portType</a:t>
            </a:r>
            <a:r>
              <a:rPr lang="en-US" sz="1500" b="1" dirty="0">
                <a:solidFill>
                  <a:srgbClr val="000000"/>
                </a:solidFill>
              </a:rPr>
              <a:t> name="Echo"&gt;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000000"/>
                </a:solidFill>
              </a:rPr>
              <a:t>	&lt;</a:t>
            </a:r>
            <a:r>
              <a:rPr lang="en-US" sz="1500" b="1" dirty="0" err="1">
                <a:solidFill>
                  <a:srgbClr val="000000"/>
                </a:solidFill>
              </a:rPr>
              <a:t>wsdl:operation</a:t>
            </a:r>
            <a:r>
              <a:rPr lang="en-US" sz="1500" b="1" dirty="0">
                <a:solidFill>
                  <a:srgbClr val="000000"/>
                </a:solidFill>
              </a:rPr>
              <a:t> name="echo" </a:t>
            </a:r>
            <a:r>
              <a:rPr lang="en-US" sz="1500" b="1" dirty="0" err="1">
                <a:solidFill>
                  <a:srgbClr val="000000"/>
                </a:solidFill>
              </a:rPr>
              <a:t>parameterOrder</a:t>
            </a:r>
            <a:r>
              <a:rPr lang="en-US" sz="1500" b="1" dirty="0">
                <a:solidFill>
                  <a:srgbClr val="000000"/>
                </a:solidFill>
              </a:rPr>
              <a:t>="in0"&gt;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000000"/>
                </a:solidFill>
              </a:rPr>
              <a:t>  		&lt;</a:t>
            </a:r>
            <a:r>
              <a:rPr lang="en-US" sz="1500" b="1" dirty="0" err="1">
                <a:solidFill>
                  <a:srgbClr val="000000"/>
                </a:solidFill>
              </a:rPr>
              <a:t>wsdl:input</a:t>
            </a:r>
            <a:r>
              <a:rPr lang="en-US" sz="1500" b="1" dirty="0">
                <a:solidFill>
                  <a:srgbClr val="000000"/>
                </a:solidFill>
              </a:rPr>
              <a:t> message="</a:t>
            </a:r>
            <a:r>
              <a:rPr lang="en-US" sz="1500" b="1" dirty="0" err="1">
                <a:solidFill>
                  <a:srgbClr val="000000"/>
                </a:solidFill>
              </a:rPr>
              <a:t>impl:echoRequest</a:t>
            </a:r>
            <a:r>
              <a:rPr lang="en-US" sz="1500" b="1" dirty="0">
                <a:solidFill>
                  <a:srgbClr val="000000"/>
                </a:solidFill>
              </a:rPr>
              <a:t>" name="</a:t>
            </a:r>
            <a:r>
              <a:rPr lang="en-US" sz="1500" b="1" dirty="0" err="1">
                <a:solidFill>
                  <a:srgbClr val="000000"/>
                </a:solidFill>
              </a:rPr>
              <a:t>echoRequest</a:t>
            </a:r>
            <a:r>
              <a:rPr lang="en-US" sz="1500" b="1" dirty="0">
                <a:solidFill>
                  <a:srgbClr val="000000"/>
                </a:solidFill>
              </a:rPr>
              <a:t>" /&gt; 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000000"/>
                </a:solidFill>
              </a:rPr>
              <a:t>  		&lt;</a:t>
            </a:r>
            <a:r>
              <a:rPr lang="en-US" sz="1500" b="1" dirty="0" err="1">
                <a:solidFill>
                  <a:srgbClr val="000000"/>
                </a:solidFill>
              </a:rPr>
              <a:t>wsdl:output</a:t>
            </a:r>
            <a:r>
              <a:rPr lang="en-US" sz="1500" b="1" dirty="0">
                <a:solidFill>
                  <a:srgbClr val="000000"/>
                </a:solidFill>
              </a:rPr>
              <a:t> message="</a:t>
            </a:r>
            <a:r>
              <a:rPr lang="en-US" sz="1500" b="1" dirty="0" err="1">
                <a:solidFill>
                  <a:srgbClr val="000000"/>
                </a:solidFill>
              </a:rPr>
              <a:t>impl:echoResponse</a:t>
            </a:r>
            <a:r>
              <a:rPr lang="en-US" sz="1500" b="1" dirty="0">
                <a:solidFill>
                  <a:srgbClr val="000000"/>
                </a:solidFill>
              </a:rPr>
              <a:t>" name="</a:t>
            </a:r>
            <a:r>
              <a:rPr lang="en-US" sz="1500" b="1" dirty="0" err="1">
                <a:solidFill>
                  <a:srgbClr val="000000"/>
                </a:solidFill>
              </a:rPr>
              <a:t>echoResponse</a:t>
            </a:r>
            <a:r>
              <a:rPr lang="en-US" sz="1500" b="1" dirty="0">
                <a:solidFill>
                  <a:srgbClr val="000000"/>
                </a:solidFill>
              </a:rPr>
              <a:t>" /&gt; 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000000"/>
                </a:solidFill>
              </a:rPr>
              <a:t>  	&lt;/</a:t>
            </a:r>
            <a:r>
              <a:rPr lang="en-US" sz="1500" b="1" dirty="0" err="1">
                <a:solidFill>
                  <a:srgbClr val="000000"/>
                </a:solidFill>
              </a:rPr>
              <a:t>wsdl:operation</a:t>
            </a:r>
            <a:r>
              <a:rPr lang="en-US" sz="1500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000000"/>
                </a:solidFill>
              </a:rPr>
              <a:t>  &lt;/</a:t>
            </a:r>
            <a:r>
              <a:rPr lang="en-US" sz="1500" b="1" dirty="0" err="1">
                <a:solidFill>
                  <a:srgbClr val="000000"/>
                </a:solidFill>
              </a:rPr>
              <a:t>wsdl:portType</a:t>
            </a:r>
            <a:r>
              <a:rPr lang="en-US" sz="1500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000000"/>
                </a:solidFill>
              </a:rPr>
              <a:t>…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000000"/>
                </a:solidFill>
              </a:rPr>
              <a:t>&lt;/</a:t>
            </a:r>
            <a:r>
              <a:rPr lang="en-US" sz="1500" b="1" dirty="0" err="1">
                <a:solidFill>
                  <a:srgbClr val="000000"/>
                </a:solidFill>
              </a:rPr>
              <a:t>wsdl:definitions</a:t>
            </a:r>
            <a:r>
              <a:rPr lang="en-US" sz="1500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endParaRPr lang="en-US" sz="15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622080" y="276510"/>
            <a:ext cx="7050240" cy="71719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Our Echo Messages</a:t>
            </a: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38240" y="967781"/>
            <a:ext cx="7948800" cy="49771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11045" indent="-309605">
              <a:spcBef>
                <a:spcPts val="680"/>
              </a:spcBef>
              <a:buSzPct val="65000"/>
              <a:tabLst>
                <a:tab pos="311045" algn="l"/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&lt;</a:t>
            </a:r>
            <a:r>
              <a:rPr lang="en-US" sz="2700" dirty="0" err="1">
                <a:solidFill>
                  <a:srgbClr val="000000"/>
                </a:solidFill>
              </a:rPr>
              <a:t>wsdl:message</a:t>
            </a:r>
            <a:r>
              <a:rPr lang="en-US" sz="2700" dirty="0">
                <a:solidFill>
                  <a:srgbClr val="000000"/>
                </a:solidFill>
              </a:rPr>
              <a:t> 	name="</a:t>
            </a:r>
            <a:r>
              <a:rPr lang="en-US" sz="2700" b="1" dirty="0" err="1">
                <a:solidFill>
                  <a:srgbClr val="000000"/>
                </a:solidFill>
              </a:rPr>
              <a:t>echoResponse</a:t>
            </a:r>
            <a:r>
              <a:rPr lang="en-US" sz="2700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spcBef>
                <a:spcPts val="680"/>
              </a:spcBef>
              <a:buSzPct val="65000"/>
              <a:tabLst>
                <a:tab pos="311045" algn="l"/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700" b="1" dirty="0">
                <a:solidFill>
                  <a:srgbClr val="000000"/>
                </a:solidFill>
              </a:rPr>
              <a:t> </a:t>
            </a:r>
            <a:r>
              <a:rPr lang="en-US" sz="2700" dirty="0">
                <a:solidFill>
                  <a:srgbClr val="000000"/>
                </a:solidFill>
              </a:rPr>
              <a:t> 	&lt;</a:t>
            </a:r>
            <a:r>
              <a:rPr lang="en-US" sz="2700" dirty="0" err="1">
                <a:solidFill>
                  <a:srgbClr val="000000"/>
                </a:solidFill>
              </a:rPr>
              <a:t>wsdl:part</a:t>
            </a:r>
            <a:r>
              <a:rPr lang="en-US" sz="2700" dirty="0">
                <a:solidFill>
                  <a:srgbClr val="000000"/>
                </a:solidFill>
              </a:rPr>
              <a:t> name="</a:t>
            </a:r>
            <a:r>
              <a:rPr lang="en-US" sz="2700" b="1" dirty="0" err="1">
                <a:solidFill>
                  <a:srgbClr val="000000"/>
                </a:solidFill>
              </a:rPr>
              <a:t>echoReturn</a:t>
            </a:r>
            <a:r>
              <a:rPr lang="en-US" sz="2700" dirty="0">
                <a:solidFill>
                  <a:srgbClr val="000000"/>
                </a:solidFill>
              </a:rPr>
              <a:t>" 	type="</a:t>
            </a:r>
            <a:r>
              <a:rPr lang="en-US" sz="2700" b="1" dirty="0" err="1">
                <a:solidFill>
                  <a:srgbClr val="000000"/>
                </a:solidFill>
              </a:rPr>
              <a:t>xsd:string</a:t>
            </a:r>
            <a:r>
              <a:rPr lang="en-US" sz="2700" dirty="0">
                <a:solidFill>
                  <a:srgbClr val="000000"/>
                </a:solidFill>
              </a:rPr>
              <a:t>" /&gt; </a:t>
            </a:r>
          </a:p>
          <a:p>
            <a:pPr marL="311045" indent="-309605">
              <a:spcBef>
                <a:spcPts val="680"/>
              </a:spcBef>
              <a:buSzPct val="65000"/>
              <a:tabLst>
                <a:tab pos="311045" algn="l"/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&lt;/</a:t>
            </a:r>
            <a:r>
              <a:rPr lang="en-US" sz="2700" dirty="0" err="1">
                <a:solidFill>
                  <a:srgbClr val="000000"/>
                </a:solidFill>
              </a:rPr>
              <a:t>wsdl:message</a:t>
            </a:r>
            <a:r>
              <a:rPr lang="en-US" sz="2700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spcBef>
                <a:spcPts val="680"/>
              </a:spcBef>
              <a:buSzPct val="65000"/>
              <a:tabLst>
                <a:tab pos="311045" algn="l"/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&lt;</a:t>
            </a:r>
            <a:r>
              <a:rPr lang="en-US" sz="2700" dirty="0" err="1">
                <a:solidFill>
                  <a:srgbClr val="000000"/>
                </a:solidFill>
              </a:rPr>
              <a:t>wsdl:message</a:t>
            </a:r>
            <a:r>
              <a:rPr lang="en-US" sz="2700" dirty="0">
                <a:solidFill>
                  <a:srgbClr val="000000"/>
                </a:solidFill>
              </a:rPr>
              <a:t> 	name="</a:t>
            </a:r>
            <a:r>
              <a:rPr lang="en-US" sz="2700" b="1" dirty="0" err="1">
                <a:solidFill>
                  <a:srgbClr val="000000"/>
                </a:solidFill>
              </a:rPr>
              <a:t>echoRequest</a:t>
            </a:r>
            <a:r>
              <a:rPr lang="en-US" sz="2700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spcBef>
                <a:spcPts val="680"/>
              </a:spcBef>
              <a:buSzPct val="65000"/>
              <a:tabLst>
                <a:tab pos="311045" algn="l"/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	&lt;</a:t>
            </a:r>
            <a:r>
              <a:rPr lang="en-US" sz="2700" dirty="0" err="1">
                <a:solidFill>
                  <a:srgbClr val="000000"/>
                </a:solidFill>
              </a:rPr>
              <a:t>wsdl:part</a:t>
            </a:r>
            <a:r>
              <a:rPr lang="en-US" sz="2700" dirty="0">
                <a:solidFill>
                  <a:srgbClr val="000000"/>
                </a:solidFill>
              </a:rPr>
              <a:t> name="</a:t>
            </a:r>
            <a:r>
              <a:rPr lang="en-US" sz="2700" b="1" dirty="0">
                <a:solidFill>
                  <a:srgbClr val="000000"/>
                </a:solidFill>
              </a:rPr>
              <a:t>in0</a:t>
            </a:r>
            <a:r>
              <a:rPr lang="en-US" sz="2700" dirty="0">
                <a:solidFill>
                  <a:srgbClr val="000000"/>
                </a:solidFill>
              </a:rPr>
              <a:t>" 	type="</a:t>
            </a:r>
            <a:r>
              <a:rPr lang="en-US" sz="2700" b="1" dirty="0" err="1">
                <a:solidFill>
                  <a:srgbClr val="000000"/>
                </a:solidFill>
              </a:rPr>
              <a:t>xsd:string</a:t>
            </a:r>
            <a:r>
              <a:rPr lang="en-US" sz="2700" dirty="0">
                <a:solidFill>
                  <a:srgbClr val="000000"/>
                </a:solidFill>
              </a:rPr>
              <a:t>" /&gt; </a:t>
            </a:r>
          </a:p>
          <a:p>
            <a:pPr marL="311045" indent="-309605">
              <a:spcBef>
                <a:spcPts val="680"/>
              </a:spcBef>
              <a:buSzPct val="65000"/>
              <a:tabLst>
                <a:tab pos="311045" algn="l"/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&lt;/</a:t>
            </a:r>
            <a:r>
              <a:rPr lang="en-US" sz="2700" dirty="0" err="1">
                <a:solidFill>
                  <a:srgbClr val="000000"/>
                </a:solidFill>
              </a:rPr>
              <a:t>wsdl:message</a:t>
            </a:r>
            <a:r>
              <a:rPr lang="en-US" sz="2700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spcBef>
                <a:spcPts val="680"/>
              </a:spcBef>
              <a:buSzPct val="65000"/>
              <a:tabLst>
                <a:tab pos="311045" algn="l"/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endParaRPr lang="en-US" sz="27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Echo Service Messages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14720" y="1106036"/>
            <a:ext cx="7464960" cy="445582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90000"/>
              </a:lnSpc>
              <a:spcBef>
                <a:spcPts val="72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900" dirty="0">
                <a:solidFill>
                  <a:srgbClr val="000000"/>
                </a:solidFill>
              </a:rPr>
              <a:t>Our echo service takes a string argument and returns a string answer.</a:t>
            </a:r>
          </a:p>
          <a:p>
            <a:pPr marL="309605" indent="-309605">
              <a:lnSpc>
                <a:spcPct val="90000"/>
              </a:lnSpc>
              <a:spcBef>
                <a:spcPts val="72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900" dirty="0">
                <a:solidFill>
                  <a:srgbClr val="000000"/>
                </a:solidFill>
              </a:rPr>
              <a:t>In WSDL, I first abstract these as </a:t>
            </a:r>
            <a:r>
              <a:rPr lang="en-US" sz="2900" i="1" dirty="0">
                <a:solidFill>
                  <a:srgbClr val="000000"/>
                </a:solidFill>
              </a:rPr>
              <a:t>messages.</a:t>
            </a:r>
          </a:p>
          <a:p>
            <a:pPr marL="606249" lvl="1" indent="-295205">
              <a:lnSpc>
                <a:spcPct val="90000"/>
              </a:lnSpc>
              <a:spcBef>
                <a:spcPts val="726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900" dirty="0">
                <a:solidFill>
                  <a:srgbClr val="000000"/>
                </a:solidFill>
              </a:rPr>
              <a:t>Echo needs two messages: request and response</a:t>
            </a:r>
          </a:p>
          <a:p>
            <a:pPr marL="309605" indent="-309605">
              <a:lnSpc>
                <a:spcPct val="90000"/>
              </a:lnSpc>
              <a:spcBef>
                <a:spcPts val="72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900" dirty="0">
                <a:solidFill>
                  <a:srgbClr val="000000"/>
                </a:solidFill>
              </a:rPr>
              <a:t>Note we have not yet said message is the request and which is the response.</a:t>
            </a:r>
          </a:p>
          <a:p>
            <a:pPr marL="606249" lvl="1" indent="-295205">
              <a:lnSpc>
                <a:spcPct val="90000"/>
              </a:lnSpc>
              <a:spcBef>
                <a:spcPts val="726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900" dirty="0">
                <a:solidFill>
                  <a:srgbClr val="000000"/>
                </a:solidFill>
              </a:rPr>
              <a:t>That is the job of the </a:t>
            </a:r>
            <a:r>
              <a:rPr lang="en-US" sz="2900" dirty="0" err="1">
                <a:solidFill>
                  <a:srgbClr val="CC9900"/>
                </a:solidFill>
              </a:rPr>
              <a:t>portType</a:t>
            </a:r>
            <a:r>
              <a:rPr lang="en-US" sz="2900" dirty="0">
                <a:solidFill>
                  <a:srgbClr val="000000"/>
                </a:solidFill>
              </a:rPr>
              <a:t> operations, coming up.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Structure of a Message</a:t>
            </a: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14720" y="1106036"/>
            <a:ext cx="7464960" cy="445582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9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WSDL </a:t>
            </a:r>
            <a:r>
              <a:rPr lang="en-US" sz="2400" dirty="0">
                <a:solidFill>
                  <a:srgbClr val="CC9900"/>
                </a:solidFill>
              </a:rPr>
              <a:t>&lt;message&gt; </a:t>
            </a:r>
            <a:r>
              <a:rPr lang="en-US" sz="2400" dirty="0">
                <a:solidFill>
                  <a:srgbClr val="000000"/>
                </a:solidFill>
              </a:rPr>
              <a:t>elements have name attributes and one or more </a:t>
            </a:r>
            <a:r>
              <a:rPr lang="en-US" sz="2400" i="1" dirty="0">
                <a:solidFill>
                  <a:srgbClr val="CC9900"/>
                </a:solidFill>
              </a:rPr>
              <a:t>parts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</a:p>
          <a:p>
            <a:pPr marL="606249" lvl="1" indent="-295205">
              <a:lnSpc>
                <a:spcPct val="90000"/>
              </a:lnSpc>
              <a:spcBef>
                <a:spcPts val="590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The message name should be unique for the document.</a:t>
            </a:r>
          </a:p>
          <a:p>
            <a:pPr marL="606249" lvl="1" indent="-295205">
              <a:lnSpc>
                <a:spcPct val="90000"/>
              </a:lnSpc>
              <a:spcBef>
                <a:spcPts val="590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CC9900"/>
                </a:solidFill>
              </a:rPr>
              <a:t>&lt;operation&gt; </a:t>
            </a:r>
            <a:r>
              <a:rPr lang="en-US" sz="2400" dirty="0">
                <a:solidFill>
                  <a:srgbClr val="000000"/>
                </a:solidFill>
              </a:rPr>
              <a:t>elements will refer to messages by name.</a:t>
            </a:r>
          </a:p>
          <a:p>
            <a:pPr marL="309605" indent="-309605">
              <a:lnSpc>
                <a:spcPct val="9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I need one </a:t>
            </a:r>
            <a:r>
              <a:rPr lang="en-US" sz="2400" dirty="0">
                <a:solidFill>
                  <a:srgbClr val="CC9900"/>
                </a:solidFill>
              </a:rPr>
              <a:t>&lt;part&gt; </a:t>
            </a:r>
            <a:r>
              <a:rPr lang="en-US" sz="2400" dirty="0">
                <a:solidFill>
                  <a:srgbClr val="000000"/>
                </a:solidFill>
              </a:rPr>
              <a:t>for each piece of data I need to send in that message.</a:t>
            </a:r>
          </a:p>
          <a:p>
            <a:pPr marL="309605" indent="-309605">
              <a:lnSpc>
                <a:spcPct val="9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Each </a:t>
            </a:r>
            <a:r>
              <a:rPr lang="en-US" sz="2400" dirty="0">
                <a:solidFill>
                  <a:srgbClr val="CC9900"/>
                </a:solidFill>
              </a:rPr>
              <a:t>&lt;part&gt; </a:t>
            </a:r>
            <a:r>
              <a:rPr lang="en-US" sz="2400" dirty="0">
                <a:solidFill>
                  <a:srgbClr val="000000"/>
                </a:solidFill>
              </a:rPr>
              <a:t>is given a name and specifies its type.</a:t>
            </a:r>
          </a:p>
          <a:p>
            <a:pPr marL="606249" lvl="1" indent="-295205">
              <a:lnSpc>
                <a:spcPct val="90000"/>
              </a:lnSpc>
              <a:spcBef>
                <a:spcPts val="590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CC9900"/>
                </a:solidFill>
              </a:rPr>
              <a:t>&lt;part&gt; </a:t>
            </a:r>
            <a:r>
              <a:rPr lang="en-US" sz="2400" dirty="0">
                <a:solidFill>
                  <a:srgbClr val="000000"/>
                </a:solidFill>
              </a:rPr>
              <a:t>types can point to </a:t>
            </a:r>
            <a:r>
              <a:rPr lang="en-US" sz="2400" dirty="0">
                <a:solidFill>
                  <a:srgbClr val="CC9900"/>
                </a:solidFill>
              </a:rPr>
              <a:t>&lt;</a:t>
            </a:r>
            <a:r>
              <a:rPr lang="en-US" sz="2400" dirty="0" err="1">
                <a:solidFill>
                  <a:srgbClr val="CC9900"/>
                </a:solidFill>
              </a:rPr>
              <a:t>wsdl:type</a:t>
            </a:r>
            <a:r>
              <a:rPr lang="en-US" sz="2400" dirty="0">
                <a:solidFill>
                  <a:srgbClr val="CC9900"/>
                </a:solidFill>
              </a:rPr>
              <a:t>&gt; </a:t>
            </a:r>
            <a:r>
              <a:rPr lang="en-US" sz="2400" dirty="0">
                <a:solidFill>
                  <a:srgbClr val="000000"/>
                </a:solidFill>
              </a:rPr>
              <a:t>definitions if necessary.</a:t>
            </a:r>
          </a:p>
          <a:p>
            <a:pPr marL="606249" lvl="1" indent="-295205">
              <a:lnSpc>
                <a:spcPct val="90000"/>
              </a:lnSpc>
              <a:spcBef>
                <a:spcPts val="590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Our service just needs </a:t>
            </a:r>
            <a:r>
              <a:rPr lang="en-US" sz="2400" dirty="0" err="1">
                <a:solidFill>
                  <a:srgbClr val="000000"/>
                </a:solidFill>
              </a:rPr>
              <a:t>xsd:strings</a:t>
            </a:r>
            <a:r>
              <a:rPr lang="en-US" sz="2400" dirty="0">
                <a:solidFill>
                  <a:srgbClr val="000000"/>
                </a:solidFill>
              </a:rPr>
              <a:t>, so no problem.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829440" y="1382545"/>
            <a:ext cx="6914880" cy="158992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4500" dirty="0" err="1">
                <a:solidFill>
                  <a:srgbClr val="006633"/>
                </a:solidFill>
                <a:latin typeface="Garamond" pitchFamily="16" charset="0"/>
              </a:rPr>
              <a:t>PortTypes</a:t>
            </a:r>
            <a:r>
              <a:rPr lang="en-US" sz="4500" dirty="0">
                <a:solidFill>
                  <a:srgbClr val="006633"/>
                </a:solidFill>
                <a:latin typeface="Garamond" pitchFamily="16" charset="0"/>
              </a:rPr>
              <a:t> and Operations</a:t>
            </a: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797120" y="3594617"/>
            <a:ext cx="5944320" cy="158992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622080" y="345636"/>
            <a:ext cx="7050240" cy="103690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WSDL </a:t>
            </a:r>
            <a:r>
              <a:rPr lang="en-US" sz="3800" dirty="0" err="1">
                <a:solidFill>
                  <a:srgbClr val="006633"/>
                </a:solidFill>
                <a:latin typeface="Garamond" pitchFamily="16" charset="0"/>
              </a:rPr>
              <a:t>portTypes</a:t>
            </a:r>
            <a:endParaRPr lang="en-US" sz="3800" dirty="0">
              <a:solidFill>
                <a:srgbClr val="006633"/>
              </a:solidFill>
              <a:latin typeface="Garamond" pitchFamily="16" charset="0"/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207360" y="1244290"/>
            <a:ext cx="7879680" cy="470065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spcBef>
                <a:spcPts val="72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900" dirty="0">
                <a:solidFill>
                  <a:srgbClr val="000000"/>
                </a:solidFill>
              </a:rPr>
              <a:t>WSDL messages are only abstract messages.  </a:t>
            </a:r>
          </a:p>
          <a:p>
            <a:pPr marL="606249" lvl="1" indent="-295205">
              <a:spcBef>
                <a:spcPts val="635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We bind them to </a:t>
            </a:r>
            <a:r>
              <a:rPr lang="en-US" sz="2500" i="1" dirty="0">
                <a:solidFill>
                  <a:srgbClr val="000000"/>
                </a:solidFill>
              </a:rPr>
              <a:t>operations</a:t>
            </a:r>
            <a:r>
              <a:rPr lang="en-US" sz="2500" dirty="0">
                <a:solidFill>
                  <a:srgbClr val="000000"/>
                </a:solidFill>
              </a:rPr>
              <a:t> within the </a:t>
            </a:r>
            <a:r>
              <a:rPr lang="en-US" sz="2500" dirty="0" err="1">
                <a:solidFill>
                  <a:srgbClr val="CC9900"/>
                </a:solidFill>
              </a:rPr>
              <a:t>portType</a:t>
            </a:r>
            <a:r>
              <a:rPr lang="en-US" sz="2500" dirty="0">
                <a:solidFill>
                  <a:srgbClr val="000000"/>
                </a:solidFill>
              </a:rPr>
              <a:t>.</a:t>
            </a:r>
          </a:p>
          <a:p>
            <a:pPr marL="309605" indent="-309605">
              <a:spcBef>
                <a:spcPts val="72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900" dirty="0">
                <a:solidFill>
                  <a:srgbClr val="000000"/>
                </a:solidFill>
              </a:rPr>
              <a:t>The structure of the </a:t>
            </a:r>
            <a:r>
              <a:rPr lang="en-US" sz="2900" dirty="0" err="1">
                <a:solidFill>
                  <a:srgbClr val="CC9900"/>
                </a:solidFill>
              </a:rPr>
              <a:t>portType</a:t>
            </a:r>
            <a:r>
              <a:rPr lang="en-US" sz="2900" dirty="0">
                <a:solidFill>
                  <a:srgbClr val="000000"/>
                </a:solidFill>
              </a:rPr>
              <a:t> specifies (still abstractly) how the messages are to be used.</a:t>
            </a:r>
          </a:p>
          <a:p>
            <a:pPr marL="606249" lvl="1" indent="-295205">
              <a:spcBef>
                <a:spcPts val="635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Think of operations--&gt;java methods and </a:t>
            </a:r>
            <a:r>
              <a:rPr lang="en-US" sz="2500" dirty="0" err="1">
                <a:solidFill>
                  <a:srgbClr val="000000"/>
                </a:solidFill>
              </a:rPr>
              <a:t>portTypes</a:t>
            </a:r>
            <a:r>
              <a:rPr lang="en-US" sz="2500" dirty="0">
                <a:solidFill>
                  <a:srgbClr val="000000"/>
                </a:solidFill>
              </a:rPr>
              <a:t>--&gt;java interfaces.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622080" y="276509"/>
            <a:ext cx="7050240" cy="103690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400" dirty="0">
                <a:solidFill>
                  <a:srgbClr val="006633"/>
                </a:solidFill>
                <a:latin typeface="Garamond" pitchFamily="16" charset="0"/>
              </a:rPr>
              <a:t>The </a:t>
            </a:r>
            <a:r>
              <a:rPr lang="en-US" sz="3400" dirty="0" err="1">
                <a:solidFill>
                  <a:srgbClr val="006633"/>
                </a:solidFill>
                <a:latin typeface="Garamond" pitchFamily="16" charset="0"/>
              </a:rPr>
              <a:t>echoServiceInterface</a:t>
            </a:r>
            <a:r>
              <a:rPr lang="en-US" sz="3400" dirty="0">
                <a:solidFill>
                  <a:srgbClr val="006633"/>
                </a:solidFill>
                <a:latin typeface="Garamond" pitchFamily="16" charset="0"/>
              </a:rPr>
              <a:t> </a:t>
            </a:r>
            <a:r>
              <a:rPr lang="en-US" sz="3400" dirty="0" err="1">
                <a:solidFill>
                  <a:srgbClr val="006633"/>
                </a:solidFill>
                <a:latin typeface="Garamond" pitchFamily="16" charset="0"/>
              </a:rPr>
              <a:t>portType</a:t>
            </a:r>
            <a:endParaRPr lang="en-US" sz="3400" dirty="0">
              <a:solidFill>
                <a:srgbClr val="006633"/>
              </a:solidFill>
              <a:latin typeface="Garamond" pitchFamily="16" charset="0"/>
            </a:endParaRP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14720" y="1036909"/>
            <a:ext cx="7464960" cy="470065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000000"/>
                </a:solidFill>
              </a:rPr>
              <a:t>&lt;?xml version="1.0" encoding="UTF-8" ?&gt; 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000000"/>
                </a:solidFill>
              </a:rPr>
              <a:t>&lt;</a:t>
            </a:r>
            <a:r>
              <a:rPr lang="en-US" sz="1500" b="1" dirty="0" err="1">
                <a:solidFill>
                  <a:srgbClr val="000000"/>
                </a:solidFill>
              </a:rPr>
              <a:t>wsdl:definitions</a:t>
            </a:r>
            <a:r>
              <a:rPr lang="en-US" sz="1500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000000"/>
                </a:solidFill>
              </a:rPr>
              <a:t>  &lt;</a:t>
            </a:r>
            <a:r>
              <a:rPr lang="en-US" sz="1500" b="1" dirty="0" err="1">
                <a:solidFill>
                  <a:srgbClr val="000000"/>
                </a:solidFill>
              </a:rPr>
              <a:t>wsdl:types</a:t>
            </a:r>
            <a:r>
              <a:rPr lang="en-US" sz="1500" b="1" dirty="0">
                <a:solidFill>
                  <a:srgbClr val="000000"/>
                </a:solidFill>
              </a:rPr>
              <a:t> /&gt; 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000000"/>
                </a:solidFill>
              </a:rPr>
              <a:t>&lt;</a:t>
            </a:r>
            <a:r>
              <a:rPr lang="en-US" sz="1500" b="1" dirty="0" err="1">
                <a:solidFill>
                  <a:srgbClr val="000000"/>
                </a:solidFill>
              </a:rPr>
              <a:t>wsdl:message</a:t>
            </a:r>
            <a:r>
              <a:rPr lang="en-US" sz="1500" b="1" dirty="0">
                <a:solidFill>
                  <a:srgbClr val="000000"/>
                </a:solidFill>
              </a:rPr>
              <a:t> name="</a:t>
            </a:r>
            <a:r>
              <a:rPr lang="en-US" sz="1500" b="1" dirty="0" err="1">
                <a:solidFill>
                  <a:srgbClr val="000000"/>
                </a:solidFill>
              </a:rPr>
              <a:t>echoResponse</a:t>
            </a:r>
            <a:r>
              <a:rPr lang="en-US" sz="1500" b="1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000000"/>
                </a:solidFill>
              </a:rPr>
              <a:t>  	&lt;</a:t>
            </a:r>
            <a:r>
              <a:rPr lang="en-US" sz="1500" b="1" dirty="0" err="1">
                <a:solidFill>
                  <a:srgbClr val="000000"/>
                </a:solidFill>
              </a:rPr>
              <a:t>wsdl:part</a:t>
            </a:r>
            <a:r>
              <a:rPr lang="en-US" sz="1500" b="1" dirty="0">
                <a:solidFill>
                  <a:srgbClr val="000000"/>
                </a:solidFill>
              </a:rPr>
              <a:t> name="</a:t>
            </a:r>
            <a:r>
              <a:rPr lang="en-US" sz="1500" b="1" dirty="0" err="1">
                <a:solidFill>
                  <a:srgbClr val="000000"/>
                </a:solidFill>
              </a:rPr>
              <a:t>echoReturn</a:t>
            </a:r>
            <a:r>
              <a:rPr lang="en-US" sz="1500" b="1" dirty="0">
                <a:solidFill>
                  <a:srgbClr val="000000"/>
                </a:solidFill>
              </a:rPr>
              <a:t>" type="</a:t>
            </a:r>
            <a:r>
              <a:rPr lang="en-US" sz="1500" b="1" dirty="0" err="1">
                <a:solidFill>
                  <a:srgbClr val="000000"/>
                </a:solidFill>
              </a:rPr>
              <a:t>xsd:string</a:t>
            </a:r>
            <a:r>
              <a:rPr lang="en-US" sz="1500" b="1" dirty="0">
                <a:solidFill>
                  <a:srgbClr val="000000"/>
                </a:solidFill>
              </a:rPr>
              <a:t>" /&gt; 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000000"/>
                </a:solidFill>
              </a:rPr>
              <a:t>  &lt;/</a:t>
            </a:r>
            <a:r>
              <a:rPr lang="en-US" sz="1500" b="1" dirty="0" err="1">
                <a:solidFill>
                  <a:srgbClr val="000000"/>
                </a:solidFill>
              </a:rPr>
              <a:t>wsdl:message</a:t>
            </a:r>
            <a:r>
              <a:rPr lang="en-US" sz="1500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000000"/>
                </a:solidFill>
              </a:rPr>
              <a:t>	&lt;</a:t>
            </a:r>
            <a:r>
              <a:rPr lang="en-US" sz="1500" b="1" dirty="0" err="1">
                <a:solidFill>
                  <a:srgbClr val="000000"/>
                </a:solidFill>
              </a:rPr>
              <a:t>wsdl:message</a:t>
            </a:r>
            <a:r>
              <a:rPr lang="en-US" sz="1500" b="1" dirty="0">
                <a:solidFill>
                  <a:srgbClr val="000000"/>
                </a:solidFill>
              </a:rPr>
              <a:t> name="</a:t>
            </a:r>
            <a:r>
              <a:rPr lang="en-US" sz="1500" b="1" dirty="0" err="1">
                <a:solidFill>
                  <a:srgbClr val="000000"/>
                </a:solidFill>
              </a:rPr>
              <a:t>echoRequest</a:t>
            </a:r>
            <a:r>
              <a:rPr lang="en-US" sz="1500" b="1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000000"/>
                </a:solidFill>
              </a:rPr>
              <a:t>  	&lt;</a:t>
            </a:r>
            <a:r>
              <a:rPr lang="en-US" sz="1500" b="1" dirty="0" err="1">
                <a:solidFill>
                  <a:srgbClr val="000000"/>
                </a:solidFill>
              </a:rPr>
              <a:t>wsdl:part</a:t>
            </a:r>
            <a:r>
              <a:rPr lang="en-US" sz="1500" b="1" dirty="0">
                <a:solidFill>
                  <a:srgbClr val="000000"/>
                </a:solidFill>
              </a:rPr>
              <a:t> name="in0" type="</a:t>
            </a:r>
            <a:r>
              <a:rPr lang="en-US" sz="1500" b="1" dirty="0" err="1">
                <a:solidFill>
                  <a:srgbClr val="000000"/>
                </a:solidFill>
              </a:rPr>
              <a:t>xsd:string</a:t>
            </a:r>
            <a:r>
              <a:rPr lang="en-US" sz="1500" b="1" dirty="0">
                <a:solidFill>
                  <a:srgbClr val="000000"/>
                </a:solidFill>
              </a:rPr>
              <a:t>" /&gt; 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000000"/>
                </a:solidFill>
              </a:rPr>
              <a:t>  &lt;/</a:t>
            </a:r>
            <a:r>
              <a:rPr lang="en-US" sz="1500" b="1" dirty="0" err="1">
                <a:solidFill>
                  <a:srgbClr val="000000"/>
                </a:solidFill>
              </a:rPr>
              <a:t>wsdl:message</a:t>
            </a:r>
            <a:r>
              <a:rPr lang="en-US" sz="1500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AFBF39"/>
                </a:solidFill>
              </a:rPr>
              <a:t>&lt;</a:t>
            </a:r>
            <a:r>
              <a:rPr lang="en-US" sz="1500" b="1" dirty="0" err="1">
                <a:solidFill>
                  <a:srgbClr val="AFBF39"/>
                </a:solidFill>
              </a:rPr>
              <a:t>wsdl:portType</a:t>
            </a:r>
            <a:r>
              <a:rPr lang="en-US" sz="1500" b="1" dirty="0">
                <a:solidFill>
                  <a:srgbClr val="AFBF39"/>
                </a:solidFill>
              </a:rPr>
              <a:t> name="Echo"&gt;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AFBF39"/>
                </a:solidFill>
              </a:rPr>
              <a:t>	&lt;</a:t>
            </a:r>
            <a:r>
              <a:rPr lang="en-US" sz="1500" b="1" dirty="0" err="1">
                <a:solidFill>
                  <a:srgbClr val="AFBF39"/>
                </a:solidFill>
              </a:rPr>
              <a:t>wsdl:operation</a:t>
            </a:r>
            <a:r>
              <a:rPr lang="en-US" sz="1500" b="1" dirty="0">
                <a:solidFill>
                  <a:srgbClr val="AFBF39"/>
                </a:solidFill>
              </a:rPr>
              <a:t> name="echo" </a:t>
            </a:r>
            <a:r>
              <a:rPr lang="en-US" sz="1500" b="1" dirty="0" err="1">
                <a:solidFill>
                  <a:srgbClr val="AFBF39"/>
                </a:solidFill>
              </a:rPr>
              <a:t>parameterOrder</a:t>
            </a:r>
            <a:r>
              <a:rPr lang="en-US" sz="1500" b="1" dirty="0">
                <a:solidFill>
                  <a:srgbClr val="AFBF39"/>
                </a:solidFill>
              </a:rPr>
              <a:t>="in0"&gt;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AFBF39"/>
                </a:solidFill>
              </a:rPr>
              <a:t>  		&lt;</a:t>
            </a:r>
            <a:r>
              <a:rPr lang="en-US" sz="1500" b="1" dirty="0" err="1">
                <a:solidFill>
                  <a:srgbClr val="AFBF39"/>
                </a:solidFill>
              </a:rPr>
              <a:t>wsdl:input</a:t>
            </a:r>
            <a:r>
              <a:rPr lang="en-US" sz="1500" b="1" dirty="0">
                <a:solidFill>
                  <a:srgbClr val="AFBF39"/>
                </a:solidFill>
              </a:rPr>
              <a:t> message="</a:t>
            </a:r>
            <a:r>
              <a:rPr lang="en-US" sz="1500" b="1" dirty="0" err="1">
                <a:solidFill>
                  <a:srgbClr val="AFBF39"/>
                </a:solidFill>
              </a:rPr>
              <a:t>impl:echoRequest</a:t>
            </a:r>
            <a:r>
              <a:rPr lang="en-US" sz="1500" b="1" dirty="0">
                <a:solidFill>
                  <a:srgbClr val="AFBF39"/>
                </a:solidFill>
              </a:rPr>
              <a:t>" name="</a:t>
            </a:r>
            <a:r>
              <a:rPr lang="en-US" sz="1500" b="1" dirty="0" err="1">
                <a:solidFill>
                  <a:srgbClr val="AFBF39"/>
                </a:solidFill>
              </a:rPr>
              <a:t>echoRequest</a:t>
            </a:r>
            <a:r>
              <a:rPr lang="en-US" sz="1500" b="1" dirty="0">
                <a:solidFill>
                  <a:srgbClr val="AFBF39"/>
                </a:solidFill>
              </a:rPr>
              <a:t>" /&gt; 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AFBF39"/>
                </a:solidFill>
              </a:rPr>
              <a:t>  		&lt;</a:t>
            </a:r>
            <a:r>
              <a:rPr lang="en-US" sz="1500" b="1" dirty="0" err="1">
                <a:solidFill>
                  <a:srgbClr val="AFBF39"/>
                </a:solidFill>
              </a:rPr>
              <a:t>wsdl:output</a:t>
            </a:r>
            <a:r>
              <a:rPr lang="en-US" sz="1500" b="1" dirty="0">
                <a:solidFill>
                  <a:srgbClr val="AFBF39"/>
                </a:solidFill>
              </a:rPr>
              <a:t> message="</a:t>
            </a:r>
            <a:r>
              <a:rPr lang="en-US" sz="1500" b="1" dirty="0" err="1">
                <a:solidFill>
                  <a:srgbClr val="AFBF39"/>
                </a:solidFill>
              </a:rPr>
              <a:t>impl:echoResponse</a:t>
            </a:r>
            <a:r>
              <a:rPr lang="en-US" sz="1500" b="1" dirty="0">
                <a:solidFill>
                  <a:srgbClr val="AFBF39"/>
                </a:solidFill>
              </a:rPr>
              <a:t>" name="</a:t>
            </a:r>
            <a:r>
              <a:rPr lang="en-US" sz="1500" b="1" dirty="0" err="1">
                <a:solidFill>
                  <a:srgbClr val="AFBF39"/>
                </a:solidFill>
              </a:rPr>
              <a:t>echoResponse</a:t>
            </a:r>
            <a:r>
              <a:rPr lang="en-US" sz="1500" b="1" dirty="0">
                <a:solidFill>
                  <a:srgbClr val="AFBF39"/>
                </a:solidFill>
              </a:rPr>
              <a:t>" /&gt; 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AFBF39"/>
                </a:solidFill>
              </a:rPr>
              <a:t>  	&lt;/</a:t>
            </a:r>
            <a:r>
              <a:rPr lang="en-US" sz="1500" b="1" dirty="0" err="1">
                <a:solidFill>
                  <a:srgbClr val="AFBF39"/>
                </a:solidFill>
              </a:rPr>
              <a:t>wsdl:operation</a:t>
            </a:r>
            <a:r>
              <a:rPr lang="en-US" sz="1500" b="1" dirty="0">
                <a:solidFill>
                  <a:srgbClr val="AFBF39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AFBF39"/>
                </a:solidFill>
              </a:rPr>
              <a:t>  &lt;/</a:t>
            </a:r>
            <a:r>
              <a:rPr lang="en-US" sz="1500" b="1" dirty="0" err="1">
                <a:solidFill>
                  <a:srgbClr val="AFBF39"/>
                </a:solidFill>
              </a:rPr>
              <a:t>wsdl:portType</a:t>
            </a:r>
            <a:r>
              <a:rPr lang="en-US" sz="1500" b="1" dirty="0">
                <a:solidFill>
                  <a:srgbClr val="AFBF39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000000"/>
                </a:solidFill>
              </a:rPr>
              <a:t>…</a:t>
            </a:r>
          </a:p>
          <a:p>
            <a:pPr marL="311045" indent="-309605">
              <a:lnSpc>
                <a:spcPct val="80000"/>
              </a:lnSpc>
              <a:spcBef>
                <a:spcPts val="38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500" b="1" dirty="0">
                <a:solidFill>
                  <a:srgbClr val="000000"/>
                </a:solidFill>
              </a:rPr>
              <a:t>&lt;/</a:t>
            </a:r>
            <a:r>
              <a:rPr lang="en-US" sz="1500" b="1" dirty="0" err="1">
                <a:solidFill>
                  <a:srgbClr val="000000"/>
                </a:solidFill>
              </a:rPr>
              <a:t>wsdl:definition</a:t>
            </a:r>
            <a:r>
              <a:rPr lang="en-US" sz="1500" b="1" dirty="0">
                <a:solidFill>
                  <a:srgbClr val="000000"/>
                </a:solidFill>
              </a:rPr>
              <a:t>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622080" y="276509"/>
            <a:ext cx="7050240" cy="103690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 err="1">
                <a:solidFill>
                  <a:srgbClr val="006633"/>
                </a:solidFill>
                <a:latin typeface="Garamond" pitchFamily="16" charset="0"/>
              </a:rPr>
              <a:t>EchoService</a:t>
            </a: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 </a:t>
            </a:r>
            <a:r>
              <a:rPr lang="en-US" sz="3800" dirty="0" err="1">
                <a:solidFill>
                  <a:srgbClr val="006633"/>
                </a:solidFill>
                <a:latin typeface="Garamond" pitchFamily="16" charset="0"/>
              </a:rPr>
              <a:t>portType</a:t>
            </a:r>
            <a:endParaRPr lang="en-US" sz="3800" dirty="0">
              <a:solidFill>
                <a:srgbClr val="006633"/>
              </a:solidFill>
              <a:latin typeface="Garamond" pitchFamily="16" charset="0"/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207360" y="1175163"/>
            <a:ext cx="7810560" cy="483890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11045" indent="-309605">
              <a:spcBef>
                <a:spcPts val="54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&lt;</a:t>
            </a:r>
            <a:r>
              <a:rPr lang="en-US" sz="2200" dirty="0" err="1">
                <a:solidFill>
                  <a:srgbClr val="000000"/>
                </a:solidFill>
              </a:rPr>
              <a:t>wsdl:portType</a:t>
            </a:r>
            <a:r>
              <a:rPr lang="en-US" sz="2200" dirty="0">
                <a:solidFill>
                  <a:srgbClr val="000000"/>
                </a:solidFill>
              </a:rPr>
              <a:t> name="</a:t>
            </a:r>
            <a:r>
              <a:rPr lang="en-US" sz="2200" b="1" dirty="0">
                <a:solidFill>
                  <a:srgbClr val="000000"/>
                </a:solidFill>
              </a:rPr>
              <a:t>Echo</a:t>
            </a:r>
            <a:r>
              <a:rPr lang="en-US" sz="2200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spcBef>
                <a:spcPts val="54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	&lt;</a:t>
            </a:r>
            <a:r>
              <a:rPr lang="en-US" sz="2200" dirty="0" err="1">
                <a:solidFill>
                  <a:srgbClr val="000000"/>
                </a:solidFill>
              </a:rPr>
              <a:t>wsdl:operation</a:t>
            </a:r>
            <a:r>
              <a:rPr lang="en-US" sz="2200" dirty="0">
                <a:solidFill>
                  <a:srgbClr val="000000"/>
                </a:solidFill>
              </a:rPr>
              <a:t> name="</a:t>
            </a:r>
            <a:r>
              <a:rPr lang="en-US" sz="2200" b="1" dirty="0">
                <a:solidFill>
                  <a:srgbClr val="000000"/>
                </a:solidFill>
              </a:rPr>
              <a:t>echo</a:t>
            </a:r>
            <a:r>
              <a:rPr lang="en-US" sz="2200" dirty="0">
                <a:solidFill>
                  <a:srgbClr val="000000"/>
                </a:solidFill>
              </a:rPr>
              <a:t>" </a:t>
            </a:r>
            <a:r>
              <a:rPr lang="en-US" sz="2200" dirty="0" err="1">
                <a:solidFill>
                  <a:srgbClr val="000000"/>
                </a:solidFill>
              </a:rPr>
              <a:t>parameterOrder</a:t>
            </a:r>
            <a:r>
              <a:rPr lang="en-US" sz="2200" dirty="0">
                <a:solidFill>
                  <a:srgbClr val="000000"/>
                </a:solidFill>
              </a:rPr>
              <a:t>="</a:t>
            </a:r>
            <a:r>
              <a:rPr lang="en-US" sz="2200" b="1" dirty="0">
                <a:solidFill>
                  <a:srgbClr val="000000"/>
                </a:solidFill>
              </a:rPr>
              <a:t>in0</a:t>
            </a:r>
            <a:r>
              <a:rPr lang="en-US" sz="2200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spcBef>
                <a:spcPts val="54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200" b="1" dirty="0">
                <a:solidFill>
                  <a:srgbClr val="000000"/>
                </a:solidFill>
              </a:rPr>
              <a:t> </a:t>
            </a:r>
            <a:r>
              <a:rPr lang="en-US" sz="2200" dirty="0">
                <a:solidFill>
                  <a:srgbClr val="000000"/>
                </a:solidFill>
              </a:rPr>
              <a:t> 		&lt;</a:t>
            </a:r>
            <a:r>
              <a:rPr lang="en-US" sz="2200" dirty="0" err="1">
                <a:solidFill>
                  <a:srgbClr val="000000"/>
                </a:solidFill>
              </a:rPr>
              <a:t>wsdl:input</a:t>
            </a:r>
            <a:r>
              <a:rPr lang="en-US" sz="2200" dirty="0">
                <a:solidFill>
                  <a:srgbClr val="000000"/>
                </a:solidFill>
              </a:rPr>
              <a:t> 							message="</a:t>
            </a:r>
            <a:r>
              <a:rPr lang="en-US" sz="2200" b="1" dirty="0" err="1">
                <a:solidFill>
                  <a:srgbClr val="000000"/>
                </a:solidFill>
              </a:rPr>
              <a:t>impl:echoRequest</a:t>
            </a:r>
            <a:r>
              <a:rPr lang="en-US" sz="2200" dirty="0">
                <a:solidFill>
                  <a:srgbClr val="000000"/>
                </a:solidFill>
              </a:rPr>
              <a:t>" 		name="</a:t>
            </a:r>
            <a:r>
              <a:rPr lang="en-US" sz="2200" b="1" dirty="0" err="1">
                <a:solidFill>
                  <a:srgbClr val="000000"/>
                </a:solidFill>
              </a:rPr>
              <a:t>echoRequest</a:t>
            </a:r>
            <a:r>
              <a:rPr lang="en-US" sz="2200" dirty="0">
                <a:solidFill>
                  <a:srgbClr val="000000"/>
                </a:solidFill>
              </a:rPr>
              <a:t>" /&gt; </a:t>
            </a:r>
          </a:p>
          <a:p>
            <a:pPr marL="311045" indent="-309605">
              <a:spcBef>
                <a:spcPts val="54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200" b="1" dirty="0">
                <a:solidFill>
                  <a:srgbClr val="000000"/>
                </a:solidFill>
              </a:rPr>
              <a:t> </a:t>
            </a:r>
            <a:r>
              <a:rPr lang="en-US" sz="2200" dirty="0">
                <a:solidFill>
                  <a:srgbClr val="000000"/>
                </a:solidFill>
              </a:rPr>
              <a:t> 		&lt;</a:t>
            </a:r>
            <a:r>
              <a:rPr lang="en-US" sz="2200" dirty="0" err="1">
                <a:solidFill>
                  <a:srgbClr val="000000"/>
                </a:solidFill>
              </a:rPr>
              <a:t>wsdl:output</a:t>
            </a:r>
            <a:r>
              <a:rPr lang="en-US" sz="2200" dirty="0">
                <a:solidFill>
                  <a:srgbClr val="000000"/>
                </a:solidFill>
              </a:rPr>
              <a:t> 							message="</a:t>
            </a:r>
            <a:r>
              <a:rPr lang="en-US" sz="2200" b="1" dirty="0" err="1">
                <a:solidFill>
                  <a:srgbClr val="000000"/>
                </a:solidFill>
              </a:rPr>
              <a:t>impl:echoResponse</a:t>
            </a:r>
            <a:r>
              <a:rPr lang="en-US" sz="2200" dirty="0">
                <a:solidFill>
                  <a:srgbClr val="000000"/>
                </a:solidFill>
              </a:rPr>
              <a:t>" 		name="</a:t>
            </a:r>
            <a:r>
              <a:rPr lang="en-US" sz="2200" b="1" dirty="0" err="1">
                <a:solidFill>
                  <a:srgbClr val="000000"/>
                </a:solidFill>
              </a:rPr>
              <a:t>echoResponse</a:t>
            </a:r>
            <a:r>
              <a:rPr lang="en-US" sz="2200" dirty="0">
                <a:solidFill>
                  <a:srgbClr val="000000"/>
                </a:solidFill>
              </a:rPr>
              <a:t>" /&gt; </a:t>
            </a:r>
          </a:p>
          <a:p>
            <a:pPr marL="311045" indent="-309605">
              <a:spcBef>
                <a:spcPts val="54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200" b="1" dirty="0">
                <a:solidFill>
                  <a:srgbClr val="000000"/>
                </a:solidFill>
              </a:rPr>
              <a:t> </a:t>
            </a:r>
            <a:r>
              <a:rPr lang="en-US" sz="2200" dirty="0">
                <a:solidFill>
                  <a:srgbClr val="000000"/>
                </a:solidFill>
              </a:rPr>
              <a:t> 		&lt;/</a:t>
            </a:r>
            <a:r>
              <a:rPr lang="en-US" sz="2200" dirty="0" err="1">
                <a:solidFill>
                  <a:srgbClr val="000000"/>
                </a:solidFill>
              </a:rPr>
              <a:t>wsdl:operation</a:t>
            </a:r>
            <a:r>
              <a:rPr lang="en-US" sz="2200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spcBef>
                <a:spcPts val="54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200" b="1" dirty="0">
                <a:solidFill>
                  <a:srgbClr val="000000"/>
                </a:solidFill>
              </a:rPr>
              <a:t> </a:t>
            </a:r>
            <a:r>
              <a:rPr lang="en-US" sz="2200" dirty="0">
                <a:solidFill>
                  <a:srgbClr val="000000"/>
                </a:solidFill>
              </a:rPr>
              <a:t> &lt;/</a:t>
            </a:r>
            <a:r>
              <a:rPr lang="en-US" sz="2200" dirty="0" err="1">
                <a:solidFill>
                  <a:srgbClr val="000000"/>
                </a:solidFill>
              </a:rPr>
              <a:t>wsdl:portType</a:t>
            </a:r>
            <a:r>
              <a:rPr lang="en-US" sz="2200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spcBef>
                <a:spcPts val="54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endParaRPr lang="en-US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14720" y="207382"/>
            <a:ext cx="7464960" cy="78488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Explanation of Previous Slide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07360" y="1106036"/>
            <a:ext cx="7810560" cy="476978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90000"/>
              </a:lnSpc>
              <a:spcBef>
                <a:spcPts val="635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The diagram on the left represents a standard web application.</a:t>
            </a:r>
          </a:p>
          <a:p>
            <a:pPr marL="606249" lvl="1" indent="-295205">
              <a:lnSpc>
                <a:spcPct val="9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Browsers converse with web servers using HTTP GET/POST methods.</a:t>
            </a:r>
          </a:p>
          <a:p>
            <a:pPr marL="606249" lvl="1" indent="-295205">
              <a:lnSpc>
                <a:spcPct val="9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 err="1">
                <a:solidFill>
                  <a:srgbClr val="000000"/>
                </a:solidFill>
              </a:rPr>
              <a:t>Servlets</a:t>
            </a:r>
            <a:r>
              <a:rPr lang="en-US" sz="2200" dirty="0">
                <a:solidFill>
                  <a:srgbClr val="000000"/>
                </a:solidFill>
              </a:rPr>
              <a:t> or CGI scripts process the parameters and take action, like connect to a DB.</a:t>
            </a:r>
          </a:p>
          <a:p>
            <a:pPr marL="309605" indent="-309605">
              <a:lnSpc>
                <a:spcPct val="90000"/>
              </a:lnSpc>
              <a:spcBef>
                <a:spcPts val="635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On the right, we have a Web services system.</a:t>
            </a:r>
          </a:p>
          <a:p>
            <a:pPr marL="606249" lvl="1" indent="-295205">
              <a:lnSpc>
                <a:spcPct val="9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Separates visual from non-visual components</a:t>
            </a:r>
          </a:p>
          <a:p>
            <a:pPr marL="606249" lvl="1" indent="-295205">
              <a:lnSpc>
                <a:spcPct val="9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Interactions may be either through the browser or through a desktop client (Java Swing, Python, Windows, etc.)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622080" y="276509"/>
            <a:ext cx="7050240" cy="103690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 err="1">
                <a:solidFill>
                  <a:srgbClr val="006633"/>
                </a:solidFill>
                <a:latin typeface="Garamond" pitchFamily="16" charset="0"/>
              </a:rPr>
              <a:t>portType</a:t>
            </a: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 Message Patterns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38240" y="1175163"/>
            <a:ext cx="7879680" cy="476978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90000"/>
              </a:lnSpc>
              <a:spcBef>
                <a:spcPts val="47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900" dirty="0" err="1">
                <a:solidFill>
                  <a:srgbClr val="000000"/>
                </a:solidFill>
              </a:rPr>
              <a:t>PortTypes</a:t>
            </a:r>
            <a:r>
              <a:rPr lang="en-US" sz="1900" dirty="0">
                <a:solidFill>
                  <a:srgbClr val="000000"/>
                </a:solidFill>
              </a:rPr>
              <a:t> support four types of messaging:</a:t>
            </a:r>
          </a:p>
          <a:p>
            <a:pPr marL="606249" lvl="1" indent="-295205">
              <a:lnSpc>
                <a:spcPct val="9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One way: Client send a message to the service and doesn’t want a response.</a:t>
            </a:r>
          </a:p>
          <a:p>
            <a:pPr marL="925934" lvl="2" indent="-316805">
              <a:lnSpc>
                <a:spcPct val="90000"/>
              </a:lnSpc>
              <a:spcBef>
                <a:spcPts val="408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&lt;input&gt; only.</a:t>
            </a:r>
          </a:p>
          <a:p>
            <a:pPr marL="606249" lvl="1" indent="-295205">
              <a:lnSpc>
                <a:spcPct val="9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Request-Response: Client sends a message and waits for a response. </a:t>
            </a:r>
          </a:p>
          <a:p>
            <a:pPr marL="925934" lvl="2" indent="-316805">
              <a:lnSpc>
                <a:spcPct val="90000"/>
              </a:lnSpc>
              <a:spcBef>
                <a:spcPts val="408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&lt;input&gt;, then &lt;output&gt;</a:t>
            </a:r>
          </a:p>
          <a:p>
            <a:pPr marL="606249" lvl="1" indent="-295205">
              <a:lnSpc>
                <a:spcPct val="9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Solicit-Response: Service sends a message to the client first, then the client responds.</a:t>
            </a:r>
          </a:p>
          <a:p>
            <a:pPr marL="925934" lvl="2" indent="-316805">
              <a:lnSpc>
                <a:spcPct val="90000"/>
              </a:lnSpc>
              <a:spcBef>
                <a:spcPts val="408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&lt;output&gt;, then &lt;input&gt;</a:t>
            </a:r>
          </a:p>
          <a:p>
            <a:pPr marL="606249" lvl="1" indent="-295205">
              <a:lnSpc>
                <a:spcPct val="9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Notification: &lt;output&gt; only.</a:t>
            </a:r>
          </a:p>
          <a:p>
            <a:pPr marL="309605" indent="-309605">
              <a:lnSpc>
                <a:spcPct val="90000"/>
              </a:lnSpc>
              <a:spcBef>
                <a:spcPts val="47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These still are abstract.  We must implement them using some message protocol.</a:t>
            </a:r>
          </a:p>
          <a:p>
            <a:pPr marL="606249" lvl="1" indent="-295205">
              <a:lnSpc>
                <a:spcPct val="9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HTTP units of transmission are request and response, so mapping Solicit-Response to HTTP will take some work.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 err="1">
                <a:solidFill>
                  <a:srgbClr val="006633"/>
                </a:solidFill>
                <a:latin typeface="Garamond" pitchFamily="16" charset="0"/>
              </a:rPr>
              <a:t>portType</a:t>
            </a: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 for </a:t>
            </a:r>
            <a:r>
              <a:rPr lang="en-US" sz="3800" dirty="0" err="1">
                <a:solidFill>
                  <a:srgbClr val="006633"/>
                </a:solidFill>
                <a:latin typeface="Garamond" pitchFamily="16" charset="0"/>
              </a:rPr>
              <a:t>EchoService</a:t>
            </a:r>
            <a:endParaRPr lang="en-US" sz="3800" dirty="0">
              <a:solidFill>
                <a:srgbClr val="006633"/>
              </a:solidFill>
              <a:latin typeface="Garamond" pitchFamily="16" charset="0"/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14720" y="1175164"/>
            <a:ext cx="7464960" cy="438670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90000"/>
              </a:lnSpc>
              <a:spcBef>
                <a:spcPts val="635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The echo service has one method, echo. </a:t>
            </a:r>
          </a:p>
          <a:p>
            <a:pPr marL="309605" indent="-309605">
              <a:lnSpc>
                <a:spcPct val="90000"/>
              </a:lnSpc>
              <a:spcBef>
                <a:spcPts val="635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It takes one string argument and returns one string.</a:t>
            </a:r>
          </a:p>
          <a:p>
            <a:pPr marL="309605" indent="-309605">
              <a:lnSpc>
                <a:spcPct val="90000"/>
              </a:lnSpc>
              <a:spcBef>
                <a:spcPts val="635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In WSDL, the </a:t>
            </a:r>
            <a:r>
              <a:rPr lang="en-US" sz="2500" dirty="0" err="1">
                <a:solidFill>
                  <a:srgbClr val="000000"/>
                </a:solidFill>
              </a:rPr>
              <a:t>portType</a:t>
            </a:r>
            <a:r>
              <a:rPr lang="en-US" sz="2500" dirty="0">
                <a:solidFill>
                  <a:srgbClr val="000000"/>
                </a:solidFill>
              </a:rPr>
              <a:t> is “Echo”, the operation is “echo”.  </a:t>
            </a:r>
          </a:p>
          <a:p>
            <a:pPr marL="309605" indent="-309605">
              <a:lnSpc>
                <a:spcPct val="90000"/>
              </a:lnSpc>
              <a:spcBef>
                <a:spcPts val="635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The messages are organized into input and output.  </a:t>
            </a:r>
          </a:p>
          <a:p>
            <a:pPr marL="606249" lvl="1" indent="-295205">
              <a:lnSpc>
                <a:spcPct val="90000"/>
              </a:lnSpc>
              <a:spcBef>
                <a:spcPts val="635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Messages are placed here as appropriate.</a:t>
            </a:r>
          </a:p>
          <a:p>
            <a:pPr marL="606249" lvl="1" indent="-295205">
              <a:lnSpc>
                <a:spcPct val="90000"/>
              </a:lnSpc>
              <a:spcBef>
                <a:spcPts val="635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That is, &lt;input&gt; takes the &lt;</a:t>
            </a:r>
            <a:r>
              <a:rPr lang="en-US" sz="2500" dirty="0" err="1">
                <a:solidFill>
                  <a:srgbClr val="000000"/>
                </a:solidFill>
              </a:rPr>
              <a:t>echoRequest</a:t>
            </a:r>
            <a:r>
              <a:rPr lang="en-US" sz="2500" dirty="0">
                <a:solidFill>
                  <a:srgbClr val="000000"/>
                </a:solidFill>
              </a:rPr>
              <a:t>&gt; message.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Parameter Order</a:t>
            </a: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14720" y="1451673"/>
            <a:ext cx="7464960" cy="411019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spcBef>
                <a:spcPts val="68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This attribute of operation is used to specify zero or more space-separated values.</a:t>
            </a:r>
          </a:p>
          <a:p>
            <a:pPr marL="309605" indent="-309605">
              <a:spcBef>
                <a:spcPts val="68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The values give the order that the input messages must be sent.</a:t>
            </a:r>
          </a:p>
          <a:p>
            <a:pPr marL="309605" indent="-309605">
              <a:spcBef>
                <a:spcPts val="68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Echo is a bad example, since it only has one input parameter, named </a:t>
            </a:r>
            <a:r>
              <a:rPr lang="en-US" sz="2700" b="1" i="1" dirty="0">
                <a:solidFill>
                  <a:srgbClr val="000000"/>
                </a:solidFill>
              </a:rPr>
              <a:t>in0</a:t>
            </a:r>
            <a:r>
              <a:rPr lang="en-US" sz="2700" dirty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WSDL Self-Referencing</a:t>
            </a: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414720" y="1451673"/>
            <a:ext cx="7464960" cy="411019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90000"/>
              </a:lnSpc>
              <a:spcBef>
                <a:spcPts val="47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The WSDL &lt;input&gt; and &lt;output&gt; tags need to point back to the &lt;message&gt; definitions above:</a:t>
            </a:r>
          </a:p>
          <a:p>
            <a:pPr marL="309605" indent="-309605">
              <a:lnSpc>
                <a:spcPct val="90000"/>
              </a:lnSpc>
              <a:spcBef>
                <a:spcPts val="476"/>
              </a:spcBef>
              <a:buSzPct val="65000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endParaRPr lang="en-US" sz="1900" dirty="0">
              <a:solidFill>
                <a:srgbClr val="000000"/>
              </a:solidFill>
            </a:endParaRPr>
          </a:p>
          <a:p>
            <a:pPr marL="309605" indent="-309605">
              <a:lnSpc>
                <a:spcPct val="90000"/>
              </a:lnSpc>
              <a:spcBef>
                <a:spcPts val="340"/>
              </a:spcBef>
              <a:buSzPct val="65000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400" dirty="0">
                <a:solidFill>
                  <a:srgbClr val="000000"/>
                </a:solidFill>
              </a:rPr>
              <a:t>&lt;</a:t>
            </a:r>
            <a:r>
              <a:rPr lang="en-US" sz="1400" dirty="0" err="1">
                <a:solidFill>
                  <a:srgbClr val="000000"/>
                </a:solidFill>
              </a:rPr>
              <a:t>wsdl:message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AFBF39"/>
                </a:solidFill>
              </a:rPr>
              <a:t>name="</a:t>
            </a:r>
            <a:r>
              <a:rPr lang="en-US" sz="1400" b="1" dirty="0" err="1">
                <a:solidFill>
                  <a:srgbClr val="AFBF39"/>
                </a:solidFill>
              </a:rPr>
              <a:t>echoResponse</a:t>
            </a:r>
            <a:r>
              <a:rPr lang="en-US" sz="1400" dirty="0">
                <a:solidFill>
                  <a:srgbClr val="000000"/>
                </a:solidFill>
              </a:rPr>
              <a:t>"&gt;</a:t>
            </a:r>
          </a:p>
          <a:p>
            <a:pPr marL="309605" indent="-309605">
              <a:lnSpc>
                <a:spcPct val="90000"/>
              </a:lnSpc>
              <a:spcBef>
                <a:spcPts val="340"/>
              </a:spcBef>
              <a:buSzPct val="65000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</a:t>
            </a:r>
            <a:r>
              <a:rPr lang="en-US" sz="1400" dirty="0">
                <a:solidFill>
                  <a:srgbClr val="000000"/>
                </a:solidFill>
              </a:rPr>
              <a:t> 	&lt;</a:t>
            </a:r>
            <a:r>
              <a:rPr lang="en-US" sz="1400" dirty="0" err="1">
                <a:solidFill>
                  <a:srgbClr val="000000"/>
                </a:solidFill>
              </a:rPr>
              <a:t>wsdl:part</a:t>
            </a:r>
            <a:r>
              <a:rPr lang="en-US" sz="1400" dirty="0">
                <a:solidFill>
                  <a:srgbClr val="000000"/>
                </a:solidFill>
              </a:rPr>
              <a:t> name="</a:t>
            </a:r>
            <a:r>
              <a:rPr lang="en-US" sz="1400" b="1" dirty="0" err="1">
                <a:solidFill>
                  <a:srgbClr val="000000"/>
                </a:solidFill>
              </a:rPr>
              <a:t>echoReturn</a:t>
            </a:r>
            <a:r>
              <a:rPr lang="en-US" sz="1400" dirty="0">
                <a:solidFill>
                  <a:srgbClr val="000000"/>
                </a:solidFill>
              </a:rPr>
              <a:t>" type="</a:t>
            </a:r>
            <a:r>
              <a:rPr lang="en-US" sz="1400" b="1" dirty="0" err="1">
                <a:solidFill>
                  <a:srgbClr val="000000"/>
                </a:solidFill>
              </a:rPr>
              <a:t>xsd:string</a:t>
            </a:r>
            <a:r>
              <a:rPr lang="en-US" sz="1400" dirty="0">
                <a:solidFill>
                  <a:srgbClr val="000000"/>
                </a:solidFill>
              </a:rPr>
              <a:t>" /&gt; </a:t>
            </a:r>
          </a:p>
          <a:p>
            <a:pPr marL="309605" indent="-309605">
              <a:lnSpc>
                <a:spcPct val="90000"/>
              </a:lnSpc>
              <a:spcBef>
                <a:spcPts val="340"/>
              </a:spcBef>
              <a:buSzPct val="65000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</a:t>
            </a:r>
            <a:r>
              <a:rPr lang="en-US" sz="1400" dirty="0">
                <a:solidFill>
                  <a:srgbClr val="000000"/>
                </a:solidFill>
              </a:rPr>
              <a:t>&lt;/</a:t>
            </a:r>
            <a:r>
              <a:rPr lang="en-US" sz="1400" dirty="0" err="1">
                <a:solidFill>
                  <a:srgbClr val="000000"/>
                </a:solidFill>
              </a:rPr>
              <a:t>wsdl:message</a:t>
            </a:r>
            <a:r>
              <a:rPr lang="en-US" sz="1400" dirty="0">
                <a:solidFill>
                  <a:srgbClr val="000000"/>
                </a:solidFill>
              </a:rPr>
              <a:t>&gt;</a:t>
            </a:r>
          </a:p>
          <a:p>
            <a:pPr marL="309605" indent="-309605">
              <a:lnSpc>
                <a:spcPct val="90000"/>
              </a:lnSpc>
              <a:spcBef>
                <a:spcPts val="340"/>
              </a:spcBef>
              <a:buSzPct val="65000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400" dirty="0">
                <a:solidFill>
                  <a:srgbClr val="000000"/>
                </a:solidFill>
              </a:rPr>
              <a:t>…</a:t>
            </a:r>
          </a:p>
          <a:p>
            <a:pPr marL="30960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400" dirty="0">
                <a:solidFill>
                  <a:srgbClr val="000000"/>
                </a:solidFill>
              </a:rPr>
              <a:t>&lt;</a:t>
            </a:r>
            <a:r>
              <a:rPr lang="en-US" sz="1400" dirty="0" err="1">
                <a:solidFill>
                  <a:srgbClr val="000000"/>
                </a:solidFill>
              </a:rPr>
              <a:t>wsdl:portType</a:t>
            </a:r>
            <a:r>
              <a:rPr lang="en-US" sz="1400" dirty="0">
                <a:solidFill>
                  <a:srgbClr val="000000"/>
                </a:solidFill>
              </a:rPr>
              <a:t> name="</a:t>
            </a:r>
            <a:r>
              <a:rPr lang="en-US" sz="1400" b="1" dirty="0">
                <a:solidFill>
                  <a:srgbClr val="000000"/>
                </a:solidFill>
              </a:rPr>
              <a:t>Echo</a:t>
            </a:r>
            <a:r>
              <a:rPr lang="en-US" sz="1400" dirty="0">
                <a:solidFill>
                  <a:srgbClr val="000000"/>
                </a:solidFill>
              </a:rPr>
              <a:t>"&gt;</a:t>
            </a:r>
          </a:p>
          <a:p>
            <a:pPr marL="30960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400" dirty="0">
                <a:solidFill>
                  <a:srgbClr val="000000"/>
                </a:solidFill>
              </a:rPr>
              <a:t>	&lt;</a:t>
            </a:r>
            <a:r>
              <a:rPr lang="en-US" sz="1400" dirty="0" err="1">
                <a:solidFill>
                  <a:srgbClr val="000000"/>
                </a:solidFill>
              </a:rPr>
              <a:t>wsdl:operation</a:t>
            </a:r>
            <a:r>
              <a:rPr lang="en-US" sz="1400" dirty="0">
                <a:solidFill>
                  <a:srgbClr val="000000"/>
                </a:solidFill>
              </a:rPr>
              <a:t> name="</a:t>
            </a:r>
            <a:r>
              <a:rPr lang="en-US" sz="1400" b="1" dirty="0">
                <a:solidFill>
                  <a:srgbClr val="000000"/>
                </a:solidFill>
              </a:rPr>
              <a:t>echo</a:t>
            </a:r>
            <a:r>
              <a:rPr lang="en-US" sz="1400" dirty="0">
                <a:solidFill>
                  <a:srgbClr val="000000"/>
                </a:solidFill>
              </a:rPr>
              <a:t>" </a:t>
            </a:r>
            <a:r>
              <a:rPr lang="en-US" sz="1400" dirty="0" err="1">
                <a:solidFill>
                  <a:srgbClr val="000000"/>
                </a:solidFill>
              </a:rPr>
              <a:t>parameterOrder</a:t>
            </a:r>
            <a:r>
              <a:rPr lang="en-US" sz="1400" dirty="0">
                <a:solidFill>
                  <a:srgbClr val="000000"/>
                </a:solidFill>
              </a:rPr>
              <a:t>="</a:t>
            </a:r>
            <a:r>
              <a:rPr lang="en-US" sz="1400" b="1" dirty="0">
                <a:solidFill>
                  <a:srgbClr val="000000"/>
                </a:solidFill>
              </a:rPr>
              <a:t>in0</a:t>
            </a:r>
            <a:r>
              <a:rPr lang="en-US" sz="1400" dirty="0">
                <a:solidFill>
                  <a:srgbClr val="000000"/>
                </a:solidFill>
              </a:rPr>
              <a:t>"&gt;</a:t>
            </a:r>
          </a:p>
          <a:p>
            <a:pPr marL="30960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</a:t>
            </a:r>
            <a:r>
              <a:rPr lang="en-US" sz="1400" dirty="0">
                <a:solidFill>
                  <a:srgbClr val="000000"/>
                </a:solidFill>
              </a:rPr>
              <a:t> 		…</a:t>
            </a:r>
          </a:p>
          <a:p>
            <a:pPr marL="30960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</a:t>
            </a:r>
            <a:r>
              <a:rPr lang="en-US" sz="1400" dirty="0">
                <a:solidFill>
                  <a:srgbClr val="000000"/>
                </a:solidFill>
              </a:rPr>
              <a:t> 		&lt;</a:t>
            </a:r>
            <a:r>
              <a:rPr lang="en-US" sz="1400" dirty="0" err="1">
                <a:solidFill>
                  <a:srgbClr val="000000"/>
                </a:solidFill>
              </a:rPr>
              <a:t>wsdl:output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AFBF39"/>
                </a:solidFill>
              </a:rPr>
              <a:t>message="</a:t>
            </a:r>
            <a:r>
              <a:rPr lang="en-US" sz="1400" b="1" dirty="0" err="1">
                <a:solidFill>
                  <a:srgbClr val="AFBF39"/>
                </a:solidFill>
              </a:rPr>
              <a:t>impl:echoResponse</a:t>
            </a:r>
            <a:r>
              <a:rPr lang="en-US" sz="1400" dirty="0">
                <a:solidFill>
                  <a:srgbClr val="AFBF39"/>
                </a:solidFill>
              </a:rPr>
              <a:t>" 	</a:t>
            </a:r>
            <a:r>
              <a:rPr lang="en-US" sz="1400" dirty="0">
                <a:solidFill>
                  <a:srgbClr val="000000"/>
                </a:solidFill>
              </a:rPr>
              <a:t>		name="</a:t>
            </a:r>
            <a:r>
              <a:rPr lang="en-US" sz="1400" b="1" dirty="0" err="1">
                <a:solidFill>
                  <a:srgbClr val="000000"/>
                </a:solidFill>
              </a:rPr>
              <a:t>echoResponse</a:t>
            </a:r>
            <a:r>
              <a:rPr lang="en-US" sz="1400" dirty="0">
                <a:solidFill>
                  <a:srgbClr val="000000"/>
                </a:solidFill>
              </a:rPr>
              <a:t>" /&gt; </a:t>
            </a:r>
          </a:p>
          <a:p>
            <a:pPr marL="30960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</a:t>
            </a:r>
            <a:r>
              <a:rPr lang="en-US" sz="1400" dirty="0">
                <a:solidFill>
                  <a:srgbClr val="000000"/>
                </a:solidFill>
              </a:rPr>
              <a:t> 	&lt;/</a:t>
            </a:r>
            <a:r>
              <a:rPr lang="en-US" sz="1400" dirty="0" err="1">
                <a:solidFill>
                  <a:srgbClr val="000000"/>
                </a:solidFill>
              </a:rPr>
              <a:t>wsdl:operation</a:t>
            </a:r>
            <a:r>
              <a:rPr lang="en-US" sz="1400" dirty="0">
                <a:solidFill>
                  <a:srgbClr val="000000"/>
                </a:solidFill>
              </a:rPr>
              <a:t>&gt;</a:t>
            </a:r>
          </a:p>
          <a:p>
            <a:pPr marL="30960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 </a:t>
            </a:r>
            <a:r>
              <a:rPr lang="en-US" sz="1400" dirty="0">
                <a:solidFill>
                  <a:srgbClr val="000000"/>
                </a:solidFill>
              </a:rPr>
              <a:t> &lt;/</a:t>
            </a:r>
            <a:r>
              <a:rPr lang="en-US" sz="1400" dirty="0" err="1">
                <a:solidFill>
                  <a:srgbClr val="000000"/>
                </a:solidFill>
              </a:rPr>
              <a:t>wsdl:portType</a:t>
            </a:r>
            <a:r>
              <a:rPr lang="en-US" sz="1400" dirty="0">
                <a:solidFill>
                  <a:srgbClr val="000000"/>
                </a:solidFill>
              </a:rPr>
              <a:t>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The Picture So Far…</a:t>
            </a:r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967680" y="2626836"/>
            <a:ext cx="1313280" cy="691273"/>
          </a:xfrm>
          <a:prstGeom prst="rect">
            <a:avLst/>
          </a:prstGeom>
          <a:solidFill>
            <a:srgbClr val="FF33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Part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763201" y="2212072"/>
            <a:ext cx="1864056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  <a:tab pos="1313299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Input Message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829440" y="2281199"/>
            <a:ext cx="1866240" cy="1313418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1105920" y="2765090"/>
            <a:ext cx="1313280" cy="691273"/>
          </a:xfrm>
          <a:prstGeom prst="rect">
            <a:avLst/>
          </a:prstGeom>
          <a:solidFill>
            <a:srgbClr val="FF33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Part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901441" y="2350327"/>
            <a:ext cx="1864056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  <a:tab pos="1313299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Input Message</a:t>
            </a: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967680" y="4631526"/>
            <a:ext cx="1313280" cy="691273"/>
          </a:xfrm>
          <a:prstGeom prst="rect">
            <a:avLst/>
          </a:prstGeom>
          <a:solidFill>
            <a:srgbClr val="FF33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Part</a:t>
            </a: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829440" y="4285890"/>
            <a:ext cx="1866240" cy="1313418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1105920" y="4769781"/>
            <a:ext cx="1313280" cy="691273"/>
          </a:xfrm>
          <a:prstGeom prst="rect">
            <a:avLst/>
          </a:prstGeom>
          <a:solidFill>
            <a:srgbClr val="FF33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Part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832320" y="4355017"/>
            <a:ext cx="2038783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  <a:tab pos="1313299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Output Message</a:t>
            </a:r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4147200" y="2281200"/>
            <a:ext cx="3317760" cy="3318108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5325120" y="2419454"/>
            <a:ext cx="1176240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dirty="0" err="1">
                <a:solidFill>
                  <a:srgbClr val="FFFFFF"/>
                </a:solidFill>
                <a:latin typeface="Verdana" pitchFamily="32" charset="0"/>
              </a:rPr>
              <a:t>portType</a:t>
            </a:r>
            <a:endParaRPr lang="en-US" dirty="0">
              <a:solidFill>
                <a:srgbClr val="FFFFFF"/>
              </a:solidFill>
              <a:latin typeface="Verdana" pitchFamily="32" charset="0"/>
            </a:endParaRPr>
          </a:p>
        </p:txBody>
      </p:sp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4354560" y="2834217"/>
            <a:ext cx="2903040" cy="2626836"/>
          </a:xfrm>
          <a:prstGeom prst="rect">
            <a:avLst/>
          </a:prstGeom>
          <a:solidFill>
            <a:srgbClr val="FF33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5254561" y="2972472"/>
            <a:ext cx="1300568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Operation</a:t>
            </a:r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4700160" y="3456363"/>
            <a:ext cx="2280960" cy="553018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  <a:tab pos="1969949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Input</a:t>
            </a:r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4700160" y="4562399"/>
            <a:ext cx="2280960" cy="553018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  <a:tab pos="1969949" algn="l"/>
              </a:tabLst>
            </a:pPr>
            <a:r>
              <a:rPr lang="en-US" dirty="0" err="1">
                <a:solidFill>
                  <a:srgbClr val="FFFFFF"/>
                </a:solidFill>
                <a:latin typeface="Verdana" pitchFamily="32" charset="0"/>
              </a:rPr>
              <a:t>Ouput</a:t>
            </a:r>
            <a:endParaRPr lang="en-US" dirty="0">
              <a:solidFill>
                <a:srgbClr val="FFFFFF"/>
              </a:solidFill>
              <a:latin typeface="Verdana" pitchFamily="32" charset="0"/>
            </a:endParaRPr>
          </a:p>
        </p:txBody>
      </p:sp>
      <p:sp>
        <p:nvSpPr>
          <p:cNvPr id="49169" name="Line 17"/>
          <p:cNvSpPr>
            <a:spLocks noChangeShapeType="1"/>
          </p:cNvSpPr>
          <p:nvPr/>
        </p:nvSpPr>
        <p:spPr bwMode="auto">
          <a:xfrm flipH="1">
            <a:off x="2694241" y="4838908"/>
            <a:ext cx="2007360" cy="13825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9170" name="Line 18"/>
          <p:cNvSpPr>
            <a:spLocks noChangeShapeType="1"/>
          </p:cNvSpPr>
          <p:nvPr/>
        </p:nvSpPr>
        <p:spPr bwMode="auto">
          <a:xfrm flipH="1" flipV="1">
            <a:off x="2694241" y="2971033"/>
            <a:ext cx="2007360" cy="76328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9171" name="Text Box 19"/>
          <p:cNvSpPr txBox="1">
            <a:spLocks noChangeArrowheads="1"/>
          </p:cNvSpPr>
          <p:nvPr/>
        </p:nvSpPr>
        <p:spPr bwMode="auto">
          <a:xfrm rot="1320000">
            <a:off x="3059881" y="2887597"/>
            <a:ext cx="1194000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dirty="0" err="1">
                <a:solidFill>
                  <a:srgbClr val="FFFFFF"/>
                </a:solidFill>
                <a:latin typeface="Verdana" pitchFamily="32" charset="0"/>
              </a:rPr>
              <a:t>hasInput</a:t>
            </a:r>
            <a:endParaRPr lang="en-US" dirty="0">
              <a:solidFill>
                <a:srgbClr val="FFFFFF"/>
              </a:solidFill>
              <a:latin typeface="Verdana" pitchFamily="32" charset="0"/>
            </a:endParaRPr>
          </a:p>
        </p:txBody>
      </p:sp>
      <p:sp>
        <p:nvSpPr>
          <p:cNvPr id="49172" name="Text Box 20"/>
          <p:cNvSpPr txBox="1">
            <a:spLocks noChangeArrowheads="1"/>
          </p:cNvSpPr>
          <p:nvPr/>
        </p:nvSpPr>
        <p:spPr bwMode="auto">
          <a:xfrm rot="21240000">
            <a:off x="2842196" y="4478964"/>
            <a:ext cx="1368728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dirty="0" err="1">
                <a:solidFill>
                  <a:srgbClr val="FFFFFF"/>
                </a:solidFill>
                <a:latin typeface="Verdana" pitchFamily="32" charset="0"/>
              </a:rPr>
              <a:t>hasOutput</a:t>
            </a:r>
            <a:endParaRPr lang="en-US" dirty="0">
              <a:solidFill>
                <a:srgbClr val="FFFFFF"/>
              </a:solidFill>
              <a:latin typeface="Verdana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829440" y="1382545"/>
            <a:ext cx="6914880" cy="158992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4500" dirty="0">
                <a:solidFill>
                  <a:srgbClr val="006633"/>
                </a:solidFill>
                <a:latin typeface="Garamond" pitchFamily="16" charset="0"/>
              </a:rPr>
              <a:t>Bindings</a:t>
            </a: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797120" y="3594617"/>
            <a:ext cx="5944320" cy="158992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WSDL SOAP Bindings</a:t>
            </a: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14720" y="1451673"/>
            <a:ext cx="7464960" cy="411019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spcBef>
                <a:spcPts val="635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In the previous slide, we specify several things:</a:t>
            </a:r>
          </a:p>
          <a:p>
            <a:pPr marL="606249" lvl="1" indent="-295205">
              <a:spcBef>
                <a:spcPts val="635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We will use SOAP/HTTP</a:t>
            </a:r>
          </a:p>
          <a:p>
            <a:pPr marL="606249" lvl="1" indent="-295205">
              <a:spcBef>
                <a:spcPts val="635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We will use RPC encoding style </a:t>
            </a:r>
          </a:p>
          <a:p>
            <a:pPr marL="925934" lvl="2" indent="-316805">
              <a:spcBef>
                <a:spcPts val="54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Other choice is literal “document” style.</a:t>
            </a:r>
          </a:p>
          <a:p>
            <a:pPr marL="606249" lvl="1" indent="-295205">
              <a:spcBef>
                <a:spcPts val="635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We specify the namespace associated with the Echo service input and output messages.</a:t>
            </a:r>
          </a:p>
          <a:p>
            <a:pPr marL="309605" indent="-309605">
              <a:spcBef>
                <a:spcPts val="635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All of this corresponds to SOAP message parts.</a:t>
            </a:r>
          </a:p>
          <a:p>
            <a:pPr marL="606249" lvl="1" indent="-295205">
              <a:spcBef>
                <a:spcPts val="635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We will expand this in the next lecture.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622080" y="207382"/>
            <a:ext cx="7050240" cy="71719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400" dirty="0">
                <a:solidFill>
                  <a:srgbClr val="006633"/>
                </a:solidFill>
                <a:latin typeface="Garamond" pitchFamily="16" charset="0"/>
              </a:rPr>
              <a:t>Binding Section of WSDL</a:t>
            </a: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07360" y="898655"/>
            <a:ext cx="7948800" cy="518454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11045" indent="-309605">
              <a:lnSpc>
                <a:spcPct val="80000"/>
              </a:lnSpc>
              <a:spcBef>
                <a:spcPts val="227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900" b="1" dirty="0">
                <a:solidFill>
                  <a:srgbClr val="000000"/>
                </a:solidFill>
              </a:rPr>
              <a:t>&lt;</a:t>
            </a:r>
            <a:r>
              <a:rPr lang="en-US" sz="900" b="1" dirty="0" err="1">
                <a:solidFill>
                  <a:srgbClr val="000000"/>
                </a:solidFill>
              </a:rPr>
              <a:t>wsdl:definitions</a:t>
            </a:r>
            <a:r>
              <a:rPr lang="en-US" sz="900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227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900" b="1" dirty="0">
                <a:solidFill>
                  <a:srgbClr val="000000"/>
                </a:solidFill>
              </a:rPr>
              <a:t>… 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900" dirty="0">
                <a:solidFill>
                  <a:srgbClr val="000000"/>
                </a:solidFill>
              </a:rPr>
              <a:t> </a:t>
            </a:r>
            <a:r>
              <a:rPr lang="en-US" sz="1000" b="1" dirty="0">
                <a:solidFill>
                  <a:srgbClr val="AFBF39"/>
                </a:solidFill>
              </a:rPr>
              <a:t>&lt;</a:t>
            </a:r>
            <a:r>
              <a:rPr lang="en-US" sz="1000" b="1" dirty="0" err="1">
                <a:solidFill>
                  <a:srgbClr val="AFBF39"/>
                </a:solidFill>
              </a:rPr>
              <a:t>wsdl:binding</a:t>
            </a:r>
            <a:r>
              <a:rPr lang="en-US" sz="1000" b="1" dirty="0">
                <a:solidFill>
                  <a:srgbClr val="AFBF39"/>
                </a:solidFill>
              </a:rPr>
              <a:t> name="</a:t>
            </a:r>
            <a:r>
              <a:rPr lang="en-US" sz="1000" b="1" dirty="0" err="1">
                <a:solidFill>
                  <a:srgbClr val="AFBF39"/>
                </a:solidFill>
              </a:rPr>
              <a:t>EchoSoapBinding</a:t>
            </a:r>
            <a:r>
              <a:rPr lang="en-US" sz="1000" b="1" dirty="0">
                <a:solidFill>
                  <a:srgbClr val="AFBF39"/>
                </a:solidFill>
              </a:rPr>
              <a:t>" type="</a:t>
            </a:r>
            <a:r>
              <a:rPr lang="en-US" sz="1000" b="1" dirty="0" err="1">
                <a:solidFill>
                  <a:srgbClr val="AFBF39"/>
                </a:solidFill>
              </a:rPr>
              <a:t>impl:Echo</a:t>
            </a:r>
            <a:r>
              <a:rPr lang="en-US" sz="1000" b="1" dirty="0">
                <a:solidFill>
                  <a:srgbClr val="AFBF39"/>
                </a:solidFill>
              </a:rPr>
              <a:t>"&gt;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000" b="1" dirty="0">
                <a:solidFill>
                  <a:srgbClr val="AFBF39"/>
                </a:solidFill>
              </a:rPr>
              <a:t>	&lt;</a:t>
            </a:r>
            <a:r>
              <a:rPr lang="en-US" sz="1000" b="1" dirty="0" err="1">
                <a:solidFill>
                  <a:srgbClr val="AFBF39"/>
                </a:solidFill>
              </a:rPr>
              <a:t>wsdlsoap:binding</a:t>
            </a:r>
            <a:r>
              <a:rPr lang="en-US" sz="1000" b="1" dirty="0">
                <a:solidFill>
                  <a:srgbClr val="AFBF39"/>
                </a:solidFill>
              </a:rPr>
              <a:t> style="</a:t>
            </a:r>
            <a:r>
              <a:rPr lang="en-US" sz="1000" b="1" dirty="0" err="1">
                <a:solidFill>
                  <a:srgbClr val="AFBF39"/>
                </a:solidFill>
              </a:rPr>
              <a:t>rpc</a:t>
            </a:r>
            <a:r>
              <a:rPr lang="en-US" sz="1000" b="1" dirty="0">
                <a:solidFill>
                  <a:srgbClr val="AFBF39"/>
                </a:solidFill>
              </a:rPr>
              <a:t>" transport="http://schemas.xmlsoap.org/soap/http" /&gt; 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000" b="1" dirty="0">
                <a:solidFill>
                  <a:srgbClr val="AFBF39"/>
                </a:solidFill>
              </a:rPr>
              <a:t>	&lt;</a:t>
            </a:r>
            <a:r>
              <a:rPr lang="en-US" sz="1000" b="1" dirty="0" err="1">
                <a:solidFill>
                  <a:srgbClr val="AFBF39"/>
                </a:solidFill>
              </a:rPr>
              <a:t>wsdl:operation</a:t>
            </a:r>
            <a:r>
              <a:rPr lang="en-US" sz="1000" b="1" dirty="0">
                <a:solidFill>
                  <a:srgbClr val="AFBF39"/>
                </a:solidFill>
              </a:rPr>
              <a:t> name="echo"&gt;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000" b="1" dirty="0">
                <a:solidFill>
                  <a:srgbClr val="AFBF39"/>
                </a:solidFill>
              </a:rPr>
              <a:t>  		&lt;</a:t>
            </a:r>
            <a:r>
              <a:rPr lang="en-US" sz="1000" b="1" dirty="0" err="1">
                <a:solidFill>
                  <a:srgbClr val="AFBF39"/>
                </a:solidFill>
              </a:rPr>
              <a:t>wsdlsoap:operation</a:t>
            </a:r>
            <a:r>
              <a:rPr lang="en-US" sz="1000" b="1" dirty="0">
                <a:solidFill>
                  <a:srgbClr val="AFBF39"/>
                </a:solidFill>
              </a:rPr>
              <a:t> </a:t>
            </a:r>
            <a:r>
              <a:rPr lang="en-US" sz="1000" b="1" dirty="0" err="1">
                <a:solidFill>
                  <a:srgbClr val="AFBF39"/>
                </a:solidFill>
              </a:rPr>
              <a:t>soapAction</a:t>
            </a:r>
            <a:r>
              <a:rPr lang="en-US" sz="1000" b="1" dirty="0">
                <a:solidFill>
                  <a:srgbClr val="AFBF39"/>
                </a:solidFill>
              </a:rPr>
              <a:t>="" /&gt; 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000" b="1" dirty="0">
                <a:solidFill>
                  <a:srgbClr val="AFBF39"/>
                </a:solidFill>
              </a:rPr>
              <a:t>		&lt;</a:t>
            </a:r>
            <a:r>
              <a:rPr lang="en-US" sz="1000" b="1" dirty="0" err="1">
                <a:solidFill>
                  <a:srgbClr val="AFBF39"/>
                </a:solidFill>
              </a:rPr>
              <a:t>wsdl:input</a:t>
            </a:r>
            <a:r>
              <a:rPr lang="en-US" sz="1000" b="1" dirty="0">
                <a:solidFill>
                  <a:srgbClr val="AFBF39"/>
                </a:solidFill>
              </a:rPr>
              <a:t> name="</a:t>
            </a:r>
            <a:r>
              <a:rPr lang="en-US" sz="1000" b="1" dirty="0" err="1">
                <a:solidFill>
                  <a:srgbClr val="AFBF39"/>
                </a:solidFill>
              </a:rPr>
              <a:t>echoRequest</a:t>
            </a:r>
            <a:r>
              <a:rPr lang="en-US" sz="1000" b="1" dirty="0">
                <a:solidFill>
                  <a:srgbClr val="AFBF39"/>
                </a:solidFill>
              </a:rPr>
              <a:t>"&gt;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000" b="1" dirty="0">
                <a:solidFill>
                  <a:srgbClr val="AFBF39"/>
                </a:solidFill>
              </a:rPr>
              <a:t>  		     &lt;</a:t>
            </a:r>
            <a:r>
              <a:rPr lang="en-US" sz="1000" b="1" dirty="0" err="1">
                <a:solidFill>
                  <a:srgbClr val="AFBF39"/>
                </a:solidFill>
              </a:rPr>
              <a:t>wsdlsoap:body</a:t>
            </a:r>
            <a:r>
              <a:rPr lang="en-US" sz="1000" b="1" dirty="0">
                <a:solidFill>
                  <a:srgbClr val="AFBF39"/>
                </a:solidFill>
              </a:rPr>
              <a:t> 			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000" b="1" dirty="0">
                <a:solidFill>
                  <a:srgbClr val="AFBF39"/>
                </a:solidFill>
              </a:rPr>
              <a:t>			</a:t>
            </a:r>
            <a:r>
              <a:rPr lang="en-US" sz="1000" b="1" dirty="0" err="1">
                <a:solidFill>
                  <a:srgbClr val="AFBF39"/>
                </a:solidFill>
              </a:rPr>
              <a:t>encodingStyle</a:t>
            </a:r>
            <a:r>
              <a:rPr lang="en-US" sz="1000" b="1" dirty="0">
                <a:solidFill>
                  <a:srgbClr val="AFBF39"/>
                </a:solidFill>
              </a:rPr>
              <a:t>="http://schemas.xmlsoap.org/soap/encoding/" 			namespace="http://grids.ucs.indiana.edu:8045/GCWS/services/Echo" 	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000" b="1" dirty="0">
                <a:solidFill>
                  <a:srgbClr val="AFBF39"/>
                </a:solidFill>
              </a:rPr>
              <a:t>			use="encoded" /&gt; 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000" b="1" dirty="0">
                <a:solidFill>
                  <a:srgbClr val="AFBF39"/>
                </a:solidFill>
              </a:rPr>
              <a:t>  		&lt;/</a:t>
            </a:r>
            <a:r>
              <a:rPr lang="en-US" sz="1000" b="1" dirty="0" err="1">
                <a:solidFill>
                  <a:srgbClr val="AFBF39"/>
                </a:solidFill>
              </a:rPr>
              <a:t>wsdl:input</a:t>
            </a:r>
            <a:r>
              <a:rPr lang="en-US" sz="1000" b="1" dirty="0">
                <a:solidFill>
                  <a:srgbClr val="AFBF39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000" b="1" dirty="0">
                <a:solidFill>
                  <a:srgbClr val="AFBF39"/>
                </a:solidFill>
              </a:rPr>
              <a:t>		&lt;</a:t>
            </a:r>
            <a:r>
              <a:rPr lang="en-US" sz="1000" b="1" dirty="0" err="1">
                <a:solidFill>
                  <a:srgbClr val="AFBF39"/>
                </a:solidFill>
              </a:rPr>
              <a:t>wsdl:output</a:t>
            </a:r>
            <a:r>
              <a:rPr lang="en-US" sz="1000" b="1" dirty="0">
                <a:solidFill>
                  <a:srgbClr val="AFBF39"/>
                </a:solidFill>
              </a:rPr>
              <a:t> name="</a:t>
            </a:r>
            <a:r>
              <a:rPr lang="en-US" sz="1000" b="1" dirty="0" err="1">
                <a:solidFill>
                  <a:srgbClr val="AFBF39"/>
                </a:solidFill>
              </a:rPr>
              <a:t>echoResponse</a:t>
            </a:r>
            <a:r>
              <a:rPr lang="en-US" sz="1000" b="1" dirty="0">
                <a:solidFill>
                  <a:srgbClr val="AFBF39"/>
                </a:solidFill>
              </a:rPr>
              <a:t>"&gt;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000" b="1" dirty="0">
                <a:solidFill>
                  <a:srgbClr val="AFBF39"/>
                </a:solidFill>
              </a:rPr>
              <a:t>  		   &lt;</a:t>
            </a:r>
            <a:r>
              <a:rPr lang="en-US" sz="1000" b="1" dirty="0" err="1">
                <a:solidFill>
                  <a:srgbClr val="AFBF39"/>
                </a:solidFill>
              </a:rPr>
              <a:t>wsdlsoap:body</a:t>
            </a:r>
            <a:r>
              <a:rPr lang="en-US" sz="1000" b="1" dirty="0">
                <a:solidFill>
                  <a:srgbClr val="AFBF39"/>
                </a:solidFill>
              </a:rPr>
              <a:t> 	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000" b="1" dirty="0">
                <a:solidFill>
                  <a:srgbClr val="AFBF39"/>
                </a:solidFill>
              </a:rPr>
              <a:t>			</a:t>
            </a:r>
            <a:r>
              <a:rPr lang="en-US" sz="1000" b="1" dirty="0" err="1">
                <a:solidFill>
                  <a:srgbClr val="AFBF39"/>
                </a:solidFill>
              </a:rPr>
              <a:t>encodingStyle</a:t>
            </a:r>
            <a:r>
              <a:rPr lang="en-US" sz="1000" b="1" dirty="0">
                <a:solidFill>
                  <a:srgbClr val="AFBF39"/>
                </a:solidFill>
              </a:rPr>
              <a:t>="http://schemas.xmlsoap.org/soap/encoding				namespace="http://grids.ucs.indiana.edu:8045/GCWS/services/Echo" 			use="encoded" /&gt; 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000" b="1" dirty="0">
                <a:solidFill>
                  <a:srgbClr val="AFBF39"/>
                </a:solidFill>
              </a:rPr>
              <a:t>  		&lt;/</a:t>
            </a:r>
            <a:r>
              <a:rPr lang="en-US" sz="1000" b="1" dirty="0" err="1">
                <a:solidFill>
                  <a:srgbClr val="AFBF39"/>
                </a:solidFill>
              </a:rPr>
              <a:t>wsdl:output</a:t>
            </a:r>
            <a:r>
              <a:rPr lang="en-US" sz="1000" b="1" dirty="0">
                <a:solidFill>
                  <a:srgbClr val="AFBF39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000" b="1" dirty="0">
                <a:solidFill>
                  <a:srgbClr val="AFBF39"/>
                </a:solidFill>
              </a:rPr>
              <a:t>  	&lt;/</a:t>
            </a:r>
            <a:r>
              <a:rPr lang="en-US" sz="1000" b="1" dirty="0" err="1">
                <a:solidFill>
                  <a:srgbClr val="AFBF39"/>
                </a:solidFill>
              </a:rPr>
              <a:t>wsdl:operation</a:t>
            </a:r>
            <a:r>
              <a:rPr lang="en-US" sz="1000" b="1" dirty="0">
                <a:solidFill>
                  <a:srgbClr val="AFBF39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000" b="1" dirty="0">
                <a:solidFill>
                  <a:srgbClr val="AFBF39"/>
                </a:solidFill>
              </a:rPr>
              <a:t>  &lt;/</a:t>
            </a:r>
            <a:r>
              <a:rPr lang="en-US" sz="1000" b="1" dirty="0" err="1">
                <a:solidFill>
                  <a:srgbClr val="AFBF39"/>
                </a:solidFill>
              </a:rPr>
              <a:t>wsdl:binding</a:t>
            </a:r>
            <a:r>
              <a:rPr lang="en-US" sz="1000" b="1" dirty="0">
                <a:solidFill>
                  <a:srgbClr val="AFBF39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000" b="1" dirty="0">
                <a:solidFill>
                  <a:srgbClr val="000000"/>
                </a:solidFill>
              </a:rPr>
              <a:t>&lt;</a:t>
            </a:r>
            <a:r>
              <a:rPr lang="en-US" sz="1000" b="1" dirty="0" err="1">
                <a:solidFill>
                  <a:srgbClr val="000000"/>
                </a:solidFill>
              </a:rPr>
              <a:t>wsdl:service</a:t>
            </a:r>
            <a:r>
              <a:rPr lang="en-US" sz="1000" b="1" dirty="0">
                <a:solidFill>
                  <a:srgbClr val="000000"/>
                </a:solidFill>
              </a:rPr>
              <a:t> name="</a:t>
            </a:r>
            <a:r>
              <a:rPr lang="en-US" sz="1000" b="1" dirty="0" err="1">
                <a:solidFill>
                  <a:srgbClr val="000000"/>
                </a:solidFill>
              </a:rPr>
              <a:t>EchoService</a:t>
            </a:r>
            <a:r>
              <a:rPr lang="en-US" sz="1000" b="1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000" b="1" dirty="0">
                <a:solidFill>
                  <a:srgbClr val="000000"/>
                </a:solidFill>
              </a:rPr>
              <a:t>	&lt;</a:t>
            </a:r>
            <a:r>
              <a:rPr lang="en-US" sz="1000" b="1" dirty="0" err="1">
                <a:solidFill>
                  <a:srgbClr val="000000"/>
                </a:solidFill>
              </a:rPr>
              <a:t>wsdl:port</a:t>
            </a:r>
            <a:r>
              <a:rPr lang="en-US" sz="1000" b="1" dirty="0">
                <a:solidFill>
                  <a:srgbClr val="000000"/>
                </a:solidFill>
              </a:rPr>
              <a:t> binding="</a:t>
            </a:r>
            <a:r>
              <a:rPr lang="en-US" sz="1000" b="1" dirty="0" err="1">
                <a:solidFill>
                  <a:srgbClr val="000000"/>
                </a:solidFill>
              </a:rPr>
              <a:t>impl:EchoSoapBinding</a:t>
            </a:r>
            <a:r>
              <a:rPr lang="en-US" sz="1000" b="1" dirty="0">
                <a:solidFill>
                  <a:srgbClr val="000000"/>
                </a:solidFill>
              </a:rPr>
              <a:t>" name="Echo"&gt;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000" b="1" dirty="0">
                <a:solidFill>
                  <a:srgbClr val="000000"/>
                </a:solidFill>
              </a:rPr>
              <a:t>  		&lt;</a:t>
            </a:r>
            <a:r>
              <a:rPr lang="en-US" sz="1000" b="1" dirty="0" err="1">
                <a:solidFill>
                  <a:srgbClr val="000000"/>
                </a:solidFill>
              </a:rPr>
              <a:t>wsdlsoap:address</a:t>
            </a:r>
            <a:r>
              <a:rPr lang="en-US" sz="1000" b="1" dirty="0">
                <a:solidFill>
                  <a:srgbClr val="000000"/>
                </a:solidFill>
              </a:rPr>
              <a:t> location="http://grids.ucs.indiana.edu:8045/GCWS/services/Echo" /&gt; 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000" b="1" dirty="0">
                <a:solidFill>
                  <a:srgbClr val="000000"/>
                </a:solidFill>
              </a:rPr>
              <a:t>  	&lt;/</a:t>
            </a:r>
            <a:r>
              <a:rPr lang="en-US" sz="1000" b="1" dirty="0" err="1">
                <a:solidFill>
                  <a:srgbClr val="000000"/>
                </a:solidFill>
              </a:rPr>
              <a:t>wsdl:port</a:t>
            </a:r>
            <a:r>
              <a:rPr lang="en-US" sz="1000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000" b="1" dirty="0">
                <a:solidFill>
                  <a:srgbClr val="000000"/>
                </a:solidFill>
              </a:rPr>
              <a:t>  &lt;/</a:t>
            </a:r>
            <a:r>
              <a:rPr lang="en-US" sz="1000" b="1" dirty="0" err="1">
                <a:solidFill>
                  <a:srgbClr val="000000"/>
                </a:solidFill>
              </a:rPr>
              <a:t>wsdl:service</a:t>
            </a:r>
            <a:r>
              <a:rPr lang="en-US" sz="1000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249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000" b="1" dirty="0">
                <a:solidFill>
                  <a:srgbClr val="000000"/>
                </a:solidFill>
              </a:rPr>
              <a:t>&lt;/</a:t>
            </a:r>
            <a:r>
              <a:rPr lang="en-US" sz="1000" b="1" dirty="0" err="1">
                <a:solidFill>
                  <a:srgbClr val="000000"/>
                </a:solidFill>
              </a:rPr>
              <a:t>wsdl:definitions</a:t>
            </a:r>
            <a:r>
              <a:rPr lang="en-US" sz="1000" b="1" dirty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317760" y="4700653"/>
            <a:ext cx="4423680" cy="691273"/>
          </a:xfrm>
          <a:prstGeom prst="rect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dirty="0">
                <a:solidFill>
                  <a:srgbClr val="000000"/>
                </a:solidFill>
                <a:latin typeface="Verdana" pitchFamily="32" charset="0"/>
              </a:rPr>
              <a:t>Don’t strain your eyes--we will zoom in.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So Far…</a:t>
            </a: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414720" y="1451673"/>
            <a:ext cx="7464960" cy="411019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spcBef>
                <a:spcPts val="68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We have defined abstract messages, which have XML values.</a:t>
            </a:r>
          </a:p>
          <a:p>
            <a:pPr marL="606249" lvl="1" indent="-295205">
              <a:spcBef>
                <a:spcPts val="590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Simple or custom-defined types.</a:t>
            </a:r>
          </a:p>
          <a:p>
            <a:pPr marL="309605" indent="-309605">
              <a:spcBef>
                <a:spcPts val="68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We have grouped messages into operations and operations into </a:t>
            </a:r>
            <a:r>
              <a:rPr lang="en-US" sz="2700" dirty="0" err="1">
                <a:solidFill>
                  <a:srgbClr val="000000"/>
                </a:solidFill>
              </a:rPr>
              <a:t>portTypes</a:t>
            </a:r>
            <a:r>
              <a:rPr lang="en-US" sz="2700" dirty="0">
                <a:solidFill>
                  <a:srgbClr val="000000"/>
                </a:solidFill>
              </a:rPr>
              <a:t>.</a:t>
            </a:r>
          </a:p>
          <a:p>
            <a:pPr marL="309605" indent="-309605">
              <a:spcBef>
                <a:spcPts val="68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We are now ready to </a:t>
            </a:r>
            <a:r>
              <a:rPr lang="en-US" sz="2700" dirty="0">
                <a:solidFill>
                  <a:srgbClr val="AFBF39"/>
                </a:solidFill>
              </a:rPr>
              <a:t>bind</a:t>
            </a:r>
            <a:r>
              <a:rPr lang="en-US" sz="2700" dirty="0">
                <a:solidFill>
                  <a:srgbClr val="000000"/>
                </a:solidFill>
              </a:rPr>
              <a:t> the </a:t>
            </a:r>
            <a:r>
              <a:rPr lang="en-US" sz="2700" dirty="0" err="1">
                <a:solidFill>
                  <a:srgbClr val="000000"/>
                </a:solidFill>
              </a:rPr>
              <a:t>portTypes</a:t>
            </a:r>
            <a:r>
              <a:rPr lang="en-US" sz="2700" dirty="0">
                <a:solidFill>
                  <a:srgbClr val="000000"/>
                </a:solidFill>
              </a:rPr>
              <a:t> to specific protocols.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60918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400" dirty="0">
                <a:solidFill>
                  <a:srgbClr val="006633"/>
                </a:solidFill>
                <a:latin typeface="Garamond" pitchFamily="16" charset="0"/>
              </a:rPr>
              <a:t>The Binding for Echo</a:t>
            </a: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38240" y="1175164"/>
            <a:ext cx="8777160" cy="490803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b="1" dirty="0">
                <a:solidFill>
                  <a:srgbClr val="000000"/>
                </a:solidFill>
              </a:rPr>
              <a:t>&lt;</a:t>
            </a:r>
            <a:r>
              <a:rPr lang="en-US" b="1" dirty="0" err="1">
                <a:solidFill>
                  <a:srgbClr val="000000"/>
                </a:solidFill>
              </a:rPr>
              <a:t>wsdl:binding</a:t>
            </a:r>
            <a:r>
              <a:rPr lang="en-US" b="1" dirty="0">
                <a:solidFill>
                  <a:srgbClr val="000000"/>
                </a:solidFill>
              </a:rPr>
              <a:t> name="</a:t>
            </a:r>
            <a:r>
              <a:rPr lang="en-US" b="1" dirty="0" err="1">
                <a:solidFill>
                  <a:srgbClr val="000000"/>
                </a:solidFill>
              </a:rPr>
              <a:t>EchoSoapBinding</a:t>
            </a:r>
            <a:r>
              <a:rPr lang="en-US" b="1" dirty="0">
                <a:solidFill>
                  <a:srgbClr val="000000"/>
                </a:solidFill>
              </a:rPr>
              <a:t>" type="</a:t>
            </a:r>
            <a:r>
              <a:rPr lang="en-US" b="1" dirty="0" err="1">
                <a:solidFill>
                  <a:srgbClr val="000000"/>
                </a:solidFill>
              </a:rPr>
              <a:t>impl:Echo</a:t>
            </a:r>
            <a:r>
              <a:rPr lang="en-US" b="1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b="1" dirty="0">
                <a:solidFill>
                  <a:srgbClr val="000000"/>
                </a:solidFill>
              </a:rPr>
              <a:t>  </a:t>
            </a:r>
            <a:r>
              <a:rPr lang="en-US" b="1" dirty="0">
                <a:solidFill>
                  <a:srgbClr val="AFBF39"/>
                </a:solidFill>
              </a:rPr>
              <a:t>&lt;</a:t>
            </a:r>
            <a:r>
              <a:rPr lang="en-US" b="1" dirty="0" err="1">
                <a:solidFill>
                  <a:srgbClr val="AFBF39"/>
                </a:solidFill>
              </a:rPr>
              <a:t>wsdlsoap:binding</a:t>
            </a:r>
            <a:r>
              <a:rPr lang="en-US" b="1" dirty="0">
                <a:solidFill>
                  <a:srgbClr val="AFBF39"/>
                </a:solidFill>
              </a:rPr>
              <a:t> style="</a:t>
            </a:r>
            <a:r>
              <a:rPr lang="en-US" b="1" dirty="0" err="1">
                <a:solidFill>
                  <a:srgbClr val="3B812F"/>
                </a:solidFill>
              </a:rPr>
              <a:t>rpc</a:t>
            </a:r>
            <a:r>
              <a:rPr lang="en-US" b="1" dirty="0">
                <a:solidFill>
                  <a:srgbClr val="AFBF39"/>
                </a:solidFill>
              </a:rPr>
              <a:t>" transport="http://schemas.xmlsoap.org/soap/http" /&gt; 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b="1" dirty="0">
                <a:solidFill>
                  <a:srgbClr val="000000"/>
                </a:solidFill>
              </a:rPr>
              <a:t>  &lt;</a:t>
            </a:r>
            <a:r>
              <a:rPr lang="en-US" b="1" dirty="0" err="1">
                <a:solidFill>
                  <a:srgbClr val="000000"/>
                </a:solidFill>
              </a:rPr>
              <a:t>wsdl:operation</a:t>
            </a:r>
            <a:r>
              <a:rPr lang="en-US" b="1" dirty="0">
                <a:solidFill>
                  <a:srgbClr val="000000"/>
                </a:solidFill>
              </a:rPr>
              <a:t> name="echo"&gt;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b="1" dirty="0">
                <a:solidFill>
                  <a:srgbClr val="000000"/>
                </a:solidFill>
              </a:rPr>
              <a:t>  	&lt;</a:t>
            </a:r>
            <a:r>
              <a:rPr lang="en-US" b="1" dirty="0" err="1">
                <a:solidFill>
                  <a:srgbClr val="000000"/>
                </a:solidFill>
              </a:rPr>
              <a:t>wsdl:input</a:t>
            </a:r>
            <a:r>
              <a:rPr lang="en-US" b="1" dirty="0">
                <a:solidFill>
                  <a:srgbClr val="000000"/>
                </a:solidFill>
              </a:rPr>
              <a:t> name="</a:t>
            </a:r>
            <a:r>
              <a:rPr lang="en-US" b="1" dirty="0" err="1">
                <a:solidFill>
                  <a:srgbClr val="000000"/>
                </a:solidFill>
              </a:rPr>
              <a:t>echoRequest</a:t>
            </a:r>
            <a:r>
              <a:rPr lang="en-US" b="1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b="1" dirty="0">
                <a:solidFill>
                  <a:srgbClr val="000000"/>
                </a:solidFill>
              </a:rPr>
              <a:t>  	   </a:t>
            </a:r>
            <a:r>
              <a:rPr lang="en-US" b="1" dirty="0">
                <a:solidFill>
                  <a:srgbClr val="AFBF39"/>
                </a:solidFill>
              </a:rPr>
              <a:t>&lt;</a:t>
            </a:r>
            <a:r>
              <a:rPr lang="en-US" b="1" dirty="0" err="1">
                <a:solidFill>
                  <a:srgbClr val="AFBF39"/>
                </a:solidFill>
              </a:rPr>
              <a:t>wsdlsoap:body</a:t>
            </a:r>
            <a:r>
              <a:rPr lang="en-US" b="1" dirty="0">
                <a:solidFill>
                  <a:srgbClr val="AFBF39"/>
                </a:solidFill>
              </a:rPr>
              <a:t> 				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b="1" dirty="0">
                <a:solidFill>
                  <a:srgbClr val="AFBF39"/>
                </a:solidFill>
              </a:rPr>
              <a:t>		</a:t>
            </a:r>
            <a:r>
              <a:rPr lang="en-US" b="1" dirty="0" err="1">
                <a:solidFill>
                  <a:srgbClr val="AFBF39"/>
                </a:solidFill>
              </a:rPr>
              <a:t>encodingStyle</a:t>
            </a:r>
            <a:r>
              <a:rPr lang="en-US" b="1" dirty="0">
                <a:solidFill>
                  <a:srgbClr val="AFBF39"/>
                </a:solidFill>
              </a:rPr>
              <a:t>="http://schemas.xmlsoap.org/soap/encoding/" 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b="1" dirty="0">
                <a:solidFill>
                  <a:srgbClr val="AFBF39"/>
                </a:solidFill>
              </a:rPr>
              <a:t>		namespace=“[echo service namespace URI]" 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b="1" dirty="0">
                <a:solidFill>
                  <a:srgbClr val="AFBF39"/>
                </a:solidFill>
              </a:rPr>
              <a:t>		use="</a:t>
            </a:r>
            <a:r>
              <a:rPr lang="en-US" b="1" dirty="0">
                <a:solidFill>
                  <a:srgbClr val="3B812F"/>
                </a:solidFill>
              </a:rPr>
              <a:t>encoded</a:t>
            </a:r>
            <a:r>
              <a:rPr lang="en-US" b="1" dirty="0">
                <a:solidFill>
                  <a:srgbClr val="AFBF39"/>
                </a:solidFill>
              </a:rPr>
              <a:t>" /&gt; 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b="1" dirty="0">
                <a:solidFill>
                  <a:srgbClr val="000000"/>
                </a:solidFill>
              </a:rPr>
              <a:t>  	&lt;/</a:t>
            </a:r>
            <a:r>
              <a:rPr lang="en-US" b="1" dirty="0" err="1">
                <a:solidFill>
                  <a:srgbClr val="000000"/>
                </a:solidFill>
              </a:rPr>
              <a:t>wsdl:input</a:t>
            </a:r>
            <a:r>
              <a:rPr lang="en-US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b="1" dirty="0">
                <a:solidFill>
                  <a:srgbClr val="000000"/>
                </a:solidFill>
              </a:rPr>
              <a:t>  	&lt;</a:t>
            </a:r>
            <a:r>
              <a:rPr lang="en-US" b="1" dirty="0" err="1">
                <a:solidFill>
                  <a:srgbClr val="000000"/>
                </a:solidFill>
              </a:rPr>
              <a:t>wsdl:output</a:t>
            </a:r>
            <a:r>
              <a:rPr lang="en-US" b="1" dirty="0">
                <a:solidFill>
                  <a:srgbClr val="000000"/>
                </a:solidFill>
              </a:rPr>
              <a:t> name="</a:t>
            </a:r>
            <a:r>
              <a:rPr lang="en-US" b="1" dirty="0" err="1">
                <a:solidFill>
                  <a:srgbClr val="000000"/>
                </a:solidFill>
              </a:rPr>
              <a:t>echoResponse</a:t>
            </a:r>
            <a:r>
              <a:rPr lang="en-US" b="1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b="1" dirty="0">
                <a:solidFill>
                  <a:srgbClr val="000000"/>
                </a:solidFill>
              </a:rPr>
              <a:t>  	   </a:t>
            </a:r>
            <a:r>
              <a:rPr lang="en-US" b="1" dirty="0">
                <a:solidFill>
                  <a:srgbClr val="AFBF39"/>
                </a:solidFill>
              </a:rPr>
              <a:t>&lt;</a:t>
            </a:r>
            <a:r>
              <a:rPr lang="en-US" b="1" dirty="0" err="1">
                <a:solidFill>
                  <a:srgbClr val="AFBF39"/>
                </a:solidFill>
              </a:rPr>
              <a:t>wsdlsoap:body</a:t>
            </a:r>
            <a:r>
              <a:rPr lang="en-US" b="1" dirty="0">
                <a:solidFill>
                  <a:srgbClr val="AFBF39"/>
                </a:solidFill>
              </a:rPr>
              <a:t> 	</a:t>
            </a:r>
            <a:r>
              <a:rPr lang="en-US" b="1" dirty="0" err="1">
                <a:solidFill>
                  <a:srgbClr val="AFBF39"/>
                </a:solidFill>
              </a:rPr>
              <a:t>encodingStyle</a:t>
            </a:r>
            <a:r>
              <a:rPr lang="en-US" b="1" dirty="0">
                <a:solidFill>
                  <a:srgbClr val="AFBF39"/>
                </a:solidFill>
              </a:rPr>
              <a:t>="http://schemas.xmlsoap.org/soap/encoding/" 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b="1" dirty="0">
                <a:solidFill>
                  <a:srgbClr val="AFBF39"/>
                </a:solidFill>
              </a:rPr>
              <a:t>		namespace=“[echo service namespace URI]" 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b="1" dirty="0">
                <a:solidFill>
                  <a:srgbClr val="AFBF39"/>
                </a:solidFill>
              </a:rPr>
              <a:t>		use="</a:t>
            </a:r>
            <a:r>
              <a:rPr lang="en-US" b="1" dirty="0">
                <a:solidFill>
                  <a:srgbClr val="3B812F"/>
                </a:solidFill>
              </a:rPr>
              <a:t>encoded</a:t>
            </a:r>
            <a:r>
              <a:rPr lang="en-US" b="1" dirty="0">
                <a:solidFill>
                  <a:srgbClr val="AFBF39"/>
                </a:solidFill>
              </a:rPr>
              <a:t>" /&gt; 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b="1" dirty="0">
                <a:solidFill>
                  <a:srgbClr val="000000"/>
                </a:solidFill>
              </a:rPr>
              <a:t>  	&lt;/</a:t>
            </a:r>
            <a:r>
              <a:rPr lang="en-US" b="1" dirty="0" err="1">
                <a:solidFill>
                  <a:srgbClr val="000000"/>
                </a:solidFill>
              </a:rPr>
              <a:t>wsdl:output</a:t>
            </a:r>
            <a:r>
              <a:rPr lang="en-US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b="1" dirty="0">
                <a:solidFill>
                  <a:srgbClr val="000000"/>
                </a:solidFill>
              </a:rPr>
              <a:t>   &lt;/</a:t>
            </a:r>
            <a:r>
              <a:rPr lang="en-US" b="1" dirty="0" err="1">
                <a:solidFill>
                  <a:srgbClr val="000000"/>
                </a:solidFill>
              </a:rPr>
              <a:t>wsdl:operation</a:t>
            </a:r>
            <a:r>
              <a:rPr lang="en-US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34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b="1" dirty="0">
                <a:solidFill>
                  <a:srgbClr val="000000"/>
                </a:solidFill>
              </a:rPr>
              <a:t>&lt;/</a:t>
            </a:r>
            <a:r>
              <a:rPr lang="en-US" b="1" dirty="0" err="1">
                <a:solidFill>
                  <a:srgbClr val="000000"/>
                </a:solidFill>
              </a:rPr>
              <a:t>wsdl:binding</a:t>
            </a:r>
            <a:r>
              <a:rPr lang="en-US" b="1" dirty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456000" y="5280618"/>
            <a:ext cx="4697400" cy="967782"/>
          </a:xfrm>
          <a:prstGeom prst="rect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dirty="0">
                <a:solidFill>
                  <a:srgbClr val="000000"/>
                </a:solidFill>
                <a:latin typeface="Verdana" pitchFamily="32" charset="0"/>
              </a:rPr>
              <a:t>The highlighted “</a:t>
            </a:r>
            <a:r>
              <a:rPr lang="en-US" dirty="0" err="1">
                <a:solidFill>
                  <a:srgbClr val="000000"/>
                </a:solidFill>
                <a:latin typeface="Verdana" pitchFamily="32" charset="0"/>
              </a:rPr>
              <a:t>wsdlsoap</a:t>
            </a:r>
            <a:r>
              <a:rPr lang="en-US" dirty="0">
                <a:solidFill>
                  <a:srgbClr val="000000"/>
                </a:solidFill>
                <a:latin typeface="Verdana" pitchFamily="32" charset="0"/>
              </a:rPr>
              <a:t>:” tags are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dirty="0">
                <a:solidFill>
                  <a:srgbClr val="000000"/>
                </a:solidFill>
                <a:latin typeface="Verdana" pitchFamily="32" charset="0"/>
              </a:rPr>
              <a:t>extensions for SOAP message binding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dirty="0">
                <a:solidFill>
                  <a:srgbClr val="000000"/>
                </a:solidFill>
                <a:latin typeface="Verdana" pitchFamily="32" charset="0"/>
              </a:rPr>
              <a:t>and not part of the WSDL schema.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71575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Some Terminology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14720" y="1106036"/>
            <a:ext cx="7464960" cy="445582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90000"/>
              </a:lnSpc>
              <a:spcBef>
                <a:spcPts val="54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The diagram on the left is called a </a:t>
            </a:r>
            <a:r>
              <a:rPr lang="en-US" sz="2200" dirty="0">
                <a:solidFill>
                  <a:srgbClr val="FF9933"/>
                </a:solidFill>
              </a:rPr>
              <a:t>client/server </a:t>
            </a:r>
            <a:r>
              <a:rPr lang="en-US" sz="2200" dirty="0">
                <a:solidFill>
                  <a:srgbClr val="000000"/>
                </a:solidFill>
              </a:rPr>
              <a:t>system.</a:t>
            </a:r>
          </a:p>
          <a:p>
            <a:pPr marL="309605" indent="-309605">
              <a:lnSpc>
                <a:spcPct val="90000"/>
              </a:lnSpc>
              <a:spcBef>
                <a:spcPts val="54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The diagram on the right is called a </a:t>
            </a:r>
            <a:r>
              <a:rPr lang="en-US" sz="2200" dirty="0">
                <a:solidFill>
                  <a:srgbClr val="FF9933"/>
                </a:solidFill>
              </a:rPr>
              <a:t>multi-tiered</a:t>
            </a:r>
            <a:r>
              <a:rPr lang="en-US" sz="2200" dirty="0">
                <a:solidFill>
                  <a:srgbClr val="000000"/>
                </a:solidFill>
              </a:rPr>
              <a:t> architecture.</a:t>
            </a:r>
          </a:p>
          <a:p>
            <a:pPr marL="309605" indent="-309605">
              <a:lnSpc>
                <a:spcPct val="90000"/>
              </a:lnSpc>
              <a:spcBef>
                <a:spcPts val="54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FF9933"/>
                </a:solidFill>
              </a:rPr>
              <a:t>SOAP</a:t>
            </a:r>
            <a:r>
              <a:rPr lang="en-US" sz="2200" dirty="0">
                <a:solidFill>
                  <a:srgbClr val="000000"/>
                </a:solidFill>
              </a:rPr>
              <a:t>: Simple Object Access Protocol </a:t>
            </a:r>
          </a:p>
          <a:p>
            <a:pPr marL="606249" lvl="1" indent="-295205">
              <a:lnSpc>
                <a:spcPct val="9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No longer an abbreviation in SOAP 1.2</a:t>
            </a:r>
          </a:p>
          <a:p>
            <a:pPr marL="606249" lvl="1" indent="-295205">
              <a:lnSpc>
                <a:spcPct val="9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XML Message format between client and service.</a:t>
            </a:r>
          </a:p>
          <a:p>
            <a:pPr marL="309605" indent="-309605">
              <a:lnSpc>
                <a:spcPct val="90000"/>
              </a:lnSpc>
              <a:spcBef>
                <a:spcPts val="54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FF9933"/>
                </a:solidFill>
              </a:rPr>
              <a:t>WSDL</a:t>
            </a:r>
            <a:r>
              <a:rPr lang="en-US" sz="2200" dirty="0">
                <a:solidFill>
                  <a:srgbClr val="000000"/>
                </a:solidFill>
              </a:rPr>
              <a:t>: Web Service Description Language.</a:t>
            </a:r>
          </a:p>
          <a:p>
            <a:pPr marL="606249" lvl="1" indent="-295205">
              <a:lnSpc>
                <a:spcPct val="9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Describes how the service is to be used</a:t>
            </a:r>
          </a:p>
          <a:p>
            <a:pPr marL="606249" lvl="1" indent="-295205">
              <a:lnSpc>
                <a:spcPct val="9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Compare (for example) to Java Interface.</a:t>
            </a:r>
          </a:p>
          <a:p>
            <a:pPr marL="606249" lvl="1" indent="-295205">
              <a:lnSpc>
                <a:spcPct val="9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Guideline for constructing SOAP messages.</a:t>
            </a:r>
          </a:p>
          <a:p>
            <a:pPr marL="606249" lvl="1" indent="-295205">
              <a:lnSpc>
                <a:spcPct val="9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WSDL is an XML language for writing </a:t>
            </a:r>
            <a:r>
              <a:rPr lang="en-US" sz="2200" dirty="0">
                <a:solidFill>
                  <a:srgbClr val="FF9933"/>
                </a:solidFill>
              </a:rPr>
              <a:t>Application Programmer Interfaces</a:t>
            </a:r>
            <a:r>
              <a:rPr lang="en-US" sz="2200" dirty="0">
                <a:solidFill>
                  <a:srgbClr val="000000"/>
                </a:solidFill>
              </a:rPr>
              <a:t> (APIs).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Binding tags</a:t>
            </a: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414720" y="967782"/>
            <a:ext cx="7464960" cy="481010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8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Binding tags are meant to bind the parts of </a:t>
            </a:r>
            <a:r>
              <a:rPr lang="en-US" sz="2400" dirty="0" err="1">
                <a:solidFill>
                  <a:srgbClr val="000000"/>
                </a:solidFill>
              </a:rPr>
              <a:t>portTypes</a:t>
            </a:r>
            <a:r>
              <a:rPr lang="en-US" sz="2400" dirty="0">
                <a:solidFill>
                  <a:srgbClr val="000000"/>
                </a:solidFill>
              </a:rPr>
              <a:t> to sections of specific protocols.</a:t>
            </a:r>
          </a:p>
          <a:p>
            <a:pPr marL="606249" lvl="1" indent="-295205">
              <a:lnSpc>
                <a:spcPct val="8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SOAP, HTTP GET/POST, and MIME are provided in the WSDL specification.</a:t>
            </a:r>
          </a:p>
          <a:p>
            <a:pPr marL="309605" indent="-309605">
              <a:lnSpc>
                <a:spcPct val="8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Bindings refer back to </a:t>
            </a:r>
            <a:r>
              <a:rPr lang="en-US" sz="2400" dirty="0" err="1">
                <a:solidFill>
                  <a:srgbClr val="000000"/>
                </a:solidFill>
              </a:rPr>
              <a:t>portTypes</a:t>
            </a:r>
            <a:r>
              <a:rPr lang="en-US" sz="2400" dirty="0">
                <a:solidFill>
                  <a:srgbClr val="000000"/>
                </a:solidFill>
              </a:rPr>
              <a:t> by name, just as operations point to messages.</a:t>
            </a:r>
          </a:p>
          <a:p>
            <a:pPr marL="606249" lvl="1" indent="-295205">
              <a:lnSpc>
                <a:spcPct val="8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They are mirror images of the </a:t>
            </a:r>
            <a:r>
              <a:rPr lang="en-US" sz="2000" dirty="0" err="1">
                <a:solidFill>
                  <a:srgbClr val="000000"/>
                </a:solidFill>
              </a:rPr>
              <a:t>portTypes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pPr marL="606249" lvl="1" indent="-295205">
              <a:lnSpc>
                <a:spcPct val="8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Each part is extended by schema elements for a particular binding protocol (i.e. SOAP).</a:t>
            </a:r>
          </a:p>
          <a:p>
            <a:pPr marL="309605" indent="-309605">
              <a:lnSpc>
                <a:spcPct val="8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In our WSDL bindings, we will have two messages (input and output).</a:t>
            </a:r>
          </a:p>
          <a:p>
            <a:pPr marL="606249" lvl="1" indent="-295205">
              <a:lnSpc>
                <a:spcPct val="8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Each corresponds to SOAP body sections, described later.</a:t>
            </a:r>
          </a:p>
          <a:p>
            <a:pPr marL="606249" lvl="1" indent="-295205">
              <a:lnSpc>
                <a:spcPct val="8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Additionally, we specify that the body should be encoded.</a:t>
            </a:r>
          </a:p>
          <a:p>
            <a:pPr marL="925934" lvl="2" indent="-316805">
              <a:lnSpc>
                <a:spcPct val="80000"/>
              </a:lnSpc>
              <a:spcBef>
                <a:spcPts val="45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That is, RPC encoded.</a:t>
            </a:r>
          </a:p>
          <a:p>
            <a:pPr marL="925934" lvl="2" indent="-316805">
              <a:lnSpc>
                <a:spcPct val="80000"/>
              </a:lnSpc>
              <a:spcBef>
                <a:spcPts val="45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Alternatively, could also be “literal” (or “document”).</a:t>
            </a:r>
          </a:p>
          <a:p>
            <a:pPr marL="309605" indent="-309605">
              <a:lnSpc>
                <a:spcPct val="80000"/>
              </a:lnSpc>
              <a:spcBef>
                <a:spcPts val="454"/>
              </a:spcBef>
              <a:buClr>
                <a:srgbClr val="CC9900"/>
              </a:buClr>
              <a:buSzPct val="65000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WSDL Internal References</a:t>
            </a:r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414720" y="2142945"/>
            <a:ext cx="3317760" cy="3318108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592640" y="2281200"/>
            <a:ext cx="1176240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dirty="0" err="1">
                <a:solidFill>
                  <a:srgbClr val="FFFFFF"/>
                </a:solidFill>
                <a:latin typeface="Verdana" pitchFamily="32" charset="0"/>
              </a:rPr>
              <a:t>portType</a:t>
            </a:r>
            <a:endParaRPr lang="en-US" dirty="0">
              <a:solidFill>
                <a:srgbClr val="FFFFFF"/>
              </a:solidFill>
              <a:latin typeface="Verdana" pitchFamily="32" charset="0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622080" y="2695963"/>
            <a:ext cx="2903040" cy="2626836"/>
          </a:xfrm>
          <a:prstGeom prst="rect">
            <a:avLst/>
          </a:prstGeom>
          <a:solidFill>
            <a:srgbClr val="FF33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1522081" y="2834218"/>
            <a:ext cx="1300568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Operation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967680" y="3318108"/>
            <a:ext cx="2280960" cy="553018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  <a:tab pos="1969949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Input</a:t>
            </a: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967680" y="4424145"/>
            <a:ext cx="2280960" cy="553018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  <a:tab pos="1969949" algn="l"/>
              </a:tabLst>
            </a:pPr>
            <a:r>
              <a:rPr lang="en-US" dirty="0" err="1">
                <a:solidFill>
                  <a:srgbClr val="FFFFFF"/>
                </a:solidFill>
                <a:latin typeface="Verdana" pitchFamily="32" charset="0"/>
              </a:rPr>
              <a:t>Ouput</a:t>
            </a:r>
            <a:endParaRPr lang="en-US" dirty="0">
              <a:solidFill>
                <a:srgbClr val="FFFFFF"/>
              </a:solidFill>
              <a:latin typeface="Verdana" pitchFamily="32" charset="0"/>
            </a:endParaRP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4561920" y="2142945"/>
            <a:ext cx="3317760" cy="3318108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5738401" y="2281200"/>
            <a:ext cx="1017670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binding</a:t>
            </a:r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4769280" y="2695963"/>
            <a:ext cx="2903040" cy="2626836"/>
          </a:xfrm>
          <a:prstGeom prst="rect">
            <a:avLst/>
          </a:prstGeom>
          <a:solidFill>
            <a:srgbClr val="FF33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5669281" y="2834218"/>
            <a:ext cx="1300568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Operation</a:t>
            </a:r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5114880" y="3318108"/>
            <a:ext cx="2280960" cy="553018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  <a:tab pos="1969949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Input</a:t>
            </a:r>
          </a:p>
        </p:txBody>
      </p:sp>
      <p:sp>
        <p:nvSpPr>
          <p:cNvPr id="56333" name="Rectangle 13"/>
          <p:cNvSpPr>
            <a:spLocks noChangeArrowheads="1"/>
          </p:cNvSpPr>
          <p:nvPr/>
        </p:nvSpPr>
        <p:spPr bwMode="auto">
          <a:xfrm>
            <a:off x="5114880" y="4424145"/>
            <a:ext cx="2280960" cy="553018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  <a:tab pos="1969949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Output</a:t>
            </a: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 flipH="1">
            <a:off x="2694241" y="2419454"/>
            <a:ext cx="3044160" cy="1441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 flipH="1">
            <a:off x="2694241" y="2972472"/>
            <a:ext cx="2975040" cy="1441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6336" name="Line 16"/>
          <p:cNvSpPr>
            <a:spLocks noChangeShapeType="1"/>
          </p:cNvSpPr>
          <p:nvPr/>
        </p:nvSpPr>
        <p:spPr bwMode="auto">
          <a:xfrm flipH="1">
            <a:off x="3247201" y="3594617"/>
            <a:ext cx="1800000" cy="1441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 flipH="1">
            <a:off x="3247201" y="4700653"/>
            <a:ext cx="1800000" cy="1441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Structure of the Binding</a:t>
            </a: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14720" y="1451672"/>
            <a:ext cx="7464960" cy="456239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8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&lt;binding&gt; tags are really just placeholders.</a:t>
            </a:r>
          </a:p>
          <a:p>
            <a:pPr marL="309605" indent="-309605">
              <a:lnSpc>
                <a:spcPct val="8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They are meant to be extended at specific places by </a:t>
            </a:r>
            <a:r>
              <a:rPr lang="en-US" sz="2400" dirty="0" err="1">
                <a:solidFill>
                  <a:srgbClr val="000000"/>
                </a:solidFill>
              </a:rPr>
              <a:t>wsdl</a:t>
            </a:r>
            <a:r>
              <a:rPr lang="en-US" sz="2400" dirty="0">
                <a:solidFill>
                  <a:srgbClr val="000000"/>
                </a:solidFill>
              </a:rPr>
              <a:t> protocol bindings.</a:t>
            </a:r>
          </a:p>
          <a:p>
            <a:pPr marL="606249" lvl="1" indent="-295205">
              <a:lnSpc>
                <a:spcPct val="8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These protocol binding rules are defined in supplemental schemas.</a:t>
            </a:r>
          </a:p>
          <a:p>
            <a:pPr marL="309605" indent="-309605">
              <a:lnSpc>
                <a:spcPct val="8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The following box figure summarizes these things</a:t>
            </a:r>
          </a:p>
          <a:p>
            <a:pPr marL="606249" lvl="1" indent="-295205">
              <a:lnSpc>
                <a:spcPct val="8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Green boxes are part of WSDL</a:t>
            </a:r>
          </a:p>
          <a:p>
            <a:pPr marL="925934" lvl="2" indent="-316805">
              <a:lnSpc>
                <a:spcPct val="80000"/>
              </a:lnSpc>
              <a:spcBef>
                <a:spcPts val="45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From the </a:t>
            </a:r>
            <a:r>
              <a:rPr lang="en-US" dirty="0" err="1">
                <a:solidFill>
                  <a:srgbClr val="000000"/>
                </a:solidFill>
              </a:rPr>
              <a:t>wsdl</a:t>
            </a:r>
            <a:r>
              <a:rPr lang="en-US" dirty="0">
                <a:solidFill>
                  <a:srgbClr val="000000"/>
                </a:solidFill>
              </a:rPr>
              <a:t> namespace, that is.</a:t>
            </a:r>
          </a:p>
          <a:p>
            <a:pPr marL="606249" lvl="1" indent="-295205">
              <a:lnSpc>
                <a:spcPct val="8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Red boxes are parts of the document from other schemas</a:t>
            </a:r>
          </a:p>
          <a:p>
            <a:pPr marL="925934" lvl="2" indent="-316805">
              <a:lnSpc>
                <a:spcPct val="80000"/>
              </a:lnSpc>
              <a:spcBef>
                <a:spcPts val="45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From </a:t>
            </a:r>
            <a:r>
              <a:rPr lang="en-US" dirty="0" err="1">
                <a:solidFill>
                  <a:srgbClr val="000000"/>
                </a:solidFill>
              </a:rPr>
              <a:t>wsdlsoap</a:t>
            </a:r>
            <a:r>
              <a:rPr lang="en-US" dirty="0">
                <a:solidFill>
                  <a:srgbClr val="000000"/>
                </a:solidFill>
              </a:rPr>
              <a:t> namespace in the echo example.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345600" y="276509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Binding Structure</a:t>
            </a: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622080" y="1382545"/>
            <a:ext cx="7188480" cy="4631526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039680" y="1520800"/>
            <a:ext cx="1017670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binding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036800" y="1935563"/>
            <a:ext cx="6428160" cy="3940254"/>
          </a:xfrm>
          <a:prstGeom prst="rect">
            <a:avLst/>
          </a:prstGeom>
          <a:solidFill>
            <a:srgbClr val="FF33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1176481" y="2004691"/>
            <a:ext cx="2443701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  <a:tab pos="1313299" algn="l"/>
                <a:tab pos="1969949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Non-</a:t>
            </a:r>
            <a:r>
              <a:rPr lang="en-US" dirty="0" err="1">
                <a:solidFill>
                  <a:srgbClr val="FFFFFF"/>
                </a:solidFill>
                <a:latin typeface="Verdana" pitchFamily="32" charset="0"/>
              </a:rPr>
              <a:t>wsdl</a:t>
            </a: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 extension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1244160" y="2419454"/>
            <a:ext cx="5875200" cy="3318108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1383840" y="2488581"/>
            <a:ext cx="1258890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operation</a:t>
            </a:r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1451520" y="2903345"/>
            <a:ext cx="5529600" cy="2695963"/>
          </a:xfrm>
          <a:prstGeom prst="rect">
            <a:avLst/>
          </a:prstGeom>
          <a:solidFill>
            <a:srgbClr val="FF33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1507681" y="2932148"/>
            <a:ext cx="2443701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  <a:tab pos="1313299" algn="l"/>
                <a:tab pos="1969949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Non-</a:t>
            </a:r>
            <a:r>
              <a:rPr lang="en-US" dirty="0" err="1">
                <a:solidFill>
                  <a:srgbClr val="FFFFFF"/>
                </a:solidFill>
                <a:latin typeface="Verdana" pitchFamily="32" charset="0"/>
              </a:rPr>
              <a:t>wsdl</a:t>
            </a: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 extension</a:t>
            </a:r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1728000" y="3318108"/>
            <a:ext cx="2350080" cy="2142945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4354560" y="3318108"/>
            <a:ext cx="2350080" cy="2142945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1853280" y="3346911"/>
            <a:ext cx="756381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input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4410721" y="3346911"/>
            <a:ext cx="923093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output</a:t>
            </a:r>
          </a:p>
        </p:txBody>
      </p:sp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2004480" y="3732872"/>
            <a:ext cx="1658880" cy="1451672"/>
          </a:xfrm>
          <a:prstGeom prst="rect">
            <a:avLst/>
          </a:prstGeom>
          <a:solidFill>
            <a:srgbClr val="FF33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8383" name="Rectangle 15"/>
          <p:cNvSpPr>
            <a:spLocks noChangeArrowheads="1"/>
          </p:cNvSpPr>
          <p:nvPr/>
        </p:nvSpPr>
        <p:spPr bwMode="auto">
          <a:xfrm>
            <a:off x="4769280" y="3732872"/>
            <a:ext cx="1658880" cy="1451672"/>
          </a:xfrm>
          <a:prstGeom prst="rect">
            <a:avLst/>
          </a:prstGeom>
          <a:solidFill>
            <a:srgbClr val="FF33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2144160" y="3801999"/>
            <a:ext cx="1324805" cy="63973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Non-</a:t>
            </a:r>
            <a:r>
              <a:rPr lang="en-US" dirty="0" err="1">
                <a:solidFill>
                  <a:srgbClr val="FFFFFF"/>
                </a:solidFill>
                <a:latin typeface="Verdana" pitchFamily="32" charset="0"/>
              </a:rPr>
              <a:t>wsdl</a:t>
            </a: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 </a:t>
            </a:r>
          </a:p>
          <a:p>
            <a:pPr>
              <a:tabLst>
                <a:tab pos="656650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extension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4978080" y="3871126"/>
            <a:ext cx="1324805" cy="63973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Non-</a:t>
            </a:r>
            <a:r>
              <a:rPr lang="en-US" dirty="0" err="1">
                <a:solidFill>
                  <a:srgbClr val="FFFFFF"/>
                </a:solidFill>
                <a:latin typeface="Verdana" pitchFamily="32" charset="0"/>
              </a:rPr>
              <a:t>wsdl</a:t>
            </a: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 </a:t>
            </a:r>
          </a:p>
          <a:p>
            <a:pPr>
              <a:tabLst>
                <a:tab pos="656650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extension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A little more on encoding...</a:t>
            </a:r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414720" y="1451673"/>
            <a:ext cx="7464960" cy="411019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80000"/>
              </a:lnSpc>
              <a:spcBef>
                <a:spcPts val="567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300" dirty="0">
                <a:solidFill>
                  <a:srgbClr val="000000"/>
                </a:solidFill>
              </a:rPr>
              <a:t>We specify SOAP encoding</a:t>
            </a:r>
          </a:p>
          <a:p>
            <a:pPr marL="309605" indent="-309605">
              <a:lnSpc>
                <a:spcPct val="80000"/>
              </a:lnSpc>
              <a:spcBef>
                <a:spcPts val="567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300" dirty="0">
                <a:solidFill>
                  <a:srgbClr val="000000"/>
                </a:solidFill>
              </a:rPr>
              <a:t>SOAP is a message format and needs a transport protocol, so we specify HTTP.</a:t>
            </a:r>
          </a:p>
          <a:p>
            <a:pPr marL="309605" indent="-309605">
              <a:lnSpc>
                <a:spcPct val="80000"/>
              </a:lnSpc>
              <a:spcBef>
                <a:spcPts val="567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300" dirty="0">
                <a:solidFill>
                  <a:srgbClr val="000000"/>
                </a:solidFill>
              </a:rPr>
              <a:t>Operation styles may be either “RPC” or “Document”.  </a:t>
            </a:r>
          </a:p>
          <a:p>
            <a:pPr marL="309605" indent="-309605">
              <a:lnSpc>
                <a:spcPct val="80000"/>
              </a:lnSpc>
              <a:spcBef>
                <a:spcPts val="567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300" dirty="0">
                <a:solidFill>
                  <a:srgbClr val="000000"/>
                </a:solidFill>
              </a:rPr>
              <a:t>SOAP Body elements will be used to actually convey message payloads.</a:t>
            </a:r>
          </a:p>
          <a:p>
            <a:pPr marL="606249" lvl="1" indent="-295205">
              <a:lnSpc>
                <a:spcPct val="8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RPC requires “encoded” payloads.</a:t>
            </a:r>
          </a:p>
          <a:p>
            <a:pPr marL="925934" lvl="2" indent="-316805">
              <a:lnSpc>
                <a:spcPct val="80000"/>
              </a:lnSpc>
              <a:spcBef>
                <a:spcPts val="499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Each value (echo strings) is wrapped in an element named after the operation.</a:t>
            </a:r>
          </a:p>
          <a:p>
            <a:pPr marL="925934" lvl="2" indent="-316805">
              <a:lnSpc>
                <a:spcPct val="80000"/>
              </a:lnSpc>
              <a:spcBef>
                <a:spcPts val="499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Useful RPC processing on the server side.</a:t>
            </a:r>
          </a:p>
          <a:p>
            <a:pPr marL="606249" lvl="1" indent="-295205">
              <a:lnSpc>
                <a:spcPct val="8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Documents are literal (</a:t>
            </a:r>
            <a:r>
              <a:rPr lang="en-US" sz="2200" dirty="0" err="1">
                <a:solidFill>
                  <a:srgbClr val="000000"/>
                </a:solidFill>
              </a:rPr>
              <a:t>unencoded</a:t>
            </a:r>
            <a:r>
              <a:rPr lang="en-US" sz="2200" dirty="0">
                <a:solidFill>
                  <a:srgbClr val="000000"/>
                </a:solidFill>
              </a:rPr>
              <a:t>)</a:t>
            </a:r>
          </a:p>
          <a:p>
            <a:pPr marL="925934" lvl="2" indent="-316805">
              <a:lnSpc>
                <a:spcPct val="80000"/>
              </a:lnSpc>
              <a:spcBef>
                <a:spcPts val="499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Use to just send a payload of XML inside SOAP.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Binding Associations to SOAP</a:t>
            </a: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691200" y="1589927"/>
            <a:ext cx="2695680" cy="3801999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5045760" y="1589927"/>
            <a:ext cx="2695680" cy="3801999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5322240" y="1935563"/>
            <a:ext cx="2142720" cy="3110727"/>
          </a:xfrm>
          <a:prstGeom prst="rect">
            <a:avLst/>
          </a:prstGeom>
          <a:solidFill>
            <a:srgbClr val="FF33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967680" y="2004690"/>
            <a:ext cx="2142720" cy="3110727"/>
          </a:xfrm>
          <a:prstGeom prst="rect">
            <a:avLst/>
          </a:prstGeom>
          <a:solidFill>
            <a:srgbClr val="FF33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830881" y="1659054"/>
            <a:ext cx="1032098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Binding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5116321" y="1589927"/>
            <a:ext cx="1343080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SOAP RPC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1092961" y="2033494"/>
            <a:ext cx="1300568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Operation</a:t>
            </a: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1452961" y="1036909"/>
            <a:ext cx="1011258" cy="4242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sz="2200" dirty="0">
                <a:solidFill>
                  <a:srgbClr val="FFFFFF"/>
                </a:solidFill>
                <a:latin typeface="Verdana" pitchFamily="32" charset="0"/>
              </a:rPr>
              <a:t>WSDL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5945760" y="1036909"/>
            <a:ext cx="942329" cy="4242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sz="2200" dirty="0">
                <a:solidFill>
                  <a:srgbClr val="FFFFFF"/>
                </a:solidFill>
                <a:latin typeface="Verdana" pitchFamily="32" charset="0"/>
              </a:rPr>
              <a:t>SOAP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5460480" y="2073818"/>
            <a:ext cx="167040" cy="332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5460481" y="2073818"/>
            <a:ext cx="1599561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  <a:tab pos="1313299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SOAP Action</a:t>
            </a:r>
          </a:p>
        </p:txBody>
      </p:sp>
      <p:sp>
        <p:nvSpPr>
          <p:cNvPr id="60429" name="Rectangle 13"/>
          <p:cNvSpPr>
            <a:spLocks noChangeArrowheads="1"/>
          </p:cNvSpPr>
          <p:nvPr/>
        </p:nvSpPr>
        <p:spPr bwMode="auto">
          <a:xfrm>
            <a:off x="1175040" y="2695963"/>
            <a:ext cx="1658880" cy="829527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Input</a:t>
            </a:r>
          </a:p>
        </p:txBody>
      </p:sp>
      <p:sp>
        <p:nvSpPr>
          <p:cNvPr id="60430" name="Rectangle 14"/>
          <p:cNvSpPr>
            <a:spLocks noChangeArrowheads="1"/>
          </p:cNvSpPr>
          <p:nvPr/>
        </p:nvSpPr>
        <p:spPr bwMode="auto">
          <a:xfrm>
            <a:off x="1175040" y="3871126"/>
            <a:ext cx="1658880" cy="829527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Output</a:t>
            </a:r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5667840" y="2626836"/>
            <a:ext cx="1520640" cy="829527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SOAP Body</a:t>
            </a:r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5667840" y="3801999"/>
            <a:ext cx="1520640" cy="829527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SOAP Body</a:t>
            </a:r>
          </a:p>
        </p:txBody>
      </p:sp>
      <p:sp>
        <p:nvSpPr>
          <p:cNvPr id="60433" name="AutoShape 17"/>
          <p:cNvSpPr>
            <a:spLocks noChangeArrowheads="1"/>
          </p:cNvSpPr>
          <p:nvPr/>
        </p:nvSpPr>
        <p:spPr bwMode="auto">
          <a:xfrm>
            <a:off x="3525120" y="3387236"/>
            <a:ext cx="1451520" cy="69127"/>
          </a:xfrm>
          <a:prstGeom prst="rightArrow">
            <a:avLst>
              <a:gd name="adj1" fmla="val 50000"/>
              <a:gd name="adj2" fmla="val 525000"/>
            </a:avLst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Binding Restrictions</a:t>
            </a: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414720" y="1451673"/>
            <a:ext cx="7464960" cy="411019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spcBef>
                <a:spcPts val="68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Binding elements point by name to </a:t>
            </a:r>
            <a:r>
              <a:rPr lang="en-US" sz="2700" dirty="0" err="1">
                <a:solidFill>
                  <a:srgbClr val="000000"/>
                </a:solidFill>
              </a:rPr>
              <a:t>portTypes</a:t>
            </a:r>
            <a:r>
              <a:rPr lang="en-US" sz="2700" dirty="0">
                <a:solidFill>
                  <a:srgbClr val="000000"/>
                </a:solidFill>
              </a:rPr>
              <a:t>.</a:t>
            </a:r>
          </a:p>
          <a:p>
            <a:pPr marL="309605" indent="-309605">
              <a:spcBef>
                <a:spcPts val="68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WSDL allows more than one binding element to point to the same port type.</a:t>
            </a:r>
          </a:p>
          <a:p>
            <a:pPr marL="606249" lvl="1" indent="-295205">
              <a:spcBef>
                <a:spcPts val="590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Why?</a:t>
            </a:r>
          </a:p>
          <a:p>
            <a:pPr marL="606249" lvl="1" indent="-295205">
              <a:spcBef>
                <a:spcPts val="590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Because a service may support multiple, alternative protocol bindings.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414720" y="182900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What Does It Mean?</a:t>
            </a: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414720" y="1106036"/>
            <a:ext cx="7464960" cy="439822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80000"/>
              </a:lnSpc>
              <a:spcBef>
                <a:spcPts val="635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WSDL is not a programming language. </a:t>
            </a:r>
          </a:p>
          <a:p>
            <a:pPr marL="309605" indent="-309605">
              <a:lnSpc>
                <a:spcPct val="80000"/>
              </a:lnSpc>
              <a:spcBef>
                <a:spcPts val="635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A service that exposes an WSDL interface is just telling a client what it needs to do to communicate with the service.</a:t>
            </a:r>
          </a:p>
          <a:p>
            <a:pPr marL="606249" lvl="1" indent="-295205">
              <a:lnSpc>
                <a:spcPct val="8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Send me strings and I will return strings.  </a:t>
            </a:r>
          </a:p>
          <a:p>
            <a:pPr marL="606249" lvl="1" indent="-295205">
              <a:lnSpc>
                <a:spcPct val="8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I expect SOAP messages that include the strings in the body.  </a:t>
            </a:r>
          </a:p>
          <a:p>
            <a:pPr marL="606249" lvl="1" indent="-295205">
              <a:lnSpc>
                <a:spcPct val="8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I expect this body to be RPC encoded with the operation name so that I will know which operation the body contents belong to. </a:t>
            </a:r>
          </a:p>
          <a:p>
            <a:pPr marL="606249" lvl="1" indent="-295205">
              <a:lnSpc>
                <a:spcPct val="8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I will return SOAP messages that include Strings in the body. </a:t>
            </a:r>
          </a:p>
          <a:p>
            <a:pPr marL="606249" lvl="1" indent="-295205">
              <a:lnSpc>
                <a:spcPct val="8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These will also be encoded so that you know what to do with them.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829440" y="1382545"/>
            <a:ext cx="6914880" cy="158992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4500" dirty="0">
                <a:solidFill>
                  <a:srgbClr val="006633"/>
                </a:solidFill>
                <a:latin typeface="Garamond" pitchFamily="16" charset="0"/>
              </a:rPr>
              <a:t>Ports and Services</a:t>
            </a: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797120" y="3594617"/>
            <a:ext cx="5944320" cy="158992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71575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400" dirty="0">
                <a:solidFill>
                  <a:srgbClr val="006633"/>
                </a:solidFill>
                <a:latin typeface="Garamond" pitchFamily="16" charset="0"/>
              </a:rPr>
              <a:t>What Does This Look Like In WSDL?</a:t>
            </a: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207360" y="1175164"/>
            <a:ext cx="7948800" cy="490803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11045" indent="-309605">
              <a:lnSpc>
                <a:spcPct val="80000"/>
              </a:lnSpc>
              <a:spcBef>
                <a:spcPts val="567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300" b="1" dirty="0">
                <a:solidFill>
                  <a:srgbClr val="000000"/>
                </a:solidFill>
              </a:rPr>
              <a:t>&lt;</a:t>
            </a:r>
            <a:r>
              <a:rPr lang="en-US" sz="2300" b="1" dirty="0" err="1">
                <a:solidFill>
                  <a:srgbClr val="000000"/>
                </a:solidFill>
              </a:rPr>
              <a:t>wsdl:definitions</a:t>
            </a:r>
            <a:r>
              <a:rPr lang="en-US" sz="2300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567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300" b="1" dirty="0">
                <a:solidFill>
                  <a:srgbClr val="000000"/>
                </a:solidFill>
              </a:rPr>
              <a:t>	…</a:t>
            </a:r>
          </a:p>
          <a:p>
            <a:pPr marL="311045" indent="-309605">
              <a:lnSpc>
                <a:spcPct val="80000"/>
              </a:lnSpc>
              <a:spcBef>
                <a:spcPts val="567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300" b="1" dirty="0">
                <a:solidFill>
                  <a:srgbClr val="000000"/>
                </a:solidFill>
              </a:rPr>
              <a:t>   &lt;</a:t>
            </a:r>
            <a:r>
              <a:rPr lang="en-US" sz="2300" b="1" dirty="0" err="1">
                <a:solidFill>
                  <a:srgbClr val="000000"/>
                </a:solidFill>
              </a:rPr>
              <a:t>wsdl:binding</a:t>
            </a:r>
            <a:r>
              <a:rPr lang="en-US" sz="2300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567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300" b="1" dirty="0">
                <a:solidFill>
                  <a:srgbClr val="000000"/>
                </a:solidFill>
              </a:rPr>
              <a:t>	… 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</a:p>
          <a:p>
            <a:pPr marL="311045" indent="-309605">
              <a:lnSpc>
                <a:spcPct val="80000"/>
              </a:lnSpc>
              <a:spcBef>
                <a:spcPts val="567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300" b="1" dirty="0">
                <a:solidFill>
                  <a:srgbClr val="000000"/>
                </a:solidFill>
              </a:rPr>
              <a:t>  &lt;/</a:t>
            </a:r>
            <a:r>
              <a:rPr lang="en-US" sz="2300" b="1" dirty="0" err="1">
                <a:solidFill>
                  <a:srgbClr val="000000"/>
                </a:solidFill>
              </a:rPr>
              <a:t>wsdl:binding</a:t>
            </a:r>
            <a:r>
              <a:rPr lang="en-US" sz="2300" b="1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567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300" b="1" dirty="0">
                <a:solidFill>
                  <a:srgbClr val="AFBF39"/>
                </a:solidFill>
              </a:rPr>
              <a:t>&lt;</a:t>
            </a:r>
            <a:r>
              <a:rPr lang="en-US" sz="2300" b="1" dirty="0" err="1">
                <a:solidFill>
                  <a:srgbClr val="AFBF39"/>
                </a:solidFill>
              </a:rPr>
              <a:t>wsdl:service</a:t>
            </a:r>
            <a:r>
              <a:rPr lang="en-US" sz="2300" b="1" dirty="0">
                <a:solidFill>
                  <a:srgbClr val="AFBF39"/>
                </a:solidFill>
              </a:rPr>
              <a:t> name="</a:t>
            </a:r>
            <a:r>
              <a:rPr lang="en-US" sz="2300" b="1" dirty="0" err="1">
                <a:solidFill>
                  <a:srgbClr val="AFBF39"/>
                </a:solidFill>
              </a:rPr>
              <a:t>EchoService</a:t>
            </a:r>
            <a:r>
              <a:rPr lang="en-US" sz="2300" b="1" dirty="0">
                <a:solidFill>
                  <a:srgbClr val="AFBF39"/>
                </a:solidFill>
              </a:rPr>
              <a:t>"&gt;</a:t>
            </a:r>
          </a:p>
          <a:p>
            <a:pPr marL="311045" indent="-309605">
              <a:lnSpc>
                <a:spcPct val="80000"/>
              </a:lnSpc>
              <a:spcBef>
                <a:spcPts val="567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300" b="1" dirty="0">
                <a:solidFill>
                  <a:srgbClr val="AFBF39"/>
                </a:solidFill>
              </a:rPr>
              <a:t>	&lt;</a:t>
            </a:r>
            <a:r>
              <a:rPr lang="en-US" sz="2300" b="1" dirty="0" err="1">
                <a:solidFill>
                  <a:srgbClr val="AFBF39"/>
                </a:solidFill>
              </a:rPr>
              <a:t>wsdl:port</a:t>
            </a:r>
            <a:r>
              <a:rPr lang="en-US" sz="2300" b="1" dirty="0">
                <a:solidFill>
                  <a:srgbClr val="AFBF39"/>
                </a:solidFill>
              </a:rPr>
              <a:t> binding="</a:t>
            </a:r>
            <a:r>
              <a:rPr lang="en-US" sz="2300" b="1" dirty="0" err="1">
                <a:solidFill>
                  <a:srgbClr val="AFBF39"/>
                </a:solidFill>
              </a:rPr>
              <a:t>impl:EchoSoapBinding</a:t>
            </a:r>
            <a:r>
              <a:rPr lang="en-US" sz="2300" b="1" dirty="0">
                <a:solidFill>
                  <a:srgbClr val="AFBF39"/>
                </a:solidFill>
              </a:rPr>
              <a:t>" name="Echo"&gt;</a:t>
            </a:r>
          </a:p>
          <a:p>
            <a:pPr marL="311045" indent="-309605">
              <a:lnSpc>
                <a:spcPct val="80000"/>
              </a:lnSpc>
              <a:spcBef>
                <a:spcPts val="567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300" b="1" dirty="0">
                <a:solidFill>
                  <a:srgbClr val="AFBF39"/>
                </a:solidFill>
              </a:rPr>
              <a:t>  		&lt;</a:t>
            </a:r>
            <a:r>
              <a:rPr lang="en-US" sz="2300" b="1" dirty="0" err="1">
                <a:solidFill>
                  <a:srgbClr val="AFBF39"/>
                </a:solidFill>
              </a:rPr>
              <a:t>wsdlsoap:address</a:t>
            </a:r>
            <a:r>
              <a:rPr lang="en-US" sz="2300" b="1" dirty="0">
                <a:solidFill>
                  <a:srgbClr val="AFBF39"/>
                </a:solidFill>
              </a:rPr>
              <a:t> location="http://grids.ucs.indiana.edu:8045/GCWS/services/Echo" /&gt; </a:t>
            </a:r>
          </a:p>
          <a:p>
            <a:pPr marL="311045" indent="-309605">
              <a:lnSpc>
                <a:spcPct val="80000"/>
              </a:lnSpc>
              <a:spcBef>
                <a:spcPts val="567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300" b="1" dirty="0">
                <a:solidFill>
                  <a:srgbClr val="AFBF39"/>
                </a:solidFill>
              </a:rPr>
              <a:t>  	&lt;/</a:t>
            </a:r>
            <a:r>
              <a:rPr lang="en-US" sz="2300" b="1" dirty="0" err="1">
                <a:solidFill>
                  <a:srgbClr val="AFBF39"/>
                </a:solidFill>
              </a:rPr>
              <a:t>wsdl:port</a:t>
            </a:r>
            <a:r>
              <a:rPr lang="en-US" sz="2300" b="1" dirty="0">
                <a:solidFill>
                  <a:srgbClr val="AFBF39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567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300" b="1" dirty="0">
                <a:solidFill>
                  <a:srgbClr val="AFBF39"/>
                </a:solidFill>
              </a:rPr>
              <a:t>  &lt;/</a:t>
            </a:r>
            <a:r>
              <a:rPr lang="en-US" sz="2300" b="1" dirty="0" err="1">
                <a:solidFill>
                  <a:srgbClr val="AFBF39"/>
                </a:solidFill>
              </a:rPr>
              <a:t>wsdl:service</a:t>
            </a:r>
            <a:r>
              <a:rPr lang="en-US" sz="2300" b="1" dirty="0">
                <a:solidFill>
                  <a:srgbClr val="AFBF39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567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300" b="1" dirty="0">
                <a:solidFill>
                  <a:srgbClr val="000000"/>
                </a:solidFill>
              </a:rPr>
              <a:t>&lt;/</a:t>
            </a:r>
            <a:r>
              <a:rPr lang="en-US" sz="2300" b="1" dirty="0" err="1">
                <a:solidFill>
                  <a:srgbClr val="000000"/>
                </a:solidFill>
              </a:rPr>
              <a:t>wsdl:definitions</a:t>
            </a:r>
            <a:r>
              <a:rPr lang="en-US" sz="2300" b="1" dirty="0">
                <a:solidFill>
                  <a:srgbClr val="000000"/>
                </a:solidFill>
              </a:rPr>
              <a:t>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Web Service Extensions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72960" y="1026829"/>
            <a:ext cx="7464960" cy="452495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80000"/>
              </a:lnSpc>
              <a:spcBef>
                <a:spcPts val="522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100" dirty="0">
                <a:solidFill>
                  <a:srgbClr val="000000"/>
                </a:solidFill>
              </a:rPr>
              <a:t>Web Services communicate with SOAP, and SOAP is designed to be extensible.</a:t>
            </a:r>
          </a:p>
          <a:p>
            <a:pPr marL="309605" indent="-309605">
              <a:lnSpc>
                <a:spcPct val="80000"/>
              </a:lnSpc>
              <a:spcBef>
                <a:spcPts val="522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100" dirty="0">
                <a:solidFill>
                  <a:srgbClr val="000000"/>
                </a:solidFill>
              </a:rPr>
              <a:t>Examples of Extensions 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CC9900"/>
                </a:solidFill>
              </a:rPr>
              <a:t>Addressing</a:t>
            </a:r>
            <a:r>
              <a:rPr lang="en-US" dirty="0">
                <a:solidFill>
                  <a:srgbClr val="000000"/>
                </a:solidFill>
              </a:rPr>
              <a:t>: describes how SOAP messages can be conveyed across multiple hops.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CC9900"/>
                </a:solidFill>
              </a:rPr>
              <a:t>Security</a:t>
            </a:r>
            <a:r>
              <a:rPr lang="en-US" dirty="0">
                <a:solidFill>
                  <a:srgbClr val="000000"/>
                </a:solidFill>
              </a:rPr>
              <a:t>: how to authenticate clients and servers, how to authorize usage, etc.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CC9900"/>
                </a:solidFill>
              </a:rPr>
              <a:t>Reliability/</a:t>
            </a:r>
            <a:r>
              <a:rPr lang="en-US" dirty="0" err="1">
                <a:solidFill>
                  <a:srgbClr val="CC9900"/>
                </a:solidFill>
              </a:rPr>
              <a:t>ReliableMessaging</a:t>
            </a:r>
            <a:r>
              <a:rPr lang="en-US" dirty="0">
                <a:solidFill>
                  <a:srgbClr val="000000"/>
                </a:solidFill>
              </a:rPr>
              <a:t>: provides guaranteed delivery through acknowledgements</a:t>
            </a:r>
          </a:p>
          <a:p>
            <a:pPr marL="309605" indent="-309605">
              <a:lnSpc>
                <a:spcPct val="80000"/>
              </a:lnSpc>
              <a:spcBef>
                <a:spcPts val="522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100" dirty="0">
                <a:solidFill>
                  <a:srgbClr val="000000"/>
                </a:solidFill>
              </a:rPr>
              <a:t>Most of these are defined by specifications published by OASIS.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Ports and Services</a:t>
            </a: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414720" y="1106036"/>
            <a:ext cx="7464960" cy="445582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11045" indent="-309605">
              <a:spcBef>
                <a:spcPts val="68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&lt;</a:t>
            </a:r>
            <a:r>
              <a:rPr lang="en-US" sz="2700" dirty="0" err="1">
                <a:solidFill>
                  <a:srgbClr val="000000"/>
                </a:solidFill>
              </a:rPr>
              <a:t>wsdl:service</a:t>
            </a:r>
            <a:r>
              <a:rPr lang="en-US" sz="2700" dirty="0">
                <a:solidFill>
                  <a:srgbClr val="000000"/>
                </a:solidFill>
              </a:rPr>
              <a:t> name="</a:t>
            </a:r>
            <a:r>
              <a:rPr lang="en-US" sz="2700" dirty="0" err="1">
                <a:solidFill>
                  <a:srgbClr val="000000"/>
                </a:solidFill>
              </a:rPr>
              <a:t>EchoService</a:t>
            </a:r>
            <a:r>
              <a:rPr lang="en-US" sz="2700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spcBef>
                <a:spcPts val="68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	&lt;</a:t>
            </a:r>
            <a:r>
              <a:rPr lang="en-US" sz="2700" dirty="0" err="1">
                <a:solidFill>
                  <a:srgbClr val="000000"/>
                </a:solidFill>
              </a:rPr>
              <a:t>wsdl:port</a:t>
            </a:r>
            <a:r>
              <a:rPr lang="en-US" sz="2700" dirty="0">
                <a:solidFill>
                  <a:srgbClr val="000000"/>
                </a:solidFill>
              </a:rPr>
              <a:t> 	binding="</a:t>
            </a:r>
            <a:r>
              <a:rPr lang="en-US" sz="2700" dirty="0" err="1">
                <a:solidFill>
                  <a:srgbClr val="000000"/>
                </a:solidFill>
              </a:rPr>
              <a:t>impl:EchoSoapBinding</a:t>
            </a:r>
            <a:r>
              <a:rPr lang="en-US" sz="2700" dirty="0">
                <a:solidFill>
                  <a:srgbClr val="000000"/>
                </a:solidFill>
              </a:rPr>
              <a:t>" 	name="Echo"&gt;</a:t>
            </a:r>
          </a:p>
          <a:p>
            <a:pPr marL="311045" indent="-309605">
              <a:spcBef>
                <a:spcPts val="47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	   &lt;</a:t>
            </a:r>
            <a:r>
              <a:rPr lang="en-US" sz="2700" dirty="0" err="1">
                <a:solidFill>
                  <a:srgbClr val="000000"/>
                </a:solidFill>
              </a:rPr>
              <a:t>wsdlsoap:address</a:t>
            </a:r>
            <a:r>
              <a:rPr lang="en-US" sz="2700" dirty="0">
                <a:solidFill>
                  <a:srgbClr val="000000"/>
                </a:solidFill>
              </a:rPr>
              <a:t> 		 			location=“http://..../"/&gt;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</a:p>
          <a:p>
            <a:pPr marL="311045" indent="-309605">
              <a:spcBef>
                <a:spcPts val="68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700" b="1" dirty="0">
                <a:solidFill>
                  <a:srgbClr val="000000"/>
                </a:solidFill>
              </a:rPr>
              <a:t> </a:t>
            </a:r>
            <a:r>
              <a:rPr lang="en-US" sz="2700" dirty="0">
                <a:solidFill>
                  <a:srgbClr val="000000"/>
                </a:solidFill>
              </a:rPr>
              <a:t> &lt;/</a:t>
            </a:r>
            <a:r>
              <a:rPr lang="en-US" sz="2700" dirty="0" err="1">
                <a:solidFill>
                  <a:srgbClr val="000000"/>
                </a:solidFill>
              </a:rPr>
              <a:t>wsdl:port</a:t>
            </a:r>
            <a:r>
              <a:rPr lang="en-US" sz="2700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spcBef>
                <a:spcPts val="68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&lt;/</a:t>
            </a:r>
            <a:r>
              <a:rPr lang="en-US" sz="2700" dirty="0" err="1">
                <a:solidFill>
                  <a:srgbClr val="000000"/>
                </a:solidFill>
              </a:rPr>
              <a:t>wsdl:service</a:t>
            </a:r>
            <a:r>
              <a:rPr lang="en-US" sz="2700" dirty="0">
                <a:solidFill>
                  <a:srgbClr val="000000"/>
                </a:solidFill>
              </a:rPr>
              <a:t>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Port and Service Tags</a:t>
            </a: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414720" y="1175164"/>
            <a:ext cx="7464960" cy="438670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spcBef>
                <a:spcPts val="81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3300" dirty="0">
                <a:solidFill>
                  <a:srgbClr val="000000"/>
                </a:solidFill>
              </a:rPr>
              <a:t>The service element is a collection of ports.</a:t>
            </a:r>
          </a:p>
          <a:p>
            <a:pPr marL="606249" lvl="1" indent="-295205">
              <a:spcBef>
                <a:spcPts val="726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900" dirty="0">
                <a:solidFill>
                  <a:srgbClr val="000000"/>
                </a:solidFill>
              </a:rPr>
              <a:t>That’s all it is for.</a:t>
            </a:r>
          </a:p>
          <a:p>
            <a:pPr marL="309605" indent="-309605">
              <a:spcBef>
                <a:spcPts val="81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3300" dirty="0">
                <a:solidFill>
                  <a:srgbClr val="000000"/>
                </a:solidFill>
              </a:rPr>
              <a:t>Ports are intended to point to actual Web service locations</a:t>
            </a:r>
          </a:p>
          <a:p>
            <a:pPr marL="606249" lvl="1" indent="-295205">
              <a:spcBef>
                <a:spcPts val="726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900" dirty="0">
                <a:solidFill>
                  <a:srgbClr val="000000"/>
                </a:solidFill>
              </a:rPr>
              <a:t>The location depends on the binding.</a:t>
            </a:r>
          </a:p>
          <a:p>
            <a:pPr marL="606249" lvl="1" indent="-295205">
              <a:spcBef>
                <a:spcPts val="726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900" dirty="0">
                <a:solidFill>
                  <a:srgbClr val="000000"/>
                </a:solidFill>
              </a:rPr>
              <a:t>For SOAP bindings, this is a URL.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Ports and Services</a:t>
            </a: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414720" y="1451673"/>
            <a:ext cx="7464960" cy="411019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90000"/>
              </a:lnSpc>
              <a:spcBef>
                <a:spcPts val="68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A service can have more than one port.</a:t>
            </a:r>
          </a:p>
          <a:p>
            <a:pPr marL="309605" indent="-309605">
              <a:lnSpc>
                <a:spcPct val="90000"/>
              </a:lnSpc>
              <a:spcBef>
                <a:spcPts val="68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Two ports can point back to the same binding element.</a:t>
            </a:r>
          </a:p>
          <a:p>
            <a:pPr marL="606249" lvl="1" indent="-295205">
              <a:lnSpc>
                <a:spcPct val="90000"/>
              </a:lnSpc>
              <a:spcBef>
                <a:spcPts val="590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Ports refer to bindings by name</a:t>
            </a:r>
          </a:p>
          <a:p>
            <a:pPr marL="606249" lvl="1" indent="-295205">
              <a:lnSpc>
                <a:spcPct val="90000"/>
              </a:lnSpc>
              <a:spcBef>
                <a:spcPts val="590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This allows you to provide alternative service locations.</a:t>
            </a:r>
          </a:p>
          <a:p>
            <a:pPr marL="309605" indent="-309605">
              <a:lnSpc>
                <a:spcPct val="90000"/>
              </a:lnSpc>
              <a:spcBef>
                <a:spcPts val="68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The figure on next slide conceptually depicts associating two ports to a single binding.</a:t>
            </a:r>
          </a:p>
          <a:p>
            <a:pPr marL="606249" lvl="1" indent="-295205">
              <a:lnSpc>
                <a:spcPct val="90000"/>
              </a:lnSpc>
              <a:spcBef>
                <a:spcPts val="590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The ports differ only in the URLs of their services.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Port Associations to Bindings</a:t>
            </a:r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691200" y="1244291"/>
            <a:ext cx="2695680" cy="3801999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5045760" y="1244291"/>
            <a:ext cx="2695680" cy="3801999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5322240" y="1866436"/>
            <a:ext cx="2142720" cy="1036909"/>
          </a:xfrm>
          <a:prstGeom prst="rect">
            <a:avLst/>
          </a:prstGeom>
          <a:solidFill>
            <a:srgbClr val="FF33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967680" y="1659054"/>
            <a:ext cx="2142720" cy="3110727"/>
          </a:xfrm>
          <a:prstGeom prst="rect">
            <a:avLst/>
          </a:prstGeom>
          <a:solidFill>
            <a:srgbClr val="FF33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830881" y="1313418"/>
            <a:ext cx="1032098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Binding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5116321" y="1244291"/>
            <a:ext cx="1016068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Service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1092961" y="1687857"/>
            <a:ext cx="1300568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Operation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5460480" y="1728182"/>
            <a:ext cx="167040" cy="332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5463360" y="1935563"/>
            <a:ext cx="1045691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Port #1</a:t>
            </a:r>
          </a:p>
        </p:txBody>
      </p:sp>
      <p:sp>
        <p:nvSpPr>
          <p:cNvPr id="68619" name="Rectangle 11"/>
          <p:cNvSpPr>
            <a:spLocks noChangeArrowheads="1"/>
          </p:cNvSpPr>
          <p:nvPr/>
        </p:nvSpPr>
        <p:spPr bwMode="auto">
          <a:xfrm>
            <a:off x="1175040" y="2350327"/>
            <a:ext cx="1658880" cy="829527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Input</a:t>
            </a:r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1175040" y="3525490"/>
            <a:ext cx="1658880" cy="829527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Output</a:t>
            </a:r>
          </a:p>
        </p:txBody>
      </p:sp>
      <p:sp>
        <p:nvSpPr>
          <p:cNvPr id="68621" name="Rectangle 13"/>
          <p:cNvSpPr>
            <a:spLocks noChangeArrowheads="1"/>
          </p:cNvSpPr>
          <p:nvPr/>
        </p:nvSpPr>
        <p:spPr bwMode="auto">
          <a:xfrm>
            <a:off x="5598720" y="2350327"/>
            <a:ext cx="1658880" cy="345636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URL #1</a:t>
            </a:r>
          </a:p>
        </p:txBody>
      </p:sp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5391360" y="3387236"/>
            <a:ext cx="2142720" cy="1036909"/>
          </a:xfrm>
          <a:prstGeom prst="rect">
            <a:avLst/>
          </a:prstGeom>
          <a:solidFill>
            <a:srgbClr val="FF33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  <a:tab pos="1969949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 </a:t>
            </a:r>
          </a:p>
        </p:txBody>
      </p:sp>
      <p:sp>
        <p:nvSpPr>
          <p:cNvPr id="68623" name="Rectangle 15"/>
          <p:cNvSpPr>
            <a:spLocks noChangeArrowheads="1"/>
          </p:cNvSpPr>
          <p:nvPr/>
        </p:nvSpPr>
        <p:spPr bwMode="auto">
          <a:xfrm>
            <a:off x="5667840" y="3801999"/>
            <a:ext cx="1658880" cy="345636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URL #2</a:t>
            </a:r>
          </a:p>
        </p:txBody>
      </p:sp>
      <p:sp>
        <p:nvSpPr>
          <p:cNvPr id="68624" name="Text Box 16"/>
          <p:cNvSpPr txBox="1">
            <a:spLocks noChangeArrowheads="1"/>
          </p:cNvSpPr>
          <p:nvPr/>
        </p:nvSpPr>
        <p:spPr bwMode="auto">
          <a:xfrm>
            <a:off x="5463360" y="3387236"/>
            <a:ext cx="1045691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dirty="0">
                <a:solidFill>
                  <a:srgbClr val="FFFFFF"/>
                </a:solidFill>
                <a:latin typeface="Verdana" pitchFamily="32" charset="0"/>
              </a:rPr>
              <a:t>Port #2</a:t>
            </a:r>
          </a:p>
        </p:txBody>
      </p:sp>
      <p:sp>
        <p:nvSpPr>
          <p:cNvPr id="68625" name="Line 17"/>
          <p:cNvSpPr>
            <a:spLocks noChangeShapeType="1"/>
          </p:cNvSpPr>
          <p:nvPr/>
        </p:nvSpPr>
        <p:spPr bwMode="auto">
          <a:xfrm flipH="1">
            <a:off x="3385441" y="2281199"/>
            <a:ext cx="1938240" cy="483891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68626" name="Line 18"/>
          <p:cNvSpPr>
            <a:spLocks noChangeShapeType="1"/>
          </p:cNvSpPr>
          <p:nvPr/>
        </p:nvSpPr>
        <p:spPr bwMode="auto">
          <a:xfrm flipH="1" flipV="1">
            <a:off x="3385441" y="3178415"/>
            <a:ext cx="2007360" cy="694153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Summary of WSDL</a:t>
            </a:r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414720" y="1175164"/>
            <a:ext cx="7464960" cy="438670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90000"/>
              </a:lnSpc>
              <a:spcBef>
                <a:spcPts val="635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WSDL decouples remote service operations.</a:t>
            </a:r>
          </a:p>
          <a:p>
            <a:pPr marL="606249" lvl="1" indent="-295205">
              <a:lnSpc>
                <a:spcPct val="90000"/>
              </a:lnSpc>
              <a:spcBef>
                <a:spcPts val="635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Types=custom message definitions. </a:t>
            </a:r>
          </a:p>
          <a:p>
            <a:pPr marL="925934" lvl="2" indent="-316805">
              <a:lnSpc>
                <a:spcPct val="90000"/>
              </a:lnSpc>
              <a:spcBef>
                <a:spcPts val="54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Any data types not in the XML schema.</a:t>
            </a:r>
          </a:p>
          <a:p>
            <a:pPr marL="606249" lvl="1" indent="-295205">
              <a:lnSpc>
                <a:spcPct val="90000"/>
              </a:lnSpc>
              <a:spcBef>
                <a:spcPts val="635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Message=name the messages that must be exchanged and their data types, possibly defined by &lt;type&gt;.</a:t>
            </a:r>
          </a:p>
          <a:p>
            <a:pPr marL="606249" lvl="1" indent="-295205">
              <a:lnSpc>
                <a:spcPct val="90000"/>
              </a:lnSpc>
              <a:spcBef>
                <a:spcPts val="635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 err="1">
                <a:solidFill>
                  <a:srgbClr val="000000"/>
                </a:solidFill>
              </a:rPr>
              <a:t>PortTypes</a:t>
            </a:r>
            <a:r>
              <a:rPr lang="en-US" sz="2500" dirty="0">
                <a:solidFill>
                  <a:srgbClr val="000000"/>
                </a:solidFill>
              </a:rPr>
              <a:t>=service interfaces</a:t>
            </a:r>
          </a:p>
          <a:p>
            <a:pPr marL="925934" lvl="2" indent="-316805">
              <a:lnSpc>
                <a:spcPct val="90000"/>
              </a:lnSpc>
              <a:spcBef>
                <a:spcPts val="54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Operations=remote method signatures.</a:t>
            </a:r>
          </a:p>
          <a:p>
            <a:pPr marL="606249" lvl="1" indent="-295205">
              <a:lnSpc>
                <a:spcPct val="90000"/>
              </a:lnSpc>
              <a:spcBef>
                <a:spcPts val="635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Bindings=mappings of </a:t>
            </a:r>
            <a:r>
              <a:rPr lang="en-US" sz="2500" dirty="0" err="1">
                <a:solidFill>
                  <a:srgbClr val="000000"/>
                </a:solidFill>
              </a:rPr>
              <a:t>portType</a:t>
            </a:r>
            <a:r>
              <a:rPr lang="en-US" sz="2500" dirty="0">
                <a:solidFill>
                  <a:srgbClr val="000000"/>
                </a:solidFill>
              </a:rPr>
              <a:t> operations to real message formats</a:t>
            </a:r>
          </a:p>
          <a:p>
            <a:pPr marL="606249" lvl="1" indent="-295205">
              <a:lnSpc>
                <a:spcPct val="90000"/>
              </a:lnSpc>
              <a:spcBef>
                <a:spcPts val="635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Ports=locations (URLs) of real services.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691200" y="1520800"/>
            <a:ext cx="7050240" cy="146607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4500" dirty="0">
                <a:solidFill>
                  <a:srgbClr val="006633"/>
                </a:solidFill>
                <a:latin typeface="Garamond" pitchFamily="16" charset="0"/>
              </a:rPr>
              <a:t>SOAP Intro and Message Formats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SOAP Primary References</a:t>
            </a:r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414720" y="1451673"/>
            <a:ext cx="7464960" cy="411019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SOAP is defined by a number of links</a:t>
            </a:r>
          </a:p>
          <a:p>
            <a:pPr marL="606249" lvl="1" indent="-295205"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996600"/>
                </a:solidFill>
                <a:hlinkClick r:id="rId3"/>
              </a:rPr>
              <a:t>http://www.w3.org/TR/soap/</a:t>
            </a:r>
          </a:p>
          <a:p>
            <a:pPr marL="309605" indent="-309605"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See primarily the “Primer” and “Messaging Framework” links.</a:t>
            </a:r>
          </a:p>
          <a:p>
            <a:pPr marL="309605" indent="-309605"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The actual SOAP schema is available from </a:t>
            </a:r>
            <a:r>
              <a:rPr lang="en-US" sz="2400" dirty="0">
                <a:solidFill>
                  <a:srgbClr val="996600"/>
                </a:solidFill>
                <a:hlinkClick r:id="rId4"/>
              </a:rPr>
              <a:t>http://www.w3.org/2003/05/soap-envelope/</a:t>
            </a:r>
          </a:p>
          <a:p>
            <a:pPr marL="606249" lvl="1" indent="-295205"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It is pretty small, as these things go.</a:t>
            </a:r>
          </a:p>
          <a:p>
            <a:pPr marL="309605" indent="-309605">
              <a:spcBef>
                <a:spcPts val="499"/>
              </a:spcBef>
              <a:buSzPct val="65000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SOAP and Web Services</a:t>
            </a:r>
          </a:p>
        </p:txBody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414720" y="1451673"/>
            <a:ext cx="3657600" cy="411019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90000"/>
              </a:lnSpc>
              <a:spcBef>
                <a:spcPts val="499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WSDL</a:t>
            </a:r>
          </a:p>
          <a:p>
            <a:pPr marL="606249" lvl="1" indent="-295205">
              <a:lnSpc>
                <a:spcPct val="9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Defines the interfaces for remote services.</a:t>
            </a:r>
          </a:p>
          <a:p>
            <a:pPr marL="606249" lvl="1" indent="-295205">
              <a:lnSpc>
                <a:spcPct val="9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Provides guidelines for constructing clients to the service.</a:t>
            </a:r>
          </a:p>
          <a:p>
            <a:pPr marL="606249" lvl="1" indent="-295205">
              <a:lnSpc>
                <a:spcPct val="9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Tells the client how to communicate with the service.</a:t>
            </a:r>
          </a:p>
          <a:p>
            <a:pPr marL="309605" indent="-309605">
              <a:lnSpc>
                <a:spcPct val="90000"/>
              </a:lnSpc>
              <a:spcBef>
                <a:spcPts val="499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The actual communications are encoded with SOAP.</a:t>
            </a:r>
          </a:p>
          <a:p>
            <a:pPr marL="606249" lvl="1" indent="-295205">
              <a:lnSpc>
                <a:spcPct val="9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Transported by HTTP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5667840" y="1106036"/>
            <a:ext cx="1105920" cy="967782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</a:tabLst>
            </a:pPr>
            <a:r>
              <a:rPr lang="en-US" sz="2200" dirty="0">
                <a:latin typeface="Times New Roman" pitchFamily="16" charset="0"/>
              </a:rPr>
              <a:t>Client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5667840" y="4009381"/>
            <a:ext cx="1105920" cy="967782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</a:tabLst>
            </a:pPr>
            <a:r>
              <a:rPr lang="en-US" sz="2200" dirty="0">
                <a:latin typeface="Times New Roman" pitchFamily="16" charset="0"/>
              </a:rPr>
              <a:t>Service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5667840" y="2073818"/>
            <a:ext cx="1105920" cy="276509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</a:tabLst>
            </a:pPr>
            <a:r>
              <a:rPr lang="en-US" sz="2200" dirty="0">
                <a:latin typeface="Times New Roman" pitchFamily="16" charset="0"/>
              </a:rPr>
              <a:t>WSDL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5667840" y="3732872"/>
            <a:ext cx="1105920" cy="276509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</a:tabLst>
            </a:pPr>
            <a:r>
              <a:rPr lang="en-US" sz="2200" dirty="0">
                <a:latin typeface="Times New Roman" pitchFamily="16" charset="0"/>
              </a:rPr>
              <a:t>WSDL</a:t>
            </a:r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>
            <a:off x="6013440" y="2350327"/>
            <a:ext cx="1440" cy="138254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 flipV="1">
            <a:off x="6497280" y="2348888"/>
            <a:ext cx="1440" cy="138542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4839841" y="2695963"/>
            <a:ext cx="1072172" cy="76284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sz="2200" dirty="0">
                <a:latin typeface="Times New Roman" pitchFamily="16" charset="0"/>
              </a:rPr>
              <a:t>SOAP</a:t>
            </a:r>
          </a:p>
          <a:p>
            <a:pPr>
              <a:tabLst>
                <a:tab pos="656650" algn="l"/>
              </a:tabLst>
            </a:pPr>
            <a:r>
              <a:rPr lang="en-US" sz="2200" dirty="0">
                <a:latin typeface="Times New Roman" pitchFamily="16" charset="0"/>
              </a:rPr>
              <a:t>Request</a:t>
            </a:r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6844321" y="2765090"/>
            <a:ext cx="1243694" cy="76284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sz="2200" dirty="0">
                <a:latin typeface="Times New Roman" pitchFamily="16" charset="0"/>
              </a:rPr>
              <a:t>SOAP</a:t>
            </a:r>
          </a:p>
          <a:p>
            <a:pPr>
              <a:tabLst>
                <a:tab pos="656650" algn="l"/>
              </a:tabLst>
            </a:pPr>
            <a:r>
              <a:rPr lang="en-US" sz="2200" dirty="0">
                <a:latin typeface="Times New Roman" pitchFamily="16" charset="0"/>
              </a:rPr>
              <a:t>Response</a:t>
            </a:r>
          </a:p>
        </p:txBody>
      </p:sp>
      <p:sp>
        <p:nvSpPr>
          <p:cNvPr id="72715" name="Line 11"/>
          <p:cNvSpPr>
            <a:spLocks noChangeShapeType="1"/>
          </p:cNvSpPr>
          <p:nvPr/>
        </p:nvSpPr>
        <p:spPr bwMode="auto">
          <a:xfrm flipV="1">
            <a:off x="5460480" y="3385796"/>
            <a:ext cx="483840" cy="14113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72716" name="Line 12"/>
          <p:cNvSpPr>
            <a:spLocks noChangeShapeType="1"/>
          </p:cNvSpPr>
          <p:nvPr/>
        </p:nvSpPr>
        <p:spPr bwMode="auto">
          <a:xfrm flipH="1" flipV="1">
            <a:off x="6634081" y="3316669"/>
            <a:ext cx="694080" cy="279389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Beyond Client-Server</a:t>
            </a:r>
          </a:p>
        </p:txBody>
      </p:sp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552961" y="1036909"/>
            <a:ext cx="3391200" cy="4285890"/>
          </a:xfrm>
          <a:prstGeom prst="rect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90000"/>
              </a:lnSpc>
              <a:spcBef>
                <a:spcPts val="45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SOAP assumes messages have an </a:t>
            </a:r>
            <a:r>
              <a:rPr lang="en-US" i="1" dirty="0">
                <a:solidFill>
                  <a:srgbClr val="000000"/>
                </a:solidFill>
              </a:rPr>
              <a:t>originator</a:t>
            </a:r>
            <a:r>
              <a:rPr lang="en-US" dirty="0">
                <a:solidFill>
                  <a:srgbClr val="000000"/>
                </a:solidFill>
              </a:rPr>
              <a:t>, one or more </a:t>
            </a:r>
            <a:r>
              <a:rPr lang="en-US" i="1" dirty="0">
                <a:solidFill>
                  <a:srgbClr val="000000"/>
                </a:solidFill>
              </a:rPr>
              <a:t>ultimate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i="1" dirty="0">
                <a:solidFill>
                  <a:srgbClr val="000000"/>
                </a:solidFill>
              </a:rPr>
              <a:t>receivers</a:t>
            </a:r>
            <a:r>
              <a:rPr lang="en-US" dirty="0">
                <a:solidFill>
                  <a:srgbClr val="000000"/>
                </a:solidFill>
              </a:rPr>
              <a:t>, and zero or more </a:t>
            </a:r>
            <a:r>
              <a:rPr lang="en-US" i="1" dirty="0">
                <a:solidFill>
                  <a:srgbClr val="000000"/>
                </a:solidFill>
              </a:rPr>
              <a:t>intermediaries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marL="309605" indent="-309605">
              <a:lnSpc>
                <a:spcPct val="90000"/>
              </a:lnSpc>
              <a:spcBef>
                <a:spcPts val="45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The reason is to support distributed message processing.</a:t>
            </a:r>
          </a:p>
          <a:p>
            <a:pPr marL="309605" indent="-309605">
              <a:lnSpc>
                <a:spcPct val="90000"/>
              </a:lnSpc>
              <a:spcBef>
                <a:spcPts val="45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Implementing this message routing is out of scope for SOAP.</a:t>
            </a:r>
          </a:p>
          <a:p>
            <a:pPr marL="606249" lvl="1" indent="-295205">
              <a:lnSpc>
                <a:spcPct val="90000"/>
              </a:lnSpc>
              <a:spcBef>
                <a:spcPts val="408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Assume each node is a Tomcat server or JMS broker.</a:t>
            </a:r>
          </a:p>
          <a:p>
            <a:pPr marL="309605" indent="-309605">
              <a:lnSpc>
                <a:spcPct val="90000"/>
              </a:lnSpc>
              <a:spcBef>
                <a:spcPts val="45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That is, we can go beyond client-server messaging.</a:t>
            </a:r>
          </a:p>
        </p:txBody>
      </p:sp>
      <p:sp>
        <p:nvSpPr>
          <p:cNvPr id="73731" name="Oval 3"/>
          <p:cNvSpPr>
            <a:spLocks noChangeArrowheads="1"/>
          </p:cNvSpPr>
          <p:nvPr/>
        </p:nvSpPr>
        <p:spPr bwMode="auto">
          <a:xfrm>
            <a:off x="4492800" y="1175163"/>
            <a:ext cx="1105920" cy="1036909"/>
          </a:xfrm>
          <a:prstGeom prst="ellipse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buSzPct val="45000"/>
              <a:tabLst>
                <a:tab pos="656650" algn="l"/>
              </a:tabLst>
            </a:pPr>
            <a:r>
              <a:rPr lang="en-US" dirty="0">
                <a:solidFill>
                  <a:srgbClr val="FFFFFF"/>
                </a:solidFill>
              </a:rPr>
              <a:t>Originator</a:t>
            </a:r>
          </a:p>
        </p:txBody>
      </p:sp>
      <p:sp>
        <p:nvSpPr>
          <p:cNvPr id="73732" name="Oval 4"/>
          <p:cNvSpPr>
            <a:spLocks noChangeArrowheads="1"/>
          </p:cNvSpPr>
          <p:nvPr/>
        </p:nvSpPr>
        <p:spPr bwMode="auto">
          <a:xfrm>
            <a:off x="6773760" y="1106036"/>
            <a:ext cx="1105920" cy="1036909"/>
          </a:xfrm>
          <a:prstGeom prst="ellipse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buSzPct val="45000"/>
              <a:tabLst>
                <a:tab pos="656650" algn="l"/>
              </a:tabLst>
            </a:pPr>
            <a:r>
              <a:rPr lang="en-US" dirty="0">
                <a:solidFill>
                  <a:srgbClr val="FFFFFF"/>
                </a:solidFill>
              </a:rPr>
              <a:t>Recipient</a:t>
            </a:r>
          </a:p>
        </p:txBody>
      </p:sp>
      <p:sp>
        <p:nvSpPr>
          <p:cNvPr id="73733" name="Oval 5"/>
          <p:cNvSpPr>
            <a:spLocks noChangeArrowheads="1"/>
          </p:cNvSpPr>
          <p:nvPr/>
        </p:nvSpPr>
        <p:spPr bwMode="auto">
          <a:xfrm>
            <a:off x="5944320" y="2488581"/>
            <a:ext cx="1105920" cy="1036909"/>
          </a:xfrm>
          <a:prstGeom prst="ellipse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buSzPct val="45000"/>
              <a:tabLst>
                <a:tab pos="656650" algn="l"/>
              </a:tabLst>
            </a:pPr>
            <a:r>
              <a:rPr lang="en-US" sz="1500" dirty="0">
                <a:solidFill>
                  <a:srgbClr val="FFFFFF"/>
                </a:solidFill>
              </a:rPr>
              <a:t>Intermediary</a:t>
            </a:r>
          </a:p>
        </p:txBody>
      </p:sp>
      <p:sp>
        <p:nvSpPr>
          <p:cNvPr id="73734" name="Oval 6"/>
          <p:cNvSpPr>
            <a:spLocks noChangeArrowheads="1"/>
          </p:cNvSpPr>
          <p:nvPr/>
        </p:nvSpPr>
        <p:spPr bwMode="auto">
          <a:xfrm>
            <a:off x="4907520" y="3663745"/>
            <a:ext cx="1105920" cy="1036909"/>
          </a:xfrm>
          <a:prstGeom prst="ellipse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buSzPct val="45000"/>
              <a:tabLst>
                <a:tab pos="656650" algn="l"/>
              </a:tabLst>
            </a:pPr>
            <a:r>
              <a:rPr lang="en-US" sz="1500" dirty="0">
                <a:solidFill>
                  <a:srgbClr val="FFFFFF"/>
                </a:solidFill>
              </a:rPr>
              <a:t>Intermediary</a:t>
            </a:r>
          </a:p>
        </p:txBody>
      </p:sp>
      <p:sp>
        <p:nvSpPr>
          <p:cNvPr id="73735" name="Oval 7"/>
          <p:cNvSpPr>
            <a:spLocks noChangeArrowheads="1"/>
          </p:cNvSpPr>
          <p:nvPr/>
        </p:nvSpPr>
        <p:spPr bwMode="auto">
          <a:xfrm>
            <a:off x="6704640" y="4147635"/>
            <a:ext cx="1105920" cy="1036909"/>
          </a:xfrm>
          <a:prstGeom prst="ellipse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buSzPct val="45000"/>
              <a:tabLst>
                <a:tab pos="656650" algn="l"/>
              </a:tabLst>
            </a:pPr>
            <a:r>
              <a:rPr lang="en-US" sz="1500" dirty="0">
                <a:solidFill>
                  <a:srgbClr val="FFFFFF"/>
                </a:solidFill>
              </a:rPr>
              <a:t>Intermediary</a:t>
            </a:r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5045760" y="2212072"/>
            <a:ext cx="345600" cy="1451672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73737" name="Line 9"/>
          <p:cNvSpPr>
            <a:spLocks noChangeShapeType="1"/>
          </p:cNvSpPr>
          <p:nvPr/>
        </p:nvSpPr>
        <p:spPr bwMode="auto">
          <a:xfrm>
            <a:off x="5944320" y="4424144"/>
            <a:ext cx="760320" cy="13825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73738" name="Line 10"/>
          <p:cNvSpPr>
            <a:spLocks noChangeShapeType="1"/>
          </p:cNvSpPr>
          <p:nvPr/>
        </p:nvSpPr>
        <p:spPr bwMode="auto">
          <a:xfrm flipH="1" flipV="1">
            <a:off x="6703201" y="3454924"/>
            <a:ext cx="417600" cy="694153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73739" name="Line 11"/>
          <p:cNvSpPr>
            <a:spLocks noChangeShapeType="1"/>
          </p:cNvSpPr>
          <p:nvPr/>
        </p:nvSpPr>
        <p:spPr bwMode="auto">
          <a:xfrm flipV="1">
            <a:off x="6842880" y="2072379"/>
            <a:ext cx="276480" cy="486771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622080" y="207382"/>
            <a:ext cx="7050240" cy="103690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SOAP in One Slide</a:t>
            </a:r>
          </a:p>
        </p:txBody>
      </p:sp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345600" y="1036909"/>
            <a:ext cx="7603200" cy="463152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spcBef>
                <a:spcPts val="68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SOAP is just a message format.</a:t>
            </a:r>
          </a:p>
          <a:p>
            <a:pPr marL="606249" lvl="1" indent="-295205">
              <a:spcBef>
                <a:spcPts val="590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Must transport with HTTP, TCP, etc.</a:t>
            </a:r>
          </a:p>
          <a:p>
            <a:pPr marL="309605" indent="-309605">
              <a:spcBef>
                <a:spcPts val="68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SOAP is independent of but can be connected to WSDL.</a:t>
            </a:r>
          </a:p>
          <a:p>
            <a:pPr marL="309605" indent="-309605">
              <a:spcBef>
                <a:spcPts val="68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SOAP provides rules for processing the message as it passes through multiple steps.</a:t>
            </a:r>
          </a:p>
          <a:p>
            <a:pPr marL="309605" indent="-309605">
              <a:spcBef>
                <a:spcPts val="68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SOAP payloads</a:t>
            </a:r>
          </a:p>
          <a:p>
            <a:pPr marL="606249" lvl="1" indent="-295205">
              <a:spcBef>
                <a:spcPts val="590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SOAP carries arbitrary XML payloads as a body.</a:t>
            </a:r>
          </a:p>
          <a:p>
            <a:pPr marL="606249" lvl="1" indent="-295205">
              <a:spcBef>
                <a:spcPts val="590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SOAP headers contain any additional information</a:t>
            </a:r>
          </a:p>
          <a:p>
            <a:pPr marL="606249" lvl="1" indent="-295205">
              <a:spcBef>
                <a:spcPts val="590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These are encoded using optional conventions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829440" y="1382545"/>
            <a:ext cx="6914880" cy="158992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4500" dirty="0">
                <a:solidFill>
                  <a:srgbClr val="006633"/>
                </a:solidFill>
                <a:latin typeface="Garamond" pitchFamily="16" charset="0"/>
              </a:rPr>
              <a:t>WSDL 1.1 Overview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Defining SOAP Messages</a:t>
            </a:r>
          </a:p>
        </p:txBody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414720" y="1451673"/>
            <a:ext cx="7464960" cy="411019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spcBef>
                <a:spcPts val="68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Given what you have learned about WSDL, imagine it is your job to design the message interchange layer.</a:t>
            </a:r>
          </a:p>
          <a:p>
            <a:pPr marL="606249" lvl="1" indent="-295205">
              <a:spcBef>
                <a:spcPts val="590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What are the requirements?</a:t>
            </a:r>
          </a:p>
          <a:p>
            <a:pPr marL="309605" indent="-309605">
              <a:spcBef>
                <a:spcPts val="68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700" dirty="0">
                <a:solidFill>
                  <a:srgbClr val="000000"/>
                </a:solidFill>
              </a:rPr>
              <a:t>Note SOAP actually predates WSDL, so this is in reverse order.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345600" y="207382"/>
            <a:ext cx="7603200" cy="760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2600" dirty="0">
                <a:solidFill>
                  <a:srgbClr val="006633"/>
                </a:solidFill>
                <a:latin typeface="Garamond" pitchFamily="16" charset="0"/>
              </a:rPr>
              <a:t>Web Service Messaging Infrastructure Requirements?</a:t>
            </a:r>
          </a:p>
        </p:txBody>
      </p:sp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38240" y="1036909"/>
            <a:ext cx="8017920" cy="490803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80000"/>
              </a:lnSpc>
              <a:spcBef>
                <a:spcPts val="431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700" b="1" dirty="0">
                <a:solidFill>
                  <a:srgbClr val="000000"/>
                </a:solidFill>
              </a:rPr>
              <a:t>Define a message format</a:t>
            </a:r>
          </a:p>
          <a:p>
            <a:pPr marL="606249" lvl="1" indent="-295205">
              <a:lnSpc>
                <a:spcPct val="80000"/>
              </a:lnSpc>
              <a:spcBef>
                <a:spcPts val="386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500" dirty="0">
                <a:solidFill>
                  <a:srgbClr val="000000"/>
                </a:solidFill>
              </a:rPr>
              <a:t>Define a messaging XML schema</a:t>
            </a:r>
          </a:p>
          <a:p>
            <a:pPr marL="606249" lvl="1" indent="-295205">
              <a:lnSpc>
                <a:spcPct val="80000"/>
              </a:lnSpc>
              <a:spcBef>
                <a:spcPts val="386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500" dirty="0">
                <a:solidFill>
                  <a:srgbClr val="000000"/>
                </a:solidFill>
              </a:rPr>
              <a:t>Allow the message to contain arbitrary XML from other schemas.</a:t>
            </a:r>
          </a:p>
          <a:p>
            <a:pPr marL="309605" indent="-309605">
              <a:lnSpc>
                <a:spcPct val="80000"/>
              </a:lnSpc>
              <a:spcBef>
                <a:spcPts val="431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700" b="1" dirty="0">
                <a:solidFill>
                  <a:srgbClr val="000000"/>
                </a:solidFill>
              </a:rPr>
              <a:t>Keep It Simple and Extensible</a:t>
            </a:r>
          </a:p>
          <a:p>
            <a:pPr marL="606249" lvl="1" indent="-295205">
              <a:lnSpc>
                <a:spcPct val="80000"/>
              </a:lnSpc>
              <a:spcBef>
                <a:spcPts val="386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500" dirty="0">
                <a:solidFill>
                  <a:srgbClr val="000000"/>
                </a:solidFill>
              </a:rPr>
              <a:t>Messages may require advanced features like </a:t>
            </a:r>
            <a:r>
              <a:rPr lang="en-US" sz="1500" dirty="0">
                <a:solidFill>
                  <a:srgbClr val="CC6600"/>
                </a:solidFill>
              </a:rPr>
              <a:t>security, reliability, conversational state,</a:t>
            </a:r>
            <a:r>
              <a:rPr lang="en-US" sz="1500" dirty="0">
                <a:solidFill>
                  <a:srgbClr val="000000"/>
                </a:solidFill>
              </a:rPr>
              <a:t> etc.</a:t>
            </a:r>
          </a:p>
          <a:p>
            <a:pPr marL="606249" lvl="1" indent="-295205">
              <a:lnSpc>
                <a:spcPct val="80000"/>
              </a:lnSpc>
              <a:spcBef>
                <a:spcPts val="386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500" dirty="0">
                <a:solidFill>
                  <a:srgbClr val="000000"/>
                </a:solidFill>
              </a:rPr>
              <a:t>KISS, so don’t design these but do design a place where this sort of advanced information can go.</a:t>
            </a:r>
          </a:p>
          <a:p>
            <a:pPr marL="925934" lvl="2" indent="-316805">
              <a:lnSpc>
                <a:spcPct val="80000"/>
              </a:lnSpc>
              <a:spcBef>
                <a:spcPts val="34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400" dirty="0">
                <a:solidFill>
                  <a:srgbClr val="000000"/>
                </a:solidFill>
              </a:rPr>
              <a:t>Add these capabilities in further specifications: WS-Security, WS-</a:t>
            </a:r>
            <a:r>
              <a:rPr lang="en-US" sz="1400" dirty="0" err="1">
                <a:solidFill>
                  <a:srgbClr val="000000"/>
                </a:solidFill>
              </a:rPr>
              <a:t>ReliableMessaging</a:t>
            </a:r>
            <a:r>
              <a:rPr lang="en-US" sz="1400" dirty="0">
                <a:solidFill>
                  <a:srgbClr val="000000"/>
                </a:solidFill>
              </a:rPr>
              <a:t>, etc.</a:t>
            </a:r>
          </a:p>
          <a:p>
            <a:pPr marL="309605" indent="-309605">
              <a:lnSpc>
                <a:spcPct val="80000"/>
              </a:lnSpc>
              <a:spcBef>
                <a:spcPts val="431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700" b="1" dirty="0">
                <a:solidFill>
                  <a:srgbClr val="000000"/>
                </a:solidFill>
              </a:rPr>
              <a:t>Tell the message originator is something goes wrong.</a:t>
            </a:r>
          </a:p>
          <a:p>
            <a:pPr marL="309605" indent="-309605">
              <a:lnSpc>
                <a:spcPct val="80000"/>
              </a:lnSpc>
              <a:spcBef>
                <a:spcPts val="431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700" b="1" dirty="0">
                <a:solidFill>
                  <a:srgbClr val="000000"/>
                </a:solidFill>
              </a:rPr>
              <a:t>Define data encodings</a:t>
            </a:r>
          </a:p>
          <a:p>
            <a:pPr marL="606249" lvl="1" indent="-295205">
              <a:lnSpc>
                <a:spcPct val="80000"/>
              </a:lnSpc>
              <a:spcBef>
                <a:spcPts val="386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500" dirty="0">
                <a:solidFill>
                  <a:srgbClr val="000000"/>
                </a:solidFill>
              </a:rPr>
              <a:t>That is, you need to tell the message recipient the types of each piece of data.</a:t>
            </a:r>
          </a:p>
          <a:p>
            <a:pPr marL="309605" indent="-309605">
              <a:lnSpc>
                <a:spcPct val="80000"/>
              </a:lnSpc>
              <a:spcBef>
                <a:spcPts val="431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700" b="1" dirty="0">
                <a:solidFill>
                  <a:srgbClr val="000000"/>
                </a:solidFill>
              </a:rPr>
              <a:t>Define some RPC conventions</a:t>
            </a:r>
            <a:r>
              <a:rPr lang="en-US" sz="1700" dirty="0">
                <a:solidFill>
                  <a:srgbClr val="000000"/>
                </a:solidFill>
              </a:rPr>
              <a:t> that match WSDL</a:t>
            </a:r>
          </a:p>
          <a:p>
            <a:pPr marL="606249" lvl="1" indent="-295205">
              <a:lnSpc>
                <a:spcPct val="80000"/>
              </a:lnSpc>
              <a:spcBef>
                <a:spcPts val="386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500" dirty="0">
                <a:solidFill>
                  <a:srgbClr val="000000"/>
                </a:solidFill>
              </a:rPr>
              <a:t>Your service will need to process the message, so you need to provide some simple conventions for matching the message content to the WSDL service.</a:t>
            </a:r>
          </a:p>
          <a:p>
            <a:pPr marL="309605" indent="-309605">
              <a:lnSpc>
                <a:spcPct val="80000"/>
              </a:lnSpc>
              <a:spcBef>
                <a:spcPts val="431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700" b="1" dirty="0">
                <a:solidFill>
                  <a:srgbClr val="000000"/>
                </a:solidFill>
              </a:rPr>
              <a:t>Decide how to transport the message.</a:t>
            </a:r>
          </a:p>
          <a:p>
            <a:pPr marL="606249" lvl="1" indent="-295205">
              <a:lnSpc>
                <a:spcPct val="80000"/>
              </a:lnSpc>
              <a:spcBef>
                <a:spcPts val="386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500" dirty="0">
                <a:solidFill>
                  <a:srgbClr val="000000"/>
                </a:solidFill>
              </a:rPr>
              <a:t>Generalize it, since messages may pass through many entities.</a:t>
            </a:r>
          </a:p>
          <a:p>
            <a:pPr marL="309605" indent="-309605">
              <a:lnSpc>
                <a:spcPct val="80000"/>
              </a:lnSpc>
              <a:spcBef>
                <a:spcPts val="431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700" b="1" dirty="0">
                <a:solidFill>
                  <a:srgbClr val="000000"/>
                </a:solidFill>
              </a:rPr>
              <a:t>Decide what to do about non-XML payloads</a:t>
            </a:r>
            <a:r>
              <a:rPr lang="en-US" sz="1700" dirty="0">
                <a:solidFill>
                  <a:srgbClr val="000000"/>
                </a:solidFill>
              </a:rPr>
              <a:t> (movies, images, arbitrary documents).</a:t>
            </a:r>
          </a:p>
          <a:p>
            <a:pPr marL="309605" indent="-309605">
              <a:lnSpc>
                <a:spcPct val="80000"/>
              </a:lnSpc>
              <a:spcBef>
                <a:spcPts val="431"/>
              </a:spcBef>
              <a:buClr>
                <a:srgbClr val="CC9900"/>
              </a:buClr>
              <a:buSzPct val="65000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endParaRPr lang="en-US" sz="17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622080" y="1932683"/>
            <a:ext cx="7050240" cy="133358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4500" dirty="0">
                <a:solidFill>
                  <a:srgbClr val="006633"/>
                </a:solidFill>
                <a:latin typeface="Garamond" pitchFamily="16" charset="0"/>
              </a:rPr>
              <a:t>SOAP Messaging</a:t>
            </a:r>
          </a:p>
        </p:txBody>
      </p:sp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1797120" y="3594617"/>
            <a:ext cx="5944320" cy="158992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SOAP Basics</a:t>
            </a:r>
          </a:p>
        </p:txBody>
      </p:sp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414720" y="1451673"/>
            <a:ext cx="7464960" cy="411019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90000"/>
              </a:lnSpc>
              <a:spcBef>
                <a:spcPts val="567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300" dirty="0">
                <a:solidFill>
                  <a:srgbClr val="000000"/>
                </a:solidFill>
              </a:rPr>
              <a:t>SOAP is often thought of as a protocol extension for doing </a:t>
            </a:r>
            <a:r>
              <a:rPr lang="en-US" sz="2300" b="1" dirty="0">
                <a:solidFill>
                  <a:srgbClr val="000000"/>
                </a:solidFill>
              </a:rPr>
              <a:t>Remote Procedure Calls</a:t>
            </a:r>
            <a:r>
              <a:rPr lang="en-US" sz="2300" dirty="0">
                <a:solidFill>
                  <a:srgbClr val="000000"/>
                </a:solidFill>
              </a:rPr>
              <a:t> (RPC) over HTTP.</a:t>
            </a:r>
          </a:p>
          <a:p>
            <a:pPr marL="606249" lvl="1" indent="-295205">
              <a:lnSpc>
                <a:spcPct val="9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This is how it is often used.</a:t>
            </a:r>
          </a:p>
          <a:p>
            <a:pPr marL="309605" indent="-309605">
              <a:lnSpc>
                <a:spcPct val="90000"/>
              </a:lnSpc>
              <a:spcBef>
                <a:spcPts val="567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300" dirty="0">
                <a:solidFill>
                  <a:srgbClr val="000000"/>
                </a:solidFill>
              </a:rPr>
              <a:t>This is not accurate: </a:t>
            </a:r>
            <a:r>
              <a:rPr lang="en-US" sz="2300" b="1" dirty="0">
                <a:solidFill>
                  <a:srgbClr val="000000"/>
                </a:solidFill>
              </a:rPr>
              <a:t>SOAP is an XML message format</a:t>
            </a:r>
            <a:r>
              <a:rPr lang="en-US" sz="2300" dirty="0">
                <a:solidFill>
                  <a:srgbClr val="000000"/>
                </a:solidFill>
              </a:rPr>
              <a:t> for exchanging structured, typed data. </a:t>
            </a:r>
          </a:p>
          <a:p>
            <a:pPr marL="606249" lvl="1" indent="-295205">
              <a:lnSpc>
                <a:spcPct val="9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It may be used for RPC in client-server applications</a:t>
            </a:r>
          </a:p>
          <a:p>
            <a:pPr marL="606249" lvl="1" indent="-295205">
              <a:lnSpc>
                <a:spcPct val="9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May be used to send XML documents  </a:t>
            </a:r>
          </a:p>
          <a:p>
            <a:pPr marL="606249" lvl="1" indent="-295205">
              <a:lnSpc>
                <a:spcPct val="9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Also suitable for messaging systems (like JMS) that follow one-to-many (or publish-subscribe) models.</a:t>
            </a:r>
          </a:p>
          <a:p>
            <a:pPr marL="309605" indent="-309605">
              <a:lnSpc>
                <a:spcPct val="90000"/>
              </a:lnSpc>
              <a:spcBef>
                <a:spcPts val="567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300" b="1" dirty="0">
                <a:solidFill>
                  <a:srgbClr val="000000"/>
                </a:solidFill>
              </a:rPr>
              <a:t>SOAP is not a transport protocol</a:t>
            </a:r>
            <a:r>
              <a:rPr lang="en-US" sz="2300" dirty="0">
                <a:solidFill>
                  <a:srgbClr val="000000"/>
                </a:solidFill>
              </a:rPr>
              <a:t>.  You must attach your message to a transport mechanism like HTTP.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622080" y="276509"/>
            <a:ext cx="7050240" cy="103690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What Does SOAP Look Like?</a:t>
            </a:r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622080" y="1451673"/>
            <a:ext cx="7050240" cy="407850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The next two slides shows examples of SOAP message from our Echo service.</a:t>
            </a:r>
          </a:p>
          <a:p>
            <a:pPr marL="606249" lvl="1" indent="-295205"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It’s just XML</a:t>
            </a:r>
          </a:p>
          <a:p>
            <a:pPr marL="309605" indent="-309605"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First slide is an example message that might be sent from a client to the echo service.</a:t>
            </a:r>
          </a:p>
          <a:p>
            <a:pPr marL="309605" indent="-309605"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Second slide is an example response.</a:t>
            </a:r>
          </a:p>
          <a:p>
            <a:pPr marL="309605" indent="-309605"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I have highlighted the actual message payload.</a:t>
            </a:r>
          </a:p>
          <a:p>
            <a:pPr marL="309605" indent="-309605">
              <a:spcBef>
                <a:spcPts val="590"/>
              </a:spcBef>
              <a:buClr>
                <a:srgbClr val="CC9900"/>
              </a:buClr>
              <a:buSzPct val="65000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endParaRPr 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>
            <a:spLocks noChangeArrowheads="1"/>
          </p:cNvSpPr>
          <p:nvPr/>
        </p:nvSpPr>
        <p:spPr bwMode="auto">
          <a:xfrm>
            <a:off x="138240" y="1451672"/>
            <a:ext cx="8700960" cy="4117606"/>
          </a:xfrm>
          <a:prstGeom prst="rect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81639" tIns="42452" rIns="81639" bIns="42452">
            <a:sp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b="1" dirty="0">
                <a:latin typeface="Times New Roman" pitchFamily="16" charset="0"/>
              </a:rPr>
              <a:t>&lt;?xml version=‘1.0’ ?&gt;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b="1" dirty="0">
                <a:latin typeface="Times New Roman" pitchFamily="16" charset="0"/>
              </a:rPr>
              <a:t>&lt;</a:t>
            </a:r>
            <a:r>
              <a:rPr lang="en-US" sz="2000" b="1" dirty="0" err="1">
                <a:latin typeface="Times New Roman" pitchFamily="16" charset="0"/>
              </a:rPr>
              <a:t>soapenv:Envelope</a:t>
            </a:r>
            <a:endParaRPr lang="en-US" sz="2000" b="1" dirty="0">
              <a:latin typeface="Times New Roman" pitchFamily="16" charset="0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b="1" dirty="0">
                <a:latin typeface="Times New Roman" pitchFamily="16" charset="0"/>
              </a:rPr>
              <a:t>     </a:t>
            </a:r>
            <a:r>
              <a:rPr lang="en-US" sz="2000" b="1" dirty="0" err="1">
                <a:latin typeface="Times New Roman" pitchFamily="16" charset="0"/>
              </a:rPr>
              <a:t>xmlns:soapenv</a:t>
            </a:r>
            <a:r>
              <a:rPr lang="en-US" sz="2000" b="1" dirty="0">
                <a:latin typeface="Times New Roman" pitchFamily="16" charset="0"/>
              </a:rPr>
              <a:t>="http://schemas.xmlsoap.org/soap/envelope/" 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b="1" dirty="0">
                <a:latin typeface="Times New Roman" pitchFamily="16" charset="0"/>
              </a:rPr>
              <a:t>     </a:t>
            </a:r>
            <a:r>
              <a:rPr lang="en-US" sz="2000" b="1" dirty="0" err="1">
                <a:latin typeface="Times New Roman" pitchFamily="16" charset="0"/>
              </a:rPr>
              <a:t>xmlns:xsd</a:t>
            </a:r>
            <a:r>
              <a:rPr lang="en-US" sz="2000" b="1" dirty="0">
                <a:latin typeface="Times New Roman" pitchFamily="16" charset="0"/>
              </a:rPr>
              <a:t>=http://www.w3.org/2001/XMLSchema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b="1" dirty="0">
                <a:latin typeface="Times New Roman" pitchFamily="16" charset="0"/>
              </a:rPr>
              <a:t>     </a:t>
            </a:r>
            <a:r>
              <a:rPr lang="en-US" sz="2000" b="1" dirty="0" err="1">
                <a:latin typeface="Times New Roman" pitchFamily="16" charset="0"/>
              </a:rPr>
              <a:t>xmlns:xsi</a:t>
            </a:r>
            <a:r>
              <a:rPr lang="en-US" sz="2000" b="1" dirty="0">
                <a:latin typeface="Times New Roman" pitchFamily="16" charset="0"/>
              </a:rPr>
              <a:t>="http://www.w3.org/2001/XMLSchema-instance"&gt;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b="1" dirty="0">
                <a:latin typeface="Times New Roman" pitchFamily="16" charset="0"/>
              </a:rPr>
              <a:t>  &lt;</a:t>
            </a:r>
            <a:r>
              <a:rPr lang="en-US" sz="2000" b="1" dirty="0" err="1">
                <a:latin typeface="Times New Roman" pitchFamily="16" charset="0"/>
              </a:rPr>
              <a:t>soapenv:Body</a:t>
            </a:r>
            <a:r>
              <a:rPr lang="en-US" sz="2000" b="1" dirty="0">
                <a:latin typeface="Times New Roman" pitchFamily="16" charset="0"/>
              </a:rPr>
              <a:t>&gt; 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b="1" dirty="0">
                <a:latin typeface="Times New Roman" pitchFamily="16" charset="0"/>
              </a:rPr>
              <a:t>     &lt;ns1:echo  	</a:t>
            </a:r>
            <a:r>
              <a:rPr lang="en-US" sz="2000" b="1" dirty="0" err="1">
                <a:latin typeface="Times New Roman" pitchFamily="16" charset="0"/>
              </a:rPr>
              <a:t>soapenv:encodingStyle</a:t>
            </a:r>
            <a:r>
              <a:rPr lang="en-US" sz="2000" b="1" dirty="0">
                <a:latin typeface="Times New Roman" pitchFamily="16" charset="0"/>
              </a:rPr>
              <a:t>="http://schemas.xmlsoap.org/soap/encoding/"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b="1" dirty="0">
                <a:latin typeface="Times New Roman" pitchFamily="16" charset="0"/>
              </a:rPr>
              <a:t>            	xmlns:ns1="http://.../axis/services/</a:t>
            </a:r>
            <a:r>
              <a:rPr lang="en-US" sz="2000" b="1" dirty="0" err="1">
                <a:latin typeface="Times New Roman" pitchFamily="16" charset="0"/>
              </a:rPr>
              <a:t>EchoService</a:t>
            </a:r>
            <a:r>
              <a:rPr lang="en-US" sz="2000" b="1" dirty="0">
                <a:latin typeface="Times New Roman" pitchFamily="16" charset="0"/>
              </a:rPr>
              <a:t>"&gt;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b="1" dirty="0">
                <a:latin typeface="Times New Roman" pitchFamily="16" charset="0"/>
              </a:rPr>
              <a:t>            </a:t>
            </a:r>
            <a:r>
              <a:rPr lang="en-US" sz="2400" b="1" dirty="0">
                <a:latin typeface="Times New Roman" pitchFamily="16" charset="0"/>
              </a:rPr>
              <a:t>&lt;in0 </a:t>
            </a:r>
            <a:r>
              <a:rPr lang="en-US" sz="2400" b="1" dirty="0" err="1">
                <a:latin typeface="Times New Roman" pitchFamily="16" charset="0"/>
              </a:rPr>
              <a:t>xsi:type</a:t>
            </a:r>
            <a:r>
              <a:rPr lang="en-US" sz="2400" b="1" dirty="0">
                <a:latin typeface="Times New Roman" pitchFamily="16" charset="0"/>
              </a:rPr>
              <a:t>="</a:t>
            </a:r>
            <a:r>
              <a:rPr lang="en-US" sz="2400" b="1" dirty="0" err="1">
                <a:latin typeface="Times New Roman" pitchFamily="16" charset="0"/>
              </a:rPr>
              <a:t>xsd:string</a:t>
            </a:r>
            <a:r>
              <a:rPr lang="en-US" sz="2400" b="1" dirty="0">
                <a:latin typeface="Times New Roman" pitchFamily="16" charset="0"/>
              </a:rPr>
              <a:t>"&gt;Hollow World&lt;/in0&gt;   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b="1" dirty="0">
                <a:latin typeface="Times New Roman" pitchFamily="16" charset="0"/>
              </a:rPr>
              <a:t>     &lt;/ns1:echo&gt;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b="1" dirty="0">
                <a:latin typeface="Times New Roman" pitchFamily="16" charset="0"/>
              </a:rPr>
              <a:t>  &lt;/</a:t>
            </a:r>
            <a:r>
              <a:rPr lang="en-US" sz="2000" b="1" dirty="0" err="1">
                <a:latin typeface="Times New Roman" pitchFamily="16" charset="0"/>
              </a:rPr>
              <a:t>soapenv:Body</a:t>
            </a:r>
            <a:r>
              <a:rPr lang="en-US" sz="2000" b="1" dirty="0">
                <a:latin typeface="Times New Roman" pitchFamily="16" charset="0"/>
              </a:rPr>
              <a:t>&gt;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b="1" dirty="0">
                <a:latin typeface="Times New Roman" pitchFamily="16" charset="0"/>
              </a:rPr>
              <a:t>&lt;/</a:t>
            </a:r>
            <a:r>
              <a:rPr lang="en-US" sz="2000" b="1" dirty="0" err="1">
                <a:latin typeface="Times New Roman" pitchFamily="16" charset="0"/>
              </a:rPr>
              <a:t>soapenv:Envelope</a:t>
            </a:r>
            <a:r>
              <a:rPr lang="en-US" sz="2000" b="1" dirty="0">
                <a:latin typeface="Times New Roman" pitchFamily="16" charset="0"/>
              </a:rPr>
              <a:t>&gt;</a:t>
            </a:r>
          </a:p>
        </p:txBody>
      </p:sp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622080" y="207382"/>
            <a:ext cx="7050240" cy="103690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SOAP Request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 noChangeArrowheads="1"/>
          </p:cNvSpPr>
          <p:nvPr/>
        </p:nvSpPr>
        <p:spPr bwMode="auto">
          <a:xfrm>
            <a:off x="345600" y="967782"/>
            <a:ext cx="7472160" cy="4456160"/>
          </a:xfrm>
          <a:prstGeom prst="rect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1639" tIns="42452" rIns="81639" bIns="42452">
            <a:sp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b="1" dirty="0">
                <a:latin typeface="Times New Roman" pitchFamily="16" charset="0"/>
              </a:rPr>
              <a:t>&lt;?xml version=‘1.0’ ?&gt;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b="1" dirty="0">
                <a:latin typeface="Times New Roman" pitchFamily="16" charset="0"/>
              </a:rPr>
              <a:t>&lt;</a:t>
            </a:r>
            <a:r>
              <a:rPr lang="en-US" b="1" dirty="0" err="1">
                <a:latin typeface="Times New Roman" pitchFamily="16" charset="0"/>
              </a:rPr>
              <a:t>soapenv:Envelope</a:t>
            </a:r>
            <a:r>
              <a:rPr lang="en-US" b="1" dirty="0">
                <a:latin typeface="Times New Roman" pitchFamily="16" charset="0"/>
              </a:rPr>
              <a:t> 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b="1" dirty="0">
                <a:latin typeface="Times New Roman" pitchFamily="16" charset="0"/>
              </a:rPr>
              <a:t>               </a:t>
            </a:r>
            <a:r>
              <a:rPr lang="en-US" b="1" dirty="0" err="1">
                <a:latin typeface="Times New Roman" pitchFamily="16" charset="0"/>
              </a:rPr>
              <a:t>xmlns:soapenv</a:t>
            </a:r>
            <a:r>
              <a:rPr lang="en-US" b="1" dirty="0">
                <a:latin typeface="Times New Roman" pitchFamily="16" charset="0"/>
              </a:rPr>
              <a:t>=http://schemas.xmlsoap.org/soap/envelope/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b="1" dirty="0">
                <a:latin typeface="Times New Roman" pitchFamily="16" charset="0"/>
              </a:rPr>
              <a:t>               </a:t>
            </a:r>
            <a:r>
              <a:rPr lang="en-US" b="1" dirty="0" err="1">
                <a:latin typeface="Times New Roman" pitchFamily="16" charset="0"/>
              </a:rPr>
              <a:t>xmlns:xsd</a:t>
            </a:r>
            <a:r>
              <a:rPr lang="en-US" b="1" dirty="0">
                <a:latin typeface="Times New Roman" pitchFamily="16" charset="0"/>
              </a:rPr>
              <a:t>=http://www.w3.org/2001/XMLSchema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b="1" dirty="0">
                <a:latin typeface="Times New Roman" pitchFamily="16" charset="0"/>
              </a:rPr>
              <a:t>               </a:t>
            </a:r>
            <a:r>
              <a:rPr lang="en-US" b="1" dirty="0" err="1">
                <a:latin typeface="Times New Roman" pitchFamily="16" charset="0"/>
              </a:rPr>
              <a:t>xmlns:xsi</a:t>
            </a:r>
            <a:r>
              <a:rPr lang="en-US" b="1" dirty="0">
                <a:latin typeface="Times New Roman" pitchFamily="16" charset="0"/>
              </a:rPr>
              <a:t>="http://www.w3.org/2001/XMLSchema-instance"&gt;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b="1" dirty="0">
                <a:latin typeface="Times New Roman" pitchFamily="16" charset="0"/>
              </a:rPr>
              <a:t>    &lt;</a:t>
            </a:r>
            <a:r>
              <a:rPr lang="en-US" b="1" dirty="0" err="1">
                <a:latin typeface="Times New Roman" pitchFamily="16" charset="0"/>
              </a:rPr>
              <a:t>soapenv:Body</a:t>
            </a:r>
            <a:r>
              <a:rPr lang="en-US" b="1" dirty="0">
                <a:latin typeface="Times New Roman" pitchFamily="16" charset="0"/>
              </a:rPr>
              <a:t>&gt; 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b="1" dirty="0">
                <a:latin typeface="Times New Roman" pitchFamily="16" charset="0"/>
              </a:rPr>
              <a:t>      &lt;ns1:echoResponse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b="1" dirty="0">
                <a:latin typeface="Times New Roman" pitchFamily="16" charset="0"/>
              </a:rPr>
              <a:t>            </a:t>
            </a:r>
            <a:r>
              <a:rPr lang="en-US" b="1" dirty="0" err="1">
                <a:latin typeface="Times New Roman" pitchFamily="16" charset="0"/>
              </a:rPr>
              <a:t>soapenv:encodingStyle</a:t>
            </a:r>
            <a:r>
              <a:rPr lang="en-US" b="1" dirty="0">
                <a:latin typeface="Times New Roman" pitchFamily="16" charset="0"/>
              </a:rPr>
              <a:t>=http://schemas.xmlsoap.org/soap/encoding/                                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b="1" dirty="0">
                <a:latin typeface="Times New Roman" pitchFamily="16" charset="0"/>
              </a:rPr>
              <a:t>            xmlns:ns1="http://../axis/services/</a:t>
            </a:r>
            <a:r>
              <a:rPr lang="en-US" b="1" dirty="0" err="1">
                <a:latin typeface="Times New Roman" pitchFamily="16" charset="0"/>
              </a:rPr>
              <a:t>echoService</a:t>
            </a:r>
            <a:r>
              <a:rPr lang="en-US" b="1" dirty="0">
                <a:latin typeface="Times New Roman" pitchFamily="16" charset="0"/>
              </a:rPr>
              <a:t>"&gt;  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b="1" dirty="0">
                <a:latin typeface="Times New Roman" pitchFamily="16" charset="0"/>
              </a:rPr>
              <a:t>          </a:t>
            </a:r>
            <a:r>
              <a:rPr lang="en-US" sz="2200" b="1" dirty="0">
                <a:latin typeface="Times New Roman" pitchFamily="16" charset="0"/>
              </a:rPr>
              <a:t>&lt;</a:t>
            </a:r>
            <a:r>
              <a:rPr lang="en-US" sz="2200" b="1" dirty="0" err="1">
                <a:latin typeface="Times New Roman" pitchFamily="16" charset="0"/>
              </a:rPr>
              <a:t>echoReturn</a:t>
            </a:r>
            <a:r>
              <a:rPr lang="en-US" sz="2200" b="1" dirty="0">
                <a:latin typeface="Times New Roman" pitchFamily="16" charset="0"/>
              </a:rPr>
              <a:t> </a:t>
            </a:r>
            <a:r>
              <a:rPr lang="en-US" sz="2200" b="1" dirty="0" err="1">
                <a:latin typeface="Times New Roman" pitchFamily="16" charset="0"/>
              </a:rPr>
              <a:t>xsi:type</a:t>
            </a:r>
            <a:r>
              <a:rPr lang="en-US" sz="2200" b="1" dirty="0">
                <a:latin typeface="Times New Roman" pitchFamily="16" charset="0"/>
              </a:rPr>
              <a:t>=“String“&gt;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200" b="1" dirty="0">
                <a:latin typeface="Times New Roman" pitchFamily="16" charset="0"/>
              </a:rPr>
              <a:t>	Hollow World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200" b="1" dirty="0">
                <a:latin typeface="Times New Roman" pitchFamily="16" charset="0"/>
              </a:rPr>
              <a:t>        &lt;/</a:t>
            </a:r>
            <a:r>
              <a:rPr lang="en-US" sz="2200" b="1" dirty="0" err="1">
                <a:latin typeface="Times New Roman" pitchFamily="16" charset="0"/>
              </a:rPr>
              <a:t>echoReturn</a:t>
            </a:r>
            <a:r>
              <a:rPr lang="en-US" sz="2200" b="1" dirty="0">
                <a:latin typeface="Times New Roman" pitchFamily="16" charset="0"/>
              </a:rPr>
              <a:t>&gt;</a:t>
            </a:r>
            <a:r>
              <a:rPr lang="en-US" b="1" dirty="0">
                <a:latin typeface="Times New Roman" pitchFamily="16" charset="0"/>
              </a:rPr>
              <a:t> 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b="1" dirty="0">
                <a:latin typeface="Times New Roman" pitchFamily="16" charset="0"/>
              </a:rPr>
              <a:t>     &lt;/ns1:echoResponse&gt;   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b="1" dirty="0">
                <a:latin typeface="Times New Roman" pitchFamily="16" charset="0"/>
              </a:rPr>
              <a:t>   &lt;/</a:t>
            </a:r>
            <a:r>
              <a:rPr lang="en-US" b="1" dirty="0" err="1">
                <a:latin typeface="Times New Roman" pitchFamily="16" charset="0"/>
              </a:rPr>
              <a:t>soapenv:Body</a:t>
            </a:r>
            <a:r>
              <a:rPr lang="en-US" b="1" dirty="0">
                <a:latin typeface="Times New Roman" pitchFamily="16" charset="0"/>
              </a:rPr>
              <a:t>&gt;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b="1" dirty="0">
                <a:latin typeface="Times New Roman" pitchFamily="16" charset="0"/>
              </a:rPr>
              <a:t>&lt;/</a:t>
            </a:r>
            <a:r>
              <a:rPr lang="en-US" b="1" dirty="0" err="1">
                <a:latin typeface="Times New Roman" pitchFamily="16" charset="0"/>
              </a:rPr>
              <a:t>soapenv:Envelope</a:t>
            </a:r>
            <a:r>
              <a:rPr lang="en-US" b="1" dirty="0">
                <a:latin typeface="Times New Roman" pitchFamily="16" charset="0"/>
              </a:rPr>
              <a:t>&gt;</a:t>
            </a:r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622080" y="207382"/>
            <a:ext cx="7050240" cy="103690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SOAP Response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622080" y="207382"/>
            <a:ext cx="7050240" cy="103690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SOAP Structure</a:t>
            </a:r>
          </a:p>
        </p:txBody>
      </p:sp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276480" y="1036909"/>
            <a:ext cx="3657600" cy="411019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90000"/>
              </a:lnSpc>
              <a:spcBef>
                <a:spcPts val="499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SOAP structure is very simple.</a:t>
            </a:r>
          </a:p>
          <a:p>
            <a:pPr marL="606249" lvl="1" indent="-295205">
              <a:lnSpc>
                <a:spcPct val="9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0 or 1 header elements</a:t>
            </a:r>
          </a:p>
          <a:p>
            <a:pPr marL="606249" lvl="1" indent="-295205">
              <a:lnSpc>
                <a:spcPct val="9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1 body element</a:t>
            </a:r>
          </a:p>
          <a:p>
            <a:pPr marL="606249" lvl="1" indent="-295205">
              <a:lnSpc>
                <a:spcPct val="9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Envelop that wraps it all.</a:t>
            </a:r>
          </a:p>
          <a:p>
            <a:pPr marL="309605" indent="-309605">
              <a:lnSpc>
                <a:spcPct val="90000"/>
              </a:lnSpc>
              <a:spcBef>
                <a:spcPts val="499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Body contains XML payload.</a:t>
            </a:r>
          </a:p>
          <a:p>
            <a:pPr marL="309605" indent="-309605">
              <a:lnSpc>
                <a:spcPct val="90000"/>
              </a:lnSpc>
              <a:spcBef>
                <a:spcPts val="499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Headers are structured the same way.</a:t>
            </a:r>
          </a:p>
          <a:p>
            <a:pPr marL="606249" lvl="1" indent="-295205">
              <a:lnSpc>
                <a:spcPct val="9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Can contain additional payloads of “metadata”</a:t>
            </a:r>
          </a:p>
          <a:p>
            <a:pPr marL="606249" lvl="1" indent="-295205">
              <a:lnSpc>
                <a:spcPct val="9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Security information, quality of service, etc.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4769280" y="1036909"/>
            <a:ext cx="3179520" cy="4424144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5738400" y="1106036"/>
            <a:ext cx="1230870" cy="4242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sz="2200" dirty="0">
                <a:solidFill>
                  <a:srgbClr val="FFFFFF"/>
                </a:solidFill>
                <a:latin typeface="Times New Roman" pitchFamily="16" charset="0"/>
              </a:rPr>
              <a:t>Envelope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5114880" y="3387236"/>
            <a:ext cx="2557440" cy="1935563"/>
          </a:xfrm>
          <a:prstGeom prst="rect">
            <a:avLst/>
          </a:prstGeom>
          <a:solidFill>
            <a:srgbClr val="CC66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5945761" y="3318109"/>
            <a:ext cx="775617" cy="4242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656650" algn="l"/>
              </a:tabLst>
            </a:pPr>
            <a:r>
              <a:rPr lang="en-US" sz="2200" dirty="0">
                <a:solidFill>
                  <a:srgbClr val="FFFFFF"/>
                </a:solidFill>
                <a:latin typeface="Times New Roman" pitchFamily="16" charset="0"/>
              </a:rPr>
              <a:t>Body</a:t>
            </a:r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5114880" y="1520799"/>
            <a:ext cx="2557440" cy="1520800"/>
          </a:xfrm>
          <a:prstGeom prst="rect">
            <a:avLst/>
          </a:prstGeom>
          <a:solidFill>
            <a:srgbClr val="CC66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5667840" y="3801999"/>
            <a:ext cx="1520640" cy="1175163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sz="2200" dirty="0">
                <a:solidFill>
                  <a:srgbClr val="FFFFFF"/>
                </a:solidFill>
                <a:latin typeface="Times New Roman" pitchFamily="16" charset="0"/>
              </a:rPr>
              <a:t>Message</a:t>
            </a:r>
          </a:p>
          <a:p>
            <a:pPr algn="ctr">
              <a:tabLst>
                <a:tab pos="656650" algn="l"/>
                <a:tab pos="1313299" algn="l"/>
              </a:tabLst>
            </a:pPr>
            <a:r>
              <a:rPr lang="en-US" sz="2200" dirty="0">
                <a:solidFill>
                  <a:srgbClr val="FFFFFF"/>
                </a:solidFill>
                <a:latin typeface="Times New Roman" pitchFamily="16" charset="0"/>
              </a:rPr>
              <a:t>Payload</a:t>
            </a:r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5253120" y="1728181"/>
            <a:ext cx="2280960" cy="967782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  <a:tab pos="1969949" algn="l"/>
              </a:tabLst>
            </a:pPr>
            <a:r>
              <a:rPr lang="en-US" sz="2200" dirty="0">
                <a:solidFill>
                  <a:srgbClr val="FFFFFF"/>
                </a:solidFill>
                <a:latin typeface="Times New Roman" pitchFamily="16" charset="0"/>
              </a:rPr>
              <a:t>Header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SOAP Schema Notes</a:t>
            </a:r>
          </a:p>
        </p:txBody>
      </p:sp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345600" y="1036909"/>
            <a:ext cx="3657600" cy="411019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80000"/>
              </a:lnSpc>
              <a:spcBef>
                <a:spcPts val="45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All of this is expressed formally in the SOAP schema.</a:t>
            </a:r>
          </a:p>
          <a:p>
            <a:pPr marL="606249" lvl="1" indent="-295205">
              <a:lnSpc>
                <a:spcPct val="80000"/>
              </a:lnSpc>
              <a:spcBef>
                <a:spcPts val="408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Which in turn derives from the SOAP </a:t>
            </a:r>
            <a:r>
              <a:rPr lang="en-US" dirty="0" err="1">
                <a:solidFill>
                  <a:srgbClr val="000000"/>
                </a:solidFill>
              </a:rPr>
              <a:t>Infoset</a:t>
            </a:r>
            <a:endParaRPr lang="en-US" dirty="0">
              <a:solidFill>
                <a:srgbClr val="000000"/>
              </a:solidFill>
            </a:endParaRPr>
          </a:p>
          <a:p>
            <a:pPr marL="309605" indent="-309605">
              <a:lnSpc>
                <a:spcPct val="80000"/>
              </a:lnSpc>
              <a:spcBef>
                <a:spcPts val="45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XML on the right is taken directly from the SOAP schema.</a:t>
            </a:r>
          </a:p>
          <a:p>
            <a:pPr marL="309605" indent="-309605">
              <a:lnSpc>
                <a:spcPct val="80000"/>
              </a:lnSpc>
              <a:spcBef>
                <a:spcPts val="45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This just encodes the previously stated rules.</a:t>
            </a:r>
          </a:p>
          <a:p>
            <a:pPr marL="309605" indent="-309605">
              <a:lnSpc>
                <a:spcPct val="80000"/>
              </a:lnSpc>
              <a:spcBef>
                <a:spcPts val="45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Also, note that the SOAP envelope can contain other attributes.</a:t>
            </a:r>
          </a:p>
          <a:p>
            <a:pPr marL="606249" lvl="1" indent="-295205">
              <a:lnSpc>
                <a:spcPct val="80000"/>
              </a:lnSpc>
              <a:spcBef>
                <a:spcPts val="408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en-US" dirty="0" err="1">
                <a:solidFill>
                  <a:srgbClr val="000000"/>
                </a:solidFill>
              </a:rPr>
              <a:t>anyAttribute</a:t>
            </a:r>
            <a:r>
              <a:rPr lang="en-US" dirty="0">
                <a:solidFill>
                  <a:srgbClr val="000000"/>
                </a:solidFill>
              </a:rPr>
              <a:t>&gt; tag is the wildcard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4152960" y="1036909"/>
            <a:ext cx="3657600" cy="4110192"/>
          </a:xfrm>
          <a:prstGeom prst="rect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/>
          <a:lstStyle/>
          <a:p>
            <a:pPr marL="311045" indent="-309605">
              <a:lnSpc>
                <a:spcPct val="80000"/>
              </a:lnSpc>
              <a:spcBef>
                <a:spcPts val="45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en-US" dirty="0" err="1">
                <a:solidFill>
                  <a:srgbClr val="000000"/>
                </a:solidFill>
              </a:rPr>
              <a:t>xs:complexType</a:t>
            </a:r>
            <a:r>
              <a:rPr lang="en-US" dirty="0">
                <a:solidFill>
                  <a:srgbClr val="000000"/>
                </a:solidFill>
              </a:rPr>
              <a:t> name="</a:t>
            </a:r>
            <a:r>
              <a:rPr lang="en-US" b="1" dirty="0">
                <a:solidFill>
                  <a:srgbClr val="000000"/>
                </a:solidFill>
              </a:rPr>
              <a:t>Envelope</a:t>
            </a:r>
            <a:r>
              <a:rPr lang="en-US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lnSpc>
                <a:spcPct val="80000"/>
              </a:lnSpc>
              <a:spcBef>
                <a:spcPts val="45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dirty="0">
                <a:solidFill>
                  <a:srgbClr val="000000"/>
                </a:solidFill>
              </a:rPr>
              <a:t>  &lt;</a:t>
            </a:r>
            <a:r>
              <a:rPr lang="en-US" dirty="0" err="1">
                <a:solidFill>
                  <a:srgbClr val="000000"/>
                </a:solidFill>
              </a:rPr>
              <a:t>xs:sequence</a:t>
            </a:r>
            <a:r>
              <a:rPr lang="en-US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45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b="1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000000"/>
                </a:solidFill>
              </a:rPr>
              <a:t>      &lt;</a:t>
            </a:r>
            <a:r>
              <a:rPr lang="en-US" dirty="0" err="1">
                <a:solidFill>
                  <a:srgbClr val="000000"/>
                </a:solidFill>
              </a:rPr>
              <a:t>xs:element</a:t>
            </a:r>
            <a:r>
              <a:rPr lang="en-US" dirty="0">
                <a:solidFill>
                  <a:srgbClr val="000000"/>
                </a:solidFill>
              </a:rPr>
              <a:t> ref="</a:t>
            </a:r>
            <a:r>
              <a:rPr lang="en-US" b="1" dirty="0" err="1">
                <a:solidFill>
                  <a:srgbClr val="000000"/>
                </a:solidFill>
              </a:rPr>
              <a:t>tns:Header</a:t>
            </a:r>
            <a:r>
              <a:rPr lang="en-US" dirty="0">
                <a:solidFill>
                  <a:srgbClr val="000000"/>
                </a:solidFill>
              </a:rPr>
              <a:t>"   	</a:t>
            </a:r>
            <a:r>
              <a:rPr lang="en-US" dirty="0" err="1">
                <a:solidFill>
                  <a:srgbClr val="000000"/>
                </a:solidFill>
              </a:rPr>
              <a:t>minOccurs</a:t>
            </a:r>
            <a:r>
              <a:rPr lang="en-US" dirty="0">
                <a:solidFill>
                  <a:srgbClr val="000000"/>
                </a:solidFill>
              </a:rPr>
              <a:t>="</a:t>
            </a:r>
            <a:r>
              <a:rPr lang="en-US" b="1" dirty="0">
                <a:solidFill>
                  <a:srgbClr val="00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" /&gt; </a:t>
            </a:r>
          </a:p>
          <a:p>
            <a:pPr marL="311045" indent="-309605">
              <a:lnSpc>
                <a:spcPct val="80000"/>
              </a:lnSpc>
              <a:spcBef>
                <a:spcPts val="45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b="1" dirty="0">
                <a:solidFill>
                  <a:srgbClr val="000000"/>
                </a:solidFill>
              </a:rPr>
              <a:t>    </a:t>
            </a:r>
            <a:r>
              <a:rPr lang="en-US" dirty="0">
                <a:solidFill>
                  <a:srgbClr val="000000"/>
                </a:solidFill>
              </a:rPr>
              <a:t>   &lt;</a:t>
            </a:r>
            <a:r>
              <a:rPr lang="en-US" dirty="0" err="1">
                <a:solidFill>
                  <a:srgbClr val="000000"/>
                </a:solidFill>
              </a:rPr>
              <a:t>xs:element</a:t>
            </a:r>
            <a:r>
              <a:rPr lang="en-US" dirty="0">
                <a:solidFill>
                  <a:srgbClr val="000000"/>
                </a:solidFill>
              </a:rPr>
              <a:t> ref="</a:t>
            </a:r>
            <a:r>
              <a:rPr lang="en-US" b="1" dirty="0" err="1">
                <a:solidFill>
                  <a:srgbClr val="000000"/>
                </a:solidFill>
              </a:rPr>
              <a:t>tns:Body</a:t>
            </a:r>
            <a:r>
              <a:rPr lang="en-US" dirty="0">
                <a:solidFill>
                  <a:srgbClr val="000000"/>
                </a:solidFill>
              </a:rPr>
              <a:t>" 	</a:t>
            </a:r>
            <a:r>
              <a:rPr lang="en-US" dirty="0" err="1">
                <a:solidFill>
                  <a:srgbClr val="000000"/>
                </a:solidFill>
              </a:rPr>
              <a:t>minOccurs</a:t>
            </a:r>
            <a:r>
              <a:rPr lang="en-US" dirty="0">
                <a:solidFill>
                  <a:srgbClr val="000000"/>
                </a:solidFill>
              </a:rPr>
              <a:t>="</a:t>
            </a:r>
            <a:r>
              <a:rPr lang="en-US" b="1" dirty="0">
                <a:solidFill>
                  <a:srgbClr val="000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" /&gt;</a:t>
            </a:r>
          </a:p>
          <a:p>
            <a:pPr marL="311045" indent="-309605">
              <a:lnSpc>
                <a:spcPct val="80000"/>
              </a:lnSpc>
              <a:spcBef>
                <a:spcPts val="45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dirty="0">
                <a:solidFill>
                  <a:srgbClr val="000000"/>
                </a:solidFill>
              </a:rPr>
              <a:t>   &lt;/</a:t>
            </a:r>
            <a:r>
              <a:rPr lang="en-US" dirty="0" err="1">
                <a:solidFill>
                  <a:srgbClr val="000000"/>
                </a:solidFill>
              </a:rPr>
              <a:t>xs:sequence</a:t>
            </a:r>
            <a:r>
              <a:rPr lang="en-US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80000"/>
              </a:lnSpc>
              <a:spcBef>
                <a:spcPts val="45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b="1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000000"/>
                </a:solidFill>
              </a:rPr>
              <a:t>  &lt;</a:t>
            </a:r>
            <a:r>
              <a:rPr lang="en-US" dirty="0" err="1">
                <a:solidFill>
                  <a:srgbClr val="000000"/>
                </a:solidFill>
              </a:rPr>
              <a:t>xs:anyAttribute</a:t>
            </a:r>
            <a:r>
              <a:rPr lang="en-US" dirty="0">
                <a:solidFill>
                  <a:srgbClr val="000000"/>
                </a:solidFill>
              </a:rPr>
              <a:t> namespace="</a:t>
            </a:r>
            <a:r>
              <a:rPr lang="en-US" b="1" dirty="0">
                <a:solidFill>
                  <a:srgbClr val="000000"/>
                </a:solidFill>
              </a:rPr>
              <a:t>##other</a:t>
            </a:r>
            <a:r>
              <a:rPr lang="en-US" dirty="0">
                <a:solidFill>
                  <a:srgbClr val="000000"/>
                </a:solidFill>
              </a:rPr>
              <a:t>" </a:t>
            </a:r>
            <a:r>
              <a:rPr lang="en-US" dirty="0" err="1">
                <a:solidFill>
                  <a:srgbClr val="000000"/>
                </a:solidFill>
              </a:rPr>
              <a:t>processContents</a:t>
            </a:r>
            <a:r>
              <a:rPr lang="en-US" dirty="0">
                <a:solidFill>
                  <a:srgbClr val="000000"/>
                </a:solidFill>
              </a:rPr>
              <a:t>="</a:t>
            </a:r>
            <a:r>
              <a:rPr lang="en-US" b="1" dirty="0">
                <a:solidFill>
                  <a:srgbClr val="000000"/>
                </a:solidFill>
              </a:rPr>
              <a:t>lax</a:t>
            </a:r>
            <a:r>
              <a:rPr lang="en-US" dirty="0">
                <a:solidFill>
                  <a:srgbClr val="000000"/>
                </a:solidFill>
              </a:rPr>
              <a:t>" /&gt; </a:t>
            </a:r>
          </a:p>
          <a:p>
            <a:pPr marL="311045" indent="-309605">
              <a:lnSpc>
                <a:spcPct val="80000"/>
              </a:lnSpc>
              <a:spcBef>
                <a:spcPts val="45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dirty="0">
                <a:solidFill>
                  <a:srgbClr val="000000"/>
                </a:solidFill>
              </a:rPr>
              <a:t>&lt;/</a:t>
            </a:r>
            <a:r>
              <a:rPr lang="en-US" dirty="0" err="1">
                <a:solidFill>
                  <a:srgbClr val="000000"/>
                </a:solidFill>
              </a:rPr>
              <a:t>xs:complexType</a:t>
            </a:r>
            <a:r>
              <a:rPr lang="en-US" dirty="0">
                <a:solidFill>
                  <a:srgbClr val="000000"/>
                </a:solidFill>
              </a:rPr>
              <a:t>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SOAP Envelop</a:t>
            </a:r>
          </a:p>
        </p:txBody>
      </p:sp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414720" y="1106036"/>
            <a:ext cx="7464960" cy="445582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80000"/>
              </a:lnSpc>
              <a:spcBef>
                <a:spcPts val="635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The envelop is the root container of the SOAP message.</a:t>
            </a:r>
          </a:p>
          <a:p>
            <a:pPr marL="309605" indent="-309605">
              <a:lnSpc>
                <a:spcPct val="80000"/>
              </a:lnSpc>
              <a:spcBef>
                <a:spcPts val="635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Things to put in the envelop:</a:t>
            </a:r>
          </a:p>
          <a:p>
            <a:pPr marL="606249" lvl="1" indent="-295205">
              <a:lnSpc>
                <a:spcPct val="8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Namespaces you will need.  </a:t>
            </a:r>
          </a:p>
          <a:p>
            <a:pPr marL="925934" lvl="2" indent="-316805">
              <a:lnSpc>
                <a:spcPct val="80000"/>
              </a:lnSpc>
              <a:spcBef>
                <a:spcPts val="45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b="1" dirty="0">
                <a:solidFill>
                  <a:srgbClr val="000000"/>
                </a:solidFill>
              </a:rPr>
              <a:t>http://schemas.xmlsoap.org/soap/envelope</a:t>
            </a:r>
            <a:r>
              <a:rPr lang="en-US" dirty="0">
                <a:solidFill>
                  <a:srgbClr val="000000"/>
                </a:solidFill>
              </a:rPr>
              <a:t>  is required, so that the recipient knows it has gotten a SOAP message.</a:t>
            </a:r>
          </a:p>
          <a:p>
            <a:pPr marL="925934" lvl="2" indent="-316805">
              <a:lnSpc>
                <a:spcPct val="80000"/>
              </a:lnSpc>
              <a:spcBef>
                <a:spcPts val="45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Others as necessary</a:t>
            </a:r>
          </a:p>
          <a:p>
            <a:pPr marL="606249" lvl="1" indent="-295205">
              <a:lnSpc>
                <a:spcPct val="8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Encoding rules (optional)</a:t>
            </a:r>
          </a:p>
          <a:p>
            <a:pPr marL="925934" lvl="2" indent="-316805">
              <a:lnSpc>
                <a:spcPct val="80000"/>
              </a:lnSpc>
              <a:spcBef>
                <a:spcPts val="45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Specific rules for </a:t>
            </a:r>
            <a:r>
              <a:rPr lang="en-US" dirty="0" err="1">
                <a:solidFill>
                  <a:srgbClr val="000000"/>
                </a:solidFill>
              </a:rPr>
              <a:t>deserializing</a:t>
            </a:r>
            <a:r>
              <a:rPr lang="en-US" dirty="0">
                <a:solidFill>
                  <a:srgbClr val="000000"/>
                </a:solidFill>
              </a:rPr>
              <a:t> the encoded SOAP data.</a:t>
            </a:r>
          </a:p>
          <a:p>
            <a:pPr marL="925934" lvl="2" indent="-316805">
              <a:lnSpc>
                <a:spcPct val="80000"/>
              </a:lnSpc>
              <a:spcBef>
                <a:spcPts val="45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More later on this.</a:t>
            </a:r>
          </a:p>
          <a:p>
            <a:pPr marL="309605" indent="-309605">
              <a:lnSpc>
                <a:spcPct val="80000"/>
              </a:lnSpc>
              <a:spcBef>
                <a:spcPts val="635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Header and body elements.</a:t>
            </a:r>
          </a:p>
          <a:p>
            <a:pPr marL="606249" lvl="1" indent="-295205">
              <a:lnSpc>
                <a:spcPct val="8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Headers are optional, body is mandatory.</a:t>
            </a:r>
          </a:p>
          <a:p>
            <a:pPr marL="606249" lvl="1" indent="-295205">
              <a:lnSpc>
                <a:spcPct val="8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Headers come first in the message, but we will look at the body first.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What Is WSDL?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14720" y="1451673"/>
            <a:ext cx="7464960" cy="411019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8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Web Service Description Language</a:t>
            </a:r>
          </a:p>
          <a:p>
            <a:pPr marL="606249" lvl="1" indent="-295205">
              <a:lnSpc>
                <a:spcPct val="8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W3C specification</a:t>
            </a:r>
          </a:p>
          <a:p>
            <a:pPr marL="606249" lvl="1" indent="-295205">
              <a:lnSpc>
                <a:spcPct val="8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See </a:t>
            </a:r>
            <a:r>
              <a:rPr lang="en-US" sz="2000" dirty="0">
                <a:solidFill>
                  <a:srgbClr val="996600"/>
                </a:solidFill>
                <a:hlinkClick r:id="rId3"/>
              </a:rPr>
              <a:t>http://www.w3.org/TR/wsdl</a:t>
            </a:r>
            <a:r>
              <a:rPr lang="en-US" sz="2000" dirty="0">
                <a:solidFill>
                  <a:srgbClr val="000000"/>
                </a:solidFill>
              </a:rPr>
              <a:t> for the official “note” for WSDL 1.1.</a:t>
            </a:r>
          </a:p>
          <a:p>
            <a:pPr marL="606249" lvl="1" indent="-295205">
              <a:lnSpc>
                <a:spcPct val="8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WSDL 1.1 never became a full “recommendation”.</a:t>
            </a:r>
          </a:p>
          <a:p>
            <a:pPr marL="606249" lvl="1" indent="-295205">
              <a:lnSpc>
                <a:spcPct val="8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WSDL 2.0 working draft just completed it’s public call for comments.</a:t>
            </a:r>
          </a:p>
          <a:p>
            <a:pPr marL="309605" indent="-309605">
              <a:lnSpc>
                <a:spcPct val="8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This slide set will review WSDL 1.1, which is still the “standard”.</a:t>
            </a:r>
          </a:p>
          <a:p>
            <a:pPr marL="606249" lvl="1" indent="-295205">
              <a:lnSpc>
                <a:spcPct val="8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WSDL 2.0 should replace this soon.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ext Box 1"/>
          <p:cNvSpPr txBox="1">
            <a:spLocks noChangeArrowheads="1"/>
          </p:cNvSpPr>
          <p:nvPr/>
        </p:nvSpPr>
        <p:spPr bwMode="auto">
          <a:xfrm>
            <a:off x="622080" y="138254"/>
            <a:ext cx="7050240" cy="103690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400" dirty="0">
                <a:solidFill>
                  <a:srgbClr val="006633"/>
                </a:solidFill>
                <a:latin typeface="Garamond" pitchFamily="16" charset="0"/>
              </a:rPr>
              <a:t>Options on </a:t>
            </a:r>
            <a:r>
              <a:rPr lang="en-US" sz="3400" b="1" dirty="0">
                <a:solidFill>
                  <a:srgbClr val="006633"/>
                </a:solidFill>
                <a:latin typeface="Garamond" pitchFamily="16" charset="0"/>
              </a:rPr>
              <a:t>&lt;</a:t>
            </a:r>
            <a:r>
              <a:rPr lang="en-US" sz="3400" b="1" dirty="0" err="1">
                <a:solidFill>
                  <a:srgbClr val="006633"/>
                </a:solidFill>
                <a:latin typeface="Garamond" pitchFamily="16" charset="0"/>
              </a:rPr>
              <a:t>xsd:any</a:t>
            </a:r>
            <a:r>
              <a:rPr lang="en-US" sz="3400" b="1" dirty="0">
                <a:solidFill>
                  <a:srgbClr val="006633"/>
                </a:solidFill>
                <a:latin typeface="Garamond" pitchFamily="16" charset="0"/>
              </a:rPr>
              <a:t>/&gt;</a:t>
            </a:r>
          </a:p>
        </p:txBody>
      </p:sp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38240" y="1036909"/>
            <a:ext cx="8156160" cy="483890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80000"/>
              </a:lnSpc>
              <a:spcBef>
                <a:spcPts val="567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300" dirty="0">
                <a:solidFill>
                  <a:srgbClr val="000000"/>
                </a:solidFill>
              </a:rPr>
              <a:t>The </a:t>
            </a:r>
            <a:r>
              <a:rPr lang="en-US" sz="2300" b="1" dirty="0">
                <a:solidFill>
                  <a:srgbClr val="006633"/>
                </a:solidFill>
              </a:rPr>
              <a:t>&lt;</a:t>
            </a:r>
            <a:r>
              <a:rPr lang="en-US" sz="2300" b="1" dirty="0" err="1">
                <a:solidFill>
                  <a:srgbClr val="006633"/>
                </a:solidFill>
              </a:rPr>
              <a:t>xsd:any</a:t>
            </a:r>
            <a:r>
              <a:rPr lang="en-US" sz="2300" b="1" dirty="0">
                <a:solidFill>
                  <a:srgbClr val="006633"/>
                </a:solidFill>
              </a:rPr>
              <a:t>/&gt;</a:t>
            </a:r>
            <a:r>
              <a:rPr lang="en-US" sz="2300" dirty="0">
                <a:solidFill>
                  <a:srgbClr val="000000"/>
                </a:solidFill>
              </a:rPr>
              <a:t> element takes the usual optional </a:t>
            </a:r>
            <a:r>
              <a:rPr lang="en-US" sz="2300" b="1" dirty="0" err="1">
                <a:solidFill>
                  <a:srgbClr val="006633"/>
                </a:solidFill>
              </a:rPr>
              <a:t>maxOccurs</a:t>
            </a:r>
            <a:r>
              <a:rPr lang="en-US" sz="2300" dirty="0">
                <a:solidFill>
                  <a:srgbClr val="000000"/>
                </a:solidFill>
              </a:rPr>
              <a:t>, </a:t>
            </a:r>
            <a:r>
              <a:rPr lang="en-US" sz="2300" b="1" dirty="0" err="1">
                <a:solidFill>
                  <a:srgbClr val="006633"/>
                </a:solidFill>
              </a:rPr>
              <a:t>minOccurs</a:t>
            </a:r>
            <a:r>
              <a:rPr lang="en-US" sz="2300" dirty="0">
                <a:solidFill>
                  <a:srgbClr val="000000"/>
                </a:solidFill>
              </a:rPr>
              <a:t> attributes.</a:t>
            </a:r>
          </a:p>
          <a:p>
            <a:pPr marL="309605" indent="-309605">
              <a:lnSpc>
                <a:spcPct val="80000"/>
              </a:lnSpc>
              <a:spcBef>
                <a:spcPts val="567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300" dirty="0">
                <a:solidFill>
                  <a:srgbClr val="000000"/>
                </a:solidFill>
              </a:rPr>
              <a:t>Allows a </a:t>
            </a:r>
            <a:r>
              <a:rPr lang="en-US" sz="2300" b="1" dirty="0">
                <a:solidFill>
                  <a:srgbClr val="006633"/>
                </a:solidFill>
              </a:rPr>
              <a:t>namespace</a:t>
            </a:r>
            <a:r>
              <a:rPr lang="en-US" sz="2300" dirty="0">
                <a:solidFill>
                  <a:srgbClr val="000000"/>
                </a:solidFill>
              </a:rPr>
              <a:t> attribute taking one of the values:</a:t>
            </a:r>
          </a:p>
          <a:p>
            <a:pPr marL="606249" lvl="1" indent="-295205">
              <a:lnSpc>
                <a:spcPct val="80000"/>
              </a:lnSpc>
              <a:spcBef>
                <a:spcPts val="612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b="1" dirty="0">
                <a:solidFill>
                  <a:srgbClr val="006633"/>
                </a:solidFill>
              </a:rPr>
              <a:t>##any</a:t>
            </a:r>
            <a:r>
              <a:rPr lang="en-US" sz="2400" dirty="0">
                <a:solidFill>
                  <a:srgbClr val="000000"/>
                </a:solidFill>
              </a:rPr>
              <a:t> (the default),</a:t>
            </a:r>
          </a:p>
          <a:p>
            <a:pPr marL="606249" lvl="1" indent="-295205">
              <a:lnSpc>
                <a:spcPct val="80000"/>
              </a:lnSpc>
              <a:spcBef>
                <a:spcPts val="612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b="1" dirty="0">
                <a:solidFill>
                  <a:srgbClr val="006633"/>
                </a:solidFill>
              </a:rPr>
              <a:t>##other</a:t>
            </a:r>
            <a:r>
              <a:rPr lang="en-US" sz="2400" dirty="0">
                <a:solidFill>
                  <a:srgbClr val="000000"/>
                </a:solidFill>
              </a:rPr>
              <a:t> (any namespace except the target namespace),</a:t>
            </a:r>
          </a:p>
          <a:p>
            <a:pPr marL="606249" lvl="1" indent="-295205">
              <a:lnSpc>
                <a:spcPct val="80000"/>
              </a:lnSpc>
              <a:spcBef>
                <a:spcPts val="612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List of namespace names, optionally including either </a:t>
            </a:r>
            <a:r>
              <a:rPr lang="en-US" sz="2400" b="1" dirty="0">
                <a:solidFill>
                  <a:srgbClr val="006633"/>
                </a:solidFill>
              </a:rPr>
              <a:t>##</a:t>
            </a:r>
            <a:r>
              <a:rPr lang="en-US" sz="2400" b="1" dirty="0" err="1">
                <a:solidFill>
                  <a:srgbClr val="006633"/>
                </a:solidFill>
              </a:rPr>
              <a:t>targetNamespace</a:t>
            </a:r>
            <a:r>
              <a:rPr lang="en-US" sz="2400" dirty="0">
                <a:solidFill>
                  <a:srgbClr val="000000"/>
                </a:solidFill>
              </a:rPr>
              <a:t> or </a:t>
            </a:r>
            <a:r>
              <a:rPr lang="en-US" sz="2400" b="1" dirty="0">
                <a:solidFill>
                  <a:srgbClr val="006633"/>
                </a:solidFill>
              </a:rPr>
              <a:t>##local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</a:p>
          <a:p>
            <a:pPr marL="309605" indent="-309605">
              <a:lnSpc>
                <a:spcPct val="80000"/>
              </a:lnSpc>
              <a:spcBef>
                <a:spcPts val="567"/>
              </a:spcBef>
              <a:buSzPct val="65000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300" dirty="0">
                <a:solidFill>
                  <a:srgbClr val="000000"/>
                </a:solidFill>
              </a:rPr>
              <a:t>    Controls what elements the wildcard matches, according to namespace.</a:t>
            </a:r>
          </a:p>
          <a:p>
            <a:pPr marL="309605" indent="-309605">
              <a:lnSpc>
                <a:spcPct val="80000"/>
              </a:lnSpc>
              <a:spcBef>
                <a:spcPts val="567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300" dirty="0">
                <a:solidFill>
                  <a:srgbClr val="000000"/>
                </a:solidFill>
              </a:rPr>
              <a:t>It also allows a </a:t>
            </a:r>
            <a:r>
              <a:rPr lang="en-US" sz="2300" b="1" dirty="0" err="1">
                <a:solidFill>
                  <a:srgbClr val="006633"/>
                </a:solidFill>
              </a:rPr>
              <a:t>processContents</a:t>
            </a:r>
            <a:r>
              <a:rPr lang="en-US" sz="2300" dirty="0">
                <a:solidFill>
                  <a:srgbClr val="000000"/>
                </a:solidFill>
              </a:rPr>
              <a:t> attribute taking one of the values </a:t>
            </a:r>
            <a:r>
              <a:rPr lang="en-US" sz="2300" b="1" dirty="0">
                <a:solidFill>
                  <a:srgbClr val="006633"/>
                </a:solidFill>
              </a:rPr>
              <a:t>strict</a:t>
            </a:r>
            <a:r>
              <a:rPr lang="en-US" sz="2300" dirty="0">
                <a:solidFill>
                  <a:srgbClr val="000000"/>
                </a:solidFill>
              </a:rPr>
              <a:t>, </a:t>
            </a:r>
            <a:r>
              <a:rPr lang="en-US" sz="2300" b="1" dirty="0">
                <a:solidFill>
                  <a:srgbClr val="006633"/>
                </a:solidFill>
              </a:rPr>
              <a:t>skip</a:t>
            </a:r>
            <a:r>
              <a:rPr lang="en-US" sz="2300" dirty="0">
                <a:solidFill>
                  <a:srgbClr val="000000"/>
                </a:solidFill>
              </a:rPr>
              <a:t>, </a:t>
            </a:r>
            <a:r>
              <a:rPr lang="en-US" sz="2300" b="1" dirty="0">
                <a:solidFill>
                  <a:srgbClr val="006633"/>
                </a:solidFill>
              </a:rPr>
              <a:t>lax </a:t>
            </a:r>
            <a:r>
              <a:rPr lang="en-US" sz="2300" dirty="0">
                <a:solidFill>
                  <a:srgbClr val="000000"/>
                </a:solidFill>
              </a:rPr>
              <a:t>(default </a:t>
            </a:r>
            <a:r>
              <a:rPr lang="en-US" sz="2300" b="1" dirty="0">
                <a:solidFill>
                  <a:srgbClr val="006633"/>
                </a:solidFill>
              </a:rPr>
              <a:t>strict</a:t>
            </a:r>
            <a:r>
              <a:rPr lang="en-US" sz="2300" dirty="0">
                <a:solidFill>
                  <a:srgbClr val="000000"/>
                </a:solidFill>
              </a:rPr>
              <a:t>), controlling the extent to which the contents of the matched element are validated.</a:t>
            </a:r>
          </a:p>
          <a:p>
            <a:pPr marL="606249" lvl="1" indent="-295205">
              <a:lnSpc>
                <a:spcPct val="8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CC6600"/>
                </a:solidFill>
              </a:rPr>
              <a:t>SOAP is lax.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Lax</a:t>
            </a:r>
          </a:p>
        </p:txBody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414720" y="1451673"/>
            <a:ext cx="7464960" cy="411019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“If the item, or any items among its children if it's an element information item, has a uniquely determined declaration available, it must be </a:t>
            </a:r>
            <a:r>
              <a:rPr lang="en-US" sz="2400" b="1" dirty="0">
                <a:solidFill>
                  <a:srgbClr val="000000"/>
                </a:solidFill>
              </a:rPr>
              <a:t>·</a:t>
            </a:r>
            <a:r>
              <a:rPr lang="en-US" sz="2400" dirty="0">
                <a:solidFill>
                  <a:srgbClr val="000000"/>
                </a:solidFill>
              </a:rPr>
              <a:t>valid</a:t>
            </a:r>
            <a:r>
              <a:rPr lang="en-US" sz="2400" b="1" dirty="0">
                <a:solidFill>
                  <a:srgbClr val="000000"/>
                </a:solidFill>
              </a:rPr>
              <a:t>·</a:t>
            </a:r>
            <a:r>
              <a:rPr lang="en-US" sz="2400" dirty="0">
                <a:solidFill>
                  <a:srgbClr val="000000"/>
                </a:solidFill>
              </a:rPr>
              <a:t> with respect to that definition.”</a:t>
            </a:r>
          </a:p>
          <a:p>
            <a:pPr marL="309605" indent="-309605"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That is, </a:t>
            </a:r>
            <a:r>
              <a:rPr lang="en-US" sz="2400" b="1" dirty="0">
                <a:solidFill>
                  <a:srgbClr val="000000"/>
                </a:solidFill>
              </a:rPr>
              <a:t>·</a:t>
            </a:r>
            <a:r>
              <a:rPr lang="en-US" sz="2400" dirty="0">
                <a:solidFill>
                  <a:srgbClr val="000000"/>
                </a:solidFill>
              </a:rPr>
              <a:t>validate</a:t>
            </a:r>
            <a:r>
              <a:rPr lang="en-US" sz="2400" b="1" dirty="0">
                <a:solidFill>
                  <a:srgbClr val="000000"/>
                </a:solidFill>
              </a:rPr>
              <a:t>·</a:t>
            </a:r>
            <a:r>
              <a:rPr lang="en-US" sz="2400" dirty="0">
                <a:solidFill>
                  <a:srgbClr val="000000"/>
                </a:solidFill>
              </a:rPr>
              <a:t> message payloads when you can, don't worry when you can't. </a:t>
            </a:r>
          </a:p>
          <a:p>
            <a:pPr marL="309605" indent="-309605">
              <a:spcBef>
                <a:spcPts val="590"/>
              </a:spcBef>
              <a:buClr>
                <a:srgbClr val="CC9900"/>
              </a:buClr>
              <a:buSzPct val="65000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endParaRPr 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622080" y="276509"/>
            <a:ext cx="7050240" cy="103690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SOAP Headers</a:t>
            </a:r>
          </a:p>
        </p:txBody>
      </p:sp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622080" y="1313418"/>
            <a:ext cx="7050240" cy="456239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90000"/>
              </a:lnSpc>
              <a:spcBef>
                <a:spcPts val="47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SOAP Body elements contain the primary message contents.</a:t>
            </a:r>
          </a:p>
          <a:p>
            <a:pPr marL="309605" indent="-309605">
              <a:lnSpc>
                <a:spcPct val="90000"/>
              </a:lnSpc>
              <a:spcBef>
                <a:spcPts val="47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Headers are really just </a:t>
            </a:r>
            <a:r>
              <a:rPr lang="en-US" sz="1900" b="1" dirty="0">
                <a:solidFill>
                  <a:srgbClr val="000000"/>
                </a:solidFill>
              </a:rPr>
              <a:t>extension points</a:t>
            </a:r>
            <a:r>
              <a:rPr lang="en-US" sz="1900" dirty="0">
                <a:solidFill>
                  <a:srgbClr val="000000"/>
                </a:solidFill>
              </a:rPr>
              <a:t> where you can include elements from other namespaces.</a:t>
            </a:r>
          </a:p>
          <a:p>
            <a:pPr marL="606249" lvl="1" indent="-295205">
              <a:lnSpc>
                <a:spcPct val="9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i.e., headers can contain arbitrary XML.</a:t>
            </a:r>
          </a:p>
          <a:p>
            <a:pPr marL="309605" indent="-309605">
              <a:lnSpc>
                <a:spcPct val="90000"/>
              </a:lnSpc>
              <a:spcBef>
                <a:spcPts val="47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Headers may be processed independently of the body.</a:t>
            </a:r>
          </a:p>
          <a:p>
            <a:pPr marL="309605" indent="-309605">
              <a:lnSpc>
                <a:spcPct val="90000"/>
              </a:lnSpc>
              <a:spcBef>
                <a:spcPts val="47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Headers may optionally define </a:t>
            </a:r>
            <a:r>
              <a:rPr lang="en-US" sz="1900" b="1" dirty="0" err="1">
                <a:solidFill>
                  <a:srgbClr val="000000"/>
                </a:solidFill>
              </a:rPr>
              <a:t>encodingStyle</a:t>
            </a:r>
            <a:r>
              <a:rPr lang="en-US" sz="1900" b="1" dirty="0">
                <a:solidFill>
                  <a:srgbClr val="000000"/>
                </a:solidFill>
              </a:rPr>
              <a:t>.</a:t>
            </a:r>
          </a:p>
          <a:p>
            <a:pPr marL="309605" indent="-309605">
              <a:lnSpc>
                <a:spcPct val="90000"/>
              </a:lnSpc>
              <a:spcBef>
                <a:spcPts val="47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Headers may optionally have a “</a:t>
            </a:r>
            <a:r>
              <a:rPr lang="en-US" sz="1900" b="1" dirty="0">
                <a:solidFill>
                  <a:srgbClr val="000000"/>
                </a:solidFill>
              </a:rPr>
              <a:t>role</a:t>
            </a:r>
            <a:r>
              <a:rPr lang="en-US" sz="1900" dirty="0">
                <a:solidFill>
                  <a:srgbClr val="000000"/>
                </a:solidFill>
              </a:rPr>
              <a:t>” attribute</a:t>
            </a:r>
          </a:p>
          <a:p>
            <a:pPr marL="309605" indent="-309605">
              <a:lnSpc>
                <a:spcPct val="90000"/>
              </a:lnSpc>
              <a:spcBef>
                <a:spcPts val="47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Header entries may optionally have a “</a:t>
            </a:r>
            <a:r>
              <a:rPr lang="en-US" sz="1900" b="1" dirty="0" err="1">
                <a:solidFill>
                  <a:srgbClr val="000000"/>
                </a:solidFill>
              </a:rPr>
              <a:t>mustUnderstand</a:t>
            </a:r>
            <a:r>
              <a:rPr lang="en-US" sz="1900" dirty="0">
                <a:solidFill>
                  <a:srgbClr val="000000"/>
                </a:solidFill>
              </a:rPr>
              <a:t>” attribute.</a:t>
            </a:r>
          </a:p>
          <a:p>
            <a:pPr marL="606249" lvl="1" indent="-295205">
              <a:lnSpc>
                <a:spcPct val="9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 err="1">
                <a:solidFill>
                  <a:srgbClr val="000000"/>
                </a:solidFill>
              </a:rPr>
              <a:t>mustUnderstand</a:t>
            </a:r>
            <a:r>
              <a:rPr lang="en-US" dirty="0">
                <a:solidFill>
                  <a:srgbClr val="000000"/>
                </a:solidFill>
              </a:rPr>
              <a:t>=1 means the message recipient must process the header element.</a:t>
            </a:r>
          </a:p>
          <a:p>
            <a:pPr marL="606249" lvl="1" indent="-295205">
              <a:lnSpc>
                <a:spcPct val="9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If </a:t>
            </a:r>
            <a:r>
              <a:rPr lang="en-US" dirty="0" err="1">
                <a:solidFill>
                  <a:srgbClr val="000000"/>
                </a:solidFill>
              </a:rPr>
              <a:t>mustUnderstand</a:t>
            </a:r>
            <a:r>
              <a:rPr lang="en-US" dirty="0">
                <a:solidFill>
                  <a:srgbClr val="000000"/>
                </a:solidFill>
              </a:rPr>
              <a:t>=0 or is missing, the header element is optional.</a:t>
            </a:r>
          </a:p>
          <a:p>
            <a:pPr marL="309605" indent="-309605">
              <a:lnSpc>
                <a:spcPct val="90000"/>
              </a:lnSpc>
              <a:spcBef>
                <a:spcPts val="47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Headers may also have a “</a:t>
            </a:r>
            <a:r>
              <a:rPr lang="en-US" sz="1900" b="1" dirty="0">
                <a:solidFill>
                  <a:srgbClr val="000000"/>
                </a:solidFill>
              </a:rPr>
              <a:t>relay</a:t>
            </a:r>
            <a:r>
              <a:rPr lang="en-US" sz="1900" dirty="0">
                <a:solidFill>
                  <a:srgbClr val="000000"/>
                </a:solidFill>
              </a:rPr>
              <a:t>” attribute.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ext Box 1"/>
          <p:cNvSpPr txBox="1">
            <a:spLocks noChangeArrowheads="1"/>
          </p:cNvSpPr>
          <p:nvPr/>
        </p:nvSpPr>
        <p:spPr bwMode="auto">
          <a:xfrm>
            <a:off x="345600" y="207382"/>
            <a:ext cx="7188480" cy="69127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400" dirty="0">
                <a:solidFill>
                  <a:srgbClr val="006633"/>
                </a:solidFill>
                <a:latin typeface="Garamond" pitchFamily="16" charset="0"/>
              </a:rPr>
              <a:t>Header Definition From SOAP Schema</a:t>
            </a:r>
          </a:p>
        </p:txBody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276480" y="1244291"/>
            <a:ext cx="7741440" cy="463152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11045" indent="-309605">
              <a:lnSpc>
                <a:spcPct val="90000"/>
              </a:lnSpc>
              <a:spcBef>
                <a:spcPts val="45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en-US" dirty="0" err="1">
                <a:solidFill>
                  <a:srgbClr val="000000"/>
                </a:solidFill>
              </a:rPr>
              <a:t>xs:element</a:t>
            </a:r>
            <a:r>
              <a:rPr lang="en-US" dirty="0">
                <a:solidFill>
                  <a:srgbClr val="000000"/>
                </a:solidFill>
              </a:rPr>
              <a:t> name="</a:t>
            </a:r>
            <a:r>
              <a:rPr lang="en-US" b="1" dirty="0">
                <a:solidFill>
                  <a:srgbClr val="000000"/>
                </a:solidFill>
              </a:rPr>
              <a:t>Header</a:t>
            </a:r>
            <a:r>
              <a:rPr lang="en-US" dirty="0">
                <a:solidFill>
                  <a:srgbClr val="000000"/>
                </a:solidFill>
              </a:rPr>
              <a:t>" type="</a:t>
            </a:r>
            <a:r>
              <a:rPr lang="en-US" b="1" dirty="0" err="1">
                <a:solidFill>
                  <a:srgbClr val="000000"/>
                </a:solidFill>
              </a:rPr>
              <a:t>tns:Header</a:t>
            </a:r>
            <a:r>
              <a:rPr lang="en-US" dirty="0">
                <a:solidFill>
                  <a:srgbClr val="000000"/>
                </a:solidFill>
              </a:rPr>
              <a:t>" /&gt; </a:t>
            </a:r>
          </a:p>
          <a:p>
            <a:pPr marL="311045" indent="-309605">
              <a:lnSpc>
                <a:spcPct val="90000"/>
              </a:lnSpc>
              <a:spcBef>
                <a:spcPts val="45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dirty="0">
                <a:solidFill>
                  <a:srgbClr val="000000"/>
                </a:solidFill>
              </a:rPr>
              <a:t>   &lt;</a:t>
            </a:r>
            <a:r>
              <a:rPr lang="en-US" dirty="0" err="1">
                <a:solidFill>
                  <a:srgbClr val="000000"/>
                </a:solidFill>
              </a:rPr>
              <a:t>xs:complexType</a:t>
            </a:r>
            <a:r>
              <a:rPr lang="en-US" dirty="0">
                <a:solidFill>
                  <a:srgbClr val="000000"/>
                </a:solidFill>
              </a:rPr>
              <a:t> name="</a:t>
            </a:r>
            <a:r>
              <a:rPr lang="en-US" b="1" dirty="0">
                <a:solidFill>
                  <a:srgbClr val="000000"/>
                </a:solidFill>
              </a:rPr>
              <a:t>Header</a:t>
            </a:r>
            <a:r>
              <a:rPr lang="en-US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lnSpc>
                <a:spcPct val="90000"/>
              </a:lnSpc>
              <a:spcBef>
                <a:spcPts val="45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dirty="0">
                <a:solidFill>
                  <a:srgbClr val="000000"/>
                </a:solidFill>
              </a:rPr>
              <a:t>	&lt;</a:t>
            </a:r>
            <a:r>
              <a:rPr lang="en-US" dirty="0" err="1">
                <a:solidFill>
                  <a:srgbClr val="000000"/>
                </a:solidFill>
              </a:rPr>
              <a:t>xs:annotation</a:t>
            </a:r>
            <a:r>
              <a:rPr lang="en-US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90000"/>
              </a:lnSpc>
              <a:spcBef>
                <a:spcPts val="45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dirty="0">
                <a:solidFill>
                  <a:srgbClr val="000000"/>
                </a:solidFill>
              </a:rPr>
              <a:t>	   &lt;</a:t>
            </a:r>
            <a:r>
              <a:rPr lang="en-US" dirty="0" err="1">
                <a:solidFill>
                  <a:srgbClr val="000000"/>
                </a:solidFill>
              </a:rPr>
              <a:t>xs:documentation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r>
              <a:rPr lang="en-US" b="1" dirty="0">
                <a:solidFill>
                  <a:srgbClr val="000000"/>
                </a:solidFill>
              </a:rPr>
              <a:t>Elements replacing the wildcard MUST be 	namespace qualified, but can be in the 	</a:t>
            </a:r>
            <a:r>
              <a:rPr lang="en-US" b="1" dirty="0" err="1">
                <a:solidFill>
                  <a:srgbClr val="000000"/>
                </a:solidFill>
              </a:rPr>
              <a:t>targetNamespace</a:t>
            </a:r>
            <a:r>
              <a:rPr lang="en-US" dirty="0">
                <a:solidFill>
                  <a:srgbClr val="000000"/>
                </a:solidFill>
              </a:rPr>
              <a:t>&lt;/</a:t>
            </a:r>
            <a:r>
              <a:rPr lang="en-US" dirty="0" err="1">
                <a:solidFill>
                  <a:srgbClr val="000000"/>
                </a:solidFill>
              </a:rPr>
              <a:t>xs:documentation</a:t>
            </a:r>
            <a:r>
              <a:rPr lang="en-US" dirty="0">
                <a:solidFill>
                  <a:srgbClr val="000000"/>
                </a:solidFill>
              </a:rPr>
              <a:t>&gt; </a:t>
            </a:r>
          </a:p>
          <a:p>
            <a:pPr marL="311045" indent="-309605">
              <a:lnSpc>
                <a:spcPct val="90000"/>
              </a:lnSpc>
              <a:spcBef>
                <a:spcPts val="45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b="1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000000"/>
                </a:solidFill>
              </a:rPr>
              <a:t> 	&lt;/</a:t>
            </a:r>
            <a:r>
              <a:rPr lang="en-US" dirty="0" err="1">
                <a:solidFill>
                  <a:srgbClr val="000000"/>
                </a:solidFill>
              </a:rPr>
              <a:t>xs:annotation</a:t>
            </a:r>
            <a:r>
              <a:rPr lang="en-US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90000"/>
              </a:lnSpc>
              <a:spcBef>
                <a:spcPts val="45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dirty="0">
                <a:solidFill>
                  <a:srgbClr val="000000"/>
                </a:solidFill>
              </a:rPr>
              <a:t>	&lt;</a:t>
            </a:r>
            <a:r>
              <a:rPr lang="en-US" dirty="0" err="1">
                <a:solidFill>
                  <a:srgbClr val="000000"/>
                </a:solidFill>
              </a:rPr>
              <a:t>xs:sequence</a:t>
            </a:r>
            <a:r>
              <a:rPr lang="en-US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90000"/>
              </a:lnSpc>
              <a:spcBef>
                <a:spcPts val="45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dirty="0">
                <a:solidFill>
                  <a:srgbClr val="000000"/>
                </a:solidFill>
              </a:rPr>
              <a:t>		&lt;</a:t>
            </a:r>
            <a:r>
              <a:rPr lang="en-US" dirty="0" err="1">
                <a:solidFill>
                  <a:srgbClr val="000000"/>
                </a:solidFill>
              </a:rPr>
              <a:t>xs:any</a:t>
            </a:r>
            <a:r>
              <a:rPr lang="en-US" dirty="0">
                <a:solidFill>
                  <a:srgbClr val="000000"/>
                </a:solidFill>
              </a:rPr>
              <a:t> namespace="</a:t>
            </a:r>
            <a:r>
              <a:rPr lang="en-US" b="1" dirty="0">
                <a:solidFill>
                  <a:srgbClr val="000000"/>
                </a:solidFill>
              </a:rPr>
              <a:t>##any</a:t>
            </a:r>
            <a:r>
              <a:rPr lang="en-US" dirty="0">
                <a:solidFill>
                  <a:srgbClr val="000000"/>
                </a:solidFill>
              </a:rPr>
              <a:t>" </a:t>
            </a:r>
            <a:r>
              <a:rPr lang="en-US" dirty="0" err="1">
                <a:solidFill>
                  <a:srgbClr val="000000"/>
                </a:solidFill>
              </a:rPr>
              <a:t>processContents</a:t>
            </a:r>
            <a:r>
              <a:rPr lang="en-US" dirty="0">
                <a:solidFill>
                  <a:srgbClr val="000000"/>
                </a:solidFill>
              </a:rPr>
              <a:t>="</a:t>
            </a:r>
            <a:r>
              <a:rPr lang="en-US" b="1" dirty="0">
                <a:solidFill>
                  <a:srgbClr val="000000"/>
                </a:solidFill>
              </a:rPr>
              <a:t>lax</a:t>
            </a:r>
            <a:r>
              <a:rPr lang="en-US" dirty="0">
                <a:solidFill>
                  <a:srgbClr val="000000"/>
                </a:solidFill>
              </a:rPr>
              <a:t>" 		</a:t>
            </a:r>
            <a:r>
              <a:rPr lang="en-US" dirty="0" err="1">
                <a:solidFill>
                  <a:srgbClr val="000000"/>
                </a:solidFill>
              </a:rPr>
              <a:t>minOccurs</a:t>
            </a:r>
            <a:r>
              <a:rPr lang="en-US" dirty="0">
                <a:solidFill>
                  <a:srgbClr val="000000"/>
                </a:solidFill>
              </a:rPr>
              <a:t>="</a:t>
            </a:r>
            <a:r>
              <a:rPr lang="en-US" b="1" dirty="0">
                <a:solidFill>
                  <a:srgbClr val="00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" </a:t>
            </a:r>
            <a:r>
              <a:rPr lang="en-US" dirty="0" err="1">
                <a:solidFill>
                  <a:srgbClr val="000000"/>
                </a:solidFill>
              </a:rPr>
              <a:t>maxOccurs</a:t>
            </a:r>
            <a:r>
              <a:rPr lang="en-US" dirty="0">
                <a:solidFill>
                  <a:srgbClr val="000000"/>
                </a:solidFill>
              </a:rPr>
              <a:t>="</a:t>
            </a:r>
            <a:r>
              <a:rPr lang="en-US" b="1" dirty="0">
                <a:solidFill>
                  <a:srgbClr val="000000"/>
                </a:solidFill>
              </a:rPr>
              <a:t>unbounded</a:t>
            </a:r>
            <a:r>
              <a:rPr lang="en-US" dirty="0">
                <a:solidFill>
                  <a:srgbClr val="000000"/>
                </a:solidFill>
              </a:rPr>
              <a:t>" /&gt; </a:t>
            </a:r>
          </a:p>
          <a:p>
            <a:pPr marL="311045" indent="-309605">
              <a:lnSpc>
                <a:spcPct val="90000"/>
              </a:lnSpc>
              <a:spcBef>
                <a:spcPts val="45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dirty="0">
                <a:solidFill>
                  <a:srgbClr val="000000"/>
                </a:solidFill>
              </a:rPr>
              <a:t>	&lt;/</a:t>
            </a:r>
            <a:r>
              <a:rPr lang="en-US" dirty="0" err="1">
                <a:solidFill>
                  <a:srgbClr val="000000"/>
                </a:solidFill>
              </a:rPr>
              <a:t>xs:sequence</a:t>
            </a:r>
            <a:r>
              <a:rPr lang="en-US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90000"/>
              </a:lnSpc>
              <a:spcBef>
                <a:spcPts val="45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b="1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000000"/>
                </a:solidFill>
              </a:rPr>
              <a:t> 	&lt;</a:t>
            </a:r>
            <a:r>
              <a:rPr lang="en-US" dirty="0" err="1">
                <a:solidFill>
                  <a:srgbClr val="000000"/>
                </a:solidFill>
              </a:rPr>
              <a:t>xs:anyAttribute</a:t>
            </a:r>
            <a:r>
              <a:rPr lang="en-US" dirty="0">
                <a:solidFill>
                  <a:srgbClr val="000000"/>
                </a:solidFill>
              </a:rPr>
              <a:t> namespace="</a:t>
            </a:r>
            <a:r>
              <a:rPr lang="en-US" b="1" dirty="0">
                <a:solidFill>
                  <a:srgbClr val="000000"/>
                </a:solidFill>
              </a:rPr>
              <a:t>##other</a:t>
            </a:r>
            <a:r>
              <a:rPr lang="en-US" dirty="0">
                <a:solidFill>
                  <a:srgbClr val="000000"/>
                </a:solidFill>
              </a:rPr>
              <a:t>" </a:t>
            </a:r>
            <a:r>
              <a:rPr lang="en-US" dirty="0" err="1">
                <a:solidFill>
                  <a:srgbClr val="000000"/>
                </a:solidFill>
              </a:rPr>
              <a:t>processContents</a:t>
            </a:r>
            <a:r>
              <a:rPr lang="en-US" dirty="0">
                <a:solidFill>
                  <a:srgbClr val="000000"/>
                </a:solidFill>
              </a:rPr>
              <a:t>="</a:t>
            </a:r>
            <a:r>
              <a:rPr lang="en-US" b="1" dirty="0">
                <a:solidFill>
                  <a:srgbClr val="000000"/>
                </a:solidFill>
              </a:rPr>
              <a:t>lax</a:t>
            </a:r>
            <a:r>
              <a:rPr lang="en-US" dirty="0">
                <a:solidFill>
                  <a:srgbClr val="000000"/>
                </a:solidFill>
              </a:rPr>
              <a:t>" /&gt; </a:t>
            </a:r>
          </a:p>
          <a:p>
            <a:pPr marL="311045" indent="-309605">
              <a:lnSpc>
                <a:spcPct val="90000"/>
              </a:lnSpc>
              <a:spcBef>
                <a:spcPts val="454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b="1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000000"/>
                </a:solidFill>
              </a:rPr>
              <a:t> &lt;/</a:t>
            </a:r>
            <a:r>
              <a:rPr lang="en-US" dirty="0" err="1">
                <a:solidFill>
                  <a:srgbClr val="000000"/>
                </a:solidFill>
              </a:rPr>
              <a:t>xs:complexType</a:t>
            </a:r>
            <a:r>
              <a:rPr lang="en-US" dirty="0">
                <a:solidFill>
                  <a:srgbClr val="000000"/>
                </a:solidFill>
              </a:rPr>
              <a:t>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Example Uses of Headers</a:t>
            </a:r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414720" y="1451672"/>
            <a:ext cx="7464960" cy="412027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80000"/>
              </a:lnSpc>
              <a:spcBef>
                <a:spcPts val="635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b="1" dirty="0">
                <a:solidFill>
                  <a:srgbClr val="000000"/>
                </a:solidFill>
              </a:rPr>
              <a:t>Security</a:t>
            </a:r>
            <a:r>
              <a:rPr lang="en-US" sz="2500" dirty="0">
                <a:solidFill>
                  <a:srgbClr val="000000"/>
                </a:solidFill>
              </a:rPr>
              <a:t>: WS-Security and SAML place additional security information (like digital signatures and public keys) in the header.</a:t>
            </a:r>
          </a:p>
          <a:p>
            <a:pPr marL="309605" indent="-309605">
              <a:lnSpc>
                <a:spcPct val="80000"/>
              </a:lnSpc>
              <a:spcBef>
                <a:spcPts val="635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b="1" dirty="0">
                <a:solidFill>
                  <a:srgbClr val="000000"/>
                </a:solidFill>
              </a:rPr>
              <a:t>Quality of Service:</a:t>
            </a:r>
            <a:r>
              <a:rPr lang="en-US" sz="2500" dirty="0">
                <a:solidFill>
                  <a:srgbClr val="000000"/>
                </a:solidFill>
              </a:rPr>
              <a:t> SOAP headers can be used if we want to negotiate particular qualities of service such as reliable message delivery and transactions.</a:t>
            </a:r>
          </a:p>
          <a:p>
            <a:pPr marL="309605" indent="-309605">
              <a:lnSpc>
                <a:spcPct val="80000"/>
              </a:lnSpc>
              <a:spcBef>
                <a:spcPts val="635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b="1" dirty="0">
                <a:solidFill>
                  <a:srgbClr val="000000"/>
                </a:solidFill>
              </a:rPr>
              <a:t>Session State Support:</a:t>
            </a:r>
            <a:r>
              <a:rPr lang="en-US" sz="2500" dirty="0">
                <a:solidFill>
                  <a:srgbClr val="000000"/>
                </a:solidFill>
              </a:rPr>
              <a:t> Many services require several steps and so will require maintenance of session state.</a:t>
            </a:r>
          </a:p>
          <a:p>
            <a:pPr marL="606249" lvl="1" indent="-295205">
              <a:lnSpc>
                <a:spcPct val="80000"/>
              </a:lnSpc>
              <a:spcBef>
                <a:spcPts val="635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Equivalent to cookies in HTTP.</a:t>
            </a:r>
          </a:p>
          <a:p>
            <a:pPr marL="606249" lvl="1" indent="-295205">
              <a:lnSpc>
                <a:spcPct val="80000"/>
              </a:lnSpc>
              <a:spcBef>
                <a:spcPts val="635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500" dirty="0">
                <a:solidFill>
                  <a:srgbClr val="000000"/>
                </a:solidFill>
              </a:rPr>
              <a:t>Put session identifier in the header.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622080" y="207382"/>
            <a:ext cx="7050240" cy="760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400" dirty="0">
                <a:solidFill>
                  <a:srgbClr val="006633"/>
                </a:solidFill>
                <a:latin typeface="Garamond" pitchFamily="16" charset="0"/>
              </a:rPr>
              <a:t>Example Header from SOAP Primer</a:t>
            </a:r>
          </a:p>
        </p:txBody>
      </p:sp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622080" y="1036909"/>
            <a:ext cx="7050240" cy="49771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dirty="0">
                <a:solidFill>
                  <a:srgbClr val="000000"/>
                </a:solidFill>
              </a:rPr>
              <a:t>&lt;?xml version='1.0' ?&gt; 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dirty="0">
                <a:solidFill>
                  <a:srgbClr val="000000"/>
                </a:solidFill>
              </a:rPr>
              <a:t>&lt;</a:t>
            </a:r>
            <a:r>
              <a:rPr lang="en-US" sz="1700" dirty="0" err="1">
                <a:solidFill>
                  <a:srgbClr val="000000"/>
                </a:solidFill>
              </a:rPr>
              <a:t>env:Envelope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xmlns:env</a:t>
            </a:r>
            <a:r>
              <a:rPr lang="en-US" sz="1700" dirty="0">
                <a:solidFill>
                  <a:srgbClr val="000000"/>
                </a:solidFill>
              </a:rPr>
              <a:t>="http://www.w3.org/2003/05/soap-envelope"&gt; 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dirty="0">
                <a:solidFill>
                  <a:srgbClr val="000000"/>
                </a:solidFill>
              </a:rPr>
              <a:t>   &lt;</a:t>
            </a:r>
            <a:r>
              <a:rPr lang="en-US" sz="1700" dirty="0" err="1">
                <a:solidFill>
                  <a:srgbClr val="000000"/>
                </a:solidFill>
              </a:rPr>
              <a:t>env:Header</a:t>
            </a:r>
            <a:r>
              <a:rPr lang="en-US" sz="1700" dirty="0">
                <a:solidFill>
                  <a:srgbClr val="000000"/>
                </a:solidFill>
              </a:rPr>
              <a:t>&gt; 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dirty="0">
                <a:solidFill>
                  <a:srgbClr val="000000"/>
                </a:solidFill>
              </a:rPr>
              <a:t>      &lt;m:reservation </a:t>
            </a:r>
            <a:r>
              <a:rPr lang="en-US" sz="1700" dirty="0" err="1">
                <a:solidFill>
                  <a:srgbClr val="000000"/>
                </a:solidFill>
              </a:rPr>
              <a:t>xmlns:m</a:t>
            </a:r>
            <a:r>
              <a:rPr lang="en-US" sz="1700" dirty="0">
                <a:solidFill>
                  <a:srgbClr val="000000"/>
                </a:solidFill>
              </a:rPr>
              <a:t>=“http://my.example.com/" 	</a:t>
            </a:r>
            <a:r>
              <a:rPr lang="en-US" sz="1700" dirty="0" err="1">
                <a:solidFill>
                  <a:srgbClr val="CC6600"/>
                </a:solidFill>
              </a:rPr>
              <a:t>env:role</a:t>
            </a:r>
            <a:r>
              <a:rPr lang="en-US" sz="1700" dirty="0">
                <a:solidFill>
                  <a:srgbClr val="000000"/>
                </a:solidFill>
              </a:rPr>
              <a:t>="http://www.w3.org/2003/05/soap-envelope/role/next" 	</a:t>
            </a:r>
            <a:r>
              <a:rPr lang="en-US" sz="1700" dirty="0" err="1">
                <a:solidFill>
                  <a:srgbClr val="CC6600"/>
                </a:solidFill>
              </a:rPr>
              <a:t>env:mustUnderstand</a:t>
            </a:r>
            <a:r>
              <a:rPr lang="en-US" sz="1700" dirty="0">
                <a:solidFill>
                  <a:srgbClr val="000000"/>
                </a:solidFill>
              </a:rPr>
              <a:t>="true"&gt; 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dirty="0">
                <a:solidFill>
                  <a:srgbClr val="000000"/>
                </a:solidFill>
              </a:rPr>
              <a:t>          &lt;m:reference&gt;uuid:093a2da1-q345-739r-ba5d-pqff98fe8j7d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dirty="0">
                <a:solidFill>
                  <a:srgbClr val="000000"/>
                </a:solidFill>
              </a:rPr>
              <a:t>	    &lt;/m:reference&gt; 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dirty="0">
                <a:solidFill>
                  <a:srgbClr val="000000"/>
                </a:solidFill>
              </a:rPr>
              <a:t>          &lt;m:dateAndTime&gt;2001-11-29T13:20:00.000-05:00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dirty="0">
                <a:solidFill>
                  <a:srgbClr val="000000"/>
                </a:solidFill>
              </a:rPr>
              <a:t>	   &lt;/m:dateAndTime&gt; 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dirty="0">
                <a:solidFill>
                  <a:srgbClr val="000000"/>
                </a:solidFill>
              </a:rPr>
              <a:t>      &lt;/m:reservation&gt; 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dirty="0">
                <a:solidFill>
                  <a:srgbClr val="000000"/>
                </a:solidFill>
              </a:rPr>
              <a:t>	&lt;n:passenger </a:t>
            </a:r>
            <a:r>
              <a:rPr lang="en-US" sz="1700" dirty="0" err="1">
                <a:solidFill>
                  <a:srgbClr val="000000"/>
                </a:solidFill>
              </a:rPr>
              <a:t>xmlns:n</a:t>
            </a:r>
            <a:r>
              <a:rPr lang="en-US" sz="1700" dirty="0">
                <a:solidFill>
                  <a:srgbClr val="000000"/>
                </a:solidFill>
              </a:rPr>
              <a:t>=“…" 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dirty="0">
                <a:solidFill>
                  <a:srgbClr val="000000"/>
                </a:solidFill>
              </a:rPr>
              <a:t>		</a:t>
            </a:r>
            <a:r>
              <a:rPr lang="en-US" sz="1700" dirty="0" err="1">
                <a:solidFill>
                  <a:srgbClr val="CC6600"/>
                </a:solidFill>
              </a:rPr>
              <a:t>env:role</a:t>
            </a:r>
            <a:r>
              <a:rPr lang="en-US" sz="1700" dirty="0">
                <a:solidFill>
                  <a:srgbClr val="CC6600"/>
                </a:solidFill>
              </a:rPr>
              <a:t>="http://www.w3.org/2003/05/soap-envelope/role/next"</a:t>
            </a:r>
            <a:r>
              <a:rPr lang="en-US" sz="1700" dirty="0">
                <a:solidFill>
                  <a:srgbClr val="000000"/>
                </a:solidFill>
              </a:rPr>
              <a:t> 	</a:t>
            </a:r>
            <a:r>
              <a:rPr lang="en-US" sz="1700" dirty="0" err="1">
                <a:solidFill>
                  <a:srgbClr val="CC6600"/>
                </a:solidFill>
              </a:rPr>
              <a:t>env:mustUnderstand</a:t>
            </a:r>
            <a:r>
              <a:rPr lang="en-US" sz="1700" dirty="0">
                <a:solidFill>
                  <a:srgbClr val="CC6600"/>
                </a:solidFill>
              </a:rPr>
              <a:t>="true</a:t>
            </a:r>
            <a:r>
              <a:rPr lang="en-US" sz="1700" dirty="0">
                <a:solidFill>
                  <a:srgbClr val="000000"/>
                </a:solidFill>
              </a:rPr>
              <a:t>"&gt; 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dirty="0">
                <a:solidFill>
                  <a:srgbClr val="000000"/>
                </a:solidFill>
              </a:rPr>
              <a:t>		&lt;n:name&gt;</a:t>
            </a:r>
            <a:r>
              <a:rPr lang="en-US" sz="1700" dirty="0" err="1">
                <a:solidFill>
                  <a:srgbClr val="000000"/>
                </a:solidFill>
              </a:rPr>
              <a:t>Åke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Jógvan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Øyvind</a:t>
            </a:r>
            <a:r>
              <a:rPr lang="en-US" sz="1700" dirty="0">
                <a:solidFill>
                  <a:srgbClr val="000000"/>
                </a:solidFill>
              </a:rPr>
              <a:t>&lt;/n:name&gt; 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dirty="0">
                <a:solidFill>
                  <a:srgbClr val="000000"/>
                </a:solidFill>
              </a:rPr>
              <a:t>       &lt;/n:passenger&gt; </a:t>
            </a:r>
          </a:p>
          <a:p>
            <a:pPr marL="311045" indent="-309605">
              <a:lnSpc>
                <a:spcPct val="80000"/>
              </a:lnSpc>
              <a:spcBef>
                <a:spcPts val="431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1700" dirty="0">
                <a:solidFill>
                  <a:srgbClr val="000000"/>
                </a:solidFill>
              </a:rPr>
              <a:t>   &lt;/</a:t>
            </a:r>
            <a:r>
              <a:rPr lang="en-US" sz="1700" dirty="0" err="1">
                <a:solidFill>
                  <a:srgbClr val="000000"/>
                </a:solidFill>
              </a:rPr>
              <a:t>env:Header</a:t>
            </a:r>
            <a:r>
              <a:rPr lang="en-US" sz="1700" dirty="0">
                <a:solidFill>
                  <a:srgbClr val="000000"/>
                </a:solidFill>
              </a:rPr>
              <a:t>&gt;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622080" y="207382"/>
            <a:ext cx="7050240" cy="103690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Explanation of Header Example</a:t>
            </a:r>
          </a:p>
        </p:txBody>
      </p:sp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622080" y="1520800"/>
            <a:ext cx="7050240" cy="373287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90000"/>
              </a:lnSpc>
              <a:spcBef>
                <a:spcPts val="47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In general, we can import tags into the header from name spaces outside of soap.</a:t>
            </a:r>
          </a:p>
          <a:p>
            <a:pPr marL="606249" lvl="1" indent="-295205">
              <a:lnSpc>
                <a:spcPct val="9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&lt;reservation/&gt;, &lt;reference/&gt;, &lt;</a:t>
            </a:r>
            <a:r>
              <a:rPr lang="en-US" dirty="0" err="1">
                <a:solidFill>
                  <a:srgbClr val="000000"/>
                </a:solidFill>
              </a:rPr>
              <a:t>dataAndTime</a:t>
            </a:r>
            <a:r>
              <a:rPr lang="en-US" dirty="0">
                <a:solidFill>
                  <a:srgbClr val="000000"/>
                </a:solidFill>
              </a:rPr>
              <a:t>/&gt;,&lt;passenger/&gt;</a:t>
            </a:r>
          </a:p>
          <a:p>
            <a:pPr marL="309605" indent="-309605">
              <a:lnSpc>
                <a:spcPct val="90000"/>
              </a:lnSpc>
              <a:spcBef>
                <a:spcPts val="47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SOAP doesn’t need to worry to much about these.</a:t>
            </a:r>
          </a:p>
          <a:p>
            <a:pPr marL="606249" lvl="1" indent="-295205">
              <a:lnSpc>
                <a:spcPct val="9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It is the node’s job to process these things.</a:t>
            </a:r>
          </a:p>
          <a:p>
            <a:pPr marL="309605" indent="-309605">
              <a:lnSpc>
                <a:spcPct val="90000"/>
              </a:lnSpc>
              <a:spcBef>
                <a:spcPts val="47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In this particular case, we may imagine an ongoing transaction for making an airline reservation.</a:t>
            </a:r>
          </a:p>
          <a:p>
            <a:pPr marL="606249" lvl="1" indent="-295205">
              <a:lnSpc>
                <a:spcPct val="9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Involves several steps and messages, so client must remind the server of this state information when sending a message.</a:t>
            </a:r>
          </a:p>
          <a:p>
            <a:pPr marL="606249" lvl="1" indent="-295205">
              <a:lnSpc>
                <a:spcPct val="9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The actual header content all comes from other namespaces.</a:t>
            </a:r>
          </a:p>
          <a:p>
            <a:pPr marL="309605" indent="-309605">
              <a:lnSpc>
                <a:spcPct val="90000"/>
              </a:lnSpc>
              <a:spcBef>
                <a:spcPts val="476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1900" dirty="0">
                <a:solidFill>
                  <a:srgbClr val="000000"/>
                </a:solidFill>
              </a:rPr>
              <a:t>The </a:t>
            </a:r>
            <a:r>
              <a:rPr lang="en-US" sz="1900" dirty="0">
                <a:solidFill>
                  <a:srgbClr val="CC6600"/>
                </a:solidFill>
              </a:rPr>
              <a:t>role</a:t>
            </a:r>
            <a:r>
              <a:rPr lang="en-US" sz="1900" dirty="0">
                <a:solidFill>
                  <a:srgbClr val="000000"/>
                </a:solidFill>
              </a:rPr>
              <a:t> and </a:t>
            </a:r>
            <a:r>
              <a:rPr lang="en-US" sz="1900" dirty="0" err="1">
                <a:solidFill>
                  <a:srgbClr val="CC6600"/>
                </a:solidFill>
              </a:rPr>
              <a:t>mustUnderstand</a:t>
            </a:r>
            <a:r>
              <a:rPr lang="en-US" sz="1900" dirty="0">
                <a:solidFill>
                  <a:srgbClr val="CC6600"/>
                </a:solidFill>
              </a:rPr>
              <a:t> </a:t>
            </a:r>
            <a:r>
              <a:rPr lang="en-US" sz="1900" dirty="0">
                <a:solidFill>
                  <a:srgbClr val="000000"/>
                </a:solidFill>
              </a:rPr>
              <a:t>attributes are from SOAP.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Header Processing</a:t>
            </a:r>
          </a:p>
        </p:txBody>
      </p:sp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414720" y="1451673"/>
            <a:ext cx="7464960" cy="411019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80000"/>
              </a:lnSpc>
              <a:spcBef>
                <a:spcPts val="567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300" dirty="0">
                <a:solidFill>
                  <a:srgbClr val="000000"/>
                </a:solidFill>
              </a:rPr>
              <a:t>SOAP messages are allowed to pass through many intermediaries before reaching their destination.</a:t>
            </a:r>
          </a:p>
          <a:p>
            <a:pPr marL="606249" lvl="1" indent="-295205">
              <a:lnSpc>
                <a:spcPct val="8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Intermediary=some unspecified routing application.</a:t>
            </a:r>
          </a:p>
          <a:p>
            <a:pPr marL="606249" lvl="1" indent="-295205">
              <a:lnSpc>
                <a:spcPct val="8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Imagine SOAP messages being passed through many distinct nodes.</a:t>
            </a:r>
          </a:p>
          <a:p>
            <a:pPr marL="606249" lvl="1" indent="-295205">
              <a:lnSpc>
                <a:spcPct val="8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The final destination processes the body of the message.</a:t>
            </a:r>
          </a:p>
          <a:p>
            <a:pPr marL="309605" indent="-309605">
              <a:lnSpc>
                <a:spcPct val="80000"/>
              </a:lnSpc>
              <a:spcBef>
                <a:spcPts val="567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300" dirty="0">
                <a:solidFill>
                  <a:srgbClr val="000000"/>
                </a:solidFill>
              </a:rPr>
              <a:t>Headers are allowed to be processed independently of the body.</a:t>
            </a:r>
          </a:p>
          <a:p>
            <a:pPr marL="606249" lvl="1" indent="-295205">
              <a:lnSpc>
                <a:spcPct val="80000"/>
              </a:lnSpc>
              <a:spcBef>
                <a:spcPts val="54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May be processed by intermediaries.</a:t>
            </a:r>
          </a:p>
          <a:p>
            <a:pPr marL="309605" indent="-309605">
              <a:lnSpc>
                <a:spcPct val="80000"/>
              </a:lnSpc>
              <a:spcBef>
                <a:spcPts val="567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300" dirty="0">
                <a:solidFill>
                  <a:srgbClr val="000000"/>
                </a:solidFill>
              </a:rPr>
              <a:t>This allows an intermediary application to determine if it can process the body, provide the required security, session, or reliability requirements, etc.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622080" y="207382"/>
            <a:ext cx="7050240" cy="103690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Roles, Understanding, and Relays</a:t>
            </a:r>
          </a:p>
        </p:txBody>
      </p:sp>
      <p:sp>
        <p:nvSpPr>
          <p:cNvPr id="94210" name="AutoShape 2"/>
          <p:cNvSpPr>
            <a:spLocks noChangeArrowheads="1"/>
          </p:cNvSpPr>
          <p:nvPr/>
        </p:nvSpPr>
        <p:spPr bwMode="auto">
          <a:xfrm>
            <a:off x="898560" y="1451672"/>
            <a:ext cx="1520640" cy="1589927"/>
          </a:xfrm>
          <a:prstGeom prst="diamond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sz="2200" dirty="0">
                <a:latin typeface="Times New Roman" pitchFamily="16" charset="0"/>
              </a:rPr>
              <a:t>Role?</a:t>
            </a:r>
          </a:p>
        </p:txBody>
      </p:sp>
      <p:sp>
        <p:nvSpPr>
          <p:cNvPr id="94211" name="AutoShape 3"/>
          <p:cNvSpPr>
            <a:spLocks noChangeArrowheads="1"/>
          </p:cNvSpPr>
          <p:nvPr/>
        </p:nvSpPr>
        <p:spPr bwMode="auto">
          <a:xfrm>
            <a:off x="3386880" y="1451672"/>
            <a:ext cx="1520640" cy="1589927"/>
          </a:xfrm>
          <a:prstGeom prst="diamond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dirty="0">
                <a:latin typeface="Times New Roman" pitchFamily="16" charset="0"/>
              </a:rPr>
              <a:t>must</a:t>
            </a:r>
          </a:p>
          <a:p>
            <a:pPr algn="ctr">
              <a:tabLst>
                <a:tab pos="656650" algn="l"/>
                <a:tab pos="1313299" algn="l"/>
              </a:tabLst>
            </a:pPr>
            <a:r>
              <a:rPr lang="en-US" dirty="0">
                <a:latin typeface="Times New Roman" pitchFamily="16" charset="0"/>
              </a:rPr>
              <a:t>Understand</a:t>
            </a:r>
          </a:p>
        </p:txBody>
      </p:sp>
      <p:sp>
        <p:nvSpPr>
          <p:cNvPr id="94212" name="AutoShape 4"/>
          <p:cNvSpPr>
            <a:spLocks noChangeArrowheads="1"/>
          </p:cNvSpPr>
          <p:nvPr/>
        </p:nvSpPr>
        <p:spPr bwMode="auto">
          <a:xfrm>
            <a:off x="3386880" y="3940254"/>
            <a:ext cx="1520640" cy="1589927"/>
          </a:xfrm>
          <a:prstGeom prst="diamond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sz="2200" dirty="0">
                <a:latin typeface="Times New Roman" pitchFamily="16" charset="0"/>
              </a:rPr>
              <a:t>Relay?</a:t>
            </a:r>
          </a:p>
        </p:txBody>
      </p:sp>
      <p:sp>
        <p:nvSpPr>
          <p:cNvPr id="94213" name="Line 5"/>
          <p:cNvSpPr>
            <a:spLocks noChangeShapeType="1"/>
          </p:cNvSpPr>
          <p:nvPr/>
        </p:nvSpPr>
        <p:spPr bwMode="auto">
          <a:xfrm>
            <a:off x="2419200" y="2281199"/>
            <a:ext cx="967680" cy="1441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94214" name="Line 6"/>
          <p:cNvSpPr>
            <a:spLocks noChangeShapeType="1"/>
          </p:cNvSpPr>
          <p:nvPr/>
        </p:nvSpPr>
        <p:spPr bwMode="auto">
          <a:xfrm>
            <a:off x="1658880" y="3041599"/>
            <a:ext cx="1440" cy="131341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967680" y="4355017"/>
            <a:ext cx="1313280" cy="829527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sz="2200" dirty="0">
                <a:latin typeface="Times New Roman" pitchFamily="16" charset="0"/>
              </a:rPr>
              <a:t>Forward</a:t>
            </a:r>
          </a:p>
          <a:p>
            <a:pPr algn="ctr">
              <a:tabLst>
                <a:tab pos="656650" algn="l"/>
                <a:tab pos="1313299" algn="l"/>
              </a:tabLst>
            </a:pPr>
            <a:r>
              <a:rPr lang="en-US" sz="2200" dirty="0">
                <a:latin typeface="Times New Roman" pitchFamily="16" charset="0"/>
              </a:rPr>
              <a:t>Header</a:t>
            </a:r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1798560" y="3110727"/>
            <a:ext cx="509519" cy="4242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sz="2200" dirty="0">
                <a:latin typeface="Times New Roman" pitchFamily="16" charset="0"/>
              </a:rPr>
              <a:t>No</a:t>
            </a:r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2613600" y="1696498"/>
            <a:ext cx="574280" cy="4242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sz="2200" dirty="0">
                <a:latin typeface="Times New Roman" pitchFamily="16" charset="0"/>
              </a:rPr>
              <a:t>Yes</a:t>
            </a:r>
          </a:p>
        </p:txBody>
      </p:sp>
      <p:sp>
        <p:nvSpPr>
          <p:cNvPr id="94218" name="Rectangle 10"/>
          <p:cNvSpPr>
            <a:spLocks noChangeArrowheads="1"/>
          </p:cNvSpPr>
          <p:nvPr/>
        </p:nvSpPr>
        <p:spPr bwMode="auto">
          <a:xfrm>
            <a:off x="6220800" y="1797309"/>
            <a:ext cx="1313280" cy="829527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sz="2200" dirty="0">
                <a:latin typeface="Times New Roman" pitchFamily="16" charset="0"/>
              </a:rPr>
              <a:t>Process</a:t>
            </a:r>
          </a:p>
          <a:p>
            <a:pPr algn="ctr">
              <a:tabLst>
                <a:tab pos="656650" algn="l"/>
                <a:tab pos="1313299" algn="l"/>
              </a:tabLst>
            </a:pPr>
            <a:r>
              <a:rPr lang="en-US" sz="2200" dirty="0">
                <a:latin typeface="Times New Roman" pitchFamily="16" charset="0"/>
              </a:rPr>
              <a:t>Header</a:t>
            </a:r>
          </a:p>
        </p:txBody>
      </p:sp>
      <p:sp>
        <p:nvSpPr>
          <p:cNvPr id="94219" name="Line 11"/>
          <p:cNvSpPr>
            <a:spLocks noChangeShapeType="1"/>
          </p:cNvSpPr>
          <p:nvPr/>
        </p:nvSpPr>
        <p:spPr bwMode="auto">
          <a:xfrm>
            <a:off x="4976640" y="2281199"/>
            <a:ext cx="1244160" cy="1441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94220" name="Text Box 12"/>
          <p:cNvSpPr txBox="1">
            <a:spLocks noChangeArrowheads="1"/>
          </p:cNvSpPr>
          <p:nvPr/>
        </p:nvSpPr>
        <p:spPr bwMode="auto">
          <a:xfrm>
            <a:off x="5460480" y="5322799"/>
            <a:ext cx="967680" cy="41476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94221" name="Text Box 13"/>
          <p:cNvSpPr txBox="1">
            <a:spLocks noChangeArrowheads="1"/>
          </p:cNvSpPr>
          <p:nvPr/>
        </p:nvSpPr>
        <p:spPr bwMode="auto">
          <a:xfrm>
            <a:off x="5254560" y="1797309"/>
            <a:ext cx="574280" cy="4242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sz="2200" dirty="0">
                <a:latin typeface="Times New Roman" pitchFamily="16" charset="0"/>
              </a:rPr>
              <a:t>Yes</a:t>
            </a:r>
          </a:p>
        </p:txBody>
      </p:sp>
      <p:sp>
        <p:nvSpPr>
          <p:cNvPr id="94222" name="Line 14"/>
          <p:cNvSpPr>
            <a:spLocks noChangeShapeType="1"/>
          </p:cNvSpPr>
          <p:nvPr/>
        </p:nvSpPr>
        <p:spPr bwMode="auto">
          <a:xfrm>
            <a:off x="4147200" y="3041599"/>
            <a:ext cx="1440" cy="82952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94223" name="Text Box 15"/>
          <p:cNvSpPr txBox="1">
            <a:spLocks noChangeArrowheads="1"/>
          </p:cNvSpPr>
          <p:nvPr/>
        </p:nvSpPr>
        <p:spPr bwMode="auto">
          <a:xfrm>
            <a:off x="4203360" y="3217298"/>
            <a:ext cx="509519" cy="4242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sz="2200" dirty="0">
                <a:latin typeface="Times New Roman" pitchFamily="16" charset="0"/>
              </a:rPr>
              <a:t>No</a:t>
            </a:r>
          </a:p>
        </p:txBody>
      </p:sp>
      <p:sp>
        <p:nvSpPr>
          <p:cNvPr id="94224" name="Line 16"/>
          <p:cNvSpPr>
            <a:spLocks noChangeShapeType="1"/>
          </p:cNvSpPr>
          <p:nvPr/>
        </p:nvSpPr>
        <p:spPr bwMode="auto">
          <a:xfrm flipH="1">
            <a:off x="2279521" y="4769781"/>
            <a:ext cx="1108800" cy="1441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94225" name="Text Box 17"/>
          <p:cNvSpPr txBox="1">
            <a:spLocks noChangeArrowheads="1"/>
          </p:cNvSpPr>
          <p:nvPr/>
        </p:nvSpPr>
        <p:spPr bwMode="auto">
          <a:xfrm>
            <a:off x="2544480" y="4323334"/>
            <a:ext cx="574280" cy="4242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sz="2200" dirty="0">
                <a:latin typeface="Times New Roman" pitchFamily="16" charset="0"/>
              </a:rPr>
              <a:t>Yes</a:t>
            </a:r>
          </a:p>
        </p:txBody>
      </p:sp>
      <p:sp>
        <p:nvSpPr>
          <p:cNvPr id="94226" name="Line 18"/>
          <p:cNvSpPr>
            <a:spLocks noChangeShapeType="1"/>
          </p:cNvSpPr>
          <p:nvPr/>
        </p:nvSpPr>
        <p:spPr bwMode="auto">
          <a:xfrm>
            <a:off x="4976640" y="4769781"/>
            <a:ext cx="1105920" cy="1441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94227" name="Text Box 19"/>
          <p:cNvSpPr txBox="1">
            <a:spLocks noChangeArrowheads="1"/>
          </p:cNvSpPr>
          <p:nvPr/>
        </p:nvSpPr>
        <p:spPr bwMode="auto">
          <a:xfrm>
            <a:off x="5171040" y="4392462"/>
            <a:ext cx="509519" cy="4242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sz="2200" dirty="0">
                <a:latin typeface="Times New Roman" pitchFamily="16" charset="0"/>
              </a:rPr>
              <a:t>No</a:t>
            </a:r>
          </a:p>
        </p:txBody>
      </p:sp>
      <p:sp>
        <p:nvSpPr>
          <p:cNvPr id="94228" name="Rectangle 20"/>
          <p:cNvSpPr>
            <a:spLocks noChangeArrowheads="1"/>
          </p:cNvSpPr>
          <p:nvPr/>
        </p:nvSpPr>
        <p:spPr bwMode="auto">
          <a:xfrm>
            <a:off x="6151680" y="4355017"/>
            <a:ext cx="1313280" cy="829527"/>
          </a:xfrm>
          <a:prstGeom prst="rect">
            <a:avLst/>
          </a:prstGeom>
          <a:solidFill>
            <a:srgbClr val="CC99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sz="2200" dirty="0">
                <a:latin typeface="Times New Roman" pitchFamily="16" charset="0"/>
              </a:rPr>
              <a:t>Remove</a:t>
            </a:r>
          </a:p>
          <a:p>
            <a:pPr algn="ctr">
              <a:tabLst>
                <a:tab pos="656650" algn="l"/>
                <a:tab pos="1313299" algn="l"/>
              </a:tabLst>
            </a:pPr>
            <a:r>
              <a:rPr lang="en-US" sz="2200" dirty="0">
                <a:latin typeface="Times New Roman" pitchFamily="16" charset="0"/>
              </a:rPr>
              <a:t>Header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ext Box 1"/>
          <p:cNvSpPr txBox="1">
            <a:spLocks noChangeArrowheads="1"/>
          </p:cNvSpPr>
          <p:nvPr/>
        </p:nvSpPr>
        <p:spPr bwMode="auto">
          <a:xfrm>
            <a:off x="622080" y="207382"/>
            <a:ext cx="7050240" cy="103690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Header Roles</a:t>
            </a:r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622080" y="1106036"/>
            <a:ext cx="7050240" cy="442414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9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SOAP nodes may be assigned role designations.</a:t>
            </a:r>
          </a:p>
          <a:p>
            <a:pPr marL="309605" indent="-309605">
              <a:lnSpc>
                <a:spcPct val="9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SOAP headers then specify which role or roles should process.</a:t>
            </a:r>
          </a:p>
          <a:p>
            <a:pPr marL="309605" indent="-309605">
              <a:lnSpc>
                <a:spcPct val="9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Standard SOAP roles:</a:t>
            </a:r>
          </a:p>
          <a:p>
            <a:pPr marL="606249" lvl="1" indent="-295205">
              <a:lnSpc>
                <a:spcPct val="9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b="1" dirty="0">
                <a:solidFill>
                  <a:srgbClr val="000000"/>
                </a:solidFill>
              </a:rPr>
              <a:t>None</a:t>
            </a:r>
            <a:r>
              <a:rPr lang="en-US" sz="2000" dirty="0">
                <a:solidFill>
                  <a:srgbClr val="000000"/>
                </a:solidFill>
              </a:rPr>
              <a:t>: SOAP nodes MUST NOT act in this role.</a:t>
            </a:r>
          </a:p>
          <a:p>
            <a:pPr marL="606249" lvl="1" indent="-295205">
              <a:lnSpc>
                <a:spcPct val="9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b="1" dirty="0">
                <a:solidFill>
                  <a:srgbClr val="000000"/>
                </a:solidFill>
              </a:rPr>
              <a:t>Next: </a:t>
            </a:r>
            <a:r>
              <a:rPr lang="en-US" sz="2000" dirty="0">
                <a:solidFill>
                  <a:srgbClr val="000000"/>
                </a:solidFill>
              </a:rPr>
              <a:t>Each SOAP intermediary and the ultimate SOAP receiver MUST act in this role. </a:t>
            </a:r>
          </a:p>
          <a:p>
            <a:pPr marL="606249" lvl="1" indent="-295205">
              <a:lnSpc>
                <a:spcPct val="9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b="1" dirty="0" err="1">
                <a:solidFill>
                  <a:srgbClr val="000000"/>
                </a:solidFill>
              </a:rPr>
              <a:t>UltimateReceiver</a:t>
            </a:r>
            <a:r>
              <a:rPr lang="en-US" sz="2000" b="1" dirty="0">
                <a:solidFill>
                  <a:srgbClr val="000000"/>
                </a:solidFill>
              </a:rPr>
              <a:t>: </a:t>
            </a:r>
            <a:r>
              <a:rPr lang="en-US" sz="2000" dirty="0">
                <a:solidFill>
                  <a:srgbClr val="000000"/>
                </a:solidFill>
              </a:rPr>
              <a:t>The ultimate receiver MUST act in this role.</a:t>
            </a:r>
          </a:p>
          <a:p>
            <a:pPr marL="309605" indent="-309605">
              <a:lnSpc>
                <a:spcPct val="9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In our example, all nodes must process the header entries.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71575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Why Use WSDL?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07360" y="1244290"/>
            <a:ext cx="7879680" cy="470065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80000"/>
              </a:lnSpc>
              <a:spcBef>
                <a:spcPts val="54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WSDL uses XML to describe interfaces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Programming language independent way to do this.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So you can use (for example) C++ programs to remotely invoke Java programs and vice versa.</a:t>
            </a:r>
          </a:p>
          <a:p>
            <a:pPr marL="309605" indent="-309605">
              <a:lnSpc>
                <a:spcPct val="80000"/>
              </a:lnSpc>
              <a:spcBef>
                <a:spcPts val="54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Consider Web browsers and Web servers: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All web browsers work pretty well with all web sites.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You don’t care what kind of web server Amazon.com uses.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Amazon doesn’t care if you use IE, Mozilla, </a:t>
            </a:r>
            <a:r>
              <a:rPr lang="en-US" dirty="0" err="1">
                <a:solidFill>
                  <a:srgbClr val="000000"/>
                </a:solidFill>
              </a:rPr>
              <a:t>Konqueror</a:t>
            </a:r>
            <a:r>
              <a:rPr lang="en-US" dirty="0">
                <a:solidFill>
                  <a:srgbClr val="000000"/>
                </a:solidFill>
              </a:rPr>
              <a:t>, Safari, etc.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You all speak HTTP.</a:t>
            </a:r>
          </a:p>
          <a:p>
            <a:pPr marL="309605" indent="-309605">
              <a:lnSpc>
                <a:spcPct val="80000"/>
              </a:lnSpc>
              <a:spcBef>
                <a:spcPts val="54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WSDL (and SOAP) are a generalization of this.</a:t>
            </a:r>
          </a:p>
          <a:p>
            <a:pPr marL="309605" indent="-309605">
              <a:lnSpc>
                <a:spcPct val="80000"/>
              </a:lnSpc>
              <a:spcBef>
                <a:spcPts val="544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Note I will describe WSDL from an Remote Procedure Call/Remote Method Invocation point of view.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But WSDL and SOAP also support more a more message-centric point of view.</a:t>
            </a:r>
          </a:p>
          <a:p>
            <a:pPr marL="606249" lvl="1" indent="-295205">
              <a:lnSpc>
                <a:spcPct val="80000"/>
              </a:lnSpc>
              <a:spcBef>
                <a:spcPts val="454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dirty="0">
                <a:solidFill>
                  <a:srgbClr val="000000"/>
                </a:solidFill>
              </a:rPr>
              <a:t>Java Messaging System.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622080" y="276509"/>
            <a:ext cx="7050240" cy="103690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SOAP Body</a:t>
            </a:r>
          </a:p>
        </p:txBody>
      </p:sp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622080" y="1244291"/>
            <a:ext cx="7050240" cy="428589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lnSpc>
                <a:spcPct val="9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Body entries are really just placeholders for XML from some other namespace.</a:t>
            </a:r>
          </a:p>
          <a:p>
            <a:pPr marL="309605" indent="-309605">
              <a:lnSpc>
                <a:spcPct val="9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The body contains the XML message that you are transmitting.</a:t>
            </a:r>
          </a:p>
          <a:p>
            <a:pPr marL="309605" indent="-309605">
              <a:lnSpc>
                <a:spcPct val="9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It may also define </a:t>
            </a:r>
            <a:r>
              <a:rPr lang="en-US" sz="2400" dirty="0" err="1">
                <a:solidFill>
                  <a:srgbClr val="000000"/>
                </a:solidFill>
              </a:rPr>
              <a:t>encodingStyle</a:t>
            </a:r>
            <a:r>
              <a:rPr lang="en-US" sz="2400" dirty="0">
                <a:solidFill>
                  <a:srgbClr val="000000"/>
                </a:solidFill>
              </a:rPr>
              <a:t>, just as the envelop.</a:t>
            </a:r>
          </a:p>
          <a:p>
            <a:pPr marL="309605" indent="-309605">
              <a:lnSpc>
                <a:spcPct val="90000"/>
              </a:lnSpc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The message format is not specified by SOAP.</a:t>
            </a:r>
          </a:p>
          <a:p>
            <a:pPr marL="606249" lvl="1" indent="-295205">
              <a:lnSpc>
                <a:spcPct val="9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The &lt;Body&gt;&lt;/Body&gt; tag pairs are just a way to notify the recipient that the actual XML message is contained therein.</a:t>
            </a:r>
          </a:p>
          <a:p>
            <a:pPr marL="606249" lvl="1" indent="-295205">
              <a:lnSpc>
                <a:spcPct val="90000"/>
              </a:lnSpc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The recipient decides what to do with the message.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ext Box 1"/>
          <p:cNvSpPr txBox="1">
            <a:spLocks noChangeArrowheads="1"/>
          </p:cNvSpPr>
          <p:nvPr/>
        </p:nvSpPr>
        <p:spPr bwMode="auto">
          <a:xfrm>
            <a:off x="622080" y="207382"/>
            <a:ext cx="7050240" cy="103690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SOAP Body Element Definition</a:t>
            </a:r>
          </a:p>
        </p:txBody>
      </p:sp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622080" y="1244291"/>
            <a:ext cx="7050240" cy="428589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11045" indent="-309605">
              <a:lnSpc>
                <a:spcPct val="90000"/>
              </a:lnSpc>
              <a:spcBef>
                <a:spcPts val="59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&lt;</a:t>
            </a:r>
            <a:r>
              <a:rPr lang="en-US" sz="2400" dirty="0" err="1">
                <a:solidFill>
                  <a:srgbClr val="000000"/>
                </a:solidFill>
              </a:rPr>
              <a:t>xs:element</a:t>
            </a:r>
            <a:r>
              <a:rPr lang="en-US" sz="2400" dirty="0">
                <a:solidFill>
                  <a:srgbClr val="000000"/>
                </a:solidFill>
              </a:rPr>
              <a:t> name="</a:t>
            </a:r>
            <a:r>
              <a:rPr lang="en-US" sz="2400" b="1" dirty="0">
                <a:solidFill>
                  <a:srgbClr val="000000"/>
                </a:solidFill>
              </a:rPr>
              <a:t>Body</a:t>
            </a:r>
            <a:r>
              <a:rPr lang="en-US" sz="2400" dirty="0">
                <a:solidFill>
                  <a:srgbClr val="000000"/>
                </a:solidFill>
              </a:rPr>
              <a:t>" type="</a:t>
            </a:r>
            <a:r>
              <a:rPr lang="en-US" sz="2400" b="1" dirty="0" err="1">
                <a:solidFill>
                  <a:srgbClr val="000000"/>
                </a:solidFill>
              </a:rPr>
              <a:t>tns:Body</a:t>
            </a:r>
            <a:r>
              <a:rPr lang="en-US" sz="2400" dirty="0">
                <a:solidFill>
                  <a:srgbClr val="000000"/>
                </a:solidFill>
              </a:rPr>
              <a:t>" /&gt; </a:t>
            </a:r>
          </a:p>
          <a:p>
            <a:pPr marL="311045" indent="-309605">
              <a:lnSpc>
                <a:spcPct val="90000"/>
              </a:lnSpc>
              <a:spcBef>
                <a:spcPts val="59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&lt;</a:t>
            </a:r>
            <a:r>
              <a:rPr lang="en-US" sz="2400" dirty="0" err="1">
                <a:solidFill>
                  <a:srgbClr val="000000"/>
                </a:solidFill>
              </a:rPr>
              <a:t>xs:complexType</a:t>
            </a:r>
            <a:r>
              <a:rPr lang="en-US" sz="2400" dirty="0">
                <a:solidFill>
                  <a:srgbClr val="000000"/>
                </a:solidFill>
              </a:rPr>
              <a:t> name="</a:t>
            </a:r>
            <a:r>
              <a:rPr lang="en-US" sz="2400" b="1" dirty="0">
                <a:solidFill>
                  <a:srgbClr val="000000"/>
                </a:solidFill>
              </a:rPr>
              <a:t>Body</a:t>
            </a:r>
            <a:r>
              <a:rPr lang="en-US" sz="2400" dirty="0">
                <a:solidFill>
                  <a:srgbClr val="000000"/>
                </a:solidFill>
              </a:rPr>
              <a:t>"&gt;</a:t>
            </a:r>
          </a:p>
          <a:p>
            <a:pPr marL="311045" indent="-309605">
              <a:lnSpc>
                <a:spcPct val="90000"/>
              </a:lnSpc>
              <a:spcBef>
                <a:spcPts val="59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	   &lt;</a:t>
            </a:r>
            <a:r>
              <a:rPr lang="en-US" sz="2400" dirty="0" err="1">
                <a:solidFill>
                  <a:srgbClr val="000000"/>
                </a:solidFill>
              </a:rPr>
              <a:t>xs:sequence</a:t>
            </a:r>
            <a:r>
              <a:rPr lang="en-US" sz="2400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90000"/>
              </a:lnSpc>
              <a:spcBef>
                <a:spcPts val="59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	      &lt;</a:t>
            </a:r>
            <a:r>
              <a:rPr lang="en-US" sz="2400" dirty="0" err="1">
                <a:solidFill>
                  <a:srgbClr val="000000"/>
                </a:solidFill>
              </a:rPr>
              <a:t>xs:any</a:t>
            </a:r>
            <a:r>
              <a:rPr lang="en-US" sz="2400" dirty="0">
                <a:solidFill>
                  <a:srgbClr val="000000"/>
                </a:solidFill>
              </a:rPr>
              <a:t> namespace="</a:t>
            </a:r>
            <a:r>
              <a:rPr lang="en-US" sz="2400" b="1" dirty="0">
                <a:solidFill>
                  <a:srgbClr val="000000"/>
                </a:solidFill>
              </a:rPr>
              <a:t>##any</a:t>
            </a:r>
            <a:r>
              <a:rPr lang="en-US" sz="2400" dirty="0">
                <a:solidFill>
                  <a:srgbClr val="000000"/>
                </a:solidFill>
              </a:rPr>
              <a:t>" 	 		</a:t>
            </a:r>
          </a:p>
          <a:p>
            <a:pPr marL="311045" indent="-309605">
              <a:lnSpc>
                <a:spcPct val="90000"/>
              </a:lnSpc>
              <a:spcBef>
                <a:spcPts val="59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		   </a:t>
            </a:r>
            <a:r>
              <a:rPr lang="en-US" sz="2400" dirty="0" err="1">
                <a:solidFill>
                  <a:srgbClr val="000000"/>
                </a:solidFill>
              </a:rPr>
              <a:t>processContents</a:t>
            </a:r>
            <a:r>
              <a:rPr lang="en-US" sz="2400" dirty="0">
                <a:solidFill>
                  <a:srgbClr val="000000"/>
                </a:solidFill>
              </a:rPr>
              <a:t>="</a:t>
            </a:r>
            <a:r>
              <a:rPr lang="en-US" sz="2400" b="1" dirty="0">
                <a:solidFill>
                  <a:srgbClr val="000000"/>
                </a:solidFill>
              </a:rPr>
              <a:t>lax</a:t>
            </a:r>
            <a:r>
              <a:rPr lang="en-US" sz="2400" dirty="0">
                <a:solidFill>
                  <a:srgbClr val="000000"/>
                </a:solidFill>
              </a:rPr>
              <a:t>" </a:t>
            </a:r>
            <a:r>
              <a:rPr lang="en-US" sz="2400" dirty="0" err="1">
                <a:solidFill>
                  <a:srgbClr val="000000"/>
                </a:solidFill>
              </a:rPr>
              <a:t>minOccurs</a:t>
            </a:r>
            <a:r>
              <a:rPr lang="en-US" sz="2400" dirty="0">
                <a:solidFill>
                  <a:srgbClr val="000000"/>
                </a:solidFill>
              </a:rPr>
              <a:t>="</a:t>
            </a:r>
            <a:r>
              <a:rPr lang="en-US" sz="2400" b="1" dirty="0">
                <a:solidFill>
                  <a:srgbClr val="000000"/>
                </a:solidFill>
              </a:rPr>
              <a:t>0</a:t>
            </a:r>
            <a:r>
              <a:rPr lang="en-US" sz="2400" dirty="0">
                <a:solidFill>
                  <a:srgbClr val="000000"/>
                </a:solidFill>
              </a:rPr>
              <a:t>“	 	   </a:t>
            </a:r>
            <a:r>
              <a:rPr lang="en-US" sz="2400" dirty="0" err="1">
                <a:solidFill>
                  <a:srgbClr val="000000"/>
                </a:solidFill>
              </a:rPr>
              <a:t>maxOccurs</a:t>
            </a:r>
            <a:r>
              <a:rPr lang="en-US" sz="2400" dirty="0">
                <a:solidFill>
                  <a:srgbClr val="000000"/>
                </a:solidFill>
              </a:rPr>
              <a:t>="</a:t>
            </a:r>
            <a:r>
              <a:rPr lang="en-US" sz="2400" b="1" dirty="0">
                <a:solidFill>
                  <a:srgbClr val="000000"/>
                </a:solidFill>
              </a:rPr>
              <a:t>unbounded</a:t>
            </a:r>
            <a:r>
              <a:rPr lang="en-US" sz="2400" dirty="0">
                <a:solidFill>
                  <a:srgbClr val="000000"/>
                </a:solidFill>
              </a:rPr>
              <a:t>" /&gt; </a:t>
            </a:r>
          </a:p>
          <a:p>
            <a:pPr marL="311045" indent="-309605">
              <a:lnSpc>
                <a:spcPct val="90000"/>
              </a:lnSpc>
              <a:spcBef>
                <a:spcPts val="59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400" b="1" dirty="0">
                <a:solidFill>
                  <a:srgbClr val="000000"/>
                </a:solidFill>
              </a:rPr>
              <a:t> </a:t>
            </a:r>
            <a:r>
              <a:rPr lang="en-US" sz="2400" dirty="0">
                <a:solidFill>
                  <a:srgbClr val="000000"/>
                </a:solidFill>
              </a:rPr>
              <a:t> 	   &lt;/</a:t>
            </a:r>
            <a:r>
              <a:rPr lang="en-US" sz="2400" dirty="0" err="1">
                <a:solidFill>
                  <a:srgbClr val="000000"/>
                </a:solidFill>
              </a:rPr>
              <a:t>xs:sequence</a:t>
            </a:r>
            <a:r>
              <a:rPr lang="en-US" sz="2400" dirty="0">
                <a:solidFill>
                  <a:srgbClr val="000000"/>
                </a:solidFill>
              </a:rPr>
              <a:t>&gt;</a:t>
            </a:r>
          </a:p>
          <a:p>
            <a:pPr marL="311045" indent="-309605">
              <a:lnSpc>
                <a:spcPct val="90000"/>
              </a:lnSpc>
              <a:spcBef>
                <a:spcPts val="59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400" b="1" dirty="0">
                <a:solidFill>
                  <a:srgbClr val="000000"/>
                </a:solidFill>
              </a:rPr>
              <a:t> </a:t>
            </a:r>
            <a:r>
              <a:rPr lang="en-US" sz="2400" dirty="0">
                <a:solidFill>
                  <a:srgbClr val="000000"/>
                </a:solidFill>
              </a:rPr>
              <a:t>      &lt;</a:t>
            </a:r>
            <a:r>
              <a:rPr lang="en-US" sz="2400" dirty="0" err="1">
                <a:solidFill>
                  <a:srgbClr val="000000"/>
                </a:solidFill>
              </a:rPr>
              <a:t>xs:anyAttribute</a:t>
            </a:r>
            <a:r>
              <a:rPr lang="en-US" sz="2400" dirty="0">
                <a:solidFill>
                  <a:srgbClr val="000000"/>
                </a:solidFill>
              </a:rPr>
              <a:t> namespace="</a:t>
            </a:r>
            <a:r>
              <a:rPr lang="en-US" sz="2400" b="1" dirty="0">
                <a:solidFill>
                  <a:srgbClr val="000000"/>
                </a:solidFill>
              </a:rPr>
              <a:t>##other</a:t>
            </a:r>
            <a:r>
              <a:rPr lang="en-US" sz="2400" dirty="0">
                <a:solidFill>
                  <a:srgbClr val="000000"/>
                </a:solidFill>
              </a:rPr>
              <a:t>" 	</a:t>
            </a:r>
            <a:r>
              <a:rPr lang="en-US" sz="2400" dirty="0" err="1">
                <a:solidFill>
                  <a:srgbClr val="000000"/>
                </a:solidFill>
              </a:rPr>
              <a:t>processContents</a:t>
            </a:r>
            <a:r>
              <a:rPr lang="en-US" sz="2400" dirty="0">
                <a:solidFill>
                  <a:srgbClr val="000000"/>
                </a:solidFill>
              </a:rPr>
              <a:t>="</a:t>
            </a:r>
            <a:r>
              <a:rPr lang="en-US" sz="2400" b="1" dirty="0">
                <a:solidFill>
                  <a:srgbClr val="000000"/>
                </a:solidFill>
              </a:rPr>
              <a:t>lax</a:t>
            </a:r>
            <a:r>
              <a:rPr lang="en-US" sz="2400" dirty="0">
                <a:solidFill>
                  <a:srgbClr val="000000"/>
                </a:solidFill>
              </a:rPr>
              <a:t>" /&gt; </a:t>
            </a:r>
          </a:p>
          <a:p>
            <a:pPr marL="311045" indent="-309605">
              <a:lnSpc>
                <a:spcPct val="90000"/>
              </a:lnSpc>
              <a:spcBef>
                <a:spcPts val="59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&lt;/</a:t>
            </a:r>
            <a:r>
              <a:rPr lang="en-US" sz="2400" dirty="0" err="1">
                <a:solidFill>
                  <a:srgbClr val="000000"/>
                </a:solidFill>
              </a:rPr>
              <a:t>xs:complexType</a:t>
            </a:r>
            <a:r>
              <a:rPr lang="en-US" sz="2400" dirty="0">
                <a:solidFill>
                  <a:srgbClr val="000000"/>
                </a:solidFill>
              </a:rPr>
              <a:t>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ext Box 1"/>
          <p:cNvSpPr txBox="1">
            <a:spLocks noChangeArrowheads="1"/>
          </p:cNvSpPr>
          <p:nvPr/>
        </p:nvSpPr>
        <p:spPr bwMode="auto">
          <a:xfrm>
            <a:off x="622080" y="207382"/>
            <a:ext cx="7050240" cy="103690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SOAP Body Example</a:t>
            </a:r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622080" y="1244291"/>
            <a:ext cx="7050240" cy="428589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11045" indent="-309605">
              <a:lnSpc>
                <a:spcPct val="90000"/>
              </a:lnSpc>
              <a:spcBef>
                <a:spcPts val="59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400" b="1" dirty="0">
                <a:solidFill>
                  <a:srgbClr val="000000"/>
                </a:solidFill>
              </a:rPr>
              <a:t>&lt;</a:t>
            </a:r>
            <a:r>
              <a:rPr lang="en-US" sz="2400" b="1" dirty="0" err="1">
                <a:solidFill>
                  <a:srgbClr val="000000"/>
                </a:solidFill>
              </a:rPr>
              <a:t>soapenv:Body</a:t>
            </a:r>
            <a:r>
              <a:rPr lang="en-US" sz="2400" b="1" dirty="0">
                <a:solidFill>
                  <a:srgbClr val="000000"/>
                </a:solidFill>
              </a:rPr>
              <a:t>&gt;  </a:t>
            </a:r>
          </a:p>
          <a:p>
            <a:pPr marL="311045" indent="-309605">
              <a:lnSpc>
                <a:spcPct val="90000"/>
              </a:lnSpc>
              <a:spcBef>
                <a:spcPts val="59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400" b="1" dirty="0">
                <a:solidFill>
                  <a:srgbClr val="000000"/>
                </a:solidFill>
              </a:rPr>
              <a:t>   &lt;ns1:echo </a:t>
            </a:r>
            <a:r>
              <a:rPr lang="en-US" sz="2400" b="1" dirty="0" err="1">
                <a:solidFill>
                  <a:srgbClr val="000000"/>
                </a:solidFill>
              </a:rPr>
              <a:t>soapenv:encodingStyle</a:t>
            </a:r>
            <a:r>
              <a:rPr lang="en-US" sz="2400" b="1" dirty="0">
                <a:solidFill>
                  <a:srgbClr val="000000"/>
                </a:solidFill>
              </a:rPr>
              <a:t>=</a:t>
            </a:r>
          </a:p>
          <a:p>
            <a:pPr marL="311045" indent="-309605">
              <a:lnSpc>
                <a:spcPct val="90000"/>
              </a:lnSpc>
              <a:spcBef>
                <a:spcPts val="476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400" b="1" dirty="0">
                <a:solidFill>
                  <a:srgbClr val="000000"/>
                </a:solidFill>
              </a:rPr>
              <a:t>		</a:t>
            </a:r>
            <a:r>
              <a:rPr lang="en-US" sz="1900" b="1" dirty="0">
                <a:solidFill>
                  <a:srgbClr val="000000"/>
                </a:solidFill>
              </a:rPr>
              <a:t>"http://schemas.xmlsoap.org/soap/encoding/"</a:t>
            </a:r>
          </a:p>
          <a:p>
            <a:pPr marL="311045" indent="-309605">
              <a:lnSpc>
                <a:spcPct val="90000"/>
              </a:lnSpc>
              <a:spcBef>
                <a:spcPts val="59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400" b="1" dirty="0">
                <a:solidFill>
                  <a:srgbClr val="000000"/>
                </a:solidFill>
              </a:rPr>
              <a:t>	    xmlns:ns1=</a:t>
            </a:r>
          </a:p>
          <a:p>
            <a:pPr marL="311045" indent="-309605">
              <a:lnSpc>
                <a:spcPct val="90000"/>
              </a:lnSpc>
              <a:spcBef>
                <a:spcPts val="59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400" b="1" dirty="0">
                <a:solidFill>
                  <a:srgbClr val="000000"/>
                </a:solidFill>
              </a:rPr>
              <a:t>		"http://.../axis/services/</a:t>
            </a:r>
            <a:r>
              <a:rPr lang="en-US" sz="2400" b="1" dirty="0" err="1">
                <a:solidFill>
                  <a:srgbClr val="000000"/>
                </a:solidFill>
              </a:rPr>
              <a:t>EchoService</a:t>
            </a:r>
            <a:r>
              <a:rPr lang="en-US" sz="2400" b="1" dirty="0">
                <a:solidFill>
                  <a:srgbClr val="000000"/>
                </a:solidFill>
              </a:rPr>
              <a:t>"&gt; </a:t>
            </a:r>
          </a:p>
          <a:p>
            <a:pPr marL="311045" indent="-309605">
              <a:lnSpc>
                <a:spcPct val="90000"/>
              </a:lnSpc>
              <a:spcBef>
                <a:spcPts val="59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400" b="1" dirty="0">
                <a:solidFill>
                  <a:srgbClr val="000000"/>
                </a:solidFill>
              </a:rPr>
              <a:t>         </a:t>
            </a:r>
            <a:r>
              <a:rPr lang="en-US" sz="2400" b="1" dirty="0">
                <a:solidFill>
                  <a:srgbClr val="CC6600"/>
                </a:solidFill>
              </a:rPr>
              <a:t>&lt;in0 </a:t>
            </a:r>
            <a:r>
              <a:rPr lang="en-US" sz="2400" b="1" dirty="0" err="1">
                <a:solidFill>
                  <a:srgbClr val="CC6600"/>
                </a:solidFill>
              </a:rPr>
              <a:t>xsi:type</a:t>
            </a:r>
            <a:r>
              <a:rPr lang="en-US" sz="2400" b="1" dirty="0">
                <a:solidFill>
                  <a:srgbClr val="CC6600"/>
                </a:solidFill>
              </a:rPr>
              <a:t>="</a:t>
            </a:r>
            <a:r>
              <a:rPr lang="en-US" sz="2400" b="1" dirty="0" err="1">
                <a:solidFill>
                  <a:srgbClr val="CC6600"/>
                </a:solidFill>
              </a:rPr>
              <a:t>xsd:string</a:t>
            </a:r>
            <a:r>
              <a:rPr lang="en-US" sz="2400" b="1" dirty="0">
                <a:solidFill>
                  <a:srgbClr val="CC6600"/>
                </a:solidFill>
              </a:rPr>
              <a:t>"&gt;Hollow	World&lt;/in0&gt;</a:t>
            </a:r>
            <a:r>
              <a:rPr lang="en-US" sz="2400" b="1" dirty="0">
                <a:solidFill>
                  <a:srgbClr val="000000"/>
                </a:solidFill>
              </a:rPr>
              <a:t>    </a:t>
            </a:r>
          </a:p>
          <a:p>
            <a:pPr marL="311045" indent="-309605">
              <a:lnSpc>
                <a:spcPct val="90000"/>
              </a:lnSpc>
              <a:spcBef>
                <a:spcPts val="59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400" b="1" dirty="0">
                <a:solidFill>
                  <a:srgbClr val="000000"/>
                </a:solidFill>
              </a:rPr>
              <a:t>   &lt;/ns1:echo&gt;</a:t>
            </a:r>
          </a:p>
          <a:p>
            <a:pPr marL="311045" indent="-309605">
              <a:lnSpc>
                <a:spcPct val="90000"/>
              </a:lnSpc>
              <a:spcBef>
                <a:spcPts val="590"/>
              </a:spcBef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r>
              <a:rPr lang="en-US" sz="2400" b="1" dirty="0">
                <a:solidFill>
                  <a:srgbClr val="000000"/>
                </a:solidFill>
              </a:rPr>
              <a:t>&lt;/</a:t>
            </a:r>
            <a:r>
              <a:rPr lang="en-US" sz="2400" b="1" dirty="0" err="1">
                <a:solidFill>
                  <a:srgbClr val="000000"/>
                </a:solidFill>
              </a:rPr>
              <a:t>soapenv:Body</a:t>
            </a:r>
            <a:r>
              <a:rPr lang="en-US" sz="2400" b="1" dirty="0">
                <a:solidFill>
                  <a:srgbClr val="000000"/>
                </a:solidFill>
              </a:rPr>
              <a:t>. </a:t>
            </a:r>
          </a:p>
          <a:p>
            <a:pPr marL="311045" indent="-309605">
              <a:lnSpc>
                <a:spcPct val="90000"/>
              </a:lnSpc>
              <a:spcBef>
                <a:spcPts val="590"/>
              </a:spcBef>
              <a:buClr>
                <a:srgbClr val="CC9900"/>
              </a:buClr>
              <a:buSzPct val="65000"/>
              <a:tabLst>
                <a:tab pos="828013" algn="l"/>
                <a:tab pos="1657465" algn="l"/>
                <a:tab pos="2486917" algn="l"/>
                <a:tab pos="3316369" algn="l"/>
                <a:tab pos="4145822" algn="l"/>
                <a:tab pos="4975274" algn="l"/>
                <a:tab pos="5804726" algn="l"/>
                <a:tab pos="6634178" algn="l"/>
                <a:tab pos="7463631" algn="l"/>
                <a:tab pos="8293083" algn="l"/>
                <a:tab pos="9122535" algn="l"/>
              </a:tabLst>
            </a:pPr>
            <a:endParaRPr lang="en-US" sz="2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ext Box 1"/>
          <p:cNvSpPr txBox="1">
            <a:spLocks noChangeArrowheads="1"/>
          </p:cNvSpPr>
          <p:nvPr/>
        </p:nvSpPr>
        <p:spPr bwMode="auto">
          <a:xfrm>
            <a:off x="414720" y="252027"/>
            <a:ext cx="7464960" cy="10340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sz="3800" dirty="0">
                <a:solidFill>
                  <a:srgbClr val="006633"/>
                </a:solidFill>
                <a:latin typeface="Garamond" pitchFamily="16" charset="0"/>
              </a:rPr>
              <a:t>Example SOAP Body Details</a:t>
            </a:r>
          </a:p>
        </p:txBody>
      </p:sp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414720" y="1175164"/>
            <a:ext cx="7464960" cy="438670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pPr marL="309605" indent="-309605"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The &lt;Body&gt; tag is extended to include elements defined in our Echo Service WSDL schema.</a:t>
            </a:r>
          </a:p>
          <a:p>
            <a:pPr marL="309605" indent="-309605"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This particular style is called RPC.</a:t>
            </a:r>
          </a:p>
          <a:p>
            <a:pPr marL="606249" lvl="1" indent="-295205"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Maps WSDL bindings to SOAP body elements.</a:t>
            </a:r>
          </a:p>
          <a:p>
            <a:pPr marL="606249" lvl="1" indent="-295205"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Guidelines will be given in next lecture.</a:t>
            </a:r>
          </a:p>
          <a:p>
            <a:pPr marL="309605" indent="-309605">
              <a:spcBef>
                <a:spcPts val="59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400" dirty="0" err="1">
                <a:solidFill>
                  <a:srgbClr val="000000"/>
                </a:solidFill>
              </a:rPr>
              <a:t>xsi</a:t>
            </a:r>
            <a:r>
              <a:rPr lang="en-US" sz="2400" dirty="0">
                <a:solidFill>
                  <a:srgbClr val="000000"/>
                </a:solidFill>
              </a:rPr>
              <a:t>-type is used to specify that the &lt;in0&gt; element takes a string value.</a:t>
            </a:r>
          </a:p>
          <a:p>
            <a:pPr marL="606249" lvl="1" indent="-295205"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This is data encoding </a:t>
            </a:r>
          </a:p>
          <a:p>
            <a:pPr marL="606249" lvl="1" indent="-295205">
              <a:spcBef>
                <a:spcPts val="499"/>
              </a:spcBef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826572" algn="l"/>
                <a:tab pos="1656024" algn="l"/>
                <a:tab pos="2485477" algn="l"/>
                <a:tab pos="3314929" algn="l"/>
                <a:tab pos="4144381" algn="l"/>
                <a:tab pos="4973833" algn="l"/>
                <a:tab pos="5803286" algn="l"/>
                <a:tab pos="6632738" algn="l"/>
                <a:tab pos="7462190" algn="l"/>
                <a:tab pos="8291642" algn="l"/>
                <a:tab pos="912109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Data encoding rules will also be examined in next lectures.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7618</TotalTime>
  <Words>5130</Words>
  <Application>Microsoft PowerPoint</Application>
  <PresentationFormat>On-screen Show (4:3)</PresentationFormat>
  <Paragraphs>1042</Paragraphs>
  <Slides>93</Slides>
  <Notes>92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4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Slide 93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Arunkumar</cp:lastModifiedBy>
  <cp:revision>433</cp:revision>
  <cp:lastPrinted>1601-01-01T00:00:00Z</cp:lastPrinted>
  <dcterms:created xsi:type="dcterms:W3CDTF">1601-01-01T00:00:00Z</dcterms:created>
  <dcterms:modified xsi:type="dcterms:W3CDTF">2012-07-25T08:34:24Z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