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0350-C54D-440B-B510-DFCBB3301C3A}" type="datetimeFigureOut">
              <a:rPr lang="en-US" smtClean="0"/>
              <a:t>25-May-11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A8625-D80F-420D-A9DA-335EFDF6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4EA-ED4F-4EEF-B434-583007F43C66}" type="datetime1">
              <a:rPr lang="en-US" smtClean="0"/>
              <a:t>25-May-11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68BF-05C4-4F57-A730-06468FC28339}" type="datetime1">
              <a:rPr lang="en-US" smtClean="0"/>
              <a:t>25-May-11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BC3-B410-4E0B-ABFF-9D6BBA913DB5}" type="datetime1">
              <a:rPr lang="en-US" smtClean="0"/>
              <a:t>25-May-11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B15E-D516-4877-A7AB-50965B173B38}" type="datetime1">
              <a:rPr lang="en-US" smtClean="0"/>
              <a:t>25-May-11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5D0C-D91A-428D-A5E9-1007EB0F1DFC}" type="datetime1">
              <a:rPr lang="en-US" smtClean="0"/>
              <a:t>25-May-11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75AD-3B98-460F-A9B1-281117DAEA7C}" type="datetime1">
              <a:rPr lang="en-US" smtClean="0"/>
              <a:t>25-May-11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192-3247-421A-B8F4-3750CAFA88CA}" type="datetime1">
              <a:rPr lang="en-US" smtClean="0"/>
              <a:t>25-May-11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8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37-D219-4A9F-ABD1-BECDAD368DAC}" type="datetime1">
              <a:rPr lang="en-US" smtClean="0"/>
              <a:t>25-May-11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2F57-7839-475F-8B7B-F3D84E7C8692}" type="datetime1">
              <a:rPr lang="en-US" smtClean="0"/>
              <a:t>25-May-11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E3F9-06C7-4C14-890C-2E2DA6424F0E}" type="datetime1">
              <a:rPr lang="en-US" smtClean="0"/>
              <a:t>25-May-11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8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DC4D-1123-4442-9A04-4994EE3BFAC8}" type="datetime1">
              <a:rPr lang="en-US" smtClean="0"/>
              <a:t>25-May-11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BEDF8-9114-4F45-BEB9-016A88CC381D}" type="datetime1">
              <a:rPr lang="en-US" smtClean="0"/>
              <a:t>25-May-11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238A-C715-424C-908C-532BE975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436"/>
            <a:ext cx="3048000" cy="2327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90600"/>
            <a:ext cx="6705600" cy="735012"/>
          </a:xfrm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</a:pPr>
            <a:r>
              <a:rPr lang="km-KH" sz="7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សាកលវិទ្យាល័យភូមិន្ទភ្នំពេញ</a:t>
            </a:r>
            <a:endParaRPr lang="en-US" sz="7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324100"/>
            <a:ext cx="6400800" cy="685800"/>
          </a:xfrm>
        </p:spPr>
        <p:txBody>
          <a:bodyPr>
            <a:noAutofit/>
          </a:bodyPr>
          <a:lstStyle/>
          <a:p>
            <a:r>
              <a:rPr lang="km-KH" sz="4400" dirty="0" smtClean="0">
                <a:solidFill>
                  <a:srgbClr val="002060"/>
                </a:solidFill>
              </a:rPr>
              <a:t>មហាវិទ្យាល័យវិទ្យាសាស្ត្រ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10000"/>
            <a:ext cx="6400800" cy="1101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m-KH" sz="8800" dirty="0" smtClean="0">
                <a:solidFill>
                  <a:srgbClr val="0070C0"/>
                </a:solidFill>
              </a:rPr>
              <a:t>ដេប៉ាតឺម៉ង ព័ត៌មានវិទ្យា</a:t>
            </a:r>
            <a:endParaRPr lang="en-US" sz="8800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b="1" dirty="0" smtClean="0"/>
              <a:t/>
            </a:r>
            <a:br>
              <a:rPr lang="km-KH" b="1" dirty="0" smtClean="0"/>
            </a:br>
            <a:r>
              <a:rPr lang="km-KH" b="1" dirty="0" smtClean="0">
                <a:solidFill>
                  <a:srgbClr val="FF0000"/>
                </a:solidFill>
              </a:rPr>
              <a:t>៣.</a:t>
            </a:r>
            <a:r>
              <a:rPr lang="km-KH" b="1" dirty="0">
                <a:solidFill>
                  <a:srgbClr val="FF0000"/>
                </a:solidFill>
              </a:rPr>
              <a:t>គ </a:t>
            </a:r>
            <a:r>
              <a:rPr lang="en-US" b="1" dirty="0">
                <a:solidFill>
                  <a:srgbClr val="FF0000"/>
                </a:solidFill>
              </a:rPr>
              <a:t>Spyware, Tracking Cookies, Adware </a:t>
            </a:r>
            <a:r>
              <a:rPr lang="km-KH" b="1" dirty="0">
                <a:solidFill>
                  <a:srgbClr val="FF0000"/>
                </a:solidFill>
              </a:rPr>
              <a:t>និង​ </a:t>
            </a:r>
            <a:r>
              <a:rPr lang="en-US" b="1" dirty="0">
                <a:solidFill>
                  <a:srgbClr val="FF0000"/>
                </a:solidFill>
              </a:rPr>
              <a:t>Pop-Ups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sz="3600" b="1" dirty="0" smtClean="0"/>
              <a:t>-</a:t>
            </a:r>
            <a:r>
              <a:rPr lang="en-US" sz="3600" b="1" dirty="0" smtClean="0"/>
              <a:t>Spyware</a:t>
            </a:r>
            <a:endParaRPr lang="km-KH" sz="3600" b="1" dirty="0" smtClean="0"/>
          </a:p>
          <a:p>
            <a:pPr marL="0" indent="0">
              <a:buNone/>
            </a:pPr>
            <a:r>
              <a:rPr lang="km-KH" sz="3600" b="1" dirty="0" smtClean="0"/>
              <a:t>-</a:t>
            </a:r>
            <a:r>
              <a:rPr lang="km-KH" sz="3600" b="1" dirty="0"/>
              <a:t>ការតាមដាន </a:t>
            </a:r>
            <a:r>
              <a:rPr lang="en-US" sz="3600" b="1" dirty="0"/>
              <a:t>Cookies</a:t>
            </a:r>
            <a:endParaRPr lang="en-US" sz="3600" dirty="0"/>
          </a:p>
          <a:p>
            <a:pPr marL="0" indent="0">
              <a:buNone/>
            </a:pPr>
            <a:r>
              <a:rPr lang="km-KH" sz="3600" dirty="0" smtClean="0"/>
              <a:t>-</a:t>
            </a:r>
            <a:r>
              <a:rPr lang="en-US" sz="3600" b="1" dirty="0"/>
              <a:t>Adware </a:t>
            </a:r>
            <a:endParaRPr lang="en-US" sz="3600" dirty="0"/>
          </a:p>
          <a:p>
            <a:pPr marL="0" indent="0">
              <a:buNone/>
            </a:pPr>
            <a:r>
              <a:rPr lang="km-KH" sz="3600" dirty="0" smtClean="0"/>
              <a:t>-</a:t>
            </a:r>
            <a:r>
              <a:rPr lang="en-US" sz="3600" b="1" dirty="0"/>
              <a:t>Pop-ups </a:t>
            </a:r>
            <a:r>
              <a:rPr lang="km-KH" sz="3600" b="1" dirty="0"/>
              <a:t>និង​ </a:t>
            </a:r>
            <a:r>
              <a:rPr lang="en-US" sz="3600" b="1" dirty="0"/>
              <a:t>pop-</a:t>
            </a:r>
            <a:r>
              <a:rPr lang="en-US" sz="3600" b="1" dirty="0" err="1"/>
              <a:t>unders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" b="19186"/>
          <a:stretch/>
        </p:blipFill>
        <p:spPr bwMode="auto">
          <a:xfrm>
            <a:off x="1366974" y="4267200"/>
            <a:ext cx="630555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5400" b="1" dirty="0">
                <a:solidFill>
                  <a:srgbClr val="FF0000"/>
                </a:solidFill>
              </a:rPr>
              <a:t>៣.ឃ </a:t>
            </a:r>
            <a:r>
              <a:rPr lang="en-US" sz="5400" b="1" dirty="0">
                <a:solidFill>
                  <a:srgbClr val="FF0000"/>
                </a:solidFill>
              </a:rPr>
              <a:t>Spam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r="-755" b="20274"/>
          <a:stretch/>
        </p:blipFill>
        <p:spPr bwMode="auto">
          <a:xfrm>
            <a:off x="457200" y="1812828"/>
            <a:ext cx="8229600" cy="41007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b="1" dirty="0" smtClean="0"/>
              <a:t/>
            </a:r>
            <a:br>
              <a:rPr lang="km-KH" b="1" dirty="0" smtClean="0"/>
            </a:br>
            <a:r>
              <a:rPr lang="km-KH" sz="7300" b="1" dirty="0" smtClean="0">
                <a:solidFill>
                  <a:srgbClr val="FF0000"/>
                </a:solidFill>
              </a:rPr>
              <a:t>៤ </a:t>
            </a:r>
            <a:r>
              <a:rPr lang="en-US" sz="7300" b="1" dirty="0">
                <a:solidFill>
                  <a:srgbClr val="FF0000"/>
                </a:solidFill>
              </a:rPr>
              <a:t>Security Policy</a:t>
            </a:r>
            <a:br>
              <a:rPr lang="en-US" sz="7300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m-KH" sz="4800" b="1" dirty="0">
                <a:solidFill>
                  <a:srgbClr val="0070C0"/>
                </a:solidFill>
              </a:rPr>
              <a:t>៤.ក </a:t>
            </a:r>
            <a:r>
              <a:rPr lang="en-US" sz="4800" b="1" dirty="0">
                <a:solidFill>
                  <a:srgbClr val="0070C0"/>
                </a:solidFill>
              </a:rPr>
              <a:t>Common Security Measures</a:t>
            </a:r>
            <a:endParaRPr lang="en-US" sz="4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Security Policy</a:t>
            </a:r>
            <a:r>
              <a:rPr lang="km-KH" b="1" dirty="0"/>
              <a:t>​​​  រួម</a:t>
            </a:r>
            <a:r>
              <a:rPr lang="km-KH" b="1" dirty="0" smtClean="0"/>
              <a:t>មានៈ</a:t>
            </a:r>
          </a:p>
          <a:p>
            <a:pPr marL="0" lvl="0" indent="0">
              <a:buNone/>
            </a:pPr>
            <a:r>
              <a:rPr lang="km-KH" sz="3500" dirty="0" smtClean="0"/>
              <a:t>-ការ</a:t>
            </a:r>
            <a:r>
              <a:rPr lang="km-KH" sz="3500" dirty="0"/>
              <a:t>កំនត់លក្ខណសំគាល់ និង បញ្ជាក់ការពិតនៃ </a:t>
            </a:r>
            <a:r>
              <a:rPr lang="en-US" sz="3500" dirty="0" smtClean="0"/>
              <a:t>Policies</a:t>
            </a:r>
            <a:endParaRPr lang="km-KH" sz="3500" dirty="0" smtClean="0"/>
          </a:p>
          <a:p>
            <a:pPr marL="0" indent="0">
              <a:buNone/>
            </a:pPr>
            <a:r>
              <a:rPr lang="km-KH" sz="3500" dirty="0" smtClean="0"/>
              <a:t>-</a:t>
            </a:r>
            <a:r>
              <a:rPr lang="km-KH" sz="3500" dirty="0"/>
              <a:t>ប្រពន្ធលេខសំងាត់</a:t>
            </a:r>
            <a:endParaRPr lang="en-US" sz="3500" dirty="0"/>
          </a:p>
          <a:p>
            <a:pPr marL="0" indent="0">
              <a:buNone/>
            </a:pPr>
            <a:r>
              <a:rPr lang="km-KH" sz="3500" dirty="0" smtClean="0"/>
              <a:t>-</a:t>
            </a:r>
            <a:r>
              <a:rPr lang="km-KH" sz="3500" dirty="0"/>
              <a:t>ការបញ្ជាអោយចូលទៅកាន់ </a:t>
            </a:r>
            <a:r>
              <a:rPr lang="en-US" sz="3500" dirty="0"/>
              <a:t>Policies</a:t>
            </a:r>
          </a:p>
          <a:p>
            <a:pPr marL="0" indent="0">
              <a:buNone/>
            </a:pPr>
            <a:r>
              <a:rPr lang="km-KH" sz="3500" dirty="0" smtClean="0"/>
              <a:t>-</a:t>
            </a:r>
            <a:r>
              <a:rPr lang="km-KH" sz="3500" dirty="0"/>
              <a:t>ការមើលថែរក្សាបណ្តាញអោយបានត្រឹមត្រូវ</a:t>
            </a:r>
            <a:endParaRPr lang="en-US" sz="3500" dirty="0"/>
          </a:p>
          <a:p>
            <a:pPr marL="0" indent="0">
              <a:buNone/>
            </a:pPr>
            <a:r>
              <a:rPr lang="km-KH" sz="3500" dirty="0" smtClean="0"/>
              <a:t>-</a:t>
            </a:r>
            <a:r>
              <a:rPr lang="km-KH" sz="3500" dirty="0"/>
              <a:t>ការគ្រប់គ្រងឧប្បត្តិវហេតុបានត្រឹមត្រូវ</a:t>
            </a:r>
            <a:endParaRPr lang="en-US" sz="3500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b="1" dirty="0" smtClean="0"/>
              <a:t/>
            </a:r>
            <a:br>
              <a:rPr lang="km-KH" b="1" dirty="0" smtClean="0"/>
            </a:br>
            <a:r>
              <a:rPr lang="km-KH" sz="5300" b="1" dirty="0" smtClean="0">
                <a:solidFill>
                  <a:srgbClr val="FF0000"/>
                </a:solidFill>
              </a:rPr>
              <a:t>៤.</a:t>
            </a:r>
            <a:r>
              <a:rPr lang="km-KH" sz="5300" b="1" dirty="0">
                <a:solidFill>
                  <a:srgbClr val="FF0000"/>
                </a:solidFill>
              </a:rPr>
              <a:t>ខ </a:t>
            </a:r>
            <a:r>
              <a:rPr lang="en-US" sz="5300" b="1" dirty="0">
                <a:solidFill>
                  <a:srgbClr val="FF0000"/>
                </a:solidFill>
              </a:rPr>
              <a:t>Updates and Patches</a:t>
            </a:r>
            <a:r>
              <a:rPr lang="en-US" sz="5300" dirty="0">
                <a:solidFill>
                  <a:srgbClr val="FF0000"/>
                </a:solidFill>
              </a:rPr>
              <a:t/>
            </a:r>
            <a:br>
              <a:rPr lang="en-US" sz="53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dirty="0"/>
              <a:t>មួយក្នុងចំនោមវិធីសាស្រ្តធម្មតាដែល</a:t>
            </a:r>
            <a:r>
              <a:rPr lang="en-US" dirty="0"/>
              <a:t> hacker </a:t>
            </a:r>
            <a:r>
              <a:rPr lang="km-KH" dirty="0"/>
              <a:t>ប្រើដើម្បីចូលដល់ </a:t>
            </a:r>
            <a:r>
              <a:rPr lang="en-US" dirty="0"/>
              <a:t>hosts or </a:t>
            </a:r>
            <a:r>
              <a:rPr lang="km-KH" dirty="0"/>
              <a:t>បណ្តាញគឺត្រូវឆ្លង</a:t>
            </a:r>
            <a:r>
              <a:rPr lang="km-KH" dirty="0" smtClean="0"/>
              <a:t>កាត់</a:t>
            </a:r>
            <a:r>
              <a:rPr lang="en-US" dirty="0" smtClean="0"/>
              <a:t> Software </a:t>
            </a:r>
            <a:r>
              <a:rPr lang="en-US" dirty="0"/>
              <a:t>vulnerabilities. </a:t>
            </a:r>
            <a:r>
              <a:rPr lang="km-KH" dirty="0"/>
              <a:t> វាមានសារះសំខាន់ដើម្បីថែរក្សា​</a:t>
            </a:r>
            <a:r>
              <a:rPr lang="en-US" dirty="0"/>
              <a:t> software applications up-to-date </a:t>
            </a:r>
            <a:r>
              <a:rPr lang="km-KH" dirty="0"/>
              <a:t>ជាមួយប្រពន្ធសុវត្តិភាពចុងក្រោយបង្អស់​នៃ </a:t>
            </a:r>
            <a:r>
              <a:rPr lang="en-US" dirty="0"/>
              <a:t>patches and updates </a:t>
            </a:r>
            <a:r>
              <a:rPr lang="km-KH" dirty="0"/>
              <a:t>ដើម្បីជួយរារាំងការវាយប្រហា។ </a:t>
            </a:r>
            <a:r>
              <a:rPr lang="en-US" dirty="0"/>
              <a:t>patches </a:t>
            </a:r>
            <a:r>
              <a:rPr lang="km-KH" dirty="0"/>
              <a:t>គឺជាផ្នែកមួយតូចនៃកូដដែលផ្តោតយ៉ាងសំខាន់ទៅលើបញ្ហា ។ </a:t>
            </a:r>
            <a:r>
              <a:rPr lang="en-US" dirty="0"/>
              <a:t>An update </a:t>
            </a:r>
            <a:r>
              <a:rPr lang="km-KH" dirty="0"/>
              <a:t>មានទាំងការបូកបញ្ចូលមុខងារ</a:t>
            </a:r>
            <a:r>
              <a:rPr lang="km-KH" dirty="0" smtClean="0"/>
              <a:t>ទៅ</a:t>
            </a:r>
            <a:r>
              <a:rPr lang="en-US" smtClean="0"/>
              <a:t> Software </a:t>
            </a:r>
            <a:r>
              <a:rPr lang="en-US" dirty="0"/>
              <a:t>package </a:t>
            </a:r>
            <a:r>
              <a:rPr lang="km-KH" dirty="0"/>
              <a:t>ជាពិសេសការជុះជុលសំរាប់ភាពជាក់លាក់បំផុត ។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b="1" dirty="0" smtClean="0"/>
              <a:t/>
            </a:r>
            <a:br>
              <a:rPr lang="km-KH" b="1" dirty="0" smtClean="0"/>
            </a:br>
            <a:r>
              <a:rPr lang="km-KH" sz="6000" b="1" dirty="0" smtClean="0">
                <a:solidFill>
                  <a:srgbClr val="FF0000"/>
                </a:solidFill>
              </a:rPr>
              <a:t>៤.</a:t>
            </a:r>
            <a:r>
              <a:rPr lang="km-KH" sz="6000" b="1" dirty="0">
                <a:solidFill>
                  <a:srgbClr val="FF0000"/>
                </a:solidFill>
              </a:rPr>
              <a:t>គ </a:t>
            </a:r>
            <a:r>
              <a:rPr lang="en-US" sz="6000" b="1" dirty="0">
                <a:solidFill>
                  <a:srgbClr val="FF0000"/>
                </a:solidFill>
              </a:rPr>
              <a:t>Antivirus Software</a:t>
            </a:r>
            <a:r>
              <a:rPr lang="en-US" sz="6000" dirty="0">
                <a:solidFill>
                  <a:srgbClr val="FF0000"/>
                </a:solidFill>
              </a:rPr>
              <a:t/>
            </a:r>
            <a:br>
              <a:rPr lang="en-US" sz="60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dirty="0" smtClean="0"/>
              <a:t>-</a:t>
            </a:r>
            <a:r>
              <a:rPr lang="en-US" b="1" dirty="0"/>
              <a:t> Antivirus Software (Detecting a virus)</a:t>
            </a:r>
            <a:endParaRPr lang="en-US" dirty="0"/>
          </a:p>
          <a:p>
            <a:pPr marL="0" indent="0">
              <a:buNone/>
            </a:pPr>
            <a:r>
              <a:rPr lang="km-KH" dirty="0" smtClean="0"/>
              <a:t>-</a:t>
            </a:r>
            <a:r>
              <a:rPr lang="en-US" b="1" dirty="0"/>
              <a:t>Anti-virus Software</a:t>
            </a:r>
            <a:endParaRPr lang="en-US" sz="2000" dirty="0"/>
          </a:p>
          <a:p>
            <a:pPr lvl="0"/>
            <a:r>
              <a:rPr lang="en-US" sz="2000" b="1" dirty="0"/>
              <a:t>Email </a:t>
            </a:r>
            <a:r>
              <a:rPr lang="en-US" sz="2000" b="1" dirty="0" smtClean="0"/>
              <a:t>checking</a:t>
            </a:r>
            <a:endParaRPr lang="km-KH" sz="2000" b="1" dirty="0" smtClean="0"/>
          </a:p>
          <a:p>
            <a:pPr lvl="0"/>
            <a:r>
              <a:rPr lang="en-US" sz="2000" b="1" dirty="0" smtClean="0"/>
              <a:t>Resident </a:t>
            </a:r>
            <a:r>
              <a:rPr lang="en-US" sz="2000" b="1" dirty="0"/>
              <a:t>dynamic </a:t>
            </a:r>
            <a:r>
              <a:rPr lang="en-US" sz="2000" b="1" dirty="0" smtClean="0"/>
              <a:t>scanning</a:t>
            </a:r>
            <a:r>
              <a:rPr lang="km-KH" sz="2000" dirty="0" smtClean="0"/>
              <a:t>​</a:t>
            </a:r>
          </a:p>
          <a:p>
            <a:pPr lvl="0"/>
            <a:r>
              <a:rPr lang="en-US" sz="2000" b="1" dirty="0" smtClean="0"/>
              <a:t>Scheduled scans</a:t>
            </a:r>
            <a:endParaRPr lang="km-KH" sz="2000" b="1" dirty="0" smtClean="0"/>
          </a:p>
          <a:p>
            <a:pPr lvl="0"/>
            <a:r>
              <a:rPr lang="en-US" sz="2000" b="1" dirty="0" smtClean="0"/>
              <a:t>Automatic Updates</a:t>
            </a:r>
            <a:r>
              <a:rPr lang="km-KH" sz="2000" b="1" dirty="0" smtClean="0"/>
              <a:t>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b="1" dirty="0" smtClean="0"/>
              <a:t/>
            </a:r>
            <a:br>
              <a:rPr lang="km-KH" b="1" dirty="0" smtClean="0"/>
            </a:br>
            <a:r>
              <a:rPr lang="km-KH" sz="6700" b="1" dirty="0" smtClean="0">
                <a:solidFill>
                  <a:srgbClr val="FF0000"/>
                </a:solidFill>
              </a:rPr>
              <a:t>៤.</a:t>
            </a:r>
            <a:r>
              <a:rPr lang="km-KH" sz="6700" b="1" dirty="0">
                <a:solidFill>
                  <a:srgbClr val="FF0000"/>
                </a:solidFill>
              </a:rPr>
              <a:t>ឃ </a:t>
            </a:r>
            <a:r>
              <a:rPr lang="en-US" sz="6700" b="1" dirty="0">
                <a:solidFill>
                  <a:srgbClr val="FF0000"/>
                </a:solidFill>
              </a:rPr>
              <a:t>Anti-Spam</a:t>
            </a:r>
            <a:r>
              <a:rPr lang="en-US" sz="6700" dirty="0">
                <a:solidFill>
                  <a:srgbClr val="FF0000"/>
                </a:solidFill>
              </a:rPr>
              <a:t/>
            </a:r>
            <a:br>
              <a:rPr lang="en-US" sz="67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Anti-spam software </a:t>
            </a:r>
            <a:r>
              <a:rPr lang="km-KH" dirty="0"/>
              <a:t>ការពារ</a:t>
            </a:r>
            <a:r>
              <a:rPr lang="en-US" dirty="0"/>
              <a:t>hosts </a:t>
            </a:r>
            <a:r>
              <a:rPr lang="km-KH" dirty="0"/>
              <a:t>ដោយការកំនត់​</a:t>
            </a:r>
            <a:r>
              <a:rPr lang="en-US" dirty="0"/>
              <a:t>spam </a:t>
            </a:r>
            <a:r>
              <a:rPr lang="km-KH" dirty="0"/>
              <a:t>និង​ការអនុវត្តិទៅលើសកម្មភាព ដូចជាផ្លាស់ប្តូរទី</a:t>
            </a:r>
            <a:r>
              <a:rPr lang="km-KH" dirty="0" smtClean="0"/>
              <a:t>តាំង វា</a:t>
            </a:r>
            <a:r>
              <a:rPr lang="km-KH" dirty="0"/>
              <a:t>ចូលទៅក្នុងធុងសំរាម រឺលុបវាចោល </a:t>
            </a:r>
            <a:r>
              <a:rPr lang="km-KH" dirty="0" smtClean="0"/>
              <a:t>។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1" b="24095"/>
          <a:stretch/>
        </p:blipFill>
        <p:spPr bwMode="auto">
          <a:xfrm>
            <a:off x="1813560" y="2514600"/>
            <a:ext cx="6305550" cy="3677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b="1" dirty="0" smtClean="0"/>
              <a:t/>
            </a:r>
            <a:br>
              <a:rPr lang="km-KH" b="1" dirty="0" smtClean="0"/>
            </a:br>
            <a:r>
              <a:rPr lang="km-KH" sz="5300" b="1" dirty="0" smtClean="0">
                <a:solidFill>
                  <a:srgbClr val="FF0000"/>
                </a:solidFill>
              </a:rPr>
              <a:t>៤.</a:t>
            </a:r>
            <a:r>
              <a:rPr lang="km-KH" sz="5300" b="1" dirty="0">
                <a:solidFill>
                  <a:srgbClr val="FF0000"/>
                </a:solidFill>
              </a:rPr>
              <a:t>ង </a:t>
            </a:r>
            <a:r>
              <a:rPr lang="en-US" sz="5300" b="1" dirty="0">
                <a:solidFill>
                  <a:srgbClr val="FF0000"/>
                </a:solidFill>
              </a:rPr>
              <a:t>Anti-Spyware</a:t>
            </a:r>
            <a:r>
              <a:rPr lang="en-US" sz="5300" dirty="0">
                <a:solidFill>
                  <a:srgbClr val="FF0000"/>
                </a:solidFill>
              </a:rPr>
              <a:t/>
            </a:r>
            <a:br>
              <a:rPr lang="en-US" sz="53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b="1" dirty="0" smtClean="0"/>
              <a:t>-</a:t>
            </a:r>
            <a:r>
              <a:rPr lang="en-US" b="1" dirty="0" smtClean="0"/>
              <a:t>Anti-Spyware </a:t>
            </a:r>
            <a:r>
              <a:rPr lang="en-US" b="1" dirty="0"/>
              <a:t>and </a:t>
            </a:r>
            <a:r>
              <a:rPr lang="en-US" b="1" dirty="0" smtClean="0"/>
              <a:t>Adware</a:t>
            </a:r>
            <a:endParaRPr lang="km-KH" b="1" dirty="0" smtClean="0"/>
          </a:p>
          <a:p>
            <a:pPr marL="0" indent="0">
              <a:buNone/>
            </a:pPr>
            <a:r>
              <a:rPr lang="en-US" sz="2800" dirty="0"/>
              <a:t>Anti-spyware software </a:t>
            </a:r>
            <a:r>
              <a:rPr lang="km-KH" sz="2800" dirty="0"/>
              <a:t>វាធ្វើការកត់សំគាល់ និងលុបចោលនូវ </a:t>
            </a:r>
            <a:r>
              <a:rPr lang="en-US" sz="2800" dirty="0"/>
              <a:t>spyware applications </a:t>
            </a:r>
            <a:r>
              <a:rPr lang="km-KH" sz="2800" dirty="0"/>
              <a:t>ក៏ដូចជាការ ការពារការដំឡើងនៅពេលក្រោយទៀត ។ </a:t>
            </a:r>
            <a:endParaRPr lang="en-US" sz="2800" dirty="0"/>
          </a:p>
          <a:p>
            <a:pPr marL="0" indent="0">
              <a:buNone/>
            </a:pPr>
            <a:r>
              <a:rPr lang="km-KH" dirty="0" smtClean="0"/>
              <a:t>-</a:t>
            </a:r>
            <a:r>
              <a:rPr lang="en-US" b="1" dirty="0"/>
              <a:t>Pop-up Blockers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Software pop-up stopper </a:t>
            </a:r>
            <a:r>
              <a:rPr lang="km-KH" sz="2800" dirty="0"/>
              <a:t>ត្រូវបានដំឡើងដើម្បីការពារ </a:t>
            </a:r>
            <a:r>
              <a:rPr lang="en-US" sz="2800" dirty="0"/>
              <a:t>pop-ups </a:t>
            </a:r>
            <a:r>
              <a:rPr lang="km-KH" sz="2800" dirty="0"/>
              <a:t>និង</a:t>
            </a:r>
            <a:r>
              <a:rPr lang="en-US" sz="2800" dirty="0"/>
              <a:t> pop-</a:t>
            </a:r>
            <a:r>
              <a:rPr lang="en-US" sz="2800" dirty="0" err="1"/>
              <a:t>unders</a:t>
            </a:r>
            <a:r>
              <a:rPr lang="en-US" sz="2800" dirty="0"/>
              <a:t> </a:t>
            </a:r>
            <a:r>
              <a:rPr lang="km-KH" sz="2800" dirty="0"/>
              <a:t>។</a:t>
            </a:r>
            <a:endParaRPr lang="km-KH" sz="2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"/>
          <a:stretch/>
        </p:blipFill>
        <p:spPr bwMode="auto">
          <a:xfrm>
            <a:off x="1295400" y="4724400"/>
            <a:ext cx="6305550" cy="17411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b="1" dirty="0" smtClean="0"/>
              <a:t/>
            </a:r>
            <a:br>
              <a:rPr lang="km-KH" b="1" dirty="0" smtClean="0"/>
            </a:br>
            <a:r>
              <a:rPr lang="km-KH" sz="6000" b="1" dirty="0" smtClean="0">
                <a:solidFill>
                  <a:srgbClr val="FF0000"/>
                </a:solidFill>
              </a:rPr>
              <a:t>៥. </a:t>
            </a:r>
            <a:r>
              <a:rPr lang="en-US" sz="6000" b="1" dirty="0" smtClean="0">
                <a:solidFill>
                  <a:srgbClr val="FF0000"/>
                </a:solidFill>
              </a:rPr>
              <a:t>Firewalls</a:t>
            </a:r>
            <a:r>
              <a:rPr lang="en-US" sz="6000" dirty="0">
                <a:solidFill>
                  <a:srgbClr val="FF0000"/>
                </a:solidFill>
              </a:rPr>
              <a:t/>
            </a:r>
            <a:br>
              <a:rPr lang="en-US" sz="60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4800" b="1" dirty="0">
                <a:solidFill>
                  <a:srgbClr val="0070C0"/>
                </a:solidFill>
              </a:rPr>
              <a:t>៥.១. តើអ្វីទៅជា </a:t>
            </a:r>
            <a:r>
              <a:rPr lang="en-US" sz="4800" b="1" dirty="0" smtClean="0">
                <a:solidFill>
                  <a:srgbClr val="0070C0"/>
                </a:solidFill>
              </a:rPr>
              <a:t>Firewall?</a:t>
            </a:r>
            <a:endParaRPr lang="km-KH" sz="4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Firewall </a:t>
            </a:r>
            <a:r>
              <a:rPr lang="km-KH" dirty="0"/>
              <a:t>គឺជា </a:t>
            </a:r>
            <a:r>
              <a:rPr lang="en-US" dirty="0"/>
              <a:t>Tool </a:t>
            </a:r>
            <a:r>
              <a:rPr lang="km-KH" dirty="0"/>
              <a:t>មួយក្នុងចំណោម </a:t>
            </a:r>
            <a:r>
              <a:rPr lang="en-US" dirty="0"/>
              <a:t>Security Tool </a:t>
            </a:r>
            <a:r>
              <a:rPr lang="km-KH" dirty="0"/>
              <a:t>ទាំងឡាយ ដែលមានតួនាទីការពារកុំព្យូទ័រ របស់យើងដូចជា </a:t>
            </a:r>
            <a:r>
              <a:rPr lang="en-US" dirty="0"/>
              <a:t>anti-virus, anti-spyware </a:t>
            </a:r>
            <a:r>
              <a:rPr lang="km-KH" dirty="0"/>
              <a:t>ផ្សេងៗទៀតដែរ ប៉ុន្តែវាធ្វើការការពារ </a:t>
            </a:r>
            <a:r>
              <a:rPr lang="en-US" dirty="0"/>
              <a:t>internal network </a:t>
            </a:r>
            <a:r>
              <a:rPr lang="km-KH" dirty="0"/>
              <a:t>របស់យើងទៅនឹងការឆ្លងនានាដែលយើងមើលមិនឃើញ </a:t>
            </a:r>
            <a:r>
              <a:rPr lang="km-KH" dirty="0" smtClean="0"/>
              <a:t>។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6" b="25040"/>
          <a:stretch/>
        </p:blipFill>
        <p:spPr bwMode="auto">
          <a:xfrm>
            <a:off x="1295400" y="4457700"/>
            <a:ext cx="6304915" cy="2057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6000" b="1" dirty="0">
                <a:solidFill>
                  <a:srgbClr val="FF0000"/>
                </a:solidFill>
              </a:rPr>
              <a:t>៥.២ </a:t>
            </a:r>
            <a:r>
              <a:rPr lang="km-KH" sz="6000" b="1" dirty="0" smtClean="0">
                <a:solidFill>
                  <a:srgbClr val="FF0000"/>
                </a:solidFill>
              </a:rPr>
              <a:t>ការប្រើប្រាស់ </a:t>
            </a:r>
            <a:r>
              <a:rPr lang="en-US" sz="6000" b="1" dirty="0" smtClean="0">
                <a:solidFill>
                  <a:srgbClr val="FF0000"/>
                </a:solidFill>
              </a:rPr>
              <a:t>Firewall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. </a:t>
            </a:r>
            <a:r>
              <a:rPr lang="en-US" b="1" dirty="0"/>
              <a:t>What is</a:t>
            </a:r>
            <a:r>
              <a:rPr lang="km-KH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Window </a:t>
            </a:r>
            <a:r>
              <a:rPr lang="en-US" b="1" dirty="0"/>
              <a:t>Firewall?</a:t>
            </a:r>
          </a:p>
          <a:p>
            <a:pPr marL="0" indent="0">
              <a:buNone/>
            </a:pPr>
            <a:r>
              <a:rPr lang="en-US" b="1" dirty="0" smtClean="0"/>
              <a:t>. Can I use more than one firewall on my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computer?</a:t>
            </a:r>
            <a:endParaRPr lang="km-KH" b="1" dirty="0" smtClean="0"/>
          </a:p>
          <a:p>
            <a:pPr marL="0" indent="0">
              <a:buNone/>
            </a:pPr>
            <a:r>
              <a:rPr lang="en-US" dirty="0" smtClean="0"/>
              <a:t>. </a:t>
            </a:r>
            <a:r>
              <a:rPr lang="en-US" b="1" dirty="0" smtClean="0"/>
              <a:t>If I have a router with a built-in firewall, should I also turn on Windows Firewall?</a:t>
            </a:r>
            <a:endParaRPr lang="km-KH" b="1" dirty="0" smtClean="0"/>
          </a:p>
          <a:p>
            <a:pPr marL="0" indent="0">
              <a:buNone/>
            </a:pPr>
            <a:endParaRPr lang="km-KH" dirty="0" smtClean="0"/>
          </a:p>
          <a:p>
            <a:pPr marL="0" indent="0">
              <a:buNone/>
            </a:pPr>
            <a:endParaRPr lang="km-KH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b="1" dirty="0">
                <a:solidFill>
                  <a:srgbClr val="FF0000"/>
                </a:solidFill>
              </a:rPr>
              <a:t>៥.៣ </a:t>
            </a:r>
            <a:r>
              <a:rPr lang="en-US" b="1" dirty="0">
                <a:solidFill>
                  <a:srgbClr val="FF0000"/>
                </a:solidFill>
              </a:rPr>
              <a:t>Vulnerability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</a:t>
            </a:r>
            <a:r>
              <a:rPr lang="km-KH" sz="3600" dirty="0"/>
              <a:t>ស្របជាមួយការប្រើប្រាស់នៅ </a:t>
            </a:r>
            <a:r>
              <a:rPr lang="en-US" sz="3600" dirty="0"/>
              <a:t>Firewall </a:t>
            </a:r>
            <a:r>
              <a:rPr lang="km-KH" sz="3600" dirty="0"/>
              <a:t>គេក៏ឃើញមានកម្មវិធី រឺ </a:t>
            </a:r>
            <a:r>
              <a:rPr lang="en-US" sz="3600" dirty="0"/>
              <a:t>Tool </a:t>
            </a:r>
            <a:r>
              <a:rPr lang="km-KH" sz="3600" dirty="0"/>
              <a:t>សម្រាប់តេស្ត </a:t>
            </a:r>
            <a:r>
              <a:rPr lang="en-US" sz="3600" dirty="0"/>
              <a:t>host </a:t>
            </a:r>
            <a:r>
              <a:rPr lang="km-KH" sz="3600" dirty="0"/>
              <a:t>និង </a:t>
            </a:r>
            <a:r>
              <a:rPr lang="en-US" sz="3600" dirty="0"/>
              <a:t>network security </a:t>
            </a:r>
            <a:r>
              <a:rPr lang="km-KH" sz="3600" dirty="0"/>
              <a:t>ដែលគេស្គាល់ថាជា </a:t>
            </a:r>
            <a:r>
              <a:rPr lang="en-US" sz="3600" dirty="0"/>
              <a:t>network scanner </a:t>
            </a:r>
            <a:r>
              <a:rPr lang="km-KH" sz="3600" dirty="0"/>
              <a:t>ហើយជួយបង្ហាញនូវតំបន់ណាដែលអាច វាយប្រហារសុវត្ថិភាព និងផ្តល់នូវជំនួយជាជំហានៗក្នុងការទទួលនូវរាល់ពត៌មានដែលប៉ះពាល់ កុំព្យូទ័រ </a:t>
            </a:r>
            <a:r>
              <a:rPr lang="km-KH" sz="3600" i="1" dirty="0" smtClean="0"/>
              <a:t>។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00"/>
            <a:ext cx="5288280" cy="26762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Assignment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460" y="1219200"/>
            <a:ext cx="7520940" cy="103297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Unix System  Administrator</a:t>
            </a:r>
            <a:endParaRPr lang="en-US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00400" y="2514600"/>
            <a:ext cx="2895600" cy="1032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Topic</a:t>
            </a:r>
            <a:endParaRPr lang="en-US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7730" y="3810000"/>
            <a:ext cx="7520940" cy="1032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 Security</a:t>
            </a:r>
            <a:endParaRPr lang="en-US" sz="7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57600" y="3200400"/>
            <a:ext cx="13716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5135562"/>
          </a:xfrm>
        </p:spPr>
        <p:txBody>
          <a:bodyPr>
            <a:normAutofit fontScale="90000"/>
          </a:bodyPr>
          <a:lstStyle/>
          <a:p>
            <a:r>
              <a:rPr lang="km-KH" sz="22100" dirty="0" smtClean="0">
                <a:solidFill>
                  <a:srgbClr val="0070C0"/>
                </a:solidFill>
              </a:rPr>
              <a:t>សូមអរគុណ!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Autofit/>
          </a:bodyPr>
          <a:lstStyle/>
          <a:p>
            <a:r>
              <a:rPr lang="km-KH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ប្រព័ន្ឋសុវត្ថិភាពបណ្តាញកុំព្យូទ័រ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Freehand" pitchFamily="2" charset="0"/>
              <a:cs typeface="Khmer OS Freehand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sz="6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១. សេចក្តីផ្តើម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m-KH" dirty="0" smtClean="0"/>
              <a:t>	</a:t>
            </a:r>
            <a:r>
              <a:rPr lang="km-KH" sz="4400" dirty="0" smtClean="0"/>
              <a:t>នៅ</a:t>
            </a:r>
            <a:r>
              <a:rPr lang="km-KH" sz="4400" dirty="0"/>
              <a:t>ទូទាំងពិភពលោក មនុស្សបានប្រើប្រាស់ប្រព័ន្ធបណ្ដាញកុំព្យូទ័រដើម្បីផ្លាស់ប្ដូរព័ត៌មានគ្នាទៅវិញទៅមក​​។ ពួកគេទិញផលិតផល និង ចាយលុយដែលទុកក្នុងធនាគារតាមរយៈអិនធិណេត។ យើងបានទុកចិត្ត លើប្រព័ន្ធបណ្ដាញកុំព្យូទ័រដែលធានា និងការពារទ្រព្យសម្បត្តិ ព្រមទាំងព័ត៌មានរបស់បុគ្គល។</a:t>
            </a:r>
            <a:endParaRPr lang="en-US" sz="4400" dirty="0"/>
          </a:p>
          <a:p>
            <a:pPr marL="0" indent="0">
              <a:buNone/>
            </a:pPr>
            <a:r>
              <a:rPr lang="km-KH" sz="4400" dirty="0"/>
              <a:t>ប្រព័ន្ធបណ្ដាញសុវត្ថិភាពកុំព្យូទ័រ គឺជាការរួមចំណែករបស់មនុស្សម្នាក់ៗ ដែលត្រូវបានយល់ព្រមក្នុងការភ្ជាប់ទៅបណ្ដាញ។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m-KH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២. ការលួចចូលទៅក្នុងប្រព័ន្ឋបណ្តាញសុវត្ថិភាពកុំព្យូទ័រ</a:t>
            </a: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sz="5400" dirty="0">
                <a:solidFill>
                  <a:srgbClr val="0070C0"/>
                </a:solidFill>
              </a:rPr>
              <a:t>២.ក. ហានិយភ័យនៃការលុកលុយចូលប្រព័ន្ឋ</a:t>
            </a:r>
            <a:endParaRPr lang="en-US" sz="5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m-KH" sz="4800" dirty="0"/>
              <a:t>- លួចព័ត៌មាន និង ទិន្នន័យ</a:t>
            </a:r>
            <a:endParaRPr lang="en-US" sz="4800" dirty="0"/>
          </a:p>
          <a:p>
            <a:pPr marL="0" indent="0">
              <a:buNone/>
            </a:pPr>
            <a:r>
              <a:rPr lang="km-KH" sz="4800" dirty="0"/>
              <a:t>- លូចទ្រព្យសម្បត្តិ</a:t>
            </a:r>
            <a:endParaRPr lang="en-US" sz="4800" dirty="0"/>
          </a:p>
          <a:p>
            <a:pPr marL="0" indent="0">
              <a:buNone/>
            </a:pPr>
            <a:r>
              <a:rPr lang="km-KH" sz="4800" dirty="0"/>
              <a:t>- កែប្រែ ឬ បំផ្លាញទិន្នន័យ</a:t>
            </a:r>
            <a:endParaRPr lang="en-US" sz="4800" dirty="0"/>
          </a:p>
          <a:p>
            <a:pPr marL="0" indent="0">
              <a:buNone/>
            </a:pPr>
            <a:r>
              <a:rPr lang="km-KH" sz="4800" dirty="0"/>
              <a:t>- ឆាឆៅទៅលើសេវាកម្មផ្សេងៗ</a:t>
            </a:r>
            <a:endParaRPr lang="en-US" sz="4800" dirty="0"/>
          </a:p>
          <a:p>
            <a:pPr marL="0" indent="0">
              <a:buNone/>
            </a:pPr>
            <a:endParaRPr lang="km-KH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b="1" dirty="0">
                <a:solidFill>
                  <a:srgbClr val="FF0000"/>
                </a:solidFill>
              </a:rPr>
              <a:t>២.គ </a:t>
            </a:r>
            <a:r>
              <a:rPr lang="en-US" b="1" dirty="0">
                <a:solidFill>
                  <a:srgbClr val="FF0000"/>
                </a:solidFill>
              </a:rPr>
              <a:t>Social Engineering and Phishing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b="1" dirty="0" smtClean="0"/>
              <a:t>-</a:t>
            </a:r>
            <a:r>
              <a:rPr lang="en-US" b="1" dirty="0" smtClean="0"/>
              <a:t>Social Engineering</a:t>
            </a:r>
            <a:endParaRPr lang="km-KH" b="1" dirty="0" smtClean="0"/>
          </a:p>
          <a:p>
            <a:pPr marL="0" indent="0">
              <a:buNone/>
            </a:pPr>
            <a:r>
              <a:rPr lang="km-KH" b="1" dirty="0" smtClean="0"/>
              <a:t>-</a:t>
            </a:r>
            <a:r>
              <a:rPr lang="en-US" b="1" dirty="0" smtClean="0"/>
              <a:t>Pretexting</a:t>
            </a:r>
            <a:endParaRPr lang="km-KH" b="1" dirty="0" smtClean="0"/>
          </a:p>
          <a:p>
            <a:pPr marL="0" indent="0">
              <a:buNone/>
            </a:pPr>
            <a:r>
              <a:rPr lang="km-KH" b="1" dirty="0" smtClean="0"/>
              <a:t>-</a:t>
            </a:r>
            <a:r>
              <a:rPr lang="en-US" b="1" dirty="0"/>
              <a:t>Phishing</a:t>
            </a:r>
            <a:endParaRPr lang="en-US" dirty="0"/>
          </a:p>
          <a:p>
            <a:pPr marL="0" indent="0">
              <a:buNone/>
            </a:pPr>
            <a:r>
              <a:rPr lang="km-KH" dirty="0" smtClean="0"/>
              <a:t>-</a:t>
            </a:r>
            <a:r>
              <a:rPr lang="en-US" b="1" dirty="0" err="1"/>
              <a:t>Vishing</a:t>
            </a:r>
            <a:r>
              <a:rPr lang="en-US" b="1" dirty="0"/>
              <a:t> / Phone Phishing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924300"/>
            <a:ext cx="4419600" cy="2628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២.ខ. ប្រភពនៃការលុកលុយចូលប្រព័ន្ឋ</a:t>
            </a:r>
            <a:endParaRPr lang="en-US" sz="6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sz="4000" dirty="0"/>
              <a:t>ការវាយប្រហារប្រពន័ន្ឋសុវត្តិភាពមានប្រភពមក</a:t>
            </a:r>
            <a:r>
              <a:rPr lang="km-KH" sz="4000" dirty="0" smtClean="0"/>
              <a:t>ពីៈ</a:t>
            </a:r>
          </a:p>
          <a:p>
            <a:pPr marL="0" indent="0">
              <a:buNone/>
            </a:pPr>
            <a:r>
              <a:rPr lang="km-KH" sz="4000" dirty="0" smtClean="0"/>
              <a:t>-ពី</a:t>
            </a:r>
            <a:r>
              <a:rPr lang="km-KH" sz="4000" dirty="0"/>
              <a:t>អ្នកនៅខាងក្រៅៈ</a:t>
            </a:r>
            <a:endParaRPr lang="en-US" sz="4000" dirty="0"/>
          </a:p>
          <a:p>
            <a:pPr marL="0" indent="0">
              <a:buNone/>
            </a:pPr>
            <a:r>
              <a:rPr lang="km-KH" sz="4000" dirty="0" smtClean="0"/>
              <a:t>-ពី</a:t>
            </a:r>
            <a:r>
              <a:rPr lang="km-KH" sz="4000" dirty="0"/>
              <a:t>អ្នកនៅខាងក្នុង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614056"/>
            <a:ext cx="6304915" cy="29051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m-KH" sz="5400" b="1" dirty="0" smtClean="0"/>
              <a:t/>
            </a:r>
            <a:br>
              <a:rPr lang="km-KH" sz="5400" b="1" dirty="0" smtClean="0"/>
            </a:br>
            <a:r>
              <a:rPr lang="km-KH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៣. </a:t>
            </a:r>
            <a:r>
              <a:rPr lang="km-KH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វិធីសាស្រ្តក្នុងការវាយប្រហារ</a:t>
            </a:r>
            <a:r>
              <a:rPr 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sz="4400" b="1" dirty="0">
                <a:solidFill>
                  <a:srgbClr val="0070C0"/>
                </a:solidFill>
              </a:rPr>
              <a:t>៣.ក ពពួកមេរោគ </a:t>
            </a:r>
            <a:r>
              <a:rPr lang="en-US" sz="4400" b="1" dirty="0">
                <a:solidFill>
                  <a:srgbClr val="0070C0"/>
                </a:solidFill>
              </a:rPr>
              <a:t>Worms </a:t>
            </a:r>
            <a:r>
              <a:rPr lang="km-KH" sz="4400" b="1" dirty="0">
                <a:solidFill>
                  <a:srgbClr val="0070C0"/>
                </a:solidFill>
              </a:rPr>
              <a:t>និង </a:t>
            </a:r>
            <a:r>
              <a:rPr lang="en-US" sz="4400" b="1" dirty="0">
                <a:solidFill>
                  <a:srgbClr val="0070C0"/>
                </a:solidFill>
              </a:rPr>
              <a:t>Trojan Horses</a:t>
            </a:r>
            <a:endParaRPr lang="en-US" sz="4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m-KH" sz="4000" b="1" dirty="0" smtClean="0"/>
              <a:t>-ពពួក</a:t>
            </a:r>
            <a:r>
              <a:rPr lang="km-KH" sz="4000" b="1" dirty="0"/>
              <a:t>មេ</a:t>
            </a:r>
            <a:r>
              <a:rPr lang="km-KH" sz="4000" b="1" dirty="0" smtClean="0"/>
              <a:t>រោគ</a:t>
            </a:r>
          </a:p>
          <a:p>
            <a:pPr marL="0" indent="0">
              <a:buNone/>
            </a:pPr>
            <a:r>
              <a:rPr lang="km-KH" sz="4000" b="1" dirty="0" smtClean="0"/>
              <a:t>-មេ</a:t>
            </a:r>
            <a:r>
              <a:rPr lang="km-KH" sz="4000" b="1" dirty="0"/>
              <a:t>រោគ </a:t>
            </a:r>
            <a:r>
              <a:rPr lang="en-US" sz="4000" b="1" dirty="0"/>
              <a:t>Worms </a:t>
            </a:r>
            <a:endParaRPr lang="en-US" sz="4000" dirty="0"/>
          </a:p>
          <a:p>
            <a:pPr marL="0" indent="0">
              <a:buNone/>
            </a:pPr>
            <a:r>
              <a:rPr lang="km-KH" sz="4000" dirty="0" smtClean="0"/>
              <a:t>-</a:t>
            </a:r>
            <a:r>
              <a:rPr lang="km-KH" sz="4000" b="1" dirty="0"/>
              <a:t>មេរោគ </a:t>
            </a:r>
            <a:r>
              <a:rPr lang="en-US" sz="4000" b="1" dirty="0"/>
              <a:t>Trojan Horses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752725"/>
            <a:ext cx="4297680" cy="22002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m-KH" b="1" dirty="0" smtClean="0"/>
              <a:t/>
            </a:r>
            <a:br>
              <a:rPr lang="km-KH" b="1" dirty="0" smtClean="0"/>
            </a:br>
            <a:r>
              <a:rPr lang="km-KH" sz="4900" b="1" dirty="0" smtClean="0">
                <a:solidFill>
                  <a:srgbClr val="FF0000"/>
                </a:solidFill>
              </a:rPr>
              <a:t>៣.</a:t>
            </a:r>
            <a:r>
              <a:rPr lang="km-KH" sz="4900" b="1" dirty="0">
                <a:solidFill>
                  <a:srgbClr val="FF0000"/>
                </a:solidFill>
              </a:rPr>
              <a:t>ខ ការបិទសេវាកម្ម និងកំលាំងវាយប្រហាររបស់ជនកំណាច</a:t>
            </a:r>
            <a:r>
              <a:rPr lang="en-US" sz="4900" b="1" dirty="0">
                <a:solidFill>
                  <a:srgbClr val="FF0000"/>
                </a:solidFill>
              </a:rPr>
              <a:t/>
            </a:r>
            <a:br>
              <a:rPr lang="en-US" sz="4900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sz="4000" dirty="0" smtClean="0"/>
              <a:t>-</a:t>
            </a:r>
            <a:r>
              <a:rPr lang="km-KH" sz="4000" b="1" dirty="0"/>
              <a:t>ការបិទសេវាកម្ម(</a:t>
            </a:r>
            <a:r>
              <a:rPr lang="en-US" sz="4000" b="1" dirty="0" err="1"/>
              <a:t>DoS</a:t>
            </a:r>
            <a:r>
              <a:rPr lang="en-US" sz="4000" b="1" dirty="0"/>
              <a:t>)</a:t>
            </a:r>
            <a:endParaRPr lang="en-US" sz="4000" dirty="0"/>
          </a:p>
          <a:p>
            <a:pPr marL="0" indent="0">
              <a:buNone/>
            </a:pPr>
            <a:r>
              <a:rPr lang="km-KH" sz="4000" dirty="0" smtClean="0"/>
              <a:t>-</a:t>
            </a:r>
            <a:r>
              <a:rPr lang="km-KH" sz="4000" b="1" dirty="0"/>
              <a:t>ការចែកចាយ ការវាយប្រហារដោយបិទសេវាកម្ម</a:t>
            </a:r>
            <a:r>
              <a:rPr lang="en-US" sz="4000" b="1" dirty="0"/>
              <a:t>(</a:t>
            </a:r>
            <a:r>
              <a:rPr lang="en-US" sz="4000" b="1" dirty="0" err="1"/>
              <a:t>DDoS</a:t>
            </a:r>
            <a:r>
              <a:rPr lang="en-US" sz="4000" b="1" dirty="0"/>
              <a:t>)</a:t>
            </a:r>
            <a:endParaRPr lang="en-US" sz="4000" dirty="0"/>
          </a:p>
          <a:p>
            <a:pPr marL="0" indent="0">
              <a:buNone/>
            </a:pPr>
            <a:r>
              <a:rPr lang="km-KH" sz="4000" dirty="0" smtClean="0"/>
              <a:t>-</a:t>
            </a:r>
            <a:r>
              <a:rPr lang="en-US" sz="4000" b="1" dirty="0"/>
              <a:t>Brute Force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0" b="20886"/>
          <a:stretch/>
        </p:blipFill>
        <p:spPr bwMode="auto">
          <a:xfrm>
            <a:off x="1447800" y="4124325"/>
            <a:ext cx="6304915" cy="2124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38A-C715-424C-908C-532BE975B9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616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សាកលវិទ្យាល័យភូមិន្ទភ្នំពេញ</vt:lpstr>
      <vt:lpstr>Assignment </vt:lpstr>
      <vt:lpstr>ប្រព័ន្ឋសុវត្ថិភាពបណ្តាញកុំព្យូទ័រ </vt:lpstr>
      <vt:lpstr>១. សេចក្តីផ្តើម </vt:lpstr>
      <vt:lpstr>២. ការលួចចូលទៅក្នុងប្រព័ន្ឋបណ្តាញសុវត្ថិភាពកុំព្យូទ័រ </vt:lpstr>
      <vt:lpstr>២.គ Social Engineering and Phishing </vt:lpstr>
      <vt:lpstr>២.ខ. ប្រភពនៃការលុកលុយចូលប្រព័ន្ឋ</vt:lpstr>
      <vt:lpstr> ៣. វិធីសាស្រ្តក្នុងការវាយប្រហារ </vt:lpstr>
      <vt:lpstr> ៣.ខ ការបិទសេវាកម្ម និងកំលាំងវាយប្រហាររបស់ជនកំណាច </vt:lpstr>
      <vt:lpstr> ៣.គ Spyware, Tracking Cookies, Adware និង​ Pop-Ups </vt:lpstr>
      <vt:lpstr>៣.ឃ Spam</vt:lpstr>
      <vt:lpstr> ៤ Security Policy </vt:lpstr>
      <vt:lpstr> ៤.ខ Updates and Patches </vt:lpstr>
      <vt:lpstr> ៤.គ Antivirus Software </vt:lpstr>
      <vt:lpstr> ៤.ឃ Anti-Spam </vt:lpstr>
      <vt:lpstr> ៤.ង Anti-Spyware </vt:lpstr>
      <vt:lpstr> ៥. Firewalls </vt:lpstr>
      <vt:lpstr>៥.២ ការប្រើប្រាស់ Firewall</vt:lpstr>
      <vt:lpstr>៥.៣ Vulnerability Analysis</vt:lpstr>
      <vt:lpstr>សូមអរគុណ!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សាកលវិទ្យាល័យភូមិន្ទភ្នំពេញ</dc:title>
  <dc:creator>Acer_User</dc:creator>
  <cp:lastModifiedBy>PHEARUN</cp:lastModifiedBy>
  <cp:revision>58</cp:revision>
  <dcterms:created xsi:type="dcterms:W3CDTF">2011-05-25T04:19:20Z</dcterms:created>
  <dcterms:modified xsi:type="dcterms:W3CDTF">2011-05-25T09:20:23Z</dcterms:modified>
</cp:coreProperties>
</file>