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312" rtl="0" eaLnBrk="1" latinLnBrk="0" hangingPunct="1">
      <a:defRPr sz="1800" kern="1200">
        <a:solidFill>
          <a:schemeClr val="tx1"/>
        </a:solidFill>
        <a:latin typeface="+mn-lt"/>
        <a:ea typeface="+mn-ea"/>
        <a:cs typeface="+mn-cs"/>
      </a:defRPr>
    </a:lvl1pPr>
    <a:lvl2pPr marL="457156" algn="l" defTabSz="914312" rtl="0" eaLnBrk="1" latinLnBrk="0" hangingPunct="1">
      <a:defRPr sz="1800" kern="1200">
        <a:solidFill>
          <a:schemeClr val="tx1"/>
        </a:solidFill>
        <a:latin typeface="+mn-lt"/>
        <a:ea typeface="+mn-ea"/>
        <a:cs typeface="+mn-cs"/>
      </a:defRPr>
    </a:lvl2pPr>
    <a:lvl3pPr marL="914312" algn="l" defTabSz="914312" rtl="0" eaLnBrk="1" latinLnBrk="0" hangingPunct="1">
      <a:defRPr sz="1800" kern="1200">
        <a:solidFill>
          <a:schemeClr val="tx1"/>
        </a:solidFill>
        <a:latin typeface="+mn-lt"/>
        <a:ea typeface="+mn-ea"/>
        <a:cs typeface="+mn-cs"/>
      </a:defRPr>
    </a:lvl3pPr>
    <a:lvl4pPr marL="1371467" algn="l" defTabSz="914312" rtl="0" eaLnBrk="1" latinLnBrk="0" hangingPunct="1">
      <a:defRPr sz="1800" kern="1200">
        <a:solidFill>
          <a:schemeClr val="tx1"/>
        </a:solidFill>
        <a:latin typeface="+mn-lt"/>
        <a:ea typeface="+mn-ea"/>
        <a:cs typeface="+mn-cs"/>
      </a:defRPr>
    </a:lvl4pPr>
    <a:lvl5pPr marL="1828623" algn="l" defTabSz="914312" rtl="0" eaLnBrk="1" latinLnBrk="0" hangingPunct="1">
      <a:defRPr sz="1800" kern="1200">
        <a:solidFill>
          <a:schemeClr val="tx1"/>
        </a:solidFill>
        <a:latin typeface="+mn-lt"/>
        <a:ea typeface="+mn-ea"/>
        <a:cs typeface="+mn-cs"/>
      </a:defRPr>
    </a:lvl5pPr>
    <a:lvl6pPr marL="2285779" algn="l" defTabSz="914312" rtl="0" eaLnBrk="1" latinLnBrk="0" hangingPunct="1">
      <a:defRPr sz="1800" kern="1200">
        <a:solidFill>
          <a:schemeClr val="tx1"/>
        </a:solidFill>
        <a:latin typeface="+mn-lt"/>
        <a:ea typeface="+mn-ea"/>
        <a:cs typeface="+mn-cs"/>
      </a:defRPr>
    </a:lvl6pPr>
    <a:lvl7pPr marL="2742935" algn="l" defTabSz="914312" rtl="0" eaLnBrk="1" latinLnBrk="0" hangingPunct="1">
      <a:defRPr sz="1800" kern="1200">
        <a:solidFill>
          <a:schemeClr val="tx1"/>
        </a:solidFill>
        <a:latin typeface="+mn-lt"/>
        <a:ea typeface="+mn-ea"/>
        <a:cs typeface="+mn-cs"/>
      </a:defRPr>
    </a:lvl7pPr>
    <a:lvl8pPr marL="3200090" algn="l" defTabSz="914312" rtl="0" eaLnBrk="1" latinLnBrk="0" hangingPunct="1">
      <a:defRPr sz="1800" kern="1200">
        <a:solidFill>
          <a:schemeClr val="tx1"/>
        </a:solidFill>
        <a:latin typeface="+mn-lt"/>
        <a:ea typeface="+mn-ea"/>
        <a:cs typeface="+mn-cs"/>
      </a:defRPr>
    </a:lvl8pPr>
    <a:lvl9pPr marL="3657246" algn="l" defTabSz="91431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40503"/>
    <a:srgbClr val="002C30"/>
    <a:srgbClr val="CEA3A3"/>
    <a:srgbClr val="E877BE"/>
    <a:srgbClr val="DB1100"/>
    <a:srgbClr val="6BDFC3"/>
    <a:srgbClr val="1F301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08"/>
    <p:restoredTop sz="94694"/>
  </p:normalViewPr>
  <p:slideViewPr>
    <p:cSldViewPr snapToGrid="0" snapToObjects="1">
      <p:cViewPr>
        <p:scale>
          <a:sx n="147" d="100"/>
          <a:sy n="147" d="100"/>
        </p:scale>
        <p:origin x="-1992" y="-88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07CF9C-6515-9E48-A779-037560F47797}" type="datetimeFigureOut">
              <a:rPr lang="en-US" smtClean="0"/>
              <a:t>7/17/22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85A15C-93E2-F040-B9B5-7FEEF9327D29}" type="slidenum">
              <a:rPr lang="en-US" smtClean="0"/>
              <a:t>‹#›</a:t>
            </a:fld>
            <a:endParaRPr lang="en-US"/>
          </a:p>
        </p:txBody>
      </p:sp>
    </p:spTree>
    <p:extLst>
      <p:ext uri="{BB962C8B-B14F-4D97-AF65-F5344CB8AC3E}">
        <p14:creationId xmlns:p14="http://schemas.microsoft.com/office/powerpoint/2010/main" val="1734569466"/>
      </p:ext>
    </p:extLst>
  </p:cSld>
  <p:clrMap bg1="lt1" tx1="dk1" bg2="lt2" tx2="dk2" accent1="accent1" accent2="accent2" accent3="accent3" accent4="accent4" accent5="accent5" accent6="accent6" hlink="hlink" folHlink="folHlink"/>
  <p:notesStyle>
    <a:lvl1pPr marL="0" algn="l" defTabSz="914312" rtl="0" eaLnBrk="1" latinLnBrk="0" hangingPunct="1">
      <a:defRPr sz="1200" kern="1200">
        <a:solidFill>
          <a:schemeClr val="tx1"/>
        </a:solidFill>
        <a:latin typeface="+mn-lt"/>
        <a:ea typeface="+mn-ea"/>
        <a:cs typeface="+mn-cs"/>
      </a:defRPr>
    </a:lvl1pPr>
    <a:lvl2pPr marL="457156" algn="l" defTabSz="914312" rtl="0" eaLnBrk="1" latinLnBrk="0" hangingPunct="1">
      <a:defRPr sz="1200" kern="1200">
        <a:solidFill>
          <a:schemeClr val="tx1"/>
        </a:solidFill>
        <a:latin typeface="+mn-lt"/>
        <a:ea typeface="+mn-ea"/>
        <a:cs typeface="+mn-cs"/>
      </a:defRPr>
    </a:lvl2pPr>
    <a:lvl3pPr marL="914312" algn="l" defTabSz="914312" rtl="0" eaLnBrk="1" latinLnBrk="0" hangingPunct="1">
      <a:defRPr sz="1200" kern="1200">
        <a:solidFill>
          <a:schemeClr val="tx1"/>
        </a:solidFill>
        <a:latin typeface="+mn-lt"/>
        <a:ea typeface="+mn-ea"/>
        <a:cs typeface="+mn-cs"/>
      </a:defRPr>
    </a:lvl3pPr>
    <a:lvl4pPr marL="1371467" algn="l" defTabSz="914312" rtl="0" eaLnBrk="1" latinLnBrk="0" hangingPunct="1">
      <a:defRPr sz="1200" kern="1200">
        <a:solidFill>
          <a:schemeClr val="tx1"/>
        </a:solidFill>
        <a:latin typeface="+mn-lt"/>
        <a:ea typeface="+mn-ea"/>
        <a:cs typeface="+mn-cs"/>
      </a:defRPr>
    </a:lvl4pPr>
    <a:lvl5pPr marL="1828623" algn="l" defTabSz="914312" rtl="0" eaLnBrk="1" latinLnBrk="0" hangingPunct="1">
      <a:defRPr sz="1200" kern="1200">
        <a:solidFill>
          <a:schemeClr val="tx1"/>
        </a:solidFill>
        <a:latin typeface="+mn-lt"/>
        <a:ea typeface="+mn-ea"/>
        <a:cs typeface="+mn-cs"/>
      </a:defRPr>
    </a:lvl5pPr>
    <a:lvl6pPr marL="2285779" algn="l" defTabSz="914312" rtl="0" eaLnBrk="1" latinLnBrk="0" hangingPunct="1">
      <a:defRPr sz="1200" kern="1200">
        <a:solidFill>
          <a:schemeClr val="tx1"/>
        </a:solidFill>
        <a:latin typeface="+mn-lt"/>
        <a:ea typeface="+mn-ea"/>
        <a:cs typeface="+mn-cs"/>
      </a:defRPr>
    </a:lvl6pPr>
    <a:lvl7pPr marL="2742935" algn="l" defTabSz="914312" rtl="0" eaLnBrk="1" latinLnBrk="0" hangingPunct="1">
      <a:defRPr sz="1200" kern="1200">
        <a:solidFill>
          <a:schemeClr val="tx1"/>
        </a:solidFill>
        <a:latin typeface="+mn-lt"/>
        <a:ea typeface="+mn-ea"/>
        <a:cs typeface="+mn-cs"/>
      </a:defRPr>
    </a:lvl7pPr>
    <a:lvl8pPr marL="3200090" algn="l" defTabSz="914312" rtl="0" eaLnBrk="1" latinLnBrk="0" hangingPunct="1">
      <a:defRPr sz="1200" kern="1200">
        <a:solidFill>
          <a:schemeClr val="tx1"/>
        </a:solidFill>
        <a:latin typeface="+mn-lt"/>
        <a:ea typeface="+mn-ea"/>
        <a:cs typeface="+mn-cs"/>
      </a:defRPr>
    </a:lvl8pPr>
    <a:lvl9pPr marL="3657246" algn="l" defTabSz="91431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85A15C-93E2-F040-B9B5-7FEEF9327D29}" type="slidenum">
              <a:rPr lang="en-US" smtClean="0"/>
              <a:t>1</a:t>
            </a:fld>
            <a:endParaRPr lang="en-US"/>
          </a:p>
        </p:txBody>
      </p:sp>
    </p:spTree>
    <p:extLst>
      <p:ext uri="{BB962C8B-B14F-4D97-AF65-F5344CB8AC3E}">
        <p14:creationId xmlns:p14="http://schemas.microsoft.com/office/powerpoint/2010/main" val="333576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F7E94-BE02-9A45-9062-1449FB0E45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650E84-FCA6-BF46-947F-0E37FDBD2030}"/>
              </a:ext>
            </a:extLst>
          </p:cNvPr>
          <p:cNvSpPr>
            <a:spLocks noGrp="1"/>
          </p:cNvSpPr>
          <p:nvPr>
            <p:ph type="subTitle" idx="1"/>
          </p:nvPr>
        </p:nvSpPr>
        <p:spPr>
          <a:xfrm>
            <a:off x="1524000" y="3602038"/>
            <a:ext cx="9144000" cy="1655762"/>
          </a:xfrm>
        </p:spPr>
        <p:txBody>
          <a:bodyPr/>
          <a:lstStyle>
            <a:lvl1pPr marL="0" indent="0" algn="ctr">
              <a:buNone/>
              <a:defRPr sz="2400"/>
            </a:lvl1pPr>
            <a:lvl2pPr marL="457211" indent="0" algn="ctr">
              <a:buNone/>
              <a:defRPr sz="2000"/>
            </a:lvl2pPr>
            <a:lvl3pPr marL="914420" indent="0" algn="ctr">
              <a:buNone/>
              <a:defRPr sz="1800"/>
            </a:lvl3pPr>
            <a:lvl4pPr marL="1371631" indent="0" algn="ctr">
              <a:buNone/>
              <a:defRPr sz="1600"/>
            </a:lvl4pPr>
            <a:lvl5pPr marL="1828841" indent="0" algn="ctr">
              <a:buNone/>
              <a:defRPr sz="1600"/>
            </a:lvl5pPr>
            <a:lvl6pPr marL="2286050" indent="0" algn="ctr">
              <a:buNone/>
              <a:defRPr sz="1600"/>
            </a:lvl6pPr>
            <a:lvl7pPr marL="2743259" indent="0" algn="ctr">
              <a:buNone/>
              <a:defRPr sz="1600"/>
            </a:lvl7pPr>
            <a:lvl8pPr marL="3200471" indent="0" algn="ctr">
              <a:buNone/>
              <a:defRPr sz="1600"/>
            </a:lvl8pPr>
            <a:lvl9pPr marL="365767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9436B4-1720-2548-BCE3-CC2568995FDB}"/>
              </a:ext>
            </a:extLst>
          </p:cNvPr>
          <p:cNvSpPr>
            <a:spLocks noGrp="1"/>
          </p:cNvSpPr>
          <p:nvPr>
            <p:ph type="dt" sz="half" idx="10"/>
          </p:nvPr>
        </p:nvSpPr>
        <p:spPr>
          <a:xfrm>
            <a:off x="838200" y="6356353"/>
            <a:ext cx="2743200" cy="365125"/>
          </a:xfrm>
          <a:prstGeom prst="rect">
            <a:avLst/>
          </a:prstGeom>
        </p:spPr>
        <p:txBody>
          <a:bodyPr/>
          <a:lstStyle/>
          <a:p>
            <a:fld id="{888FA1EE-A4F6-CB48-8E0A-9173DF6BA0D0}" type="datetimeFigureOut">
              <a:rPr lang="en-US" smtClean="0"/>
              <a:t>7/17/22</a:t>
            </a:fld>
            <a:endParaRPr lang="en-US"/>
          </a:p>
        </p:txBody>
      </p:sp>
      <p:sp>
        <p:nvSpPr>
          <p:cNvPr id="5" name="Footer Placeholder 4">
            <a:extLst>
              <a:ext uri="{FF2B5EF4-FFF2-40B4-BE49-F238E27FC236}">
                <a16:creationId xmlns:a16="http://schemas.microsoft.com/office/drawing/2014/main" id="{CB98079D-0BF4-CD44-B92A-489A2C415B4C}"/>
              </a:ext>
            </a:extLst>
          </p:cNvPr>
          <p:cNvSpPr>
            <a:spLocks noGrp="1"/>
          </p:cNvSpPr>
          <p:nvPr>
            <p:ph type="ftr" sz="quarter" idx="11"/>
          </p:nvPr>
        </p:nvSpPr>
        <p:spPr>
          <a:xfrm>
            <a:off x="4038601" y="6356353"/>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3D7B34F-B4A6-AC47-A86D-866C0E2385F7}"/>
              </a:ext>
            </a:extLst>
          </p:cNvPr>
          <p:cNvSpPr>
            <a:spLocks noGrp="1"/>
          </p:cNvSpPr>
          <p:nvPr>
            <p:ph type="sldNum" sz="quarter" idx="12"/>
          </p:nvPr>
        </p:nvSpPr>
        <p:spPr>
          <a:xfrm>
            <a:off x="8610600" y="6356353"/>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1173091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803D7-DD00-0748-8FFA-B2BC03BCA1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12826A-88C3-5743-B64C-B07D2BE58A9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33BF11-5B50-CC4B-AA5F-9AF20D6D168B}"/>
              </a:ext>
            </a:extLst>
          </p:cNvPr>
          <p:cNvSpPr>
            <a:spLocks noGrp="1"/>
          </p:cNvSpPr>
          <p:nvPr>
            <p:ph type="dt" sz="half" idx="10"/>
          </p:nvPr>
        </p:nvSpPr>
        <p:spPr>
          <a:xfrm>
            <a:off x="838200" y="6356353"/>
            <a:ext cx="2743200" cy="365125"/>
          </a:xfrm>
          <a:prstGeom prst="rect">
            <a:avLst/>
          </a:prstGeom>
        </p:spPr>
        <p:txBody>
          <a:bodyPr/>
          <a:lstStyle/>
          <a:p>
            <a:fld id="{888FA1EE-A4F6-CB48-8E0A-9173DF6BA0D0}" type="datetimeFigureOut">
              <a:rPr lang="en-US" smtClean="0"/>
              <a:t>7/17/22</a:t>
            </a:fld>
            <a:endParaRPr lang="en-US"/>
          </a:p>
        </p:txBody>
      </p:sp>
      <p:sp>
        <p:nvSpPr>
          <p:cNvPr id="5" name="Footer Placeholder 4">
            <a:extLst>
              <a:ext uri="{FF2B5EF4-FFF2-40B4-BE49-F238E27FC236}">
                <a16:creationId xmlns:a16="http://schemas.microsoft.com/office/drawing/2014/main" id="{9D0CF8D4-EC88-134C-BC2D-702B64D31477}"/>
              </a:ext>
            </a:extLst>
          </p:cNvPr>
          <p:cNvSpPr>
            <a:spLocks noGrp="1"/>
          </p:cNvSpPr>
          <p:nvPr>
            <p:ph type="ftr" sz="quarter" idx="11"/>
          </p:nvPr>
        </p:nvSpPr>
        <p:spPr>
          <a:xfrm>
            <a:off x="4038601" y="6356353"/>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4415D8A-E2CA-8E43-8878-75649038BB1B}"/>
              </a:ext>
            </a:extLst>
          </p:cNvPr>
          <p:cNvSpPr>
            <a:spLocks noGrp="1"/>
          </p:cNvSpPr>
          <p:nvPr>
            <p:ph type="sldNum" sz="quarter" idx="12"/>
          </p:nvPr>
        </p:nvSpPr>
        <p:spPr>
          <a:xfrm>
            <a:off x="8610600" y="6356353"/>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505168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92ECA9-11B4-0F45-94F9-0FC941CF1721}"/>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3255D7-028B-5D4B-89B0-B5AD9EEF0C3F}"/>
              </a:ext>
            </a:extLst>
          </p:cNvPr>
          <p:cNvSpPr>
            <a:spLocks noGrp="1"/>
          </p:cNvSpPr>
          <p:nvPr>
            <p:ph type="body" orient="vert" idx="1"/>
          </p:nvPr>
        </p:nvSpPr>
        <p:spPr>
          <a:xfrm>
            <a:off x="838202"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B0844-2774-6245-8C90-47C68BEA8BAA}"/>
              </a:ext>
            </a:extLst>
          </p:cNvPr>
          <p:cNvSpPr>
            <a:spLocks noGrp="1"/>
          </p:cNvSpPr>
          <p:nvPr>
            <p:ph type="dt" sz="half" idx="10"/>
          </p:nvPr>
        </p:nvSpPr>
        <p:spPr>
          <a:xfrm>
            <a:off x="838200" y="6356353"/>
            <a:ext cx="2743200" cy="365125"/>
          </a:xfrm>
          <a:prstGeom prst="rect">
            <a:avLst/>
          </a:prstGeom>
        </p:spPr>
        <p:txBody>
          <a:bodyPr/>
          <a:lstStyle/>
          <a:p>
            <a:fld id="{888FA1EE-A4F6-CB48-8E0A-9173DF6BA0D0}" type="datetimeFigureOut">
              <a:rPr lang="en-US" smtClean="0"/>
              <a:t>7/17/22</a:t>
            </a:fld>
            <a:endParaRPr lang="en-US"/>
          </a:p>
        </p:txBody>
      </p:sp>
      <p:sp>
        <p:nvSpPr>
          <p:cNvPr id="5" name="Footer Placeholder 4">
            <a:extLst>
              <a:ext uri="{FF2B5EF4-FFF2-40B4-BE49-F238E27FC236}">
                <a16:creationId xmlns:a16="http://schemas.microsoft.com/office/drawing/2014/main" id="{17E65D80-3CA0-DF4E-B0D2-D7B2532844C9}"/>
              </a:ext>
            </a:extLst>
          </p:cNvPr>
          <p:cNvSpPr>
            <a:spLocks noGrp="1"/>
          </p:cNvSpPr>
          <p:nvPr>
            <p:ph type="ftr" sz="quarter" idx="11"/>
          </p:nvPr>
        </p:nvSpPr>
        <p:spPr>
          <a:xfrm>
            <a:off x="4038601" y="6356353"/>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4E432B8-447B-714B-8A40-62A6716251D1}"/>
              </a:ext>
            </a:extLst>
          </p:cNvPr>
          <p:cNvSpPr>
            <a:spLocks noGrp="1"/>
          </p:cNvSpPr>
          <p:nvPr>
            <p:ph type="sldNum" sz="quarter" idx="12"/>
          </p:nvPr>
        </p:nvSpPr>
        <p:spPr>
          <a:xfrm>
            <a:off x="8610600" y="6356353"/>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2521168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9D7BE-8467-FA47-BC87-BEEAECA3B4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D20FF2-3FE8-1248-A4BA-F5AE9648AA3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C397C0-5CA5-F14C-AA7D-A1EE12F4403D}"/>
              </a:ext>
            </a:extLst>
          </p:cNvPr>
          <p:cNvSpPr>
            <a:spLocks noGrp="1"/>
          </p:cNvSpPr>
          <p:nvPr>
            <p:ph type="dt" sz="half" idx="10"/>
          </p:nvPr>
        </p:nvSpPr>
        <p:spPr>
          <a:xfrm>
            <a:off x="838200" y="6356353"/>
            <a:ext cx="2743200" cy="365125"/>
          </a:xfrm>
          <a:prstGeom prst="rect">
            <a:avLst/>
          </a:prstGeom>
        </p:spPr>
        <p:txBody>
          <a:bodyPr/>
          <a:lstStyle/>
          <a:p>
            <a:fld id="{888FA1EE-A4F6-CB48-8E0A-9173DF6BA0D0}" type="datetimeFigureOut">
              <a:rPr lang="en-US" smtClean="0"/>
              <a:t>7/17/22</a:t>
            </a:fld>
            <a:endParaRPr lang="en-US"/>
          </a:p>
        </p:txBody>
      </p:sp>
      <p:sp>
        <p:nvSpPr>
          <p:cNvPr id="5" name="Footer Placeholder 4">
            <a:extLst>
              <a:ext uri="{FF2B5EF4-FFF2-40B4-BE49-F238E27FC236}">
                <a16:creationId xmlns:a16="http://schemas.microsoft.com/office/drawing/2014/main" id="{2CEC006F-A7FD-6846-A942-B3569196CF9C}"/>
              </a:ext>
            </a:extLst>
          </p:cNvPr>
          <p:cNvSpPr>
            <a:spLocks noGrp="1"/>
          </p:cNvSpPr>
          <p:nvPr>
            <p:ph type="ftr" sz="quarter" idx="11"/>
          </p:nvPr>
        </p:nvSpPr>
        <p:spPr>
          <a:xfrm>
            <a:off x="4038601" y="6356353"/>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81BF61AC-F887-AE4C-BD7C-AC1FDE24B836}"/>
              </a:ext>
            </a:extLst>
          </p:cNvPr>
          <p:cNvSpPr>
            <a:spLocks noGrp="1"/>
          </p:cNvSpPr>
          <p:nvPr>
            <p:ph type="sldNum" sz="quarter" idx="12"/>
          </p:nvPr>
        </p:nvSpPr>
        <p:spPr>
          <a:xfrm>
            <a:off x="8610600" y="6356353"/>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427568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D49B-FD14-D446-91B5-0CC55D140B6D}"/>
              </a:ext>
            </a:extLst>
          </p:cNvPr>
          <p:cNvSpPr>
            <a:spLocks noGrp="1"/>
          </p:cNvSpPr>
          <p:nvPr>
            <p:ph type="title"/>
          </p:nvPr>
        </p:nvSpPr>
        <p:spPr>
          <a:xfrm>
            <a:off x="831851" y="1709741"/>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6E7AB3-B6DD-9E47-BE1A-4E24B6AA5978}"/>
              </a:ext>
            </a:extLst>
          </p:cNvPr>
          <p:cNvSpPr>
            <a:spLocks noGrp="1"/>
          </p:cNvSpPr>
          <p:nvPr>
            <p:ph type="body" idx="1"/>
          </p:nvPr>
        </p:nvSpPr>
        <p:spPr>
          <a:xfrm>
            <a:off x="831851" y="4589466"/>
            <a:ext cx="10515600" cy="1500187"/>
          </a:xfrm>
        </p:spPr>
        <p:txBody>
          <a:bodyPr/>
          <a:lstStyle>
            <a:lvl1pPr marL="0" indent="0">
              <a:buNone/>
              <a:defRPr sz="2400">
                <a:solidFill>
                  <a:schemeClr val="tx1">
                    <a:tint val="75000"/>
                  </a:schemeClr>
                </a:solidFill>
              </a:defRPr>
            </a:lvl1pPr>
            <a:lvl2pPr marL="457211" indent="0">
              <a:buNone/>
              <a:defRPr sz="2000">
                <a:solidFill>
                  <a:schemeClr val="tx1">
                    <a:tint val="75000"/>
                  </a:schemeClr>
                </a:solidFill>
              </a:defRPr>
            </a:lvl2pPr>
            <a:lvl3pPr marL="914420" indent="0">
              <a:buNone/>
              <a:defRPr sz="1800">
                <a:solidFill>
                  <a:schemeClr val="tx1">
                    <a:tint val="75000"/>
                  </a:schemeClr>
                </a:solidFill>
              </a:defRPr>
            </a:lvl3pPr>
            <a:lvl4pPr marL="1371631" indent="0">
              <a:buNone/>
              <a:defRPr sz="1600">
                <a:solidFill>
                  <a:schemeClr val="tx1">
                    <a:tint val="75000"/>
                  </a:schemeClr>
                </a:solidFill>
              </a:defRPr>
            </a:lvl4pPr>
            <a:lvl5pPr marL="1828841" indent="0">
              <a:buNone/>
              <a:defRPr sz="1600">
                <a:solidFill>
                  <a:schemeClr val="tx1">
                    <a:tint val="75000"/>
                  </a:schemeClr>
                </a:solidFill>
              </a:defRPr>
            </a:lvl5pPr>
            <a:lvl6pPr marL="2286050" indent="0">
              <a:buNone/>
              <a:defRPr sz="1600">
                <a:solidFill>
                  <a:schemeClr val="tx1">
                    <a:tint val="75000"/>
                  </a:schemeClr>
                </a:solidFill>
              </a:defRPr>
            </a:lvl6pPr>
            <a:lvl7pPr marL="2743259" indent="0">
              <a:buNone/>
              <a:defRPr sz="1600">
                <a:solidFill>
                  <a:schemeClr val="tx1">
                    <a:tint val="75000"/>
                  </a:schemeClr>
                </a:solidFill>
              </a:defRPr>
            </a:lvl7pPr>
            <a:lvl8pPr marL="3200471" indent="0">
              <a:buNone/>
              <a:defRPr sz="1600">
                <a:solidFill>
                  <a:schemeClr val="tx1">
                    <a:tint val="75000"/>
                  </a:schemeClr>
                </a:solidFill>
              </a:defRPr>
            </a:lvl8pPr>
            <a:lvl9pPr marL="3657679"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2E64115-4182-7A4B-A588-4C67C2305BD2}"/>
              </a:ext>
            </a:extLst>
          </p:cNvPr>
          <p:cNvSpPr>
            <a:spLocks noGrp="1"/>
          </p:cNvSpPr>
          <p:nvPr>
            <p:ph type="dt" sz="half" idx="10"/>
          </p:nvPr>
        </p:nvSpPr>
        <p:spPr>
          <a:xfrm>
            <a:off x="838200" y="6356353"/>
            <a:ext cx="2743200" cy="365125"/>
          </a:xfrm>
          <a:prstGeom prst="rect">
            <a:avLst/>
          </a:prstGeom>
        </p:spPr>
        <p:txBody>
          <a:bodyPr/>
          <a:lstStyle/>
          <a:p>
            <a:fld id="{888FA1EE-A4F6-CB48-8E0A-9173DF6BA0D0}" type="datetimeFigureOut">
              <a:rPr lang="en-US" smtClean="0"/>
              <a:t>7/17/22</a:t>
            </a:fld>
            <a:endParaRPr lang="en-US"/>
          </a:p>
        </p:txBody>
      </p:sp>
      <p:sp>
        <p:nvSpPr>
          <p:cNvPr id="5" name="Footer Placeholder 4">
            <a:extLst>
              <a:ext uri="{FF2B5EF4-FFF2-40B4-BE49-F238E27FC236}">
                <a16:creationId xmlns:a16="http://schemas.microsoft.com/office/drawing/2014/main" id="{81B42A63-2CB1-A24E-954D-7D7D93797548}"/>
              </a:ext>
            </a:extLst>
          </p:cNvPr>
          <p:cNvSpPr>
            <a:spLocks noGrp="1"/>
          </p:cNvSpPr>
          <p:nvPr>
            <p:ph type="ftr" sz="quarter" idx="11"/>
          </p:nvPr>
        </p:nvSpPr>
        <p:spPr>
          <a:xfrm>
            <a:off x="4038601" y="6356353"/>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58B48E-845C-4840-95A9-377C3D3B4AD0}"/>
              </a:ext>
            </a:extLst>
          </p:cNvPr>
          <p:cNvSpPr>
            <a:spLocks noGrp="1"/>
          </p:cNvSpPr>
          <p:nvPr>
            <p:ph type="sldNum" sz="quarter" idx="12"/>
          </p:nvPr>
        </p:nvSpPr>
        <p:spPr>
          <a:xfrm>
            <a:off x="8610600" y="6356353"/>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1287584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8C3E4-95D0-D041-BD41-2F9A8ED5E3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325F08-48C2-644B-ADE9-A7FD0DFF50E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81F2CF-1A8D-D440-A80C-A89DA67A626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C2C35B-5647-C74B-B437-00CFE688B431}"/>
              </a:ext>
            </a:extLst>
          </p:cNvPr>
          <p:cNvSpPr>
            <a:spLocks noGrp="1"/>
          </p:cNvSpPr>
          <p:nvPr>
            <p:ph type="dt" sz="half" idx="10"/>
          </p:nvPr>
        </p:nvSpPr>
        <p:spPr>
          <a:xfrm>
            <a:off x="838200" y="6356353"/>
            <a:ext cx="2743200" cy="365125"/>
          </a:xfrm>
          <a:prstGeom prst="rect">
            <a:avLst/>
          </a:prstGeom>
        </p:spPr>
        <p:txBody>
          <a:bodyPr/>
          <a:lstStyle/>
          <a:p>
            <a:fld id="{888FA1EE-A4F6-CB48-8E0A-9173DF6BA0D0}" type="datetimeFigureOut">
              <a:rPr lang="en-US" smtClean="0"/>
              <a:t>7/17/22</a:t>
            </a:fld>
            <a:endParaRPr lang="en-US"/>
          </a:p>
        </p:txBody>
      </p:sp>
      <p:sp>
        <p:nvSpPr>
          <p:cNvPr id="6" name="Footer Placeholder 5">
            <a:extLst>
              <a:ext uri="{FF2B5EF4-FFF2-40B4-BE49-F238E27FC236}">
                <a16:creationId xmlns:a16="http://schemas.microsoft.com/office/drawing/2014/main" id="{76678282-95C5-2749-9540-97EF5B659F73}"/>
              </a:ext>
            </a:extLst>
          </p:cNvPr>
          <p:cNvSpPr>
            <a:spLocks noGrp="1"/>
          </p:cNvSpPr>
          <p:nvPr>
            <p:ph type="ftr" sz="quarter" idx="11"/>
          </p:nvPr>
        </p:nvSpPr>
        <p:spPr>
          <a:xfrm>
            <a:off x="4038601" y="6356353"/>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6B0FAAF-9653-E04F-94F2-4224F38BCCD8}"/>
              </a:ext>
            </a:extLst>
          </p:cNvPr>
          <p:cNvSpPr>
            <a:spLocks noGrp="1"/>
          </p:cNvSpPr>
          <p:nvPr>
            <p:ph type="sldNum" sz="quarter" idx="12"/>
          </p:nvPr>
        </p:nvSpPr>
        <p:spPr>
          <a:xfrm>
            <a:off x="8610600" y="6356353"/>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1199426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B7240-9A7C-CF46-A50F-913546492D59}"/>
              </a:ext>
            </a:extLst>
          </p:cNvPr>
          <p:cNvSpPr>
            <a:spLocks noGrp="1"/>
          </p:cNvSpPr>
          <p:nvPr>
            <p:ph type="title"/>
          </p:nvPr>
        </p:nvSpPr>
        <p:spPr>
          <a:xfrm>
            <a:off x="839788" y="365128"/>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ADA3D2-A89B-9342-A622-CF0D36725DE6}"/>
              </a:ext>
            </a:extLst>
          </p:cNvPr>
          <p:cNvSpPr>
            <a:spLocks noGrp="1"/>
          </p:cNvSpPr>
          <p:nvPr>
            <p:ph type="body" idx="1"/>
          </p:nvPr>
        </p:nvSpPr>
        <p:spPr>
          <a:xfrm>
            <a:off x="839789" y="1681163"/>
            <a:ext cx="5157787" cy="823912"/>
          </a:xfrm>
        </p:spPr>
        <p:txBody>
          <a:bodyPr anchor="b"/>
          <a:lstStyle>
            <a:lvl1pPr marL="0" indent="0">
              <a:buNone/>
              <a:defRPr sz="2400" b="1"/>
            </a:lvl1pPr>
            <a:lvl2pPr marL="457211" indent="0">
              <a:buNone/>
              <a:defRPr sz="2000" b="1"/>
            </a:lvl2pPr>
            <a:lvl3pPr marL="914420" indent="0">
              <a:buNone/>
              <a:defRPr sz="1800" b="1"/>
            </a:lvl3pPr>
            <a:lvl4pPr marL="1371631" indent="0">
              <a:buNone/>
              <a:defRPr sz="1600" b="1"/>
            </a:lvl4pPr>
            <a:lvl5pPr marL="1828841" indent="0">
              <a:buNone/>
              <a:defRPr sz="1600" b="1"/>
            </a:lvl5pPr>
            <a:lvl6pPr marL="2286050" indent="0">
              <a:buNone/>
              <a:defRPr sz="1600" b="1"/>
            </a:lvl6pPr>
            <a:lvl7pPr marL="2743259" indent="0">
              <a:buNone/>
              <a:defRPr sz="1600" b="1"/>
            </a:lvl7pPr>
            <a:lvl8pPr marL="3200471" indent="0">
              <a:buNone/>
              <a:defRPr sz="1600" b="1"/>
            </a:lvl8pPr>
            <a:lvl9pPr marL="3657679"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4DE86EF-5EF1-F74B-97C2-CDA3362ED23D}"/>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3AD070-654E-214E-B651-0E16996FFFFA}"/>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211" indent="0">
              <a:buNone/>
              <a:defRPr sz="2000" b="1"/>
            </a:lvl2pPr>
            <a:lvl3pPr marL="914420" indent="0">
              <a:buNone/>
              <a:defRPr sz="1800" b="1"/>
            </a:lvl3pPr>
            <a:lvl4pPr marL="1371631" indent="0">
              <a:buNone/>
              <a:defRPr sz="1600" b="1"/>
            </a:lvl4pPr>
            <a:lvl5pPr marL="1828841" indent="0">
              <a:buNone/>
              <a:defRPr sz="1600" b="1"/>
            </a:lvl5pPr>
            <a:lvl6pPr marL="2286050" indent="0">
              <a:buNone/>
              <a:defRPr sz="1600" b="1"/>
            </a:lvl6pPr>
            <a:lvl7pPr marL="2743259" indent="0">
              <a:buNone/>
              <a:defRPr sz="1600" b="1"/>
            </a:lvl7pPr>
            <a:lvl8pPr marL="3200471" indent="0">
              <a:buNone/>
              <a:defRPr sz="1600" b="1"/>
            </a:lvl8pPr>
            <a:lvl9pPr marL="3657679"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715334D-7F3A-EA40-866D-AB3C425FECF9}"/>
              </a:ext>
            </a:extLst>
          </p:cNvPr>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691819-88AD-1E47-A20A-21A14DF14B0A}"/>
              </a:ext>
            </a:extLst>
          </p:cNvPr>
          <p:cNvSpPr>
            <a:spLocks noGrp="1"/>
          </p:cNvSpPr>
          <p:nvPr>
            <p:ph type="dt" sz="half" idx="10"/>
          </p:nvPr>
        </p:nvSpPr>
        <p:spPr>
          <a:xfrm>
            <a:off x="838200" y="6356353"/>
            <a:ext cx="2743200" cy="365125"/>
          </a:xfrm>
          <a:prstGeom prst="rect">
            <a:avLst/>
          </a:prstGeom>
        </p:spPr>
        <p:txBody>
          <a:bodyPr/>
          <a:lstStyle/>
          <a:p>
            <a:fld id="{888FA1EE-A4F6-CB48-8E0A-9173DF6BA0D0}" type="datetimeFigureOut">
              <a:rPr lang="en-US" smtClean="0"/>
              <a:t>7/17/22</a:t>
            </a:fld>
            <a:endParaRPr lang="en-US"/>
          </a:p>
        </p:txBody>
      </p:sp>
      <p:sp>
        <p:nvSpPr>
          <p:cNvPr id="8" name="Footer Placeholder 7">
            <a:extLst>
              <a:ext uri="{FF2B5EF4-FFF2-40B4-BE49-F238E27FC236}">
                <a16:creationId xmlns:a16="http://schemas.microsoft.com/office/drawing/2014/main" id="{42E5BACE-5675-9D40-9F4F-E9921987F400}"/>
              </a:ext>
            </a:extLst>
          </p:cNvPr>
          <p:cNvSpPr>
            <a:spLocks noGrp="1"/>
          </p:cNvSpPr>
          <p:nvPr>
            <p:ph type="ftr" sz="quarter" idx="11"/>
          </p:nvPr>
        </p:nvSpPr>
        <p:spPr>
          <a:xfrm>
            <a:off x="4038601" y="6356353"/>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E0F5B13-59D2-5A41-B943-5F246081004D}"/>
              </a:ext>
            </a:extLst>
          </p:cNvPr>
          <p:cNvSpPr>
            <a:spLocks noGrp="1"/>
          </p:cNvSpPr>
          <p:nvPr>
            <p:ph type="sldNum" sz="quarter" idx="12"/>
          </p:nvPr>
        </p:nvSpPr>
        <p:spPr>
          <a:xfrm>
            <a:off x="8610600" y="6356353"/>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1193907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6E827-A917-7549-A733-3976261C2A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DCA6C4-E35C-224C-9307-A887F1DC4141}"/>
              </a:ext>
            </a:extLst>
          </p:cNvPr>
          <p:cNvSpPr>
            <a:spLocks noGrp="1"/>
          </p:cNvSpPr>
          <p:nvPr>
            <p:ph type="dt" sz="half" idx="10"/>
          </p:nvPr>
        </p:nvSpPr>
        <p:spPr>
          <a:xfrm>
            <a:off x="838200" y="6356353"/>
            <a:ext cx="2743200" cy="365125"/>
          </a:xfrm>
          <a:prstGeom prst="rect">
            <a:avLst/>
          </a:prstGeom>
        </p:spPr>
        <p:txBody>
          <a:bodyPr/>
          <a:lstStyle/>
          <a:p>
            <a:fld id="{888FA1EE-A4F6-CB48-8E0A-9173DF6BA0D0}" type="datetimeFigureOut">
              <a:rPr lang="en-US" smtClean="0"/>
              <a:t>7/17/22</a:t>
            </a:fld>
            <a:endParaRPr lang="en-US"/>
          </a:p>
        </p:txBody>
      </p:sp>
      <p:sp>
        <p:nvSpPr>
          <p:cNvPr id="4" name="Footer Placeholder 3">
            <a:extLst>
              <a:ext uri="{FF2B5EF4-FFF2-40B4-BE49-F238E27FC236}">
                <a16:creationId xmlns:a16="http://schemas.microsoft.com/office/drawing/2014/main" id="{FAE571E2-C2E8-4E42-8B5C-F20315D167F9}"/>
              </a:ext>
            </a:extLst>
          </p:cNvPr>
          <p:cNvSpPr>
            <a:spLocks noGrp="1"/>
          </p:cNvSpPr>
          <p:nvPr>
            <p:ph type="ftr" sz="quarter" idx="11"/>
          </p:nvPr>
        </p:nvSpPr>
        <p:spPr>
          <a:xfrm>
            <a:off x="4038601" y="6356353"/>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DDDED733-939E-2148-A95E-47077E5D6314}"/>
              </a:ext>
            </a:extLst>
          </p:cNvPr>
          <p:cNvSpPr>
            <a:spLocks noGrp="1"/>
          </p:cNvSpPr>
          <p:nvPr>
            <p:ph type="sldNum" sz="quarter" idx="12"/>
          </p:nvPr>
        </p:nvSpPr>
        <p:spPr>
          <a:xfrm>
            <a:off x="8610600" y="6356353"/>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3250674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2AAF3A-3FEB-F143-A7B5-3828A3520520}"/>
              </a:ext>
            </a:extLst>
          </p:cNvPr>
          <p:cNvSpPr>
            <a:spLocks noGrp="1"/>
          </p:cNvSpPr>
          <p:nvPr>
            <p:ph type="dt" sz="half" idx="10"/>
          </p:nvPr>
        </p:nvSpPr>
        <p:spPr>
          <a:xfrm>
            <a:off x="838200" y="6356353"/>
            <a:ext cx="2743200" cy="365125"/>
          </a:xfrm>
          <a:prstGeom prst="rect">
            <a:avLst/>
          </a:prstGeom>
        </p:spPr>
        <p:txBody>
          <a:bodyPr/>
          <a:lstStyle/>
          <a:p>
            <a:fld id="{888FA1EE-A4F6-CB48-8E0A-9173DF6BA0D0}" type="datetimeFigureOut">
              <a:rPr lang="en-US" smtClean="0"/>
              <a:t>7/17/22</a:t>
            </a:fld>
            <a:endParaRPr lang="en-US"/>
          </a:p>
        </p:txBody>
      </p:sp>
      <p:sp>
        <p:nvSpPr>
          <p:cNvPr id="3" name="Footer Placeholder 2">
            <a:extLst>
              <a:ext uri="{FF2B5EF4-FFF2-40B4-BE49-F238E27FC236}">
                <a16:creationId xmlns:a16="http://schemas.microsoft.com/office/drawing/2014/main" id="{BEBA8D13-6D31-624A-BA24-CD6B8FF10101}"/>
              </a:ext>
            </a:extLst>
          </p:cNvPr>
          <p:cNvSpPr>
            <a:spLocks noGrp="1"/>
          </p:cNvSpPr>
          <p:nvPr>
            <p:ph type="ftr" sz="quarter" idx="11"/>
          </p:nvPr>
        </p:nvSpPr>
        <p:spPr>
          <a:xfrm>
            <a:off x="4038601" y="6356353"/>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0F6B2883-BD7C-D844-ADA8-0B3BFA6B8353}"/>
              </a:ext>
            </a:extLst>
          </p:cNvPr>
          <p:cNvSpPr>
            <a:spLocks noGrp="1"/>
          </p:cNvSpPr>
          <p:nvPr>
            <p:ph type="sldNum" sz="quarter" idx="12"/>
          </p:nvPr>
        </p:nvSpPr>
        <p:spPr>
          <a:xfrm>
            <a:off x="8610600" y="6356353"/>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2840384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6B88B-E4B2-8F4F-B312-99069E934F6F}"/>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B8816F-7C9A-6941-AB5E-F714B7BB1FD2}"/>
              </a:ext>
            </a:extLst>
          </p:cNvPr>
          <p:cNvSpPr>
            <a:spLocks noGrp="1"/>
          </p:cNvSpPr>
          <p:nvPr>
            <p:ph idx="1"/>
          </p:nvPr>
        </p:nvSpPr>
        <p:spPr>
          <a:xfrm>
            <a:off x="5183188" y="987428"/>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F52E3B-1E34-C048-AC30-905D39D4E898}"/>
              </a:ext>
            </a:extLst>
          </p:cNvPr>
          <p:cNvSpPr>
            <a:spLocks noGrp="1"/>
          </p:cNvSpPr>
          <p:nvPr>
            <p:ph type="body" sz="half" idx="2"/>
          </p:nvPr>
        </p:nvSpPr>
        <p:spPr>
          <a:xfrm>
            <a:off x="839790" y="2057400"/>
            <a:ext cx="3932237" cy="3811588"/>
          </a:xfrm>
        </p:spPr>
        <p:txBody>
          <a:bodyPr/>
          <a:lstStyle>
            <a:lvl1pPr marL="0" indent="0">
              <a:buNone/>
              <a:defRPr sz="1600"/>
            </a:lvl1pPr>
            <a:lvl2pPr marL="457211" indent="0">
              <a:buNone/>
              <a:defRPr sz="1400"/>
            </a:lvl2pPr>
            <a:lvl3pPr marL="914420" indent="0">
              <a:buNone/>
              <a:defRPr sz="1200"/>
            </a:lvl3pPr>
            <a:lvl4pPr marL="1371631" indent="0">
              <a:buNone/>
              <a:defRPr sz="1000"/>
            </a:lvl4pPr>
            <a:lvl5pPr marL="1828841" indent="0">
              <a:buNone/>
              <a:defRPr sz="1000"/>
            </a:lvl5pPr>
            <a:lvl6pPr marL="2286050" indent="0">
              <a:buNone/>
              <a:defRPr sz="1000"/>
            </a:lvl6pPr>
            <a:lvl7pPr marL="2743259" indent="0">
              <a:buNone/>
              <a:defRPr sz="1000"/>
            </a:lvl7pPr>
            <a:lvl8pPr marL="3200471" indent="0">
              <a:buNone/>
              <a:defRPr sz="1000"/>
            </a:lvl8pPr>
            <a:lvl9pPr marL="365767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B352D6-8B20-1E43-BD8E-08A6417721AE}"/>
              </a:ext>
            </a:extLst>
          </p:cNvPr>
          <p:cNvSpPr>
            <a:spLocks noGrp="1"/>
          </p:cNvSpPr>
          <p:nvPr>
            <p:ph type="dt" sz="half" idx="10"/>
          </p:nvPr>
        </p:nvSpPr>
        <p:spPr>
          <a:xfrm>
            <a:off x="838200" y="6356353"/>
            <a:ext cx="2743200" cy="365125"/>
          </a:xfrm>
          <a:prstGeom prst="rect">
            <a:avLst/>
          </a:prstGeom>
        </p:spPr>
        <p:txBody>
          <a:bodyPr/>
          <a:lstStyle/>
          <a:p>
            <a:fld id="{888FA1EE-A4F6-CB48-8E0A-9173DF6BA0D0}" type="datetimeFigureOut">
              <a:rPr lang="en-US" smtClean="0"/>
              <a:t>7/17/22</a:t>
            </a:fld>
            <a:endParaRPr lang="en-US"/>
          </a:p>
        </p:txBody>
      </p:sp>
      <p:sp>
        <p:nvSpPr>
          <p:cNvPr id="6" name="Footer Placeholder 5">
            <a:extLst>
              <a:ext uri="{FF2B5EF4-FFF2-40B4-BE49-F238E27FC236}">
                <a16:creationId xmlns:a16="http://schemas.microsoft.com/office/drawing/2014/main" id="{29137D3C-9157-6A4D-B3FC-7B226ED29222}"/>
              </a:ext>
            </a:extLst>
          </p:cNvPr>
          <p:cNvSpPr>
            <a:spLocks noGrp="1"/>
          </p:cNvSpPr>
          <p:nvPr>
            <p:ph type="ftr" sz="quarter" idx="11"/>
          </p:nvPr>
        </p:nvSpPr>
        <p:spPr>
          <a:xfrm>
            <a:off x="4038601" y="6356353"/>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9DB182A-4BF9-5F41-A908-DFC23E64724F}"/>
              </a:ext>
            </a:extLst>
          </p:cNvPr>
          <p:cNvSpPr>
            <a:spLocks noGrp="1"/>
          </p:cNvSpPr>
          <p:nvPr>
            <p:ph type="sldNum" sz="quarter" idx="12"/>
          </p:nvPr>
        </p:nvSpPr>
        <p:spPr>
          <a:xfrm>
            <a:off x="8610600" y="6356353"/>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3121072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9A1F0-B270-7049-988F-77C6A532A91B}"/>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030449-C0AC-0F4D-8B00-58157086C3C8}"/>
              </a:ext>
            </a:extLst>
          </p:cNvPr>
          <p:cNvSpPr>
            <a:spLocks noGrp="1"/>
          </p:cNvSpPr>
          <p:nvPr>
            <p:ph type="pic" idx="1"/>
          </p:nvPr>
        </p:nvSpPr>
        <p:spPr>
          <a:xfrm>
            <a:off x="5183188" y="987428"/>
            <a:ext cx="6172200" cy="4873625"/>
          </a:xfrm>
        </p:spPr>
        <p:txBody>
          <a:bodyPr/>
          <a:lstStyle>
            <a:lvl1pPr marL="0" indent="0">
              <a:buNone/>
              <a:defRPr sz="3200"/>
            </a:lvl1pPr>
            <a:lvl2pPr marL="457211" indent="0">
              <a:buNone/>
              <a:defRPr sz="2800"/>
            </a:lvl2pPr>
            <a:lvl3pPr marL="914420" indent="0">
              <a:buNone/>
              <a:defRPr sz="2400"/>
            </a:lvl3pPr>
            <a:lvl4pPr marL="1371631" indent="0">
              <a:buNone/>
              <a:defRPr sz="2000"/>
            </a:lvl4pPr>
            <a:lvl5pPr marL="1828841" indent="0">
              <a:buNone/>
              <a:defRPr sz="2000"/>
            </a:lvl5pPr>
            <a:lvl6pPr marL="2286050" indent="0">
              <a:buNone/>
              <a:defRPr sz="2000"/>
            </a:lvl6pPr>
            <a:lvl7pPr marL="2743259" indent="0">
              <a:buNone/>
              <a:defRPr sz="2000"/>
            </a:lvl7pPr>
            <a:lvl8pPr marL="3200471" indent="0">
              <a:buNone/>
              <a:defRPr sz="2000"/>
            </a:lvl8pPr>
            <a:lvl9pPr marL="3657679" indent="0">
              <a:buNone/>
              <a:defRPr sz="2000"/>
            </a:lvl9pPr>
          </a:lstStyle>
          <a:p>
            <a:endParaRPr lang="en-US"/>
          </a:p>
        </p:txBody>
      </p:sp>
      <p:sp>
        <p:nvSpPr>
          <p:cNvPr id="4" name="Text Placeholder 3">
            <a:extLst>
              <a:ext uri="{FF2B5EF4-FFF2-40B4-BE49-F238E27FC236}">
                <a16:creationId xmlns:a16="http://schemas.microsoft.com/office/drawing/2014/main" id="{30489FE3-E19C-3343-8DBD-230EB8ACF5F7}"/>
              </a:ext>
            </a:extLst>
          </p:cNvPr>
          <p:cNvSpPr>
            <a:spLocks noGrp="1"/>
          </p:cNvSpPr>
          <p:nvPr>
            <p:ph type="body" sz="half" idx="2"/>
          </p:nvPr>
        </p:nvSpPr>
        <p:spPr>
          <a:xfrm>
            <a:off x="839790" y="2057400"/>
            <a:ext cx="3932237" cy="3811588"/>
          </a:xfrm>
        </p:spPr>
        <p:txBody>
          <a:bodyPr/>
          <a:lstStyle>
            <a:lvl1pPr marL="0" indent="0">
              <a:buNone/>
              <a:defRPr sz="1600"/>
            </a:lvl1pPr>
            <a:lvl2pPr marL="457211" indent="0">
              <a:buNone/>
              <a:defRPr sz="1400"/>
            </a:lvl2pPr>
            <a:lvl3pPr marL="914420" indent="0">
              <a:buNone/>
              <a:defRPr sz="1200"/>
            </a:lvl3pPr>
            <a:lvl4pPr marL="1371631" indent="0">
              <a:buNone/>
              <a:defRPr sz="1000"/>
            </a:lvl4pPr>
            <a:lvl5pPr marL="1828841" indent="0">
              <a:buNone/>
              <a:defRPr sz="1000"/>
            </a:lvl5pPr>
            <a:lvl6pPr marL="2286050" indent="0">
              <a:buNone/>
              <a:defRPr sz="1000"/>
            </a:lvl6pPr>
            <a:lvl7pPr marL="2743259" indent="0">
              <a:buNone/>
              <a:defRPr sz="1000"/>
            </a:lvl7pPr>
            <a:lvl8pPr marL="3200471" indent="0">
              <a:buNone/>
              <a:defRPr sz="1000"/>
            </a:lvl8pPr>
            <a:lvl9pPr marL="365767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1E31E9A-72CE-7744-90AD-CBA84005AD5F}"/>
              </a:ext>
            </a:extLst>
          </p:cNvPr>
          <p:cNvSpPr>
            <a:spLocks noGrp="1"/>
          </p:cNvSpPr>
          <p:nvPr>
            <p:ph type="dt" sz="half" idx="10"/>
          </p:nvPr>
        </p:nvSpPr>
        <p:spPr>
          <a:xfrm>
            <a:off x="838200" y="6356353"/>
            <a:ext cx="2743200" cy="365125"/>
          </a:xfrm>
          <a:prstGeom prst="rect">
            <a:avLst/>
          </a:prstGeom>
        </p:spPr>
        <p:txBody>
          <a:bodyPr/>
          <a:lstStyle/>
          <a:p>
            <a:fld id="{888FA1EE-A4F6-CB48-8E0A-9173DF6BA0D0}" type="datetimeFigureOut">
              <a:rPr lang="en-US" smtClean="0"/>
              <a:t>7/17/22</a:t>
            </a:fld>
            <a:endParaRPr lang="en-US"/>
          </a:p>
        </p:txBody>
      </p:sp>
      <p:sp>
        <p:nvSpPr>
          <p:cNvPr id="6" name="Footer Placeholder 5">
            <a:extLst>
              <a:ext uri="{FF2B5EF4-FFF2-40B4-BE49-F238E27FC236}">
                <a16:creationId xmlns:a16="http://schemas.microsoft.com/office/drawing/2014/main" id="{9EB8B379-1EF7-534A-B2FF-EA8F195410E2}"/>
              </a:ext>
            </a:extLst>
          </p:cNvPr>
          <p:cNvSpPr>
            <a:spLocks noGrp="1"/>
          </p:cNvSpPr>
          <p:nvPr>
            <p:ph type="ftr" sz="quarter" idx="11"/>
          </p:nvPr>
        </p:nvSpPr>
        <p:spPr>
          <a:xfrm>
            <a:off x="4038601" y="6356353"/>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B761B19C-BEAD-AC49-8528-67569E0DF942}"/>
              </a:ext>
            </a:extLst>
          </p:cNvPr>
          <p:cNvSpPr>
            <a:spLocks noGrp="1"/>
          </p:cNvSpPr>
          <p:nvPr>
            <p:ph type="sldNum" sz="quarter" idx="12"/>
          </p:nvPr>
        </p:nvSpPr>
        <p:spPr>
          <a:xfrm>
            <a:off x="8610600" y="6356353"/>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3911315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7AD727-180C-6C41-8560-04A952E25832}"/>
              </a:ext>
            </a:extLst>
          </p:cNvPr>
          <p:cNvSpPr>
            <a:spLocks noGrp="1"/>
          </p:cNvSpPr>
          <p:nvPr>
            <p:ph type="title"/>
          </p:nvPr>
        </p:nvSpPr>
        <p:spPr>
          <a:xfrm>
            <a:off x="838201" y="365128"/>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2E65D2-9D75-0548-91A2-FE37A13DCEB8}"/>
              </a:ext>
            </a:extLst>
          </p:cNvPr>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3" name="Picture 12">
            <a:extLst>
              <a:ext uri="{FF2B5EF4-FFF2-40B4-BE49-F238E27FC236}">
                <a16:creationId xmlns:a16="http://schemas.microsoft.com/office/drawing/2014/main" id="{C3CCBD64-8A40-874E-A16E-3EDC3D92A623}"/>
              </a:ext>
            </a:extLst>
          </p:cNvPr>
          <p:cNvPicPr>
            <a:picLocks noChangeAspect="1"/>
          </p:cNvPicPr>
          <p:nvPr userDrawn="1"/>
        </p:nvPicPr>
        <p:blipFill>
          <a:blip r:embed="rId13"/>
          <a:stretch>
            <a:fillRect/>
          </a:stretch>
        </p:blipFill>
        <p:spPr>
          <a:xfrm>
            <a:off x="0" y="5943600"/>
            <a:ext cx="12192000" cy="914400"/>
          </a:xfrm>
          <a:prstGeom prst="rect">
            <a:avLst/>
          </a:prstGeom>
        </p:spPr>
      </p:pic>
    </p:spTree>
    <p:extLst>
      <p:ext uri="{BB962C8B-B14F-4D97-AF65-F5344CB8AC3E}">
        <p14:creationId xmlns:p14="http://schemas.microsoft.com/office/powerpoint/2010/main" val="4292949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2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5" indent="-228605" algn="l" defTabSz="91442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6" indent="-228605" algn="l" defTabSz="91442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35" indent="-228605" algn="l" defTabSz="91442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45" indent="-228605" algn="l" defTabSz="91442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56" indent="-228605" algn="l" defTabSz="91442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64" indent="-228605" algn="l" defTabSz="91442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76" indent="-228605" algn="l" defTabSz="91442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86" indent="-228605" algn="l" defTabSz="91442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0" rtl="0" eaLnBrk="1" latinLnBrk="0" hangingPunct="1">
        <a:defRPr sz="1800" kern="1200">
          <a:solidFill>
            <a:schemeClr val="tx1"/>
          </a:solidFill>
          <a:latin typeface="+mn-lt"/>
          <a:ea typeface="+mn-ea"/>
          <a:cs typeface="+mn-cs"/>
        </a:defRPr>
      </a:lvl1pPr>
      <a:lvl2pPr marL="457211" algn="l" defTabSz="914420" rtl="0" eaLnBrk="1" latinLnBrk="0" hangingPunct="1">
        <a:defRPr sz="1800" kern="1200">
          <a:solidFill>
            <a:schemeClr val="tx1"/>
          </a:solidFill>
          <a:latin typeface="+mn-lt"/>
          <a:ea typeface="+mn-ea"/>
          <a:cs typeface="+mn-cs"/>
        </a:defRPr>
      </a:lvl2pPr>
      <a:lvl3pPr marL="914420" algn="l" defTabSz="914420" rtl="0" eaLnBrk="1" latinLnBrk="0" hangingPunct="1">
        <a:defRPr sz="1800" kern="1200">
          <a:solidFill>
            <a:schemeClr val="tx1"/>
          </a:solidFill>
          <a:latin typeface="+mn-lt"/>
          <a:ea typeface="+mn-ea"/>
          <a:cs typeface="+mn-cs"/>
        </a:defRPr>
      </a:lvl3pPr>
      <a:lvl4pPr marL="1371631" algn="l" defTabSz="914420" rtl="0" eaLnBrk="1" latinLnBrk="0" hangingPunct="1">
        <a:defRPr sz="1800" kern="1200">
          <a:solidFill>
            <a:schemeClr val="tx1"/>
          </a:solidFill>
          <a:latin typeface="+mn-lt"/>
          <a:ea typeface="+mn-ea"/>
          <a:cs typeface="+mn-cs"/>
        </a:defRPr>
      </a:lvl4pPr>
      <a:lvl5pPr marL="1828841" algn="l" defTabSz="914420" rtl="0" eaLnBrk="1" latinLnBrk="0" hangingPunct="1">
        <a:defRPr sz="1800" kern="1200">
          <a:solidFill>
            <a:schemeClr val="tx1"/>
          </a:solidFill>
          <a:latin typeface="+mn-lt"/>
          <a:ea typeface="+mn-ea"/>
          <a:cs typeface="+mn-cs"/>
        </a:defRPr>
      </a:lvl5pPr>
      <a:lvl6pPr marL="2286050" algn="l" defTabSz="914420" rtl="0" eaLnBrk="1" latinLnBrk="0" hangingPunct="1">
        <a:defRPr sz="1800" kern="1200">
          <a:solidFill>
            <a:schemeClr val="tx1"/>
          </a:solidFill>
          <a:latin typeface="+mn-lt"/>
          <a:ea typeface="+mn-ea"/>
          <a:cs typeface="+mn-cs"/>
        </a:defRPr>
      </a:lvl6pPr>
      <a:lvl7pPr marL="2743259" algn="l" defTabSz="914420" rtl="0" eaLnBrk="1" latinLnBrk="0" hangingPunct="1">
        <a:defRPr sz="1800" kern="1200">
          <a:solidFill>
            <a:schemeClr val="tx1"/>
          </a:solidFill>
          <a:latin typeface="+mn-lt"/>
          <a:ea typeface="+mn-ea"/>
          <a:cs typeface="+mn-cs"/>
        </a:defRPr>
      </a:lvl7pPr>
      <a:lvl8pPr marL="3200471" algn="l" defTabSz="914420" rtl="0" eaLnBrk="1" latinLnBrk="0" hangingPunct="1">
        <a:defRPr sz="1800" kern="1200">
          <a:solidFill>
            <a:schemeClr val="tx1"/>
          </a:solidFill>
          <a:latin typeface="+mn-lt"/>
          <a:ea typeface="+mn-ea"/>
          <a:cs typeface="+mn-cs"/>
        </a:defRPr>
      </a:lvl8pPr>
      <a:lvl9pPr marL="3657679" algn="l" defTabSz="91442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18" Type="http://schemas.openxmlformats.org/officeDocument/2006/relationships/image" Target="../media/image1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1.xml"/><Relationship Id="rId16" Type="http://schemas.openxmlformats.org/officeDocument/2006/relationships/image" Target="../media/image15.png"/><Relationship Id="rId20" Type="http://schemas.openxmlformats.org/officeDocument/2006/relationships/image" Target="../media/image19.sv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0.jpg"/><Relationship Id="rId5" Type="http://schemas.openxmlformats.org/officeDocument/2006/relationships/image" Target="../media/image4.png"/><Relationship Id="rId15" Type="http://schemas.openxmlformats.org/officeDocument/2006/relationships/image" Target="../media/image14.sv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7B385-2DCA-364C-8CE4-790847292619}"/>
              </a:ext>
            </a:extLst>
          </p:cNvPr>
          <p:cNvSpPr>
            <a:spLocks noGrp="1"/>
          </p:cNvSpPr>
          <p:nvPr>
            <p:ph type="ctrTitle"/>
          </p:nvPr>
        </p:nvSpPr>
        <p:spPr>
          <a:xfrm>
            <a:off x="0" y="84085"/>
            <a:ext cx="12192000" cy="2062103"/>
          </a:xfrm>
          <a:solidFill>
            <a:srgbClr val="002C30"/>
          </a:solidFill>
        </p:spPr>
        <p:txBody>
          <a:bodyPr>
            <a:normAutofit/>
          </a:bodyPr>
          <a:lstStyle/>
          <a:p>
            <a:pPr algn="l"/>
            <a:endParaRPr lang="en-US" sz="2400" dirty="0">
              <a:solidFill>
                <a:schemeClr val="bg1"/>
              </a:solidFill>
            </a:endParaRPr>
          </a:p>
        </p:txBody>
      </p:sp>
      <p:sp>
        <p:nvSpPr>
          <p:cNvPr id="4" name="TextBox 3">
            <a:extLst>
              <a:ext uri="{FF2B5EF4-FFF2-40B4-BE49-F238E27FC236}">
                <a16:creationId xmlns:a16="http://schemas.microsoft.com/office/drawing/2014/main" id="{229E6C2F-2207-7FA7-FEAE-43DA628F35FE}"/>
              </a:ext>
            </a:extLst>
          </p:cNvPr>
          <p:cNvSpPr txBox="1"/>
          <p:nvPr/>
        </p:nvSpPr>
        <p:spPr>
          <a:xfrm>
            <a:off x="136634" y="84083"/>
            <a:ext cx="4708637" cy="2062103"/>
          </a:xfrm>
          <a:prstGeom prst="rect">
            <a:avLst/>
          </a:prstGeom>
          <a:noFill/>
        </p:spPr>
        <p:txBody>
          <a:bodyPr wrap="square" rtlCol="0">
            <a:spAutoFit/>
          </a:bodyPr>
          <a:lstStyle/>
          <a:p>
            <a:r>
              <a:rPr lang="en-US" sz="3200" b="1" dirty="0">
                <a:solidFill>
                  <a:schemeClr val="bg1"/>
                </a:solidFill>
              </a:rPr>
              <a:t>Any Modification you would like to Propose in an Existing Agile SE Model - Scrum</a:t>
            </a:r>
            <a:endParaRPr lang="en-US" sz="3200" b="1" dirty="0"/>
          </a:p>
        </p:txBody>
      </p:sp>
      <p:sp>
        <p:nvSpPr>
          <p:cNvPr id="6" name="TextBox 5">
            <a:extLst>
              <a:ext uri="{FF2B5EF4-FFF2-40B4-BE49-F238E27FC236}">
                <a16:creationId xmlns:a16="http://schemas.microsoft.com/office/drawing/2014/main" id="{61610E3E-6472-FD57-5911-F6DFBDE7CAD5}"/>
              </a:ext>
            </a:extLst>
          </p:cNvPr>
          <p:cNvSpPr txBox="1"/>
          <p:nvPr/>
        </p:nvSpPr>
        <p:spPr>
          <a:xfrm>
            <a:off x="5287619" y="245109"/>
            <a:ext cx="6622704" cy="739177"/>
          </a:xfrm>
          <a:prstGeom prst="rect">
            <a:avLst/>
          </a:prstGeom>
          <a:noFill/>
        </p:spPr>
        <p:txBody>
          <a:bodyPr wrap="square" rtlCol="0">
            <a:spAutoFit/>
          </a:bodyPr>
          <a:lstStyle/>
          <a:p>
            <a:pPr algn="just"/>
            <a:r>
              <a:rPr lang="en-CA" sz="1051" dirty="0">
                <a:solidFill>
                  <a:schemeClr val="bg1"/>
                </a:solidFill>
                <a:latin typeface="Dubai Light" panose="020B0303030403030204" pitchFamily="34" charset="-78"/>
                <a:cs typeface="Dubai Light" panose="020B0303030403030204" pitchFamily="34" charset="-78"/>
              </a:rPr>
              <a:t>Agile methodology enables teams to provide client service in an effective and efficient manner with fewer difficulties through an iterative approach to project management and software development. Scrum framework is an agile project methodology that offers a structure for teams to deliver incrementally while prioritizing on collaborative execution and continuous improvement</a:t>
            </a:r>
            <a:endParaRPr lang="en-US" sz="1051" dirty="0">
              <a:solidFill>
                <a:schemeClr val="bg1"/>
              </a:solidFill>
              <a:latin typeface="Dubai Light" panose="020B0303030403030204" pitchFamily="34" charset="-78"/>
              <a:cs typeface="Dubai Light" panose="020B0303030403030204" pitchFamily="34" charset="-78"/>
            </a:endParaRPr>
          </a:p>
        </p:txBody>
      </p:sp>
      <p:cxnSp>
        <p:nvCxnSpPr>
          <p:cNvPr id="8" name="Straight Connector 7">
            <a:extLst>
              <a:ext uri="{FF2B5EF4-FFF2-40B4-BE49-F238E27FC236}">
                <a16:creationId xmlns:a16="http://schemas.microsoft.com/office/drawing/2014/main" id="{6830C508-EA7D-33A0-A24B-64F4741B0B1F}"/>
              </a:ext>
            </a:extLst>
          </p:cNvPr>
          <p:cNvCxnSpPr>
            <a:cxnSpLocks/>
          </p:cNvCxnSpPr>
          <p:nvPr/>
        </p:nvCxnSpPr>
        <p:spPr>
          <a:xfrm>
            <a:off x="5367131" y="1051880"/>
            <a:ext cx="6468019" cy="0"/>
          </a:xfrm>
          <a:prstGeom prst="line">
            <a:avLst/>
          </a:prstGeom>
        </p:spPr>
        <p:style>
          <a:lnRef idx="1">
            <a:schemeClr val="accent3"/>
          </a:lnRef>
          <a:fillRef idx="0">
            <a:schemeClr val="accent3"/>
          </a:fillRef>
          <a:effectRef idx="0">
            <a:schemeClr val="accent3"/>
          </a:effectRef>
          <a:fontRef idx="minor">
            <a:schemeClr val="tx1"/>
          </a:fontRef>
        </p:style>
      </p:cxnSp>
      <p:sp>
        <p:nvSpPr>
          <p:cNvPr id="10" name="TextBox 9">
            <a:extLst>
              <a:ext uri="{FF2B5EF4-FFF2-40B4-BE49-F238E27FC236}">
                <a16:creationId xmlns:a16="http://schemas.microsoft.com/office/drawing/2014/main" id="{190AD7C4-55C0-DAE5-E871-6EFA71A39DAA}"/>
              </a:ext>
            </a:extLst>
          </p:cNvPr>
          <p:cNvSpPr txBox="1"/>
          <p:nvPr/>
        </p:nvSpPr>
        <p:spPr>
          <a:xfrm>
            <a:off x="5284827" y="1056122"/>
            <a:ext cx="3171908" cy="1054263"/>
          </a:xfrm>
          <a:prstGeom prst="rect">
            <a:avLst/>
          </a:prstGeom>
          <a:noFill/>
        </p:spPr>
        <p:txBody>
          <a:bodyPr wrap="square" rtlCol="0">
            <a:spAutoFit/>
          </a:bodyPr>
          <a:lstStyle/>
          <a:p>
            <a:pPr algn="ctr"/>
            <a:r>
              <a:rPr lang="en-CA" sz="1200" b="1" dirty="0">
                <a:solidFill>
                  <a:schemeClr val="bg1"/>
                </a:solidFill>
                <a:latin typeface="Dubai Light" panose="020B0303030403030204" pitchFamily="34" charset="-78"/>
                <a:cs typeface="Dubai Light" panose="020B0303030403030204" pitchFamily="34" charset="-78"/>
              </a:rPr>
              <a:t>Problem</a:t>
            </a:r>
          </a:p>
          <a:p>
            <a:pPr algn="ctr"/>
            <a:endParaRPr lang="en-CA" sz="1051" b="1" dirty="0">
              <a:solidFill>
                <a:schemeClr val="bg1"/>
              </a:solidFill>
              <a:latin typeface="Dubai Light" panose="020B0303030403030204" pitchFamily="34" charset="-78"/>
              <a:cs typeface="Dubai Light" panose="020B0303030403030204" pitchFamily="34" charset="-78"/>
            </a:endParaRPr>
          </a:p>
          <a:p>
            <a:r>
              <a:rPr lang="en-CA" sz="1000" dirty="0">
                <a:solidFill>
                  <a:schemeClr val="bg1"/>
                </a:solidFill>
                <a:latin typeface="Dubai Light" panose="020B0303030403030204" pitchFamily="34" charset="-78"/>
                <a:cs typeface="Dubai Light" panose="020B0303030403030204" pitchFamily="34" charset="-78"/>
              </a:rPr>
              <a:t>Scrum meetings / Daily stand ups are an essential part of scrum framework and in agile methodology. A scrum call is scheduled for 15m on paper whereas in most of real scenarios it goes way beyond that</a:t>
            </a:r>
          </a:p>
        </p:txBody>
      </p:sp>
      <p:sp>
        <p:nvSpPr>
          <p:cNvPr id="15" name="TextBox 14">
            <a:extLst>
              <a:ext uri="{FF2B5EF4-FFF2-40B4-BE49-F238E27FC236}">
                <a16:creationId xmlns:a16="http://schemas.microsoft.com/office/drawing/2014/main" id="{8281D07B-5409-7523-CAA7-17CF17BB1912}"/>
              </a:ext>
            </a:extLst>
          </p:cNvPr>
          <p:cNvSpPr txBox="1"/>
          <p:nvPr/>
        </p:nvSpPr>
        <p:spPr>
          <a:xfrm>
            <a:off x="8456735" y="1061354"/>
            <a:ext cx="3453587" cy="900375"/>
          </a:xfrm>
          <a:prstGeom prst="rect">
            <a:avLst/>
          </a:prstGeom>
          <a:noFill/>
        </p:spPr>
        <p:txBody>
          <a:bodyPr wrap="square" rtlCol="0">
            <a:spAutoFit/>
          </a:bodyPr>
          <a:lstStyle/>
          <a:p>
            <a:pPr algn="ctr"/>
            <a:r>
              <a:rPr lang="en-CA" sz="1200" b="1" dirty="0">
                <a:solidFill>
                  <a:schemeClr val="bg1"/>
                </a:solidFill>
                <a:latin typeface="Dubai Light" panose="020B0303030403030204" pitchFamily="34" charset="-78"/>
                <a:cs typeface="Dubai Light" panose="020B0303030403030204" pitchFamily="34" charset="-78"/>
              </a:rPr>
              <a:t>Proposed Solution</a:t>
            </a:r>
          </a:p>
          <a:p>
            <a:pPr algn="ctr"/>
            <a:endParaRPr lang="en-CA" sz="1051" b="1" dirty="0">
              <a:solidFill>
                <a:schemeClr val="bg1"/>
              </a:solidFill>
              <a:latin typeface="Dubai Light" panose="020B0303030403030204" pitchFamily="34" charset="-78"/>
              <a:cs typeface="Dubai Light" panose="020B0303030403030204" pitchFamily="34" charset="-78"/>
            </a:endParaRPr>
          </a:p>
          <a:p>
            <a:pPr marL="171450" indent="-171450" algn="r">
              <a:buFont typeface="Arial" panose="020B0604020202020204" pitchFamily="34" charset="0"/>
              <a:buChar char="•"/>
            </a:pPr>
            <a:r>
              <a:rPr lang="en-CA" sz="1000" dirty="0">
                <a:solidFill>
                  <a:schemeClr val="bg1"/>
                </a:solidFill>
                <a:latin typeface="Dubai Light" panose="020B0303030403030204" pitchFamily="34" charset="-78"/>
                <a:cs typeface="Dubai Light" panose="020B0303030403030204" pitchFamily="34" charset="-78"/>
              </a:rPr>
              <a:t>Introducing an ‘</a:t>
            </a:r>
            <a:r>
              <a:rPr lang="en-CA" sz="1000" i="1" dirty="0">
                <a:solidFill>
                  <a:schemeClr val="bg1"/>
                </a:solidFill>
                <a:latin typeface="Dubai Light" panose="020B0303030403030204" pitchFamily="34" charset="-78"/>
                <a:cs typeface="Dubai Light" panose="020B0303030403030204" pitchFamily="34" charset="-78"/>
              </a:rPr>
              <a:t>extended scrum meeting</a:t>
            </a:r>
            <a:r>
              <a:rPr lang="en-CA" sz="1000" dirty="0">
                <a:solidFill>
                  <a:schemeClr val="bg1"/>
                </a:solidFill>
                <a:latin typeface="Dubai Light" panose="020B0303030403030204" pitchFamily="34" charset="-78"/>
                <a:cs typeface="Dubai Light" panose="020B0303030403030204" pitchFamily="34" charset="-78"/>
              </a:rPr>
              <a:t>’, immediate to the scrum call by limiting the participants</a:t>
            </a:r>
          </a:p>
          <a:p>
            <a:pPr marL="171450" indent="-171450" algn="r">
              <a:buFont typeface="Arial" panose="020B0604020202020204" pitchFamily="34" charset="0"/>
              <a:buChar char="•"/>
            </a:pPr>
            <a:r>
              <a:rPr lang="en-CA" sz="1000" dirty="0">
                <a:solidFill>
                  <a:schemeClr val="bg1"/>
                </a:solidFill>
                <a:latin typeface="Dubai Light" panose="020B0303030403030204" pitchFamily="34" charset="-78"/>
                <a:cs typeface="Dubai Light" panose="020B0303030403030204" pitchFamily="34" charset="-78"/>
              </a:rPr>
              <a:t>Techniques to manage for Scrum master and Scrum Team</a:t>
            </a:r>
          </a:p>
        </p:txBody>
      </p:sp>
      <p:sp>
        <p:nvSpPr>
          <p:cNvPr id="20" name="TextBox 19">
            <a:extLst>
              <a:ext uri="{FF2B5EF4-FFF2-40B4-BE49-F238E27FC236}">
                <a16:creationId xmlns:a16="http://schemas.microsoft.com/office/drawing/2014/main" id="{2C5D1EC4-34FA-2295-1A3F-3E3599C0F141}"/>
              </a:ext>
            </a:extLst>
          </p:cNvPr>
          <p:cNvSpPr txBox="1"/>
          <p:nvPr/>
        </p:nvSpPr>
        <p:spPr>
          <a:xfrm>
            <a:off x="0" y="2146187"/>
            <a:ext cx="4513944" cy="1871153"/>
          </a:xfrm>
          <a:prstGeom prst="rect">
            <a:avLst/>
          </a:prstGeom>
          <a:solidFill>
            <a:srgbClr val="CEA3A3"/>
          </a:solidFill>
          <a:ln>
            <a:solidFill>
              <a:schemeClr val="tx1">
                <a:lumMod val="50000"/>
                <a:lumOff val="50000"/>
              </a:schemeClr>
            </a:solidFill>
          </a:ln>
        </p:spPr>
        <p:txBody>
          <a:bodyPr wrap="square" rtlCol="0">
            <a:spAutoFit/>
          </a:bodyPr>
          <a:lstStyle/>
          <a:p>
            <a:endParaRPr lang="en-US" sz="1051" b="1" dirty="0">
              <a:solidFill>
                <a:schemeClr val="accent2">
                  <a:lumMod val="50000"/>
                </a:schemeClr>
              </a:solidFill>
            </a:endParaRPr>
          </a:p>
          <a:p>
            <a:endParaRPr lang="en-US" sz="1051" b="1" dirty="0">
              <a:solidFill>
                <a:schemeClr val="accent2">
                  <a:lumMod val="50000"/>
                </a:schemeClr>
              </a:solidFill>
            </a:endParaRPr>
          </a:p>
          <a:p>
            <a:endParaRPr lang="en-US" sz="1051" b="1" dirty="0">
              <a:solidFill>
                <a:schemeClr val="accent2">
                  <a:lumMod val="50000"/>
                </a:schemeClr>
              </a:solidFill>
            </a:endParaRPr>
          </a:p>
          <a:p>
            <a:endParaRPr lang="en-US" sz="1051" b="1" dirty="0">
              <a:solidFill>
                <a:schemeClr val="accent2">
                  <a:lumMod val="50000"/>
                </a:schemeClr>
              </a:solidFill>
            </a:endParaRPr>
          </a:p>
          <a:p>
            <a:endParaRPr lang="en-US" sz="1051" dirty="0"/>
          </a:p>
          <a:p>
            <a:endParaRPr lang="en-US" sz="1051" dirty="0"/>
          </a:p>
          <a:p>
            <a:endParaRPr lang="en-US" sz="1051" dirty="0"/>
          </a:p>
          <a:p>
            <a:endParaRPr lang="en-US" sz="1051" dirty="0"/>
          </a:p>
          <a:p>
            <a:endParaRPr lang="en-US" sz="1051" dirty="0"/>
          </a:p>
          <a:p>
            <a:endParaRPr lang="en-US" sz="1051" dirty="0"/>
          </a:p>
          <a:p>
            <a:endParaRPr lang="en-US" sz="1051" dirty="0"/>
          </a:p>
        </p:txBody>
      </p:sp>
      <p:graphicFrame>
        <p:nvGraphicFramePr>
          <p:cNvPr id="22" name="Table 22">
            <a:extLst>
              <a:ext uri="{FF2B5EF4-FFF2-40B4-BE49-F238E27FC236}">
                <a16:creationId xmlns:a16="http://schemas.microsoft.com/office/drawing/2014/main" id="{B0F39567-86EF-26CE-8D20-99EBAE2BEB53}"/>
              </a:ext>
            </a:extLst>
          </p:cNvPr>
          <p:cNvGraphicFramePr>
            <a:graphicFrameLocks noGrp="1"/>
          </p:cNvGraphicFramePr>
          <p:nvPr>
            <p:extLst>
              <p:ext uri="{D42A27DB-BD31-4B8C-83A1-F6EECF244321}">
                <p14:modId xmlns:p14="http://schemas.microsoft.com/office/powerpoint/2010/main" val="49614895"/>
              </p:ext>
            </p:extLst>
          </p:nvPr>
        </p:nvGraphicFramePr>
        <p:xfrm>
          <a:off x="136631" y="2456597"/>
          <a:ext cx="4334392" cy="1511523"/>
        </p:xfrm>
        <a:graphic>
          <a:graphicData uri="http://schemas.openxmlformats.org/drawingml/2006/table">
            <a:tbl>
              <a:tblPr firstRow="1" bandRow="1">
                <a:tableStyleId>{5C22544A-7EE6-4342-B048-85BDC9FD1C3A}</a:tableStyleId>
              </a:tblPr>
              <a:tblGrid>
                <a:gridCol w="542261">
                  <a:extLst>
                    <a:ext uri="{9D8B030D-6E8A-4147-A177-3AD203B41FA5}">
                      <a16:colId xmlns:a16="http://schemas.microsoft.com/office/drawing/2014/main" val="202786556"/>
                    </a:ext>
                  </a:extLst>
                </a:gridCol>
                <a:gridCol w="3792131">
                  <a:extLst>
                    <a:ext uri="{9D8B030D-6E8A-4147-A177-3AD203B41FA5}">
                      <a16:colId xmlns:a16="http://schemas.microsoft.com/office/drawing/2014/main" val="2896122213"/>
                    </a:ext>
                  </a:extLst>
                </a:gridCol>
              </a:tblGrid>
              <a:tr h="579120">
                <a:tc>
                  <a:txBody>
                    <a:bodyPr/>
                    <a:lstStyle/>
                    <a:p>
                      <a:r>
                        <a:rPr lang="en-US" sz="900" b="1" dirty="0">
                          <a:solidFill>
                            <a:schemeClr val="accent2">
                              <a:lumMod val="50000"/>
                            </a:schemeClr>
                          </a:solidFill>
                        </a:rPr>
                        <a:t>WHAT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dirty="0">
                          <a:solidFill>
                            <a:sysClr val="windowText" lastClr="000000"/>
                          </a:solidFill>
                        </a:rPr>
                        <a:t>It is a meeting which follows a simple structure of 3 questions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0" dirty="0">
                          <a:solidFill>
                            <a:sysClr val="windowText" lastClr="000000"/>
                          </a:solidFill>
                        </a:rPr>
                        <a:t>What did I work on yesterday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0" dirty="0">
                          <a:solidFill>
                            <a:sysClr val="windowText" lastClr="000000"/>
                          </a:solidFill>
                        </a:rPr>
                        <a:t>What am I working today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0" dirty="0">
                          <a:solidFill>
                            <a:sysClr val="windowText" lastClr="000000"/>
                          </a:solidFill>
                        </a:rPr>
                        <a:t>What issues are blocking me ?</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93379726"/>
                  </a:ext>
                </a:extLst>
              </a:tr>
              <a:tr h="233680">
                <a:tc>
                  <a:txBody>
                    <a:bodyPr/>
                    <a:lstStyle/>
                    <a:p>
                      <a:r>
                        <a:rPr lang="en-US" sz="900" b="1" dirty="0">
                          <a:solidFill>
                            <a:schemeClr val="accent2">
                              <a:lumMod val="50000"/>
                            </a:schemeClr>
                          </a:solidFill>
                        </a:rPr>
                        <a:t>WHO</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dirty="0">
                          <a:solidFill>
                            <a:sysClr val="windowText" lastClr="000000"/>
                          </a:solidFill>
                        </a:rPr>
                        <a:t>The Product owner, Scrum team and Scrum master involves in the call</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401740027"/>
                  </a:ext>
                </a:extLst>
              </a:tr>
              <a:tr h="233680">
                <a:tc>
                  <a:txBody>
                    <a:bodyPr/>
                    <a:lstStyle/>
                    <a:p>
                      <a:r>
                        <a:rPr lang="en-US" sz="900" b="1" dirty="0">
                          <a:solidFill>
                            <a:schemeClr val="accent2">
                              <a:lumMod val="50000"/>
                            </a:schemeClr>
                          </a:solidFill>
                        </a:rPr>
                        <a:t>WHEN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dirty="0">
                          <a:solidFill>
                            <a:sysClr val="windowText" lastClr="000000"/>
                          </a:solidFill>
                        </a:rPr>
                        <a:t>Happens daily in a sprint for 15 minutes at same time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497820645"/>
                  </a:ext>
                </a:extLst>
              </a:tr>
              <a:tr h="231363">
                <a:tc>
                  <a:txBody>
                    <a:bodyPr/>
                    <a:lstStyle/>
                    <a:p>
                      <a:r>
                        <a:rPr lang="en-US" sz="900" b="1" dirty="0">
                          <a:solidFill>
                            <a:schemeClr val="accent2">
                              <a:lumMod val="50000"/>
                            </a:schemeClr>
                          </a:solidFill>
                        </a:rPr>
                        <a:t>WHERE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dirty="0">
                          <a:solidFill>
                            <a:sysClr val="windowText" lastClr="000000"/>
                          </a:solidFill>
                        </a:rPr>
                        <a:t>Happens over a virtual connect or in person meeting</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253397829"/>
                  </a:ext>
                </a:extLst>
              </a:tr>
              <a:tr h="233680">
                <a:tc>
                  <a:txBody>
                    <a:bodyPr/>
                    <a:lstStyle/>
                    <a:p>
                      <a:r>
                        <a:rPr lang="en-US" sz="900" b="1" dirty="0">
                          <a:solidFill>
                            <a:schemeClr val="accent2">
                              <a:lumMod val="50000"/>
                            </a:schemeClr>
                          </a:solidFill>
                        </a:rPr>
                        <a:t>WHY</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dirty="0">
                          <a:solidFill>
                            <a:sysClr val="windowText" lastClr="000000"/>
                          </a:solidFill>
                        </a:rPr>
                        <a:t>The call highlights the development progress and help flag team blockers</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773039520"/>
                  </a:ext>
                </a:extLst>
              </a:tr>
            </a:tbl>
          </a:graphicData>
        </a:graphic>
      </p:graphicFrame>
      <p:sp>
        <p:nvSpPr>
          <p:cNvPr id="23" name="TextBox 22">
            <a:extLst>
              <a:ext uri="{FF2B5EF4-FFF2-40B4-BE49-F238E27FC236}">
                <a16:creationId xmlns:a16="http://schemas.microsoft.com/office/drawing/2014/main" id="{FE3EB862-1088-F663-DF19-8E45BD0F01F9}"/>
              </a:ext>
            </a:extLst>
          </p:cNvPr>
          <p:cNvSpPr txBox="1"/>
          <p:nvPr/>
        </p:nvSpPr>
        <p:spPr>
          <a:xfrm>
            <a:off x="1059792" y="2178281"/>
            <a:ext cx="2909619" cy="246221"/>
          </a:xfrm>
          <a:prstGeom prst="rect">
            <a:avLst/>
          </a:prstGeom>
          <a:noFill/>
        </p:spPr>
        <p:txBody>
          <a:bodyPr wrap="square" rtlCol="0">
            <a:spAutoFit/>
          </a:bodyPr>
          <a:lstStyle/>
          <a:p>
            <a:r>
              <a:rPr lang="en-US" sz="1000" b="1" u="sng" dirty="0">
                <a:solidFill>
                  <a:srgbClr val="002060"/>
                </a:solidFill>
                <a:latin typeface="HELVETICA LIGHT" panose="020B0403020202020204" pitchFamily="34" charset="0"/>
              </a:rPr>
              <a:t>5W’s of SCRUM MEETING / DAILY STAND-UP</a:t>
            </a:r>
          </a:p>
        </p:txBody>
      </p:sp>
      <p:sp>
        <p:nvSpPr>
          <p:cNvPr id="25" name="Rectangle 24">
            <a:extLst>
              <a:ext uri="{FF2B5EF4-FFF2-40B4-BE49-F238E27FC236}">
                <a16:creationId xmlns:a16="http://schemas.microsoft.com/office/drawing/2014/main" id="{16FE22B4-C163-648E-925F-7D57DE9026F7}"/>
              </a:ext>
            </a:extLst>
          </p:cNvPr>
          <p:cNvSpPr/>
          <p:nvPr/>
        </p:nvSpPr>
        <p:spPr>
          <a:xfrm>
            <a:off x="0" y="4017342"/>
            <a:ext cx="3948622" cy="1983294"/>
          </a:xfrm>
          <a:prstGeom prst="rect">
            <a:avLst/>
          </a:prstGeom>
          <a:solidFill>
            <a:schemeClr val="bg2">
              <a:lumMod val="9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57" dirty="0"/>
          </a:p>
        </p:txBody>
      </p:sp>
      <p:sp>
        <p:nvSpPr>
          <p:cNvPr id="26" name="TextBox 25">
            <a:extLst>
              <a:ext uri="{FF2B5EF4-FFF2-40B4-BE49-F238E27FC236}">
                <a16:creationId xmlns:a16="http://schemas.microsoft.com/office/drawing/2014/main" id="{A0A53157-70D6-5E40-4D16-3261173459A3}"/>
              </a:ext>
            </a:extLst>
          </p:cNvPr>
          <p:cNvSpPr txBox="1"/>
          <p:nvPr/>
        </p:nvSpPr>
        <p:spPr>
          <a:xfrm>
            <a:off x="1346042" y="4067633"/>
            <a:ext cx="1164063" cy="246221"/>
          </a:xfrm>
          <a:prstGeom prst="rect">
            <a:avLst/>
          </a:prstGeom>
          <a:noFill/>
        </p:spPr>
        <p:txBody>
          <a:bodyPr wrap="square" rtlCol="0">
            <a:spAutoFit/>
          </a:bodyPr>
          <a:lstStyle/>
          <a:p>
            <a:r>
              <a:rPr lang="en-US" sz="1000" b="1" u="sng" dirty="0">
                <a:solidFill>
                  <a:srgbClr val="002060"/>
                </a:solidFill>
                <a:latin typeface="HELVETICA LIGHT" panose="020B0403020202020204" pitchFamily="34" charset="0"/>
              </a:rPr>
              <a:t>Current Scenario</a:t>
            </a:r>
          </a:p>
        </p:txBody>
      </p:sp>
      <p:sp>
        <p:nvSpPr>
          <p:cNvPr id="39" name="TextBox 38">
            <a:extLst>
              <a:ext uri="{FF2B5EF4-FFF2-40B4-BE49-F238E27FC236}">
                <a16:creationId xmlns:a16="http://schemas.microsoft.com/office/drawing/2014/main" id="{1406B65F-6B88-79E5-9025-179538265337}"/>
              </a:ext>
            </a:extLst>
          </p:cNvPr>
          <p:cNvSpPr txBox="1"/>
          <p:nvPr/>
        </p:nvSpPr>
        <p:spPr>
          <a:xfrm>
            <a:off x="0" y="4262548"/>
            <a:ext cx="3969408" cy="338554"/>
          </a:xfrm>
          <a:prstGeom prst="rect">
            <a:avLst/>
          </a:prstGeom>
          <a:noFill/>
        </p:spPr>
        <p:txBody>
          <a:bodyPr wrap="square" rtlCol="0">
            <a:spAutoFit/>
          </a:bodyPr>
          <a:lstStyle/>
          <a:p>
            <a:r>
              <a:rPr lang="en-US" sz="800" dirty="0">
                <a:solidFill>
                  <a:sysClr val="windowText" lastClr="000000"/>
                </a:solidFill>
              </a:rPr>
              <a:t>In most companies and from many employees' feedback, most scrum meetings run beyond the given 15 minutes. On an average, scrum meetings run for 30 minutes</a:t>
            </a:r>
            <a:endParaRPr lang="en-US" sz="800" dirty="0"/>
          </a:p>
        </p:txBody>
      </p:sp>
      <p:cxnSp>
        <p:nvCxnSpPr>
          <p:cNvPr id="43" name="Straight Arrow Connector 42">
            <a:extLst>
              <a:ext uri="{FF2B5EF4-FFF2-40B4-BE49-F238E27FC236}">
                <a16:creationId xmlns:a16="http://schemas.microsoft.com/office/drawing/2014/main" id="{40E5E361-87C4-B899-F9AA-71E02F7A62D9}"/>
              </a:ext>
            </a:extLst>
          </p:cNvPr>
          <p:cNvCxnSpPr>
            <a:cxnSpLocks/>
            <a:stCxn id="94" idx="3"/>
            <a:endCxn id="144" idx="1"/>
          </p:cNvCxnSpPr>
          <p:nvPr/>
        </p:nvCxnSpPr>
        <p:spPr>
          <a:xfrm>
            <a:off x="1454671" y="4786979"/>
            <a:ext cx="8897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9FC7EC3D-CD94-1CBB-C95E-1058EE78CFC1}"/>
              </a:ext>
            </a:extLst>
          </p:cNvPr>
          <p:cNvSpPr txBox="1"/>
          <p:nvPr/>
        </p:nvSpPr>
        <p:spPr>
          <a:xfrm>
            <a:off x="1723547" y="4572560"/>
            <a:ext cx="397811" cy="200055"/>
          </a:xfrm>
          <a:prstGeom prst="rect">
            <a:avLst/>
          </a:prstGeom>
          <a:noFill/>
        </p:spPr>
        <p:txBody>
          <a:bodyPr wrap="square" rtlCol="0">
            <a:spAutoFit/>
          </a:bodyPr>
          <a:lstStyle/>
          <a:p>
            <a:r>
              <a:rPr lang="en-US" sz="700" dirty="0"/>
              <a:t>100%</a:t>
            </a:r>
          </a:p>
        </p:txBody>
      </p:sp>
      <p:sp>
        <p:nvSpPr>
          <p:cNvPr id="53" name="TextBox 52">
            <a:extLst>
              <a:ext uri="{FF2B5EF4-FFF2-40B4-BE49-F238E27FC236}">
                <a16:creationId xmlns:a16="http://schemas.microsoft.com/office/drawing/2014/main" id="{15E882E8-9841-0C63-6D42-CFF4C25E18B3}"/>
              </a:ext>
            </a:extLst>
          </p:cNvPr>
          <p:cNvSpPr txBox="1"/>
          <p:nvPr/>
        </p:nvSpPr>
        <p:spPr>
          <a:xfrm>
            <a:off x="0" y="5048961"/>
            <a:ext cx="3969408" cy="954107"/>
          </a:xfrm>
          <a:prstGeom prst="rect">
            <a:avLst/>
          </a:prstGeom>
          <a:noFill/>
        </p:spPr>
        <p:txBody>
          <a:bodyPr wrap="square" rtlCol="0">
            <a:spAutoFit/>
          </a:bodyPr>
          <a:lstStyle/>
          <a:p>
            <a:r>
              <a:rPr lang="en-US" sz="800" dirty="0">
                <a:solidFill>
                  <a:sysClr val="windowText" lastClr="000000"/>
                </a:solidFill>
              </a:rPr>
              <a:t>About 80% of scrum teams are dissatisfied about their scrum meetings </a:t>
            </a:r>
            <a:r>
              <a:rPr lang="en-US" sz="500" dirty="0">
                <a:solidFill>
                  <a:sysClr val="windowText" lastClr="000000"/>
                </a:solidFill>
              </a:rPr>
              <a:t>(graph in scrum team section)</a:t>
            </a:r>
            <a:r>
              <a:rPr lang="en-US" sz="800" dirty="0">
                <a:solidFill>
                  <a:sysClr val="windowText" lastClr="000000"/>
                </a:solidFill>
              </a:rPr>
              <a:t> Some of the factors that leading to overflow of scrum meet are</a:t>
            </a:r>
          </a:p>
          <a:p>
            <a:endParaRPr lang="en-US" sz="800" dirty="0">
              <a:solidFill>
                <a:sysClr val="windowText" lastClr="000000"/>
              </a:solidFill>
            </a:endParaRPr>
          </a:p>
          <a:p>
            <a:pPr marL="171454" indent="-171454">
              <a:buFont typeface="Arial" panose="020B0604020202020204" pitchFamily="34" charset="0"/>
              <a:buChar char="•"/>
            </a:pPr>
            <a:r>
              <a:rPr lang="en-US" sz="800" dirty="0">
                <a:solidFill>
                  <a:sysClr val="windowText" lastClr="000000"/>
                </a:solidFill>
              </a:rPr>
              <a:t>Discussing multiple points rather than sticking to one</a:t>
            </a:r>
          </a:p>
          <a:p>
            <a:pPr marL="171454" indent="-171454">
              <a:buFont typeface="Arial" panose="020B0604020202020204" pitchFamily="34" charset="0"/>
              <a:buChar char="•"/>
            </a:pPr>
            <a:r>
              <a:rPr lang="en-US" sz="800" dirty="0">
                <a:solidFill>
                  <a:sysClr val="windowText" lastClr="000000"/>
                </a:solidFill>
              </a:rPr>
              <a:t>Scrum master improper and ineffective orchestration of the meet</a:t>
            </a:r>
          </a:p>
          <a:p>
            <a:pPr marL="171454" indent="-171454">
              <a:buFont typeface="Arial" panose="020B0604020202020204" pitchFamily="34" charset="0"/>
              <a:buChar char="•"/>
            </a:pPr>
            <a:r>
              <a:rPr lang="en-US" sz="800" dirty="0">
                <a:solidFill>
                  <a:sysClr val="windowText" lastClr="000000"/>
                </a:solidFill>
              </a:rPr>
              <a:t>Development on new technology results in more blockers and more time</a:t>
            </a:r>
          </a:p>
          <a:p>
            <a:pPr marL="171454" indent="-171454">
              <a:buFont typeface="Arial" panose="020B0604020202020204" pitchFamily="34" charset="0"/>
              <a:buChar char="•"/>
            </a:pPr>
            <a:r>
              <a:rPr lang="en-US" sz="800" dirty="0">
                <a:solidFill>
                  <a:sysClr val="windowText" lastClr="000000"/>
                </a:solidFill>
              </a:rPr>
              <a:t>In case of huge teams, the duration extends to 60 minutes</a:t>
            </a:r>
          </a:p>
        </p:txBody>
      </p:sp>
      <p:sp>
        <p:nvSpPr>
          <p:cNvPr id="59" name="TextBox 58">
            <a:extLst>
              <a:ext uri="{FF2B5EF4-FFF2-40B4-BE49-F238E27FC236}">
                <a16:creationId xmlns:a16="http://schemas.microsoft.com/office/drawing/2014/main" id="{9A391976-5A89-AB2D-DA57-114762A6597B}"/>
              </a:ext>
            </a:extLst>
          </p:cNvPr>
          <p:cNvSpPr txBox="1"/>
          <p:nvPr/>
        </p:nvSpPr>
        <p:spPr>
          <a:xfrm>
            <a:off x="59075" y="6162886"/>
            <a:ext cx="6353836" cy="261610"/>
          </a:xfrm>
          <a:prstGeom prst="rect">
            <a:avLst/>
          </a:prstGeom>
          <a:noFill/>
        </p:spPr>
        <p:txBody>
          <a:bodyPr wrap="square" rtlCol="0">
            <a:spAutoFit/>
          </a:bodyPr>
          <a:lstStyle/>
          <a:p>
            <a:r>
              <a:rPr lang="en-US" sz="1100" b="1" dirty="0">
                <a:latin typeface="Yuanti TC Light" panose="02010600040101010101" pitchFamily="2" charset="-120"/>
                <a:ea typeface="Yuanti TC Light" panose="02010600040101010101" pitchFamily="2" charset="-120"/>
              </a:rPr>
              <a:t>Reference: Raj Sudhakar </a:t>
            </a:r>
            <a:r>
              <a:rPr lang="en-US" sz="1100" b="1" dirty="0" err="1">
                <a:latin typeface="Yuanti TC Light" panose="02010600040101010101" pitchFamily="2" charset="-120"/>
                <a:ea typeface="Yuanti TC Light" panose="02010600040101010101" pitchFamily="2" charset="-120"/>
              </a:rPr>
              <a:t>Karepu</a:t>
            </a:r>
            <a:r>
              <a:rPr lang="en-US" sz="1100" b="1" dirty="0">
                <a:latin typeface="Yuanti TC Light" panose="02010600040101010101" pitchFamily="2" charset="-120"/>
                <a:ea typeface="Yuanti TC Light" panose="02010600040101010101" pitchFamily="2" charset="-120"/>
              </a:rPr>
              <a:t>, Infosys Ltd - https://</a:t>
            </a:r>
            <a:r>
              <a:rPr lang="en-US" sz="1100" b="1" dirty="0" err="1">
                <a:latin typeface="Yuanti TC Light" panose="02010600040101010101" pitchFamily="2" charset="-120"/>
                <a:ea typeface="Yuanti TC Light" panose="02010600040101010101" pitchFamily="2" charset="-120"/>
              </a:rPr>
              <a:t>www.linkedin.com</a:t>
            </a:r>
            <a:r>
              <a:rPr lang="en-US" sz="1100" b="1" dirty="0">
                <a:latin typeface="Yuanti TC Light" panose="02010600040101010101" pitchFamily="2" charset="-120"/>
                <a:ea typeface="Yuanti TC Light" panose="02010600040101010101" pitchFamily="2" charset="-120"/>
              </a:rPr>
              <a:t>/in/raj-karepu0710/</a:t>
            </a:r>
          </a:p>
        </p:txBody>
      </p:sp>
      <p:sp>
        <p:nvSpPr>
          <p:cNvPr id="60" name="TextBox 59">
            <a:extLst>
              <a:ext uri="{FF2B5EF4-FFF2-40B4-BE49-F238E27FC236}">
                <a16:creationId xmlns:a16="http://schemas.microsoft.com/office/drawing/2014/main" id="{DEC44BF3-DC64-EF86-6BF6-CA0BEECFFC19}"/>
              </a:ext>
            </a:extLst>
          </p:cNvPr>
          <p:cNvSpPr txBox="1"/>
          <p:nvPr/>
        </p:nvSpPr>
        <p:spPr>
          <a:xfrm>
            <a:off x="346211" y="6346097"/>
            <a:ext cx="7618984" cy="246221"/>
          </a:xfrm>
          <a:prstGeom prst="rect">
            <a:avLst/>
          </a:prstGeom>
          <a:noFill/>
        </p:spPr>
        <p:txBody>
          <a:bodyPr wrap="square" rtlCol="0">
            <a:spAutoFit/>
          </a:bodyPr>
          <a:lstStyle/>
          <a:p>
            <a:r>
              <a:rPr lang="en-US" sz="1000" b="1" dirty="0">
                <a:latin typeface="Yuanti TC Light" panose="02010600040101010101" pitchFamily="2" charset="-120"/>
                <a:ea typeface="Yuanti TC Light" panose="02010600040101010101" pitchFamily="2" charset="-120"/>
                <a:cs typeface="Arima Koshi ExtraLight" pitchFamily="2" charset="77"/>
              </a:rPr>
              <a:t>Name: Arun Reddy Nalla, Harsh Bharath </a:t>
            </a:r>
            <a:r>
              <a:rPr lang="en-US" sz="1000" b="1" dirty="0" err="1">
                <a:latin typeface="Yuanti TC Light" panose="02010600040101010101" pitchFamily="2" charset="-120"/>
                <a:ea typeface="Yuanti TC Light" panose="02010600040101010101" pitchFamily="2" charset="-120"/>
                <a:cs typeface="Arima Koshi ExtraLight" pitchFamily="2" charset="77"/>
              </a:rPr>
              <a:t>Nimmakuri</a:t>
            </a:r>
            <a:r>
              <a:rPr lang="en-US" sz="1000" b="1" dirty="0">
                <a:latin typeface="Yuanti TC Light" panose="02010600040101010101" pitchFamily="2" charset="-120"/>
                <a:ea typeface="Yuanti TC Light" panose="02010600040101010101" pitchFamily="2" charset="-120"/>
                <a:cs typeface="Arima Koshi ExtraLight" pitchFamily="2" charset="77"/>
              </a:rPr>
              <a:t>, Kalyan Venkatesh </a:t>
            </a:r>
            <a:r>
              <a:rPr lang="en-US" sz="1000" b="1" dirty="0" err="1">
                <a:latin typeface="Yuanti TC Light" panose="02010600040101010101" pitchFamily="2" charset="-120"/>
                <a:ea typeface="Yuanti TC Light" panose="02010600040101010101" pitchFamily="2" charset="-120"/>
                <a:cs typeface="Arima Koshi ExtraLight" pitchFamily="2" charset="77"/>
              </a:rPr>
              <a:t>Poludasu</a:t>
            </a:r>
            <a:r>
              <a:rPr lang="en-US" sz="1000" b="1" dirty="0">
                <a:latin typeface="Yuanti TC Light" panose="02010600040101010101" pitchFamily="2" charset="-120"/>
                <a:ea typeface="Yuanti TC Light" panose="02010600040101010101" pitchFamily="2" charset="-120"/>
                <a:cs typeface="Arima Koshi ExtraLight" pitchFamily="2" charset="77"/>
              </a:rPr>
              <a:t>, Veera Venkata Bharat Kumar </a:t>
            </a:r>
            <a:r>
              <a:rPr lang="en-US" sz="1000" b="1" dirty="0" err="1">
                <a:latin typeface="Yuanti TC Light" panose="02010600040101010101" pitchFamily="2" charset="-120"/>
                <a:ea typeface="Yuanti TC Light" panose="02010600040101010101" pitchFamily="2" charset="-120"/>
                <a:cs typeface="Arima Koshi ExtraLight" pitchFamily="2" charset="77"/>
              </a:rPr>
              <a:t>Vayitla</a:t>
            </a:r>
            <a:r>
              <a:rPr lang="en-US" sz="1000" b="1" dirty="0">
                <a:latin typeface="Yuanti TC Light" panose="02010600040101010101" pitchFamily="2" charset="-120"/>
                <a:ea typeface="Yuanti TC Light" panose="02010600040101010101" pitchFamily="2" charset="-120"/>
                <a:cs typeface="Arima Koshi ExtraLight" pitchFamily="2" charset="77"/>
              </a:rPr>
              <a:t> </a:t>
            </a:r>
          </a:p>
        </p:txBody>
      </p:sp>
      <p:sp>
        <p:nvSpPr>
          <p:cNvPr id="61" name="TextBox 60">
            <a:extLst>
              <a:ext uri="{FF2B5EF4-FFF2-40B4-BE49-F238E27FC236}">
                <a16:creationId xmlns:a16="http://schemas.microsoft.com/office/drawing/2014/main" id="{54A70EE1-7A76-10CD-785E-6DC89C83151B}"/>
              </a:ext>
            </a:extLst>
          </p:cNvPr>
          <p:cNvSpPr txBox="1"/>
          <p:nvPr/>
        </p:nvSpPr>
        <p:spPr>
          <a:xfrm>
            <a:off x="995463" y="6476902"/>
            <a:ext cx="728084" cy="230832"/>
          </a:xfrm>
          <a:prstGeom prst="rect">
            <a:avLst/>
          </a:prstGeom>
          <a:noFill/>
        </p:spPr>
        <p:txBody>
          <a:bodyPr wrap="none" rtlCol="0">
            <a:spAutoFit/>
          </a:bodyPr>
          <a:lstStyle/>
          <a:p>
            <a:r>
              <a:rPr lang="en-US" sz="900" dirty="0">
                <a:latin typeface="Yuanti TC Light" panose="02010600040101010101" pitchFamily="2" charset="-120"/>
                <a:ea typeface="Yuanti TC Light" panose="02010600040101010101" pitchFamily="2" charset="-120"/>
              </a:rPr>
              <a:t>110088379 </a:t>
            </a:r>
          </a:p>
        </p:txBody>
      </p:sp>
      <p:sp>
        <p:nvSpPr>
          <p:cNvPr id="66" name="Rectangle 65">
            <a:extLst>
              <a:ext uri="{FF2B5EF4-FFF2-40B4-BE49-F238E27FC236}">
                <a16:creationId xmlns:a16="http://schemas.microsoft.com/office/drawing/2014/main" id="{57A481CC-3C72-6B6A-DF81-3D6A69468DCD}"/>
              </a:ext>
            </a:extLst>
          </p:cNvPr>
          <p:cNvSpPr/>
          <p:nvPr/>
        </p:nvSpPr>
        <p:spPr>
          <a:xfrm>
            <a:off x="4517054" y="2144651"/>
            <a:ext cx="2050607" cy="811977"/>
          </a:xfrm>
          <a:prstGeom prst="rect">
            <a:avLst/>
          </a:prstGeom>
          <a:solidFill>
            <a:schemeClr val="accent2">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57" dirty="0"/>
          </a:p>
        </p:txBody>
      </p:sp>
      <p:sp>
        <p:nvSpPr>
          <p:cNvPr id="68" name="TextBox 67">
            <a:extLst>
              <a:ext uri="{FF2B5EF4-FFF2-40B4-BE49-F238E27FC236}">
                <a16:creationId xmlns:a16="http://schemas.microsoft.com/office/drawing/2014/main" id="{286A2110-2D04-AC5E-E3DA-7A06E48BD028}"/>
              </a:ext>
            </a:extLst>
          </p:cNvPr>
          <p:cNvSpPr txBox="1"/>
          <p:nvPr/>
        </p:nvSpPr>
        <p:spPr>
          <a:xfrm>
            <a:off x="4092308" y="2115625"/>
            <a:ext cx="2909619" cy="246221"/>
          </a:xfrm>
          <a:prstGeom prst="rect">
            <a:avLst/>
          </a:prstGeom>
          <a:noFill/>
        </p:spPr>
        <p:txBody>
          <a:bodyPr wrap="square" rtlCol="0">
            <a:spAutoFit/>
          </a:bodyPr>
          <a:lstStyle/>
          <a:p>
            <a:pPr algn="ctr"/>
            <a:r>
              <a:rPr lang="en-US" sz="1000" b="1" u="sng" dirty="0">
                <a:solidFill>
                  <a:srgbClr val="002060"/>
                </a:solidFill>
                <a:latin typeface="HELVETICA LIGHT" panose="020B0403020202020204" pitchFamily="34" charset="0"/>
              </a:rPr>
              <a:t>Ways to improve current scenario</a:t>
            </a:r>
          </a:p>
        </p:txBody>
      </p:sp>
      <p:sp>
        <p:nvSpPr>
          <p:cNvPr id="69" name="TextBox 68">
            <a:extLst>
              <a:ext uri="{FF2B5EF4-FFF2-40B4-BE49-F238E27FC236}">
                <a16:creationId xmlns:a16="http://schemas.microsoft.com/office/drawing/2014/main" id="{1043563A-33BE-614A-69AF-8784B07148A1}"/>
              </a:ext>
            </a:extLst>
          </p:cNvPr>
          <p:cNvSpPr txBox="1"/>
          <p:nvPr/>
        </p:nvSpPr>
        <p:spPr>
          <a:xfrm>
            <a:off x="4574038" y="2291664"/>
            <a:ext cx="1944325" cy="669414"/>
          </a:xfrm>
          <a:prstGeom prst="rect">
            <a:avLst/>
          </a:prstGeom>
          <a:noFill/>
        </p:spPr>
        <p:txBody>
          <a:bodyPr wrap="square" rtlCol="0">
            <a:spAutoFit/>
          </a:bodyPr>
          <a:lstStyle/>
          <a:p>
            <a:r>
              <a:rPr lang="en-US" sz="750" dirty="0">
                <a:latin typeface="Dubai" panose="020B0503030403030204" pitchFamily="34" charset="-78"/>
                <a:cs typeface="Dubai" panose="020B0503030403030204" pitchFamily="34" charset="-78"/>
              </a:rPr>
              <a:t>The elements to be considered for modification / improvement are</a:t>
            </a:r>
          </a:p>
          <a:p>
            <a:pPr marL="171450" indent="-171450">
              <a:buFont typeface="Arial" panose="020B0604020202020204" pitchFamily="34" charset="0"/>
              <a:buChar char="•"/>
            </a:pPr>
            <a:r>
              <a:rPr lang="en-US" sz="750" dirty="0">
                <a:latin typeface="Dubai" panose="020B0503030403030204" pitchFamily="34" charset="-78"/>
                <a:cs typeface="Dubai" panose="020B0503030403030204" pitchFamily="34" charset="-78"/>
              </a:rPr>
              <a:t>Scrum Master</a:t>
            </a:r>
          </a:p>
          <a:p>
            <a:pPr marL="171450" indent="-171450">
              <a:buFont typeface="Arial" panose="020B0604020202020204" pitchFamily="34" charset="0"/>
              <a:buChar char="•"/>
            </a:pPr>
            <a:r>
              <a:rPr lang="en-US" sz="750" dirty="0">
                <a:latin typeface="Dubai" panose="020B0503030403030204" pitchFamily="34" charset="-78"/>
                <a:cs typeface="Dubai" panose="020B0503030403030204" pitchFamily="34" charset="-78"/>
              </a:rPr>
              <a:t>Scrum team</a:t>
            </a:r>
          </a:p>
          <a:p>
            <a:pPr marL="171450" indent="-171450">
              <a:buFont typeface="Arial" panose="020B0604020202020204" pitchFamily="34" charset="0"/>
              <a:buChar char="•"/>
            </a:pPr>
            <a:r>
              <a:rPr lang="en-US" sz="750" dirty="0">
                <a:latin typeface="Dubai" panose="020B0503030403030204" pitchFamily="34" charset="-78"/>
                <a:cs typeface="Dubai" panose="020B0503030403030204" pitchFamily="34" charset="-78"/>
              </a:rPr>
              <a:t>Extended Scrum Meeting</a:t>
            </a:r>
          </a:p>
        </p:txBody>
      </p:sp>
      <p:sp>
        <p:nvSpPr>
          <p:cNvPr id="72" name="Rectangle 71">
            <a:extLst>
              <a:ext uri="{FF2B5EF4-FFF2-40B4-BE49-F238E27FC236}">
                <a16:creationId xmlns:a16="http://schemas.microsoft.com/office/drawing/2014/main" id="{B2A7291F-7206-F955-7E99-41BA9E627D1A}"/>
              </a:ext>
            </a:extLst>
          </p:cNvPr>
          <p:cNvSpPr/>
          <p:nvPr/>
        </p:nvSpPr>
        <p:spPr>
          <a:xfrm>
            <a:off x="4513944" y="2952069"/>
            <a:ext cx="5053026" cy="1068211"/>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5A60D160-2D7E-CF4F-5E8D-AAECD31BAD99}"/>
              </a:ext>
            </a:extLst>
          </p:cNvPr>
          <p:cNvSpPr/>
          <p:nvPr/>
        </p:nvSpPr>
        <p:spPr>
          <a:xfrm>
            <a:off x="3948622" y="4013646"/>
            <a:ext cx="5620370" cy="198699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9435EFE1-6AB0-DD50-FF73-D1CB5371BFB3}"/>
              </a:ext>
            </a:extLst>
          </p:cNvPr>
          <p:cNvSpPr/>
          <p:nvPr/>
        </p:nvSpPr>
        <p:spPr>
          <a:xfrm>
            <a:off x="9566970" y="4853604"/>
            <a:ext cx="2625028" cy="1147031"/>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F27E9187-0C6E-2098-B4EE-207CB58AF9ED}"/>
              </a:ext>
            </a:extLst>
          </p:cNvPr>
          <p:cNvSpPr/>
          <p:nvPr/>
        </p:nvSpPr>
        <p:spPr>
          <a:xfrm>
            <a:off x="9566970" y="2945436"/>
            <a:ext cx="2625028" cy="190695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89AC22CB-AF10-9695-120C-619E8B1E9EF0}"/>
              </a:ext>
            </a:extLst>
          </p:cNvPr>
          <p:cNvSpPr txBox="1"/>
          <p:nvPr/>
        </p:nvSpPr>
        <p:spPr>
          <a:xfrm>
            <a:off x="4607654" y="2919069"/>
            <a:ext cx="2909619" cy="246221"/>
          </a:xfrm>
          <a:prstGeom prst="rect">
            <a:avLst/>
          </a:prstGeom>
          <a:noFill/>
        </p:spPr>
        <p:txBody>
          <a:bodyPr wrap="square" rtlCol="0">
            <a:spAutoFit/>
          </a:bodyPr>
          <a:lstStyle/>
          <a:p>
            <a:r>
              <a:rPr lang="en-US" sz="1000" b="1" u="sng" dirty="0">
                <a:solidFill>
                  <a:srgbClr val="002060"/>
                </a:solidFill>
                <a:latin typeface="HELVETICA LIGHT" panose="020B0403020202020204" pitchFamily="34" charset="0"/>
              </a:rPr>
              <a:t>Scrum team</a:t>
            </a:r>
          </a:p>
        </p:txBody>
      </p:sp>
      <p:sp>
        <p:nvSpPr>
          <p:cNvPr id="80" name="TextBox 79">
            <a:extLst>
              <a:ext uri="{FF2B5EF4-FFF2-40B4-BE49-F238E27FC236}">
                <a16:creationId xmlns:a16="http://schemas.microsoft.com/office/drawing/2014/main" id="{925BE822-B7D7-A406-A99A-54C507C2EA80}"/>
              </a:ext>
            </a:extLst>
          </p:cNvPr>
          <p:cNvSpPr txBox="1"/>
          <p:nvPr/>
        </p:nvSpPr>
        <p:spPr>
          <a:xfrm>
            <a:off x="3953251" y="4007829"/>
            <a:ext cx="2909619" cy="246221"/>
          </a:xfrm>
          <a:prstGeom prst="rect">
            <a:avLst/>
          </a:prstGeom>
          <a:noFill/>
        </p:spPr>
        <p:txBody>
          <a:bodyPr wrap="square" rtlCol="0">
            <a:spAutoFit/>
          </a:bodyPr>
          <a:lstStyle/>
          <a:p>
            <a:r>
              <a:rPr lang="en-US" sz="1000" b="1" u="sng" dirty="0">
                <a:solidFill>
                  <a:srgbClr val="002060"/>
                </a:solidFill>
                <a:latin typeface="HELVETICA LIGHT" panose="020B0403020202020204" pitchFamily="34" charset="0"/>
              </a:rPr>
              <a:t>Extended Scrum Meeting</a:t>
            </a:r>
          </a:p>
        </p:txBody>
      </p:sp>
      <p:sp>
        <p:nvSpPr>
          <p:cNvPr id="82" name="TextBox 81">
            <a:extLst>
              <a:ext uri="{FF2B5EF4-FFF2-40B4-BE49-F238E27FC236}">
                <a16:creationId xmlns:a16="http://schemas.microsoft.com/office/drawing/2014/main" id="{E262F0AA-9582-48DB-810F-17DC436D7C1A}"/>
              </a:ext>
            </a:extLst>
          </p:cNvPr>
          <p:cNvSpPr txBox="1"/>
          <p:nvPr/>
        </p:nvSpPr>
        <p:spPr>
          <a:xfrm>
            <a:off x="10422245" y="4871426"/>
            <a:ext cx="2909619" cy="246221"/>
          </a:xfrm>
          <a:prstGeom prst="rect">
            <a:avLst/>
          </a:prstGeom>
          <a:noFill/>
        </p:spPr>
        <p:txBody>
          <a:bodyPr wrap="square" rtlCol="0">
            <a:spAutoFit/>
          </a:bodyPr>
          <a:lstStyle/>
          <a:p>
            <a:r>
              <a:rPr lang="en-US" sz="1000" b="1" u="sng" dirty="0">
                <a:solidFill>
                  <a:srgbClr val="002060"/>
                </a:solidFill>
                <a:latin typeface="HELVETICA LIGHT" panose="020B0403020202020204" pitchFamily="34" charset="0"/>
              </a:rPr>
              <a:t>Conclusion</a:t>
            </a:r>
          </a:p>
        </p:txBody>
      </p:sp>
      <p:pic>
        <p:nvPicPr>
          <p:cNvPr id="90" name="Graphic 89" descr="Programmer male with solid fill">
            <a:extLst>
              <a:ext uri="{FF2B5EF4-FFF2-40B4-BE49-F238E27FC236}">
                <a16:creationId xmlns:a16="http://schemas.microsoft.com/office/drawing/2014/main" id="{909358C2-D2B4-11C7-3E78-A5EA727AE9F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32170" y="3055361"/>
            <a:ext cx="424180" cy="424180"/>
          </a:xfrm>
          <a:prstGeom prst="rect">
            <a:avLst/>
          </a:prstGeom>
        </p:spPr>
      </p:pic>
      <p:pic>
        <p:nvPicPr>
          <p:cNvPr id="92" name="Graphic 91" descr="Programmer female with solid fill">
            <a:extLst>
              <a:ext uri="{FF2B5EF4-FFF2-40B4-BE49-F238E27FC236}">
                <a16:creationId xmlns:a16="http://schemas.microsoft.com/office/drawing/2014/main" id="{59FBA162-28A6-F23E-DC83-D81E25173C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126108" y="3002215"/>
            <a:ext cx="424180" cy="424180"/>
          </a:xfrm>
          <a:prstGeom prst="rect">
            <a:avLst/>
          </a:prstGeom>
        </p:spPr>
      </p:pic>
      <p:pic>
        <p:nvPicPr>
          <p:cNvPr id="94" name="Graphic 93" descr="Stopwatch 25% with solid fill">
            <a:extLst>
              <a:ext uri="{FF2B5EF4-FFF2-40B4-BE49-F238E27FC236}">
                <a16:creationId xmlns:a16="http://schemas.microsoft.com/office/drawing/2014/main" id="{2126B6DC-24ED-F642-B0E5-7EAD83D779A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21228" y="4570257"/>
            <a:ext cx="433443" cy="433443"/>
          </a:xfrm>
          <a:prstGeom prst="rect">
            <a:avLst/>
          </a:prstGeom>
        </p:spPr>
      </p:pic>
      <p:pic>
        <p:nvPicPr>
          <p:cNvPr id="100" name="Graphic 99" descr="Hourglass 30% with solid fill">
            <a:extLst>
              <a:ext uri="{FF2B5EF4-FFF2-40B4-BE49-F238E27FC236}">
                <a16:creationId xmlns:a16="http://schemas.microsoft.com/office/drawing/2014/main" id="{54C96FFD-3087-027C-57B8-022E98CAE08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834494" y="4144292"/>
            <a:ext cx="547251" cy="547251"/>
          </a:xfrm>
          <a:prstGeom prst="rect">
            <a:avLst/>
          </a:prstGeom>
        </p:spPr>
      </p:pic>
      <p:sp>
        <p:nvSpPr>
          <p:cNvPr id="101" name="TextBox 100">
            <a:extLst>
              <a:ext uri="{FF2B5EF4-FFF2-40B4-BE49-F238E27FC236}">
                <a16:creationId xmlns:a16="http://schemas.microsoft.com/office/drawing/2014/main" id="{663912CA-FC36-9B8C-8361-50496C87847D}"/>
              </a:ext>
            </a:extLst>
          </p:cNvPr>
          <p:cNvSpPr txBox="1"/>
          <p:nvPr/>
        </p:nvSpPr>
        <p:spPr>
          <a:xfrm>
            <a:off x="4574056" y="3102467"/>
            <a:ext cx="4430391" cy="669414"/>
          </a:xfrm>
          <a:prstGeom prst="rect">
            <a:avLst/>
          </a:prstGeom>
          <a:noFill/>
        </p:spPr>
        <p:txBody>
          <a:bodyPr wrap="square" rtlCol="0">
            <a:spAutoFit/>
          </a:bodyPr>
          <a:lstStyle/>
          <a:p>
            <a:pPr marL="171450" indent="-171450">
              <a:buFont typeface="Arial" panose="020B0604020202020204" pitchFamily="34" charset="0"/>
              <a:buChar char="•"/>
            </a:pPr>
            <a:r>
              <a:rPr lang="en-US" sz="750" dirty="0">
                <a:latin typeface="Dubai" panose="020B0503030403030204" pitchFamily="34" charset="-78"/>
                <a:cs typeface="Dubai" panose="020B0503030403030204" pitchFamily="34" charset="-78"/>
              </a:rPr>
              <a:t>Team should be given a proper template of how a scrum meet happens during the initial project setup</a:t>
            </a:r>
          </a:p>
          <a:p>
            <a:pPr marL="171450" indent="-171450">
              <a:buFont typeface="Arial" panose="020B0604020202020204" pitchFamily="34" charset="0"/>
              <a:buChar char="•"/>
            </a:pPr>
            <a:r>
              <a:rPr lang="en-US" sz="750" dirty="0">
                <a:latin typeface="Dubai" panose="020B0503030403030204" pitchFamily="34" charset="-78"/>
                <a:cs typeface="Dubai" panose="020B0503030403030204" pitchFamily="34" charset="-78"/>
              </a:rPr>
              <a:t>The task updates should be precise without going into much technical depth</a:t>
            </a:r>
          </a:p>
          <a:p>
            <a:pPr marL="171450" indent="-171450">
              <a:buFont typeface="Arial" panose="020B0604020202020204" pitchFamily="34" charset="0"/>
              <a:buChar char="•"/>
            </a:pPr>
            <a:r>
              <a:rPr lang="en-US" sz="750" dirty="0">
                <a:latin typeface="Dubai" panose="020B0503030403030204" pitchFamily="34" charset="-78"/>
                <a:cs typeface="Dubai" panose="020B0503030403030204" pitchFamily="34" charset="-78"/>
              </a:rPr>
              <a:t>For further clarifications, mention it to scrum master that they would have a discussion in the extended scrum call</a:t>
            </a:r>
          </a:p>
          <a:p>
            <a:pPr marL="171450" indent="-171450">
              <a:buFont typeface="Arial" panose="020B0604020202020204" pitchFamily="34" charset="0"/>
              <a:buChar char="•"/>
            </a:pPr>
            <a:r>
              <a:rPr lang="en-US" sz="750" dirty="0">
                <a:latin typeface="Dubai" panose="020B0503030403030204" pitchFamily="34" charset="-78"/>
                <a:cs typeface="Dubai" panose="020B0503030403030204" pitchFamily="34" charset="-78"/>
              </a:rPr>
              <a:t>Prepare ahead on the updates to be given along with the code dependencies, documents etc.</a:t>
            </a:r>
          </a:p>
        </p:txBody>
      </p:sp>
      <p:sp>
        <p:nvSpPr>
          <p:cNvPr id="105" name="TextBox 104">
            <a:extLst>
              <a:ext uri="{FF2B5EF4-FFF2-40B4-BE49-F238E27FC236}">
                <a16:creationId xmlns:a16="http://schemas.microsoft.com/office/drawing/2014/main" id="{A8C4DABF-6584-E636-93C2-270026C31FFD}"/>
              </a:ext>
            </a:extLst>
          </p:cNvPr>
          <p:cNvSpPr txBox="1"/>
          <p:nvPr/>
        </p:nvSpPr>
        <p:spPr>
          <a:xfrm>
            <a:off x="9601119" y="5070897"/>
            <a:ext cx="2556730" cy="200055"/>
          </a:xfrm>
          <a:prstGeom prst="rect">
            <a:avLst/>
          </a:prstGeom>
          <a:noFill/>
        </p:spPr>
        <p:txBody>
          <a:bodyPr wrap="square" rtlCol="0">
            <a:spAutoFit/>
          </a:bodyPr>
          <a:lstStyle/>
          <a:p>
            <a:pPr marL="171450" indent="-171450">
              <a:buFont typeface="Arial" panose="020B0604020202020204" pitchFamily="34" charset="0"/>
              <a:buChar char="•"/>
            </a:pPr>
            <a:endParaRPr lang="en-US" sz="700" dirty="0"/>
          </a:p>
        </p:txBody>
      </p:sp>
      <p:pic>
        <p:nvPicPr>
          <p:cNvPr id="107" name="Picture 106" descr="Graphical user interface, text, application, chat or text message&#10;&#10;Description automatically generated">
            <a:extLst>
              <a:ext uri="{FF2B5EF4-FFF2-40B4-BE49-F238E27FC236}">
                <a16:creationId xmlns:a16="http://schemas.microsoft.com/office/drawing/2014/main" id="{0D7EAA5C-9D43-F06A-AD44-4423F37866F5}"/>
              </a:ext>
            </a:extLst>
          </p:cNvPr>
          <p:cNvPicPr>
            <a:picLocks noChangeAspect="1"/>
          </p:cNvPicPr>
          <p:nvPr/>
        </p:nvPicPr>
        <p:blipFill>
          <a:blip r:embed="rId11"/>
          <a:stretch>
            <a:fillRect/>
          </a:stretch>
        </p:blipFill>
        <p:spPr>
          <a:xfrm>
            <a:off x="9828234" y="3025408"/>
            <a:ext cx="2298007" cy="1766046"/>
          </a:xfrm>
          <a:prstGeom prst="rect">
            <a:avLst/>
          </a:prstGeom>
        </p:spPr>
      </p:pic>
      <p:sp>
        <p:nvSpPr>
          <p:cNvPr id="108" name="Rectangle 107">
            <a:extLst>
              <a:ext uri="{FF2B5EF4-FFF2-40B4-BE49-F238E27FC236}">
                <a16:creationId xmlns:a16="http://schemas.microsoft.com/office/drawing/2014/main" id="{4A558B43-9E87-0A05-C28F-CD233E0F24AF}"/>
              </a:ext>
            </a:extLst>
          </p:cNvPr>
          <p:cNvSpPr/>
          <p:nvPr/>
        </p:nvSpPr>
        <p:spPr>
          <a:xfrm>
            <a:off x="6563525" y="2138780"/>
            <a:ext cx="5628473" cy="806656"/>
          </a:xfrm>
          <a:prstGeom prst="rect">
            <a:avLst/>
          </a:prstGeom>
          <a:solidFill>
            <a:schemeClr val="accent4">
              <a:lumMod val="20000"/>
              <a:lumOff val="8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9" name="Graphic 108" descr="Captain male with solid fill">
            <a:extLst>
              <a:ext uri="{FF2B5EF4-FFF2-40B4-BE49-F238E27FC236}">
                <a16:creationId xmlns:a16="http://schemas.microsoft.com/office/drawing/2014/main" id="{25B3CF29-859E-9DD2-B798-03E2575C0EA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664747" y="2471235"/>
            <a:ext cx="403568" cy="403568"/>
          </a:xfrm>
          <a:prstGeom prst="rect">
            <a:avLst/>
          </a:prstGeom>
        </p:spPr>
      </p:pic>
      <p:sp>
        <p:nvSpPr>
          <p:cNvPr id="110" name="TextBox 109">
            <a:extLst>
              <a:ext uri="{FF2B5EF4-FFF2-40B4-BE49-F238E27FC236}">
                <a16:creationId xmlns:a16="http://schemas.microsoft.com/office/drawing/2014/main" id="{D83D644A-0616-9440-E1E4-A7989A891672}"/>
              </a:ext>
            </a:extLst>
          </p:cNvPr>
          <p:cNvSpPr txBox="1"/>
          <p:nvPr/>
        </p:nvSpPr>
        <p:spPr>
          <a:xfrm>
            <a:off x="6569329" y="2115082"/>
            <a:ext cx="2909619" cy="400110"/>
          </a:xfrm>
          <a:prstGeom prst="rect">
            <a:avLst/>
          </a:prstGeom>
          <a:noFill/>
        </p:spPr>
        <p:txBody>
          <a:bodyPr wrap="square" rtlCol="0">
            <a:spAutoFit/>
          </a:bodyPr>
          <a:lstStyle/>
          <a:p>
            <a:r>
              <a:rPr lang="en-US" sz="1000" b="1" u="sng" dirty="0">
                <a:solidFill>
                  <a:srgbClr val="002060"/>
                </a:solidFill>
                <a:latin typeface="HELVETICA LIGHT" panose="020B0403020202020204" pitchFamily="34" charset="0"/>
              </a:rPr>
              <a:t>Scrum </a:t>
            </a:r>
          </a:p>
          <a:p>
            <a:r>
              <a:rPr lang="en-US" sz="1000" b="1" u="sng" dirty="0">
                <a:solidFill>
                  <a:srgbClr val="002060"/>
                </a:solidFill>
                <a:latin typeface="HELVETICA LIGHT" panose="020B0403020202020204" pitchFamily="34" charset="0"/>
              </a:rPr>
              <a:t>Master</a:t>
            </a:r>
          </a:p>
        </p:txBody>
      </p:sp>
      <p:pic>
        <p:nvPicPr>
          <p:cNvPr id="116" name="Graphic 115" descr="Grining and sweating face outline outline">
            <a:extLst>
              <a:ext uri="{FF2B5EF4-FFF2-40B4-BE49-F238E27FC236}">
                <a16:creationId xmlns:a16="http://schemas.microsoft.com/office/drawing/2014/main" id="{A34C9C00-748C-CA2C-589F-850ABF00A20B}"/>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rot="19327321">
            <a:off x="9658805" y="4469047"/>
            <a:ext cx="138741" cy="138741"/>
          </a:xfrm>
          <a:prstGeom prst="rect">
            <a:avLst/>
          </a:prstGeom>
        </p:spPr>
      </p:pic>
      <p:pic>
        <p:nvPicPr>
          <p:cNvPr id="117" name="Graphic 116" descr="Grining and sweating face outline outline">
            <a:extLst>
              <a:ext uri="{FF2B5EF4-FFF2-40B4-BE49-F238E27FC236}">
                <a16:creationId xmlns:a16="http://schemas.microsoft.com/office/drawing/2014/main" id="{7EE73936-9B45-89F2-0B4B-90B72DD3BE1E}"/>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rot="3020369">
            <a:off x="9555816" y="4548110"/>
            <a:ext cx="138741" cy="138741"/>
          </a:xfrm>
          <a:prstGeom prst="rect">
            <a:avLst/>
          </a:prstGeom>
        </p:spPr>
      </p:pic>
      <p:pic>
        <p:nvPicPr>
          <p:cNvPr id="118" name="Graphic 117" descr="Grining and sweating face outline outline">
            <a:extLst>
              <a:ext uri="{FF2B5EF4-FFF2-40B4-BE49-F238E27FC236}">
                <a16:creationId xmlns:a16="http://schemas.microsoft.com/office/drawing/2014/main" id="{23BD0F59-475F-F4DC-CA93-35E79476BC13}"/>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rot="18725555">
            <a:off x="9558520" y="3076823"/>
            <a:ext cx="138741" cy="138741"/>
          </a:xfrm>
          <a:prstGeom prst="rect">
            <a:avLst/>
          </a:prstGeom>
        </p:spPr>
      </p:pic>
      <p:pic>
        <p:nvPicPr>
          <p:cNvPr id="119" name="Graphic 118" descr="Grining and sweating face outline outline">
            <a:extLst>
              <a:ext uri="{FF2B5EF4-FFF2-40B4-BE49-F238E27FC236}">
                <a16:creationId xmlns:a16="http://schemas.microsoft.com/office/drawing/2014/main" id="{B4604606-E1D4-AB4B-C4A4-BDD4AF2F080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rot="15086948">
            <a:off x="9550878" y="4451207"/>
            <a:ext cx="138741" cy="138741"/>
          </a:xfrm>
          <a:prstGeom prst="rect">
            <a:avLst/>
          </a:prstGeom>
        </p:spPr>
      </p:pic>
      <p:pic>
        <p:nvPicPr>
          <p:cNvPr id="120" name="Graphic 119" descr="Grining and sweating face outline outline">
            <a:extLst>
              <a:ext uri="{FF2B5EF4-FFF2-40B4-BE49-F238E27FC236}">
                <a16:creationId xmlns:a16="http://schemas.microsoft.com/office/drawing/2014/main" id="{995A1F58-8D98-C8B2-2B15-0FECF740006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rot="731760">
            <a:off x="9564341" y="2956038"/>
            <a:ext cx="138741" cy="138741"/>
          </a:xfrm>
          <a:prstGeom prst="rect">
            <a:avLst/>
          </a:prstGeom>
        </p:spPr>
      </p:pic>
      <p:pic>
        <p:nvPicPr>
          <p:cNvPr id="121" name="Graphic 120" descr="Grining and sweating face outline outline">
            <a:extLst>
              <a:ext uri="{FF2B5EF4-FFF2-40B4-BE49-F238E27FC236}">
                <a16:creationId xmlns:a16="http://schemas.microsoft.com/office/drawing/2014/main" id="{FAFA5EBD-9C79-F935-A8F2-C1F62EF4071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rot="8351321">
            <a:off x="9601812" y="4657968"/>
            <a:ext cx="138741" cy="138741"/>
          </a:xfrm>
          <a:prstGeom prst="rect">
            <a:avLst/>
          </a:prstGeom>
        </p:spPr>
      </p:pic>
      <p:pic>
        <p:nvPicPr>
          <p:cNvPr id="122" name="Graphic 121" descr="Grining and sweating face outline outline">
            <a:extLst>
              <a:ext uri="{FF2B5EF4-FFF2-40B4-BE49-F238E27FC236}">
                <a16:creationId xmlns:a16="http://schemas.microsoft.com/office/drawing/2014/main" id="{BF8EC78B-3752-02FD-399F-E61E58079A5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680719" y="4576012"/>
            <a:ext cx="138741" cy="138741"/>
          </a:xfrm>
          <a:prstGeom prst="rect">
            <a:avLst/>
          </a:prstGeom>
        </p:spPr>
      </p:pic>
      <p:pic>
        <p:nvPicPr>
          <p:cNvPr id="123" name="Graphic 122" descr="Grining and sweating face outline outline">
            <a:extLst>
              <a:ext uri="{FF2B5EF4-FFF2-40B4-BE49-F238E27FC236}">
                <a16:creationId xmlns:a16="http://schemas.microsoft.com/office/drawing/2014/main" id="{90FBDE65-973A-8FFB-71DC-4D046C621C9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rot="12891553">
            <a:off x="9561365" y="3196459"/>
            <a:ext cx="138741" cy="138741"/>
          </a:xfrm>
          <a:prstGeom prst="rect">
            <a:avLst/>
          </a:prstGeom>
        </p:spPr>
      </p:pic>
      <p:sp>
        <p:nvSpPr>
          <p:cNvPr id="124" name="Rectangle 123">
            <a:extLst>
              <a:ext uri="{FF2B5EF4-FFF2-40B4-BE49-F238E27FC236}">
                <a16:creationId xmlns:a16="http://schemas.microsoft.com/office/drawing/2014/main" id="{75ADD6B9-3D91-B81A-0322-286EBF286BC2}"/>
              </a:ext>
            </a:extLst>
          </p:cNvPr>
          <p:cNvSpPr/>
          <p:nvPr/>
        </p:nvSpPr>
        <p:spPr>
          <a:xfrm>
            <a:off x="4878323" y="3737672"/>
            <a:ext cx="3896558" cy="101315"/>
          </a:xfrm>
          <a:prstGeom prst="rect">
            <a:avLst/>
          </a:prstGeom>
          <a:gradFill flip="none" rotWithShape="1">
            <a:gsLst>
              <a:gs pos="21000">
                <a:schemeClr val="bg2">
                  <a:lumMod val="90000"/>
                </a:schemeClr>
              </a:gs>
              <a:gs pos="0">
                <a:schemeClr val="accent6">
                  <a:lumMod val="0"/>
                  <a:lumOff val="100000"/>
                </a:schemeClr>
              </a:gs>
              <a:gs pos="100000">
                <a:srgbClr val="002C30"/>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25" name="Table 124">
            <a:extLst>
              <a:ext uri="{FF2B5EF4-FFF2-40B4-BE49-F238E27FC236}">
                <a16:creationId xmlns:a16="http://schemas.microsoft.com/office/drawing/2014/main" id="{E61F2F7A-B396-9EA8-CAEE-5905B0DDEFDB}"/>
              </a:ext>
            </a:extLst>
          </p:cNvPr>
          <p:cNvGraphicFramePr>
            <a:graphicFrameLocks noGrp="1"/>
          </p:cNvGraphicFramePr>
          <p:nvPr>
            <p:extLst>
              <p:ext uri="{D42A27DB-BD31-4B8C-83A1-F6EECF244321}">
                <p14:modId xmlns:p14="http://schemas.microsoft.com/office/powerpoint/2010/main" val="1923041839"/>
              </p:ext>
            </p:extLst>
          </p:nvPr>
        </p:nvGraphicFramePr>
        <p:xfrm>
          <a:off x="4006235" y="4850886"/>
          <a:ext cx="5470994" cy="590286"/>
        </p:xfrm>
        <a:graphic>
          <a:graphicData uri="http://schemas.openxmlformats.org/drawingml/2006/table">
            <a:tbl>
              <a:tblPr>
                <a:tableStyleId>{5C22544A-7EE6-4342-B048-85BDC9FD1C3A}</a:tableStyleId>
              </a:tblPr>
              <a:tblGrid>
                <a:gridCol w="681246">
                  <a:extLst>
                    <a:ext uri="{9D8B030D-6E8A-4147-A177-3AD203B41FA5}">
                      <a16:colId xmlns:a16="http://schemas.microsoft.com/office/drawing/2014/main" val="3972378235"/>
                    </a:ext>
                  </a:extLst>
                </a:gridCol>
                <a:gridCol w="876789">
                  <a:extLst>
                    <a:ext uri="{9D8B030D-6E8A-4147-A177-3AD203B41FA5}">
                      <a16:colId xmlns:a16="http://schemas.microsoft.com/office/drawing/2014/main" val="2114716386"/>
                    </a:ext>
                  </a:extLst>
                </a:gridCol>
                <a:gridCol w="656015">
                  <a:extLst>
                    <a:ext uri="{9D8B030D-6E8A-4147-A177-3AD203B41FA5}">
                      <a16:colId xmlns:a16="http://schemas.microsoft.com/office/drawing/2014/main" val="3307384120"/>
                    </a:ext>
                  </a:extLst>
                </a:gridCol>
                <a:gridCol w="916738">
                  <a:extLst>
                    <a:ext uri="{9D8B030D-6E8A-4147-A177-3AD203B41FA5}">
                      <a16:colId xmlns:a16="http://schemas.microsoft.com/office/drawing/2014/main" val="1518251813"/>
                    </a:ext>
                  </a:extLst>
                </a:gridCol>
                <a:gridCol w="529858">
                  <a:extLst>
                    <a:ext uri="{9D8B030D-6E8A-4147-A177-3AD203B41FA5}">
                      <a16:colId xmlns:a16="http://schemas.microsoft.com/office/drawing/2014/main" val="268323661"/>
                    </a:ext>
                  </a:extLst>
                </a:gridCol>
                <a:gridCol w="681246">
                  <a:extLst>
                    <a:ext uri="{9D8B030D-6E8A-4147-A177-3AD203B41FA5}">
                      <a16:colId xmlns:a16="http://schemas.microsoft.com/office/drawing/2014/main" val="4105516682"/>
                    </a:ext>
                  </a:extLst>
                </a:gridCol>
                <a:gridCol w="1129102">
                  <a:extLst>
                    <a:ext uri="{9D8B030D-6E8A-4147-A177-3AD203B41FA5}">
                      <a16:colId xmlns:a16="http://schemas.microsoft.com/office/drawing/2014/main" val="2109500431"/>
                    </a:ext>
                  </a:extLst>
                </a:gridCol>
              </a:tblGrid>
              <a:tr h="196762">
                <a:tc>
                  <a:txBody>
                    <a:bodyPr/>
                    <a:lstStyle/>
                    <a:p>
                      <a:pPr algn="l" fontAlgn="b"/>
                      <a:r>
                        <a:rPr lang="en-CA" sz="800" u="none" strike="noStrike" dirty="0">
                          <a:effectLst/>
                        </a:rPr>
                        <a:t>Components</a:t>
                      </a:r>
                      <a:endParaRPr lang="en-CA" sz="8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l" fontAlgn="b"/>
                      <a:r>
                        <a:rPr lang="en-CA" sz="800" u="none" strike="noStrike">
                          <a:effectLst/>
                        </a:rPr>
                        <a:t>Sprint Retrospective</a:t>
                      </a:r>
                      <a:endParaRPr lang="en-CA" sz="8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l" fontAlgn="b"/>
                      <a:r>
                        <a:rPr lang="en-CA" sz="800" u="none" strike="noStrike">
                          <a:effectLst/>
                        </a:rPr>
                        <a:t>Sprint Review</a:t>
                      </a:r>
                      <a:endParaRPr lang="en-CA" sz="8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l" fontAlgn="b"/>
                      <a:r>
                        <a:rPr lang="en-CA" sz="800" u="none" strike="noStrike">
                          <a:effectLst/>
                        </a:rPr>
                        <a:t>Backlog Refinement </a:t>
                      </a:r>
                      <a:endParaRPr lang="en-CA" sz="8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l" fontAlgn="b"/>
                      <a:r>
                        <a:rPr lang="en-CA" sz="800" u="none" strike="noStrike">
                          <a:effectLst/>
                        </a:rPr>
                        <a:t>Daily Scrum</a:t>
                      </a:r>
                      <a:endParaRPr lang="en-CA" sz="8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l" fontAlgn="b"/>
                      <a:r>
                        <a:rPr lang="en-CA" sz="800" u="none" strike="noStrike">
                          <a:effectLst/>
                        </a:rPr>
                        <a:t>Sprint Planning</a:t>
                      </a:r>
                      <a:endParaRPr lang="en-CA" sz="8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l" fontAlgn="b"/>
                      <a:r>
                        <a:rPr lang="en-CA" sz="800" u="none" strike="noStrike" dirty="0">
                          <a:effectLst/>
                        </a:rPr>
                        <a:t>Working Hours</a:t>
                      </a:r>
                      <a:endParaRPr lang="en-CA" sz="8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3573409946"/>
                  </a:ext>
                </a:extLst>
              </a:tr>
              <a:tr h="196762">
                <a:tc>
                  <a:txBody>
                    <a:bodyPr/>
                    <a:lstStyle/>
                    <a:p>
                      <a:pPr algn="l" fontAlgn="b"/>
                      <a:r>
                        <a:rPr lang="en-CA" sz="800" u="none" strike="noStrike" dirty="0">
                          <a:effectLst/>
                        </a:rPr>
                        <a:t>Actual Planned </a:t>
                      </a:r>
                      <a:endParaRPr lang="en-CA" sz="8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fontAlgn="b"/>
                      <a:r>
                        <a:rPr lang="en-CA" sz="800" u="none" strike="noStrike" dirty="0">
                          <a:effectLst/>
                        </a:rPr>
                        <a:t>15</a:t>
                      </a:r>
                      <a:endParaRPr lang="en-CA"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CA" sz="800" u="none" strike="noStrike" dirty="0">
                          <a:effectLst/>
                        </a:rPr>
                        <a:t>20</a:t>
                      </a:r>
                      <a:endParaRPr lang="en-CA"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CA" sz="800" u="none" strike="noStrike" dirty="0">
                          <a:effectLst/>
                        </a:rPr>
                        <a:t>60</a:t>
                      </a:r>
                      <a:endParaRPr lang="en-CA"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CA" sz="800" u="none" strike="noStrike" dirty="0">
                          <a:effectLst/>
                        </a:rPr>
                        <a:t>25</a:t>
                      </a:r>
                      <a:endParaRPr lang="en-CA"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CA" sz="800" u="none" strike="noStrike" dirty="0">
                          <a:effectLst/>
                        </a:rPr>
                        <a:t>40</a:t>
                      </a:r>
                      <a:endParaRPr lang="en-CA"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CA" sz="800" u="none" strike="noStrike" dirty="0">
                          <a:effectLst/>
                        </a:rPr>
                        <a:t>640</a:t>
                      </a:r>
                      <a:endParaRPr lang="en-CA"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9706624"/>
                  </a:ext>
                </a:extLst>
              </a:tr>
              <a:tr h="196762">
                <a:tc>
                  <a:txBody>
                    <a:bodyPr/>
                    <a:lstStyle/>
                    <a:p>
                      <a:pPr algn="l" fontAlgn="b"/>
                      <a:r>
                        <a:rPr lang="en-CA" sz="800" u="none" strike="noStrike" dirty="0">
                          <a:effectLst/>
                        </a:rPr>
                        <a:t>In Practice</a:t>
                      </a:r>
                      <a:endParaRPr lang="en-CA" sz="8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fontAlgn="b"/>
                      <a:r>
                        <a:rPr lang="en-CA" sz="800" u="none" strike="noStrike">
                          <a:effectLst/>
                        </a:rPr>
                        <a:t>15</a:t>
                      </a:r>
                      <a:endParaRPr lang="en-CA" sz="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CA" sz="800" u="none" strike="noStrike">
                          <a:effectLst/>
                        </a:rPr>
                        <a:t>20</a:t>
                      </a:r>
                      <a:endParaRPr lang="en-CA" sz="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CA" sz="800" u="none" strike="noStrike" dirty="0">
                          <a:effectLst/>
                        </a:rPr>
                        <a:t>60</a:t>
                      </a:r>
                      <a:endParaRPr lang="en-CA"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CA" sz="800" u="none" strike="noStrike" dirty="0">
                          <a:effectLst/>
                        </a:rPr>
                        <a:t>50</a:t>
                      </a:r>
                      <a:endParaRPr lang="en-CA"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CA" sz="800" u="none" strike="noStrike" dirty="0">
                          <a:effectLst/>
                        </a:rPr>
                        <a:t>40</a:t>
                      </a:r>
                      <a:endParaRPr lang="en-CA"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CA" sz="800" u="none" strike="noStrike" dirty="0">
                          <a:effectLst/>
                        </a:rPr>
                        <a:t>615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7878395"/>
                  </a:ext>
                </a:extLst>
              </a:tr>
            </a:tbl>
          </a:graphicData>
        </a:graphic>
      </p:graphicFrame>
      <p:sp>
        <p:nvSpPr>
          <p:cNvPr id="126" name="TextBox 125">
            <a:extLst>
              <a:ext uri="{FF2B5EF4-FFF2-40B4-BE49-F238E27FC236}">
                <a16:creationId xmlns:a16="http://schemas.microsoft.com/office/drawing/2014/main" id="{052D9749-3A73-4A53-DE0E-41EA0CD9232B}"/>
              </a:ext>
            </a:extLst>
          </p:cNvPr>
          <p:cNvSpPr txBox="1"/>
          <p:nvPr/>
        </p:nvSpPr>
        <p:spPr>
          <a:xfrm>
            <a:off x="5141914" y="5401512"/>
            <a:ext cx="3285190" cy="169277"/>
          </a:xfrm>
          <a:prstGeom prst="rect">
            <a:avLst/>
          </a:prstGeom>
          <a:noFill/>
        </p:spPr>
        <p:txBody>
          <a:bodyPr wrap="square" rtlCol="0">
            <a:spAutoFit/>
          </a:bodyPr>
          <a:lstStyle/>
          <a:p>
            <a:pPr algn="ctr"/>
            <a:r>
              <a:rPr lang="en-US" sz="500" dirty="0"/>
              <a:t>( The above estimation is taken for a team size = 10 and all units are in hours. A sprint = 2 weeks)</a:t>
            </a:r>
          </a:p>
        </p:txBody>
      </p:sp>
      <p:sp>
        <p:nvSpPr>
          <p:cNvPr id="127" name="TextBox 126">
            <a:extLst>
              <a:ext uri="{FF2B5EF4-FFF2-40B4-BE49-F238E27FC236}">
                <a16:creationId xmlns:a16="http://schemas.microsoft.com/office/drawing/2014/main" id="{55D8856A-1480-6D93-241C-39025F5B498B}"/>
              </a:ext>
            </a:extLst>
          </p:cNvPr>
          <p:cNvSpPr txBox="1"/>
          <p:nvPr/>
        </p:nvSpPr>
        <p:spPr>
          <a:xfrm>
            <a:off x="4115772" y="4210895"/>
            <a:ext cx="4805182" cy="523220"/>
          </a:xfrm>
          <a:prstGeom prst="rect">
            <a:avLst/>
          </a:prstGeom>
          <a:noFill/>
        </p:spPr>
        <p:txBody>
          <a:bodyPr wrap="square" rtlCol="0">
            <a:spAutoFit/>
          </a:bodyPr>
          <a:lstStyle/>
          <a:p>
            <a:pPr marL="228600" indent="-228600">
              <a:buFont typeface="+mj-lt"/>
              <a:buAutoNum type="alphaLcPeriod"/>
            </a:pPr>
            <a:r>
              <a:rPr lang="en-US" sz="700" dirty="0">
                <a:latin typeface="Dubai" panose="020B0503030403030204" pitchFamily="34" charset="-78"/>
                <a:cs typeface="Dubai" panose="020B0503030403030204" pitchFamily="34" charset="-78"/>
              </a:rPr>
              <a:t>In the below scenario, we have noted the theoretical time taken for all the calls in a sprint vs the actual practical scenario. We can observe that we are losing 25hrs of productivity because of the longer duration of daily stand ups.</a:t>
            </a:r>
          </a:p>
          <a:p>
            <a:pPr marL="228600" indent="-228600">
              <a:buFont typeface="+mj-lt"/>
              <a:buAutoNum type="alphaLcPeriod"/>
            </a:pPr>
            <a:r>
              <a:rPr lang="en-US" sz="700" dirty="0">
                <a:latin typeface="Dubai" panose="020B0503030403030204" pitchFamily="34" charset="-78"/>
                <a:cs typeface="Dubai" panose="020B0503030403030204" pitchFamily="34" charset="-78"/>
              </a:rPr>
              <a:t>As scrum call gets extended due to ‘</a:t>
            </a:r>
            <a:r>
              <a:rPr lang="en-US" sz="700" i="1" dirty="0">
                <a:latin typeface="Dubai" panose="020B0503030403030204" pitchFamily="34" charset="-78"/>
                <a:cs typeface="Dubai" panose="020B0503030403030204" pitchFamily="34" charset="-78"/>
              </a:rPr>
              <a:t>one-to-one</a:t>
            </a:r>
            <a:r>
              <a:rPr lang="en-US" sz="700" dirty="0">
                <a:latin typeface="Dubai" panose="020B0503030403030204" pitchFamily="34" charset="-78"/>
                <a:cs typeface="Dubai" panose="020B0503030403030204" pitchFamily="34" charset="-78"/>
              </a:rPr>
              <a:t>’ or ‘</a:t>
            </a:r>
            <a:r>
              <a:rPr lang="en-US" sz="700" i="1" dirty="0">
                <a:latin typeface="Dubai" panose="020B0503030403030204" pitchFamily="34" charset="-78"/>
                <a:cs typeface="Dubai" panose="020B0503030403030204" pitchFamily="34" charset="-78"/>
              </a:rPr>
              <a:t>one-to-many</a:t>
            </a:r>
            <a:r>
              <a:rPr lang="en-US" sz="700" dirty="0">
                <a:latin typeface="Dubai" panose="020B0503030403030204" pitchFamily="34" charset="-78"/>
                <a:cs typeface="Dubai" panose="020B0503030403030204" pitchFamily="34" charset="-78"/>
              </a:rPr>
              <a:t>’ or ‘</a:t>
            </a:r>
            <a:r>
              <a:rPr lang="en-US" sz="700" i="1" dirty="0">
                <a:latin typeface="Dubai" panose="020B0503030403030204" pitchFamily="34" charset="-78"/>
                <a:cs typeface="Dubai" panose="020B0503030403030204" pitchFamily="34" charset="-78"/>
              </a:rPr>
              <a:t>many-to-many</a:t>
            </a:r>
            <a:r>
              <a:rPr lang="en-US" sz="700" dirty="0">
                <a:latin typeface="Dubai" panose="020B0503030403030204" pitchFamily="34" charset="-78"/>
                <a:cs typeface="Dubai" panose="020B0503030403030204" pitchFamily="34" charset="-78"/>
              </a:rPr>
              <a:t>’ discussions, others time is wasted leading to loss in productivity</a:t>
            </a:r>
          </a:p>
        </p:txBody>
      </p:sp>
      <mc:AlternateContent xmlns:mc="http://schemas.openxmlformats.org/markup-compatibility/2006" xmlns:a14="http://schemas.microsoft.com/office/drawing/2010/main">
        <mc:Choice Requires="a14">
          <p:sp>
            <p:nvSpPr>
              <p:cNvPr id="128" name="TextBox 127">
                <a:extLst>
                  <a:ext uri="{FF2B5EF4-FFF2-40B4-BE49-F238E27FC236}">
                    <a16:creationId xmlns:a16="http://schemas.microsoft.com/office/drawing/2014/main" id="{A8B69488-03AB-FE9F-74F9-7E24163CB9D2}"/>
                  </a:ext>
                </a:extLst>
              </p:cNvPr>
              <p:cNvSpPr txBox="1"/>
              <p:nvPr/>
            </p:nvSpPr>
            <p:spPr>
              <a:xfrm>
                <a:off x="5697161" y="4531780"/>
                <a:ext cx="2179109" cy="304122"/>
              </a:xfrm>
              <a:prstGeom prst="rect">
                <a:avLst/>
              </a:prstGeom>
              <a:noFill/>
            </p:spPr>
            <p:txBody>
              <a:bodyPr wrap="square" rtlCol="0">
                <a:spAutoFit/>
              </a:bodyPr>
              <a:lstStyle/>
              <a:p>
                <a:r>
                  <a:rPr lang="en-US" sz="900" i="1" dirty="0">
                    <a:solidFill>
                      <a:srgbClr val="740503"/>
                    </a:solidFill>
                    <a:latin typeface="Cambria Math" panose="02040503050406030204" pitchFamily="18" charset="0"/>
                    <a:cs typeface="Dubai" panose="020B0503030403030204" pitchFamily="34" charset="-78"/>
                  </a:rPr>
                  <a:t>scrum call time </a:t>
                </a:r>
                <a14:m>
                  <m:oMath xmlns:m="http://schemas.openxmlformats.org/officeDocument/2006/math">
                    <m:r>
                      <a:rPr lang="en-CA" sz="1000" b="0" i="1" smtClean="0">
                        <a:solidFill>
                          <a:srgbClr val="740503"/>
                        </a:solidFill>
                        <a:latin typeface="Cambria Math" panose="02040503050406030204" pitchFamily="18" charset="0"/>
                        <a:cs typeface="Dubai" panose="020B0503030403030204" pitchFamily="34" charset="-78"/>
                      </a:rPr>
                      <m:t>∝</m:t>
                    </m:r>
                  </m:oMath>
                </a14:m>
                <a:r>
                  <a:rPr lang="en-US" sz="900" dirty="0">
                    <a:solidFill>
                      <a:srgbClr val="740503"/>
                    </a:solidFill>
                    <a:latin typeface="Dubai" panose="020B0503030403030204" pitchFamily="34" charset="-78"/>
                    <a:cs typeface="Dubai" panose="020B0503030403030204" pitchFamily="34" charset="-78"/>
                  </a:rPr>
                  <a:t> </a:t>
                </a:r>
                <a14:m>
                  <m:oMath xmlns:m="http://schemas.openxmlformats.org/officeDocument/2006/math">
                    <m:f>
                      <m:fPr>
                        <m:ctrlPr>
                          <a:rPr lang="en-US" sz="900" i="1" dirty="0" smtClean="0">
                            <a:solidFill>
                              <a:srgbClr val="740503"/>
                            </a:solidFill>
                            <a:latin typeface="Cambria Math" panose="02040503050406030204" pitchFamily="18" charset="0"/>
                            <a:cs typeface="Dubai" panose="020B0503030403030204" pitchFamily="34" charset="-78"/>
                          </a:rPr>
                        </m:ctrlPr>
                      </m:fPr>
                      <m:num>
                        <m:r>
                          <a:rPr lang="en-CA" sz="900" b="0" i="1" dirty="0" smtClean="0">
                            <a:solidFill>
                              <a:srgbClr val="740503"/>
                            </a:solidFill>
                            <a:latin typeface="Cambria Math" panose="02040503050406030204" pitchFamily="18" charset="0"/>
                            <a:cs typeface="Dubai" panose="020B0503030403030204" pitchFamily="34" charset="-78"/>
                          </a:rPr>
                          <m:t>1</m:t>
                        </m:r>
                      </m:num>
                      <m:den>
                        <m:r>
                          <a:rPr lang="en-CA" sz="900" b="0" i="1" dirty="0" smtClean="0">
                            <a:solidFill>
                              <a:srgbClr val="740503"/>
                            </a:solidFill>
                            <a:latin typeface="Cambria Math" panose="02040503050406030204" pitchFamily="18" charset="0"/>
                            <a:cs typeface="Dubai" panose="020B0503030403030204" pitchFamily="34" charset="-78"/>
                          </a:rPr>
                          <m:t>𝑝𝑟𝑜𝑑𝑢𝑐𝑡𝑖𝑣𝑖𝑡𝑦</m:t>
                        </m:r>
                      </m:den>
                    </m:f>
                  </m:oMath>
                </a14:m>
                <a:endParaRPr lang="en-US" sz="900" dirty="0">
                  <a:solidFill>
                    <a:srgbClr val="740503"/>
                  </a:solidFill>
                  <a:latin typeface="Dubai" panose="020B0503030403030204" pitchFamily="34" charset="-78"/>
                  <a:cs typeface="Dubai" panose="020B0503030403030204" pitchFamily="34" charset="-78"/>
                </a:endParaRPr>
              </a:p>
            </p:txBody>
          </p:sp>
        </mc:Choice>
        <mc:Fallback xmlns="">
          <p:sp>
            <p:nvSpPr>
              <p:cNvPr id="128" name="TextBox 127">
                <a:extLst>
                  <a:ext uri="{FF2B5EF4-FFF2-40B4-BE49-F238E27FC236}">
                    <a16:creationId xmlns:a16="http://schemas.microsoft.com/office/drawing/2014/main" id="{A8B69488-03AB-FE9F-74F9-7E24163CB9D2}"/>
                  </a:ext>
                </a:extLst>
              </p:cNvPr>
              <p:cNvSpPr txBox="1">
                <a:spLocks noRot="1" noChangeAspect="1" noMove="1" noResize="1" noEditPoints="1" noAdjustHandles="1" noChangeArrowheads="1" noChangeShapeType="1" noTextEdit="1"/>
              </p:cNvSpPr>
              <p:nvPr/>
            </p:nvSpPr>
            <p:spPr>
              <a:xfrm>
                <a:off x="5697161" y="4531780"/>
                <a:ext cx="2179109" cy="304122"/>
              </a:xfrm>
              <a:prstGeom prst="rect">
                <a:avLst/>
              </a:prstGeom>
              <a:blipFill>
                <a:blip r:embed="rId16"/>
                <a:stretch>
                  <a:fillRect b="-4000"/>
                </a:stretch>
              </a:blipFill>
            </p:spPr>
            <p:txBody>
              <a:bodyPr/>
              <a:lstStyle/>
              <a:p>
                <a:r>
                  <a:rPr lang="en-US">
                    <a:noFill/>
                  </a:rPr>
                  <a:t> </a:t>
                </a:r>
              </a:p>
            </p:txBody>
          </p:sp>
        </mc:Fallback>
      </mc:AlternateContent>
      <p:sp>
        <p:nvSpPr>
          <p:cNvPr id="130" name="TextBox 129">
            <a:extLst>
              <a:ext uri="{FF2B5EF4-FFF2-40B4-BE49-F238E27FC236}">
                <a16:creationId xmlns:a16="http://schemas.microsoft.com/office/drawing/2014/main" id="{14721DB1-517F-2568-B1A3-9E2E4A202349}"/>
              </a:ext>
            </a:extLst>
          </p:cNvPr>
          <p:cNvSpPr txBox="1"/>
          <p:nvPr/>
        </p:nvSpPr>
        <p:spPr>
          <a:xfrm>
            <a:off x="3948622" y="5532732"/>
            <a:ext cx="5656758" cy="415498"/>
          </a:xfrm>
          <a:prstGeom prst="rect">
            <a:avLst/>
          </a:prstGeom>
          <a:noFill/>
        </p:spPr>
        <p:txBody>
          <a:bodyPr wrap="square" rtlCol="0">
            <a:spAutoFit/>
          </a:bodyPr>
          <a:lstStyle/>
          <a:p>
            <a:pPr marL="171450" indent="-171450">
              <a:buFont typeface="Arial" panose="020B0604020202020204" pitchFamily="34" charset="0"/>
              <a:buChar char="•"/>
            </a:pPr>
            <a:r>
              <a:rPr lang="en-US" sz="700" i="1" dirty="0">
                <a:latin typeface="Dubai" panose="020B0503030403030204" pitchFamily="34" charset="-78"/>
                <a:cs typeface="Dubai" panose="020B0503030403030204" pitchFamily="34" charset="-78"/>
              </a:rPr>
              <a:t>Solution </a:t>
            </a:r>
            <a:r>
              <a:rPr lang="en-US" sz="700" dirty="0">
                <a:latin typeface="Dubai" panose="020B0503030403030204" pitchFamily="34" charset="-78"/>
                <a:cs typeface="Dubai" panose="020B0503030403030204" pitchFamily="34" charset="-78"/>
              </a:rPr>
              <a:t>: An extended Scrum meeting initiated by scrum master including team members who want to participate and freeing the rest of the team. From the above ex. if we assume at least half of the team members are not required for the call, 50% of 25 = 12.5 hours are added to productivity</a:t>
            </a:r>
          </a:p>
          <a:p>
            <a:pPr marL="171450" indent="-171450">
              <a:buFont typeface="Arial" panose="020B0604020202020204" pitchFamily="34" charset="0"/>
              <a:buChar char="•"/>
            </a:pPr>
            <a:r>
              <a:rPr lang="en-US" sz="700" dirty="0">
                <a:latin typeface="Dubai" panose="020B0503030403030204" pitchFamily="34" charset="-78"/>
                <a:cs typeface="Dubai" panose="020B0503030403030204" pitchFamily="34" charset="-78"/>
              </a:rPr>
              <a:t>An extended Scrum meet duration would be 15-30 minutes depending upon the team requirement</a:t>
            </a:r>
          </a:p>
        </p:txBody>
      </p:sp>
      <p:sp>
        <p:nvSpPr>
          <p:cNvPr id="131" name="TextBox 130">
            <a:extLst>
              <a:ext uri="{FF2B5EF4-FFF2-40B4-BE49-F238E27FC236}">
                <a16:creationId xmlns:a16="http://schemas.microsoft.com/office/drawing/2014/main" id="{42EBCC0C-21E4-BCCE-E76F-B61735FE2C0B}"/>
              </a:ext>
            </a:extLst>
          </p:cNvPr>
          <p:cNvSpPr txBox="1"/>
          <p:nvPr/>
        </p:nvSpPr>
        <p:spPr>
          <a:xfrm>
            <a:off x="4781643" y="3791140"/>
            <a:ext cx="378317" cy="153888"/>
          </a:xfrm>
          <a:prstGeom prst="rect">
            <a:avLst/>
          </a:prstGeom>
          <a:noFill/>
        </p:spPr>
        <p:txBody>
          <a:bodyPr wrap="square" rtlCol="0">
            <a:spAutoFit/>
          </a:bodyPr>
          <a:lstStyle/>
          <a:p>
            <a:pPr algn="just"/>
            <a:r>
              <a:rPr lang="en-US" sz="400" dirty="0"/>
              <a:t>Satisfied</a:t>
            </a:r>
          </a:p>
        </p:txBody>
      </p:sp>
      <p:sp>
        <p:nvSpPr>
          <p:cNvPr id="133" name="TextBox 132">
            <a:extLst>
              <a:ext uri="{FF2B5EF4-FFF2-40B4-BE49-F238E27FC236}">
                <a16:creationId xmlns:a16="http://schemas.microsoft.com/office/drawing/2014/main" id="{41063B09-82AC-7E6A-0E90-3DE063EC548F}"/>
              </a:ext>
            </a:extLst>
          </p:cNvPr>
          <p:cNvSpPr txBox="1"/>
          <p:nvPr/>
        </p:nvSpPr>
        <p:spPr>
          <a:xfrm>
            <a:off x="8340221" y="3799789"/>
            <a:ext cx="531340" cy="153888"/>
          </a:xfrm>
          <a:prstGeom prst="rect">
            <a:avLst/>
          </a:prstGeom>
          <a:noFill/>
        </p:spPr>
        <p:txBody>
          <a:bodyPr wrap="square" rtlCol="0">
            <a:spAutoFit/>
          </a:bodyPr>
          <a:lstStyle/>
          <a:p>
            <a:pPr algn="r"/>
            <a:r>
              <a:rPr lang="en-US" sz="400" dirty="0"/>
              <a:t>Dissatisfied</a:t>
            </a:r>
          </a:p>
        </p:txBody>
      </p:sp>
      <p:sp>
        <p:nvSpPr>
          <p:cNvPr id="134" name="TextBox 133">
            <a:extLst>
              <a:ext uri="{FF2B5EF4-FFF2-40B4-BE49-F238E27FC236}">
                <a16:creationId xmlns:a16="http://schemas.microsoft.com/office/drawing/2014/main" id="{78EA5F72-2ECF-1937-7711-325EF7481303}"/>
              </a:ext>
            </a:extLst>
          </p:cNvPr>
          <p:cNvSpPr txBox="1"/>
          <p:nvPr/>
        </p:nvSpPr>
        <p:spPr>
          <a:xfrm>
            <a:off x="4815223" y="3705218"/>
            <a:ext cx="378317" cy="153888"/>
          </a:xfrm>
          <a:prstGeom prst="rect">
            <a:avLst/>
          </a:prstGeom>
          <a:noFill/>
        </p:spPr>
        <p:txBody>
          <a:bodyPr wrap="square" rtlCol="0">
            <a:spAutoFit/>
          </a:bodyPr>
          <a:lstStyle/>
          <a:p>
            <a:pPr algn="just"/>
            <a:r>
              <a:rPr lang="en-US" sz="400" dirty="0"/>
              <a:t>0.5k</a:t>
            </a:r>
          </a:p>
        </p:txBody>
      </p:sp>
      <p:sp>
        <p:nvSpPr>
          <p:cNvPr id="135" name="TextBox 134">
            <a:extLst>
              <a:ext uri="{FF2B5EF4-FFF2-40B4-BE49-F238E27FC236}">
                <a16:creationId xmlns:a16="http://schemas.microsoft.com/office/drawing/2014/main" id="{4FAE1AC3-2C9E-584D-0109-334E395084B0}"/>
              </a:ext>
            </a:extLst>
          </p:cNvPr>
          <p:cNvSpPr txBox="1"/>
          <p:nvPr/>
        </p:nvSpPr>
        <p:spPr>
          <a:xfrm>
            <a:off x="5415003" y="3702594"/>
            <a:ext cx="378317" cy="153888"/>
          </a:xfrm>
          <a:prstGeom prst="rect">
            <a:avLst/>
          </a:prstGeom>
          <a:noFill/>
        </p:spPr>
        <p:txBody>
          <a:bodyPr wrap="square" rtlCol="0">
            <a:spAutoFit/>
          </a:bodyPr>
          <a:lstStyle/>
          <a:p>
            <a:pPr algn="just"/>
            <a:r>
              <a:rPr lang="en-US" sz="400" dirty="0"/>
              <a:t>1k</a:t>
            </a:r>
          </a:p>
        </p:txBody>
      </p:sp>
      <p:sp>
        <p:nvSpPr>
          <p:cNvPr id="136" name="TextBox 135">
            <a:extLst>
              <a:ext uri="{FF2B5EF4-FFF2-40B4-BE49-F238E27FC236}">
                <a16:creationId xmlns:a16="http://schemas.microsoft.com/office/drawing/2014/main" id="{A4ACD0F8-293B-C086-B2BA-B98753A2AD6F}"/>
              </a:ext>
            </a:extLst>
          </p:cNvPr>
          <p:cNvSpPr txBox="1"/>
          <p:nvPr/>
        </p:nvSpPr>
        <p:spPr>
          <a:xfrm>
            <a:off x="7335064" y="3706518"/>
            <a:ext cx="378317" cy="153888"/>
          </a:xfrm>
          <a:prstGeom prst="rect">
            <a:avLst/>
          </a:prstGeom>
          <a:noFill/>
        </p:spPr>
        <p:txBody>
          <a:bodyPr wrap="square" rtlCol="0">
            <a:spAutoFit/>
          </a:bodyPr>
          <a:lstStyle/>
          <a:p>
            <a:pPr algn="just"/>
            <a:r>
              <a:rPr lang="en-US" sz="400" dirty="0"/>
              <a:t>6k</a:t>
            </a:r>
          </a:p>
        </p:txBody>
      </p:sp>
      <p:sp>
        <p:nvSpPr>
          <p:cNvPr id="137" name="TextBox 136">
            <a:extLst>
              <a:ext uri="{FF2B5EF4-FFF2-40B4-BE49-F238E27FC236}">
                <a16:creationId xmlns:a16="http://schemas.microsoft.com/office/drawing/2014/main" id="{82820EED-B4B6-CAE8-AA11-3A96A29CB372}"/>
              </a:ext>
            </a:extLst>
          </p:cNvPr>
          <p:cNvSpPr txBox="1"/>
          <p:nvPr/>
        </p:nvSpPr>
        <p:spPr>
          <a:xfrm>
            <a:off x="7727085" y="3709419"/>
            <a:ext cx="378317" cy="153888"/>
          </a:xfrm>
          <a:prstGeom prst="rect">
            <a:avLst/>
          </a:prstGeom>
          <a:noFill/>
        </p:spPr>
        <p:txBody>
          <a:bodyPr wrap="square" rtlCol="0">
            <a:spAutoFit/>
          </a:bodyPr>
          <a:lstStyle/>
          <a:p>
            <a:pPr algn="just"/>
            <a:r>
              <a:rPr lang="en-US" sz="400" dirty="0"/>
              <a:t>1k</a:t>
            </a:r>
          </a:p>
        </p:txBody>
      </p:sp>
      <p:sp>
        <p:nvSpPr>
          <p:cNvPr id="138" name="TextBox 137">
            <a:extLst>
              <a:ext uri="{FF2B5EF4-FFF2-40B4-BE49-F238E27FC236}">
                <a16:creationId xmlns:a16="http://schemas.microsoft.com/office/drawing/2014/main" id="{C44955A8-64D8-6D90-6483-2B1FFB67E13F}"/>
              </a:ext>
            </a:extLst>
          </p:cNvPr>
          <p:cNvSpPr txBox="1"/>
          <p:nvPr/>
        </p:nvSpPr>
        <p:spPr>
          <a:xfrm>
            <a:off x="8549255" y="3703664"/>
            <a:ext cx="378317" cy="153888"/>
          </a:xfrm>
          <a:prstGeom prst="rect">
            <a:avLst/>
          </a:prstGeom>
          <a:noFill/>
        </p:spPr>
        <p:txBody>
          <a:bodyPr wrap="square" rtlCol="0">
            <a:spAutoFit/>
          </a:bodyPr>
          <a:lstStyle/>
          <a:p>
            <a:pPr algn="just"/>
            <a:r>
              <a:rPr lang="en-US" sz="400" dirty="0"/>
              <a:t>1.5k</a:t>
            </a:r>
          </a:p>
        </p:txBody>
      </p:sp>
      <p:sp>
        <p:nvSpPr>
          <p:cNvPr id="139" name="TextBox 138">
            <a:extLst>
              <a:ext uri="{FF2B5EF4-FFF2-40B4-BE49-F238E27FC236}">
                <a16:creationId xmlns:a16="http://schemas.microsoft.com/office/drawing/2014/main" id="{3F1D8FCC-D580-F002-93FA-CCDC9ED812F6}"/>
              </a:ext>
            </a:extLst>
          </p:cNvPr>
          <p:cNvSpPr txBox="1"/>
          <p:nvPr/>
        </p:nvSpPr>
        <p:spPr>
          <a:xfrm>
            <a:off x="5320701" y="3803281"/>
            <a:ext cx="3285190" cy="153888"/>
          </a:xfrm>
          <a:prstGeom prst="rect">
            <a:avLst/>
          </a:prstGeom>
          <a:noFill/>
        </p:spPr>
        <p:txBody>
          <a:bodyPr wrap="square" rtlCol="0">
            <a:spAutoFit/>
          </a:bodyPr>
          <a:lstStyle/>
          <a:p>
            <a:pPr algn="ctr"/>
            <a:r>
              <a:rPr lang="en-US" sz="400" dirty="0"/>
              <a:t>( The above graph represents the employee satisfaction rating over their scrum meeting. A total sample size = 10K)</a:t>
            </a:r>
          </a:p>
        </p:txBody>
      </p:sp>
      <p:pic>
        <p:nvPicPr>
          <p:cNvPr id="144" name="Graphic 143" descr="Stopwatch 50% with solid fill">
            <a:extLst>
              <a:ext uri="{FF2B5EF4-FFF2-40B4-BE49-F238E27FC236}">
                <a16:creationId xmlns:a16="http://schemas.microsoft.com/office/drawing/2014/main" id="{18481023-85FD-31A3-8F4D-2FC1CF9D8170}"/>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344417" y="4570257"/>
            <a:ext cx="433443" cy="433443"/>
          </a:xfrm>
          <a:prstGeom prst="rect">
            <a:avLst/>
          </a:prstGeom>
        </p:spPr>
      </p:pic>
      <p:graphicFrame>
        <p:nvGraphicFramePr>
          <p:cNvPr id="147" name="Table 147">
            <a:extLst>
              <a:ext uri="{FF2B5EF4-FFF2-40B4-BE49-F238E27FC236}">
                <a16:creationId xmlns:a16="http://schemas.microsoft.com/office/drawing/2014/main" id="{D05947AE-B553-008A-6CE5-C821171E8FDD}"/>
              </a:ext>
            </a:extLst>
          </p:cNvPr>
          <p:cNvGraphicFramePr>
            <a:graphicFrameLocks noGrp="1"/>
          </p:cNvGraphicFramePr>
          <p:nvPr>
            <p:extLst>
              <p:ext uri="{D42A27DB-BD31-4B8C-83A1-F6EECF244321}">
                <p14:modId xmlns:p14="http://schemas.microsoft.com/office/powerpoint/2010/main" val="143066665"/>
              </p:ext>
            </p:extLst>
          </p:nvPr>
        </p:nvGraphicFramePr>
        <p:xfrm>
          <a:off x="7164901" y="2239942"/>
          <a:ext cx="4916477" cy="548640"/>
        </p:xfrm>
        <a:graphic>
          <a:graphicData uri="http://schemas.openxmlformats.org/drawingml/2006/table">
            <a:tbl>
              <a:tblPr firstRow="1" bandRow="1">
                <a:tableStyleId>{C4B1156A-380E-4F78-BDF5-A606A8083BF9}</a:tableStyleId>
              </a:tblPr>
              <a:tblGrid>
                <a:gridCol w="2077953">
                  <a:extLst>
                    <a:ext uri="{9D8B030D-6E8A-4147-A177-3AD203B41FA5}">
                      <a16:colId xmlns:a16="http://schemas.microsoft.com/office/drawing/2014/main" val="1372933704"/>
                    </a:ext>
                  </a:extLst>
                </a:gridCol>
                <a:gridCol w="2838524">
                  <a:extLst>
                    <a:ext uri="{9D8B030D-6E8A-4147-A177-3AD203B41FA5}">
                      <a16:colId xmlns:a16="http://schemas.microsoft.com/office/drawing/2014/main" val="2599296020"/>
                    </a:ext>
                  </a:extLst>
                </a:gridCol>
              </a:tblGrid>
              <a:tr h="170735">
                <a:tc>
                  <a:txBody>
                    <a:bodyPr/>
                    <a:lstStyle/>
                    <a:p>
                      <a:r>
                        <a:rPr lang="en-US" sz="600" b="0" dirty="0"/>
                        <a:t>Limit the participants list to absolute necessary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600" b="0" dirty="0"/>
                        <a:t>Ensure the team is updating the time and stories at end of the day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04781189"/>
                  </a:ext>
                </a:extLst>
              </a:tr>
              <a:tr h="170735">
                <a:tc>
                  <a:txBody>
                    <a:bodyPr/>
                    <a:lstStyle/>
                    <a:p>
                      <a:r>
                        <a:rPr lang="en-US" sz="600" dirty="0"/>
                        <a:t>Effective Utilization of team chats / discussion forums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600" dirty="0"/>
                        <a:t>Proper A/V setup, in case of virtual meet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50666361"/>
                  </a:ext>
                </a:extLst>
              </a:tr>
              <a:tr h="170735">
                <a:tc>
                  <a:txBody>
                    <a:bodyPr/>
                    <a:lstStyle/>
                    <a:p>
                      <a:pPr marL="0" marR="0" lvl="0" indent="0" algn="l" defTabSz="914420" rtl="0" eaLnBrk="1" fontAlgn="auto" latinLnBrk="0" hangingPunct="1">
                        <a:lnSpc>
                          <a:spcPct val="100000"/>
                        </a:lnSpc>
                        <a:spcBef>
                          <a:spcPts val="0"/>
                        </a:spcBef>
                        <a:spcAft>
                          <a:spcPts val="0"/>
                        </a:spcAft>
                        <a:buClrTx/>
                        <a:buSzTx/>
                        <a:buFontTx/>
                        <a:buNone/>
                        <a:tabLst/>
                        <a:defRPr/>
                      </a:pPr>
                      <a:r>
                        <a:rPr lang="en-US" sz="600" i="0" dirty="0"/>
                        <a:t>Limit the individuals update when exceeding their time slots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20" rtl="0" eaLnBrk="1" fontAlgn="auto" latinLnBrk="0" hangingPunct="1">
                        <a:lnSpc>
                          <a:spcPct val="100000"/>
                        </a:lnSpc>
                        <a:spcBef>
                          <a:spcPts val="0"/>
                        </a:spcBef>
                        <a:spcAft>
                          <a:spcPts val="0"/>
                        </a:spcAft>
                        <a:buClrTx/>
                        <a:buSzTx/>
                        <a:buFontTx/>
                        <a:buNone/>
                        <a:tabLst/>
                        <a:defRPr/>
                      </a:pPr>
                      <a:r>
                        <a:rPr lang="en-US" sz="600" i="0" dirty="0"/>
                        <a:t>Focus on 1) What does the team need to know 2) What do </a:t>
                      </a:r>
                      <a:r>
                        <a:rPr lang="en-US" sz="600" i="0"/>
                        <a:t>a member </a:t>
                      </a:r>
                      <a:r>
                        <a:rPr lang="en-US" sz="600" i="0" dirty="0"/>
                        <a:t>need help with</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60980997"/>
                  </a:ext>
                </a:extLst>
              </a:tr>
            </a:tbl>
          </a:graphicData>
        </a:graphic>
      </p:graphicFrame>
      <p:sp>
        <p:nvSpPr>
          <p:cNvPr id="148" name="TextBox 147">
            <a:extLst>
              <a:ext uri="{FF2B5EF4-FFF2-40B4-BE49-F238E27FC236}">
                <a16:creationId xmlns:a16="http://schemas.microsoft.com/office/drawing/2014/main" id="{F3070ABA-2AE4-4B8D-D077-F9B1D8239817}"/>
              </a:ext>
            </a:extLst>
          </p:cNvPr>
          <p:cNvSpPr txBox="1"/>
          <p:nvPr/>
        </p:nvSpPr>
        <p:spPr>
          <a:xfrm>
            <a:off x="2195493" y="6480760"/>
            <a:ext cx="731290" cy="230832"/>
          </a:xfrm>
          <a:prstGeom prst="rect">
            <a:avLst/>
          </a:prstGeom>
          <a:noFill/>
        </p:spPr>
        <p:txBody>
          <a:bodyPr wrap="none" rtlCol="0">
            <a:spAutoFit/>
          </a:bodyPr>
          <a:lstStyle/>
          <a:p>
            <a:r>
              <a:rPr lang="en-US" sz="900" dirty="0">
                <a:latin typeface="Yuanti TC Light" panose="02010600040101010101" pitchFamily="2" charset="-120"/>
                <a:ea typeface="Yuanti TC Light" panose="02010600040101010101" pitchFamily="2" charset="-120"/>
              </a:rPr>
              <a:t>110088953 </a:t>
            </a:r>
          </a:p>
        </p:txBody>
      </p:sp>
      <p:sp>
        <p:nvSpPr>
          <p:cNvPr id="149" name="TextBox 148">
            <a:extLst>
              <a:ext uri="{FF2B5EF4-FFF2-40B4-BE49-F238E27FC236}">
                <a16:creationId xmlns:a16="http://schemas.microsoft.com/office/drawing/2014/main" id="{F3F24398-1561-1E29-2147-C483014E93BE}"/>
              </a:ext>
            </a:extLst>
          </p:cNvPr>
          <p:cNvSpPr txBox="1"/>
          <p:nvPr/>
        </p:nvSpPr>
        <p:spPr>
          <a:xfrm>
            <a:off x="3753112" y="6489022"/>
            <a:ext cx="678391" cy="230832"/>
          </a:xfrm>
          <a:prstGeom prst="rect">
            <a:avLst/>
          </a:prstGeom>
          <a:noFill/>
        </p:spPr>
        <p:txBody>
          <a:bodyPr wrap="none" rtlCol="0">
            <a:spAutoFit/>
          </a:bodyPr>
          <a:lstStyle/>
          <a:p>
            <a:r>
              <a:rPr lang="en-US" sz="900" dirty="0">
                <a:latin typeface="Yuanti TC Light" panose="02010600040101010101" pitchFamily="2" charset="-120"/>
                <a:ea typeface="Yuanti TC Light" panose="02010600040101010101" pitchFamily="2" charset="-120"/>
              </a:rPr>
              <a:t>110089120</a:t>
            </a:r>
          </a:p>
        </p:txBody>
      </p:sp>
      <p:sp>
        <p:nvSpPr>
          <p:cNvPr id="150" name="TextBox 149">
            <a:extLst>
              <a:ext uri="{FF2B5EF4-FFF2-40B4-BE49-F238E27FC236}">
                <a16:creationId xmlns:a16="http://schemas.microsoft.com/office/drawing/2014/main" id="{5C10F394-CDFB-CFDE-60E9-92973BCE08FA}"/>
              </a:ext>
            </a:extLst>
          </p:cNvPr>
          <p:cNvSpPr txBox="1"/>
          <p:nvPr/>
        </p:nvSpPr>
        <p:spPr>
          <a:xfrm>
            <a:off x="5438896" y="6472471"/>
            <a:ext cx="708848" cy="230832"/>
          </a:xfrm>
          <a:prstGeom prst="rect">
            <a:avLst/>
          </a:prstGeom>
          <a:noFill/>
        </p:spPr>
        <p:txBody>
          <a:bodyPr wrap="none" rtlCol="0">
            <a:spAutoFit/>
          </a:bodyPr>
          <a:lstStyle/>
          <a:p>
            <a:r>
              <a:rPr lang="en-US" sz="900" dirty="0">
                <a:latin typeface="Yuanti TC Light" panose="02010600040101010101" pitchFamily="2" charset="-120"/>
                <a:ea typeface="Yuanti TC Light" panose="02010600040101010101" pitchFamily="2" charset="-120"/>
              </a:rPr>
              <a:t>110088432</a:t>
            </a:r>
          </a:p>
        </p:txBody>
      </p:sp>
      <p:sp>
        <p:nvSpPr>
          <p:cNvPr id="151" name="TextBox 150">
            <a:extLst>
              <a:ext uri="{FF2B5EF4-FFF2-40B4-BE49-F238E27FC236}">
                <a16:creationId xmlns:a16="http://schemas.microsoft.com/office/drawing/2014/main" id="{2D9B7261-83F2-B5EA-80C8-792FA8DFD0C3}"/>
              </a:ext>
            </a:extLst>
          </p:cNvPr>
          <p:cNvSpPr txBox="1"/>
          <p:nvPr/>
        </p:nvSpPr>
        <p:spPr>
          <a:xfrm>
            <a:off x="9573339" y="5084006"/>
            <a:ext cx="2618661" cy="738664"/>
          </a:xfrm>
          <a:prstGeom prst="rect">
            <a:avLst/>
          </a:prstGeom>
          <a:noFill/>
        </p:spPr>
        <p:txBody>
          <a:bodyPr wrap="square" rtlCol="0">
            <a:spAutoFit/>
          </a:bodyPr>
          <a:lstStyle/>
          <a:p>
            <a:pPr algn="just"/>
            <a:r>
              <a:rPr lang="en-US" sz="700" dirty="0">
                <a:latin typeface="Dubai" panose="020B0503030403030204" pitchFamily="34" charset="-78"/>
                <a:cs typeface="Dubai" panose="020B0503030403030204" pitchFamily="34" charset="-78"/>
              </a:rPr>
              <a:t>Yay or Nay! scrum meetings help in teams' development and focus on goals ahead</a:t>
            </a:r>
          </a:p>
          <a:p>
            <a:pPr algn="just"/>
            <a:r>
              <a:rPr lang="en-US" sz="700" dirty="0">
                <a:latin typeface="Dubai" panose="020B0503030403030204" pitchFamily="34" charset="-78"/>
                <a:cs typeface="Dubai" panose="020B0503030403030204" pitchFamily="34" charset="-78"/>
              </a:rPr>
              <a:t>                 Since it’s the first meeting of the day, organizing and managing the duration of scrum calls is prominent. Implementing it effectively will lead to a positive impact on teams internally and boost productivity</a:t>
            </a:r>
          </a:p>
        </p:txBody>
      </p:sp>
      <p:pic>
        <p:nvPicPr>
          <p:cNvPr id="152" name="Graphic 151" descr="Grining and sweating face outline outline">
            <a:extLst>
              <a:ext uri="{FF2B5EF4-FFF2-40B4-BE49-F238E27FC236}">
                <a16:creationId xmlns:a16="http://schemas.microsoft.com/office/drawing/2014/main" id="{7FC88DA7-B518-A0FA-4BF8-99BB48195C1B}"/>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rot="12891553">
            <a:off x="9561977" y="4331097"/>
            <a:ext cx="138741" cy="138741"/>
          </a:xfrm>
          <a:prstGeom prst="rect">
            <a:avLst/>
          </a:prstGeom>
        </p:spPr>
      </p:pic>
      <p:pic>
        <p:nvPicPr>
          <p:cNvPr id="153" name="Graphic 152" descr="Grining and sweating face outline outline">
            <a:extLst>
              <a:ext uri="{FF2B5EF4-FFF2-40B4-BE49-F238E27FC236}">
                <a16:creationId xmlns:a16="http://schemas.microsoft.com/office/drawing/2014/main" id="{F4ACCCE3-D67F-CFD1-D4E3-9898F9D2763B}"/>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rot="3508186">
            <a:off x="9657461" y="3019511"/>
            <a:ext cx="138741" cy="138741"/>
          </a:xfrm>
          <a:prstGeom prst="rect">
            <a:avLst/>
          </a:prstGeom>
        </p:spPr>
      </p:pic>
      <p:pic>
        <p:nvPicPr>
          <p:cNvPr id="154" name="Graphic 153" descr="Grining and sweating face outline outline">
            <a:extLst>
              <a:ext uri="{FF2B5EF4-FFF2-40B4-BE49-F238E27FC236}">
                <a16:creationId xmlns:a16="http://schemas.microsoft.com/office/drawing/2014/main" id="{07B5C430-9297-E893-1BC4-A2E852DEB52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rot="10541552">
            <a:off x="9668261" y="3155760"/>
            <a:ext cx="138741" cy="138741"/>
          </a:xfrm>
          <a:prstGeom prst="rect">
            <a:avLst/>
          </a:prstGeom>
        </p:spPr>
      </p:pic>
      <p:pic>
        <p:nvPicPr>
          <p:cNvPr id="12" name="Graphic 11" descr="Lecturer outline">
            <a:extLst>
              <a:ext uri="{FF2B5EF4-FFF2-40B4-BE49-F238E27FC236}">
                <a16:creationId xmlns:a16="http://schemas.microsoft.com/office/drawing/2014/main" id="{2DF7E178-B3F4-BD67-3C01-1C3B26FA5574}"/>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7335064" y="6270467"/>
            <a:ext cx="200393" cy="200393"/>
          </a:xfrm>
          <a:prstGeom prst="rect">
            <a:avLst/>
          </a:prstGeom>
        </p:spPr>
      </p:pic>
      <p:sp>
        <p:nvSpPr>
          <p:cNvPr id="13" name="TextBox 12">
            <a:extLst>
              <a:ext uri="{FF2B5EF4-FFF2-40B4-BE49-F238E27FC236}">
                <a16:creationId xmlns:a16="http://schemas.microsoft.com/office/drawing/2014/main" id="{6C4D0544-2F52-8053-6730-CF1244AA55EC}"/>
              </a:ext>
            </a:extLst>
          </p:cNvPr>
          <p:cNvSpPr txBox="1"/>
          <p:nvPr/>
        </p:nvSpPr>
        <p:spPr>
          <a:xfrm>
            <a:off x="7429124" y="6307069"/>
            <a:ext cx="1090011" cy="215444"/>
          </a:xfrm>
          <a:prstGeom prst="rect">
            <a:avLst/>
          </a:prstGeom>
          <a:noFill/>
        </p:spPr>
        <p:txBody>
          <a:bodyPr wrap="square" rtlCol="0">
            <a:spAutoFit/>
          </a:bodyPr>
          <a:lstStyle/>
          <a:p>
            <a:r>
              <a:rPr lang="en-CA" sz="800" dirty="0"/>
              <a:t>Prof. Dr. Usama Mir</a:t>
            </a:r>
            <a:endParaRPr lang="en-CA" sz="400" dirty="0">
              <a:effectLst/>
            </a:endParaRPr>
          </a:p>
        </p:txBody>
      </p:sp>
    </p:spTree>
    <p:extLst>
      <p:ext uri="{BB962C8B-B14F-4D97-AF65-F5344CB8AC3E}">
        <p14:creationId xmlns:p14="http://schemas.microsoft.com/office/powerpoint/2010/main" val="3199821327"/>
      </p:ext>
    </p:extLst>
  </p:cSld>
  <p:clrMapOvr>
    <a:masterClrMapping/>
  </p:clrMapOvr>
</p:sld>
</file>

<file path=ppt/theme/theme1.xml><?xml version="1.0" encoding="utf-8"?>
<a:theme xmlns:a="http://schemas.openxmlformats.org/drawingml/2006/main" name="Office Theme">
  <a:themeElements>
    <a:clrScheme name="UWindsor Yellow">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1728</TotalTime>
  <Words>827</Words>
  <Application>Microsoft Macintosh PowerPoint</Application>
  <PresentationFormat>Widescreen</PresentationFormat>
  <Paragraphs>106</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Yuanti TC Light</vt:lpstr>
      <vt:lpstr>Arial</vt:lpstr>
      <vt:lpstr>Calibri</vt:lpstr>
      <vt:lpstr>Calibri Light</vt:lpstr>
      <vt:lpstr>Cambria Math</vt:lpstr>
      <vt:lpstr>Dubai</vt:lpstr>
      <vt:lpstr>Dubai Light</vt:lpstr>
      <vt:lpstr>HELVETICA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Marnie Robillard</dc:creator>
  <cp:lastModifiedBy>Harsh Bharath Nimmakuri</cp:lastModifiedBy>
  <cp:revision>96</cp:revision>
  <cp:lastPrinted>2022-07-17T14:51:52Z</cp:lastPrinted>
  <dcterms:created xsi:type="dcterms:W3CDTF">2019-04-04T13:39:44Z</dcterms:created>
  <dcterms:modified xsi:type="dcterms:W3CDTF">2022-07-18T02:39:39Z</dcterms:modified>
</cp:coreProperties>
</file>