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9" r:id="rId4"/>
    <p:sldId id="269" r:id="rId5"/>
    <p:sldId id="279" r:id="rId6"/>
    <p:sldId id="261" r:id="rId7"/>
    <p:sldId id="270" r:id="rId8"/>
    <p:sldId id="278" r:id="rId9"/>
    <p:sldId id="271" r:id="rId10"/>
    <p:sldId id="276" r:id="rId11"/>
    <p:sldId id="272" r:id="rId12"/>
    <p:sldId id="273" r:id="rId13"/>
    <p:sldId id="277" r:id="rId14"/>
    <p:sldId id="274" r:id="rId15"/>
    <p:sldId id="275" r:id="rId16"/>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p:scale>
          <a:sx n="94" d="100"/>
          <a:sy n="94" d="100"/>
        </p:scale>
        <p:origin x="134"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C9912-C7FC-4B0B-94DD-357499D10DDF}" type="datetimeFigureOut">
              <a:rPr lang="en-IN" smtClean="0"/>
              <a:t>21-05-2021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5B4D50-58D2-42D3-AF8A-13B893AC424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F119E9E-D495-42B1-9F5C-C05E13FC4F0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119E9E-D495-42B1-9F5C-C05E13FC4F0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119E9E-D495-42B1-9F5C-C05E13FC4F0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F119E9E-D495-42B1-9F5C-C05E13FC4F0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119E9E-D495-42B1-9F5C-C05E13FC4F0C}" type="datetimeFigureOut">
              <a:rPr lang="en-IN" smtClean="0"/>
              <a:t>21-05-2021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119E9E-D495-42B1-9F5C-C05E13FC4F0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119E9E-D495-42B1-9F5C-C05E13FC4F0C}" type="datetimeFigureOut">
              <a:rPr lang="en-IN" smtClean="0"/>
              <a:t>21-05-2021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F119E9E-D495-42B1-9F5C-C05E13FC4F0C}" type="datetimeFigureOut">
              <a:rPr lang="en-IN" smtClean="0"/>
              <a:t>21-05-2021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19E9E-D495-42B1-9F5C-C05E13FC4F0C}" type="datetimeFigureOut">
              <a:rPr lang="en-IN" smtClean="0"/>
              <a:t>21-05-2021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19E9E-D495-42B1-9F5C-C05E13FC4F0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19E9E-D495-42B1-9F5C-C05E13FC4F0C}" type="datetimeFigureOut">
              <a:rPr lang="en-IN" smtClean="0"/>
              <a:t>21-05-2021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5F50A5-0FC9-46ED-BF6D-D995A9B0CDC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19E9E-D495-42B1-9F5C-C05E13FC4F0C}" type="datetimeFigureOut">
              <a:rPr lang="en-IN" smtClean="0"/>
              <a:t>21-05-2021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F50A5-0FC9-46ED-BF6D-D995A9B0CDC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latin typeface="Times New Roman" panose="02020603050405020304" pitchFamily="18" charset="0"/>
                <a:cs typeface="Times New Roman" panose="02020603050405020304" pitchFamily="18" charset="0"/>
              </a:rPr>
              <a:t>YOUTUBE SPAM COMMENTS</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DETECTION</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000" dirty="0">
                <a:latin typeface="Times New Roman" panose="02020603050405020304" pitchFamily="18" charset="0"/>
                <a:cs typeface="Times New Roman" panose="02020603050405020304" pitchFamily="18" charset="0"/>
              </a:rPr>
              <a:t>Guide: A. Sirisha, Assistant Professor</a:t>
            </a:r>
          </a:p>
          <a:p>
            <a:r>
              <a:rPr lang="en-US" sz="2000" dirty="0">
                <a:latin typeface="Times New Roman" panose="02020603050405020304" pitchFamily="18" charset="0"/>
                <a:cs typeface="Times New Roman" panose="02020603050405020304" pitchFamily="18" charset="0"/>
              </a:rPr>
              <a:t>CBIT/IT/2020-21/119</a:t>
            </a:r>
          </a:p>
          <a:p>
            <a:r>
              <a:rPr lang="en-US" sz="2000" dirty="0">
                <a:latin typeface="Times New Roman" panose="02020603050405020304" pitchFamily="18" charset="0"/>
                <a:cs typeface="Times New Roman" panose="02020603050405020304" pitchFamily="18" charset="0"/>
              </a:rPr>
              <a:t>B. Aravind Kumar(160117737033)</a:t>
            </a:r>
          </a:p>
          <a:p>
            <a:r>
              <a:rPr lang="en-US" sz="2000" dirty="0">
                <a:latin typeface="Times New Roman" panose="02020603050405020304" pitchFamily="18" charset="0"/>
                <a:cs typeface="Times New Roman" panose="02020603050405020304" pitchFamily="18" charset="0"/>
              </a:rPr>
              <a:t>N. Arun Reddy(160117737035)</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Comparison of Accuracy for various models with different proportions of test data</a:t>
            </a:r>
            <a:endParaRPr lang="en-IN" sz="2400" b="1" dirty="0">
              <a:latin typeface="Times New Roman" panose="02020603050405020304" pitchFamily="18" charset="0"/>
              <a:cs typeface="Times New Roman" panose="02020603050405020304" pitchFamily="18" charset="0"/>
            </a:endParaRP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854895413"/>
              </p:ext>
            </p:extLst>
          </p:nvPr>
        </p:nvGraphicFramePr>
        <p:xfrm>
          <a:off x="1918908" y="1690688"/>
          <a:ext cx="7377344" cy="3338512"/>
        </p:xfrm>
        <a:graphic>
          <a:graphicData uri="http://schemas.openxmlformats.org/drawingml/2006/table">
            <a:tbl>
              <a:tblPr firstRow="1" firstCol="1" bandRow="1">
                <a:tableStyleId>{5C22544A-7EE6-4342-B048-85BDC9FD1C3A}</a:tableStyleId>
              </a:tblPr>
              <a:tblGrid>
                <a:gridCol w="1508035">
                  <a:extLst>
                    <a:ext uri="{9D8B030D-6E8A-4147-A177-3AD203B41FA5}">
                      <a16:colId xmlns:a16="http://schemas.microsoft.com/office/drawing/2014/main" val="20000"/>
                    </a:ext>
                  </a:extLst>
                </a:gridCol>
                <a:gridCol w="1507217">
                  <a:extLst>
                    <a:ext uri="{9D8B030D-6E8A-4147-A177-3AD203B41FA5}">
                      <a16:colId xmlns:a16="http://schemas.microsoft.com/office/drawing/2014/main" val="20001"/>
                    </a:ext>
                  </a:extLst>
                </a:gridCol>
                <a:gridCol w="1545675">
                  <a:extLst>
                    <a:ext uri="{9D8B030D-6E8A-4147-A177-3AD203B41FA5}">
                      <a16:colId xmlns:a16="http://schemas.microsoft.com/office/drawing/2014/main" val="20002"/>
                    </a:ext>
                  </a:extLst>
                </a:gridCol>
                <a:gridCol w="1614408">
                  <a:extLst>
                    <a:ext uri="{9D8B030D-6E8A-4147-A177-3AD203B41FA5}">
                      <a16:colId xmlns:a16="http://schemas.microsoft.com/office/drawing/2014/main" val="20003"/>
                    </a:ext>
                  </a:extLst>
                </a:gridCol>
                <a:gridCol w="1202009">
                  <a:extLst>
                    <a:ext uri="{9D8B030D-6E8A-4147-A177-3AD203B41FA5}">
                      <a16:colId xmlns:a16="http://schemas.microsoft.com/office/drawing/2014/main" val="20004"/>
                    </a:ext>
                  </a:extLst>
                </a:gridCol>
              </a:tblGrid>
              <a:tr h="1353784">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Test date size Proportion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Logistic Regression</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Proportion</a:t>
                      </a: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Random Forest Accuracy</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Proportion</a:t>
                      </a: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Multinomial Accuracy</a:t>
                      </a:r>
                    </a:p>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 Proportion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SVM Accuracy</a:t>
                      </a: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Proportion</a:t>
                      </a:r>
                    </a:p>
                  </a:txBody>
                  <a:tcPr marL="68580" marR="68580" marT="0" marB="0"/>
                </a:tc>
                <a:extLst>
                  <a:ext uri="{0D108BD9-81ED-4DB2-BD59-A6C34878D82A}">
                    <a16:rowId xmlns:a16="http://schemas.microsoft.com/office/drawing/2014/main" val="10000"/>
                  </a:ext>
                </a:extLst>
              </a:tr>
              <a:tr h="661576">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0.93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0.93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0.89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0.93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61576">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0.33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0.93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0.95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0.89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0.93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61576">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0.43</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0.94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0.95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0.87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0.94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13" name="Rectangle 1"/>
          <p:cNvSpPr>
            <a:spLocks noChangeArrowheads="1"/>
          </p:cNvSpPr>
          <p:nvPr/>
        </p:nvSpPr>
        <p:spPr bwMode="auto">
          <a:xfrm>
            <a:off x="-2008628" y="-1356063"/>
            <a:ext cx="1571040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493"/>
            <a:ext cx="10515600" cy="1098422"/>
          </a:xfrm>
        </p:spPr>
        <p:txBody>
          <a:bodyPr>
            <a:normAutofit fontScale="90000"/>
          </a:bodyPr>
          <a:lstStyle/>
          <a:p>
            <a:r>
              <a:rPr lang="en-US" sz="2800" b="1" dirty="0">
                <a:latin typeface="Times New Roman" panose="02020603050405020304" pitchFamily="18" charset="0"/>
                <a:cs typeface="Times New Roman" panose="02020603050405020304" pitchFamily="18" charset="0"/>
              </a:rPr>
              <a:t>TESTING &amp; RESULTS</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7CBF358-8AFB-4654-AD27-C9F478C8BB40}"/>
              </a:ext>
            </a:extLst>
          </p:cNvPr>
          <p:cNvSpPr>
            <a:spLocks noGrp="1"/>
          </p:cNvSpPr>
          <p:nvPr>
            <p:ph idx="1"/>
          </p:nvPr>
        </p:nvSpPr>
        <p:spPr>
          <a:xfrm>
            <a:off x="838200" y="1110343"/>
            <a:ext cx="10515600" cy="5066620"/>
          </a:xfrm>
        </p:spPr>
        <p:txBody>
          <a:bodyPr>
            <a:normAutofit/>
          </a:bodyPr>
          <a:lstStyle/>
          <a:p>
            <a:r>
              <a:rPr lang="en-US" sz="2400" dirty="0">
                <a:latin typeface="Times New Roman" panose="02020603050405020304" pitchFamily="18" charset="0"/>
                <a:cs typeface="Times New Roman" panose="02020603050405020304" pitchFamily="18" charset="0"/>
              </a:rPr>
              <a:t>Web application of proposed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spam detector</a:t>
            </a:r>
          </a:p>
          <a:p>
            <a:endParaRPr lang="en-IN" sz="2400" dirty="0">
              <a:latin typeface="Times New Roman" panose="02020603050405020304" pitchFamily="18" charset="0"/>
              <a:cs typeface="Times New Roman" panose="02020603050405020304" pitchFamily="18" charset="0"/>
            </a:endParaRPr>
          </a:p>
        </p:txBody>
      </p:sp>
      <p:pic>
        <p:nvPicPr>
          <p:cNvPr id="6" name="Content Placeholder 14">
            <a:extLst>
              <a:ext uri="{FF2B5EF4-FFF2-40B4-BE49-F238E27FC236}">
                <a16:creationId xmlns:a16="http://schemas.microsoft.com/office/drawing/2014/main" id="{5CBBA762-B5A7-4ABA-874E-77D719A05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12312"/>
            <a:ext cx="9599769" cy="44743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Giving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URL as input for the model</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81AF22A-936A-44BB-9A01-CEAD1D0B324B}"/>
              </a:ext>
            </a:extLst>
          </p:cNvPr>
          <p:cNvSpPr>
            <a:spLocks noGrp="1"/>
          </p:cNvSpPr>
          <p:nvPr>
            <p:ph idx="1"/>
          </p:nvPr>
        </p:nvSpPr>
        <p:spPr>
          <a:xfrm>
            <a:off x="838200" y="1812471"/>
            <a:ext cx="10515600" cy="4364492"/>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10" name="Content Placeholder 6">
            <a:extLst>
              <a:ext uri="{FF2B5EF4-FFF2-40B4-BE49-F238E27FC236}">
                <a16:creationId xmlns:a16="http://schemas.microsoft.com/office/drawing/2014/main" id="{32B22ECA-22A9-4830-913A-B84137F7DDA1}"/>
              </a:ext>
            </a:extLst>
          </p:cNvPr>
          <p:cNvPicPr>
            <a:picLocks noChangeAspect="1"/>
          </p:cNvPicPr>
          <p:nvPr/>
        </p:nvPicPr>
        <p:blipFill rotWithShape="1">
          <a:blip r:embed="rId2">
            <a:extLst>
              <a:ext uri="{28A0092B-C50C-407E-A947-70E740481C1C}">
                <a14:useLocalDpi xmlns:a14="http://schemas.microsoft.com/office/drawing/2010/main" val="0"/>
              </a:ext>
            </a:extLst>
          </a:blip>
          <a:srcRect l="236" t="3224" r="-236" b="4313"/>
          <a:stretch>
            <a:fillRect/>
          </a:stretch>
        </p:blipFill>
        <p:spPr>
          <a:xfrm>
            <a:off x="962301" y="1152780"/>
            <a:ext cx="10267398" cy="53400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Extracting Comments from the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URL</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6EC3819-AC7C-459A-94FA-57240C455B3C}"/>
              </a:ext>
            </a:extLst>
          </p:cNvPr>
          <p:cNvSpPr>
            <a:spLocks noGrp="1"/>
          </p:cNvSpPr>
          <p:nvPr>
            <p:ph idx="1"/>
          </p:nvPr>
        </p:nvSpPr>
        <p:spPr/>
        <p:txBody>
          <a:bodyPr/>
          <a:lstStyle/>
          <a:p>
            <a:endParaRPr lang="en-IN"/>
          </a:p>
        </p:txBody>
      </p:sp>
      <p:pic>
        <p:nvPicPr>
          <p:cNvPr id="6" name="Content Placeholder 4">
            <a:extLst>
              <a:ext uri="{FF2B5EF4-FFF2-40B4-BE49-F238E27FC236}">
                <a16:creationId xmlns:a16="http://schemas.microsoft.com/office/drawing/2014/main" id="{FD29B76A-ABA9-40D7-8F2D-C7CA8CB2D6C4}"/>
              </a:ext>
            </a:extLst>
          </p:cNvPr>
          <p:cNvPicPr>
            <a:picLocks noChangeAspect="1"/>
          </p:cNvPicPr>
          <p:nvPr/>
        </p:nvPicPr>
        <p:blipFill rotWithShape="1">
          <a:blip r:embed="rId2">
            <a:extLst>
              <a:ext uri="{28A0092B-C50C-407E-A947-70E740481C1C}">
                <a14:useLocalDpi xmlns:a14="http://schemas.microsoft.com/office/drawing/2010/main" val="0"/>
              </a:ext>
            </a:extLst>
          </a:blip>
          <a:srcRect b="6972"/>
          <a:stretch>
            <a:fillRect/>
          </a:stretch>
        </p:blipFill>
        <p:spPr>
          <a:xfrm>
            <a:off x="762056" y="1263196"/>
            <a:ext cx="10591744" cy="50959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Detected Spam comments</a:t>
            </a:r>
            <a:endParaRPr lang="en-IN" sz="2400" dirty="0">
              <a:latin typeface="Times New Roman" panose="02020603050405020304" pitchFamily="18" charset="0"/>
              <a:cs typeface="Times New Roman" panose="02020603050405020304" pitchFamily="18" charset="0"/>
            </a:endParaRPr>
          </a:p>
        </p:txBody>
      </p:sp>
      <p:pic>
        <p:nvPicPr>
          <p:cNvPr id="7" name="Content Placeholder 5">
            <a:extLst>
              <a:ext uri="{FF2B5EF4-FFF2-40B4-BE49-F238E27FC236}">
                <a16:creationId xmlns:a16="http://schemas.microsoft.com/office/drawing/2014/main" id="{9ACBFDCE-75C0-4F4A-82FF-DB304E8271C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40" b="5058"/>
          <a:stretch/>
        </p:blipFill>
        <p:spPr>
          <a:xfrm>
            <a:off x="838200" y="1409246"/>
            <a:ext cx="9187418" cy="435133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Detected Ham Comments</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C3B0103-F2E6-4E3B-BEC5-6A96C5B36A8F}"/>
              </a:ext>
            </a:extLst>
          </p:cNvPr>
          <p:cNvSpPr>
            <a:spLocks noGrp="1"/>
          </p:cNvSpPr>
          <p:nvPr>
            <p:ph idx="1"/>
          </p:nvPr>
        </p:nvSpPr>
        <p:spPr/>
        <p:txBody>
          <a:bodyPr/>
          <a:lstStyle/>
          <a:p>
            <a:endParaRPr lang="en-IN"/>
          </a:p>
        </p:txBody>
      </p:sp>
      <p:pic>
        <p:nvPicPr>
          <p:cNvPr id="7" name="Content Placeholder 5">
            <a:extLst>
              <a:ext uri="{FF2B5EF4-FFF2-40B4-BE49-F238E27FC236}">
                <a16:creationId xmlns:a16="http://schemas.microsoft.com/office/drawing/2014/main" id="{3412761F-0243-4F7F-B3D1-A2F4929A7209}"/>
              </a:ext>
            </a:extLst>
          </p:cNvPr>
          <p:cNvPicPr>
            <a:picLocks noChangeAspect="1"/>
          </p:cNvPicPr>
          <p:nvPr/>
        </p:nvPicPr>
        <p:blipFill rotWithShape="1">
          <a:blip r:embed="rId2">
            <a:extLst>
              <a:ext uri="{28A0092B-C50C-407E-A947-70E740481C1C}">
                <a14:useLocalDpi xmlns:a14="http://schemas.microsoft.com/office/drawing/2010/main" val="0"/>
              </a:ext>
            </a:extLst>
          </a:blip>
          <a:srcRect t="3956" b="4322"/>
          <a:stretch/>
        </p:blipFill>
        <p:spPr>
          <a:xfrm>
            <a:off x="838200" y="1216478"/>
            <a:ext cx="10324072" cy="4960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49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CONCLUSION &amp; FUTURE SCOPE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So, by using this project we can detect the spam comments and Ham comments corresponding to a given URL of a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video.</a:t>
            </a:r>
          </a:p>
          <a:p>
            <a:pPr algn="just"/>
            <a:r>
              <a:rPr lang="en-US" sz="2400" dirty="0">
                <a:latin typeface="Times New Roman" panose="02020603050405020304" pitchFamily="18" charset="0"/>
                <a:cs typeface="Times New Roman" panose="02020603050405020304" pitchFamily="18" charset="0"/>
              </a:rPr>
              <a:t>One drawback of this project is when the comments are very high for a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video then it takes more time and sometimes the machine struck.</a:t>
            </a:r>
          </a:p>
          <a:p>
            <a:pPr algn="just"/>
            <a:r>
              <a:rPr lang="en-US" sz="2400" dirty="0">
                <a:latin typeface="Times New Roman" panose="02020603050405020304" pitchFamily="18" charset="0"/>
                <a:cs typeface="Times New Roman" panose="02020603050405020304" pitchFamily="18" charset="0"/>
              </a:rPr>
              <a:t>In future the model can be modified so that more accurate results can be obtained in low processing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BIBILORAPHY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89535" marR="63500" lvl="0" indent="0" algn="l" defTabSz="914400" rtl="0" eaLnBrk="1" fontAlgn="auto" latinLnBrk="0" hangingPunct="1">
              <a:lnSpc>
                <a:spcPct val="115000"/>
              </a:lnSpc>
              <a:spcBef>
                <a:spcPts val="0"/>
              </a:spcBef>
              <a:spcAft>
                <a:spcPts val="0"/>
              </a:spcAft>
              <a:buClr>
                <a:srgbClr val="000000"/>
              </a:buClr>
              <a:buSzPts val="1400"/>
              <a:buFont typeface="Arial" panose="020B0604020202020204"/>
              <a:buNone/>
              <a:defRPr/>
            </a:pPr>
            <a:r>
              <a:rPr lang="en-US" sz="2400" b="0" dirty="0">
                <a:latin typeface="Times New Roman" panose="02020603050405020304" pitchFamily="18" charset="0"/>
                <a:cs typeface="Times New Roman" panose="02020603050405020304" pitchFamily="18" charset="0"/>
              </a:rPr>
              <a:t>[1] A Novel Approach for </a:t>
            </a:r>
            <a:r>
              <a:rPr lang="en-US" sz="2400" b="0" dirty="0" err="1">
                <a:latin typeface="Times New Roman" panose="02020603050405020304" pitchFamily="18" charset="0"/>
                <a:cs typeface="Times New Roman" panose="02020603050405020304" pitchFamily="18" charset="0"/>
              </a:rPr>
              <a:t>Youtube</a:t>
            </a:r>
            <a:r>
              <a:rPr lang="en-US" sz="2400" b="0" dirty="0">
                <a:latin typeface="Times New Roman" panose="02020603050405020304" pitchFamily="18" charset="0"/>
                <a:cs typeface="Times New Roman" panose="02020603050405020304" pitchFamily="18" charset="0"/>
              </a:rPr>
              <a:t> Video Spam Detection using Markov Decision Process ,</a:t>
            </a:r>
            <a:r>
              <a:rPr kumimoji="0" lang="en-IN" sz="2400" b="0" kern="1200" dirty="0">
                <a:solidFill>
                  <a:schemeClr val="dk1"/>
                </a:solidFill>
                <a:latin typeface="Times New Roman" panose="02020603050405020304" pitchFamily="18" charset="0"/>
                <a:cs typeface="Times New Roman" panose="02020603050405020304" pitchFamily="18" charset="0"/>
              </a:rPr>
              <a:t> Simran </a:t>
            </a:r>
            <a:r>
              <a:rPr kumimoji="0" lang="en-IN" sz="2400" b="0" kern="1200" dirty="0" err="1">
                <a:solidFill>
                  <a:schemeClr val="dk1"/>
                </a:solidFill>
                <a:latin typeface="Times New Roman" panose="02020603050405020304" pitchFamily="18" charset="0"/>
                <a:cs typeface="Times New Roman" panose="02020603050405020304" pitchFamily="18" charset="0"/>
              </a:rPr>
              <a:t>Kanodia,Rachna</a:t>
            </a:r>
            <a:r>
              <a:rPr kumimoji="0" lang="en-IN" sz="2400" b="0" kern="1200" dirty="0">
                <a:solidFill>
                  <a:schemeClr val="dk1"/>
                </a:solidFill>
                <a:latin typeface="Times New Roman" panose="02020603050405020304" pitchFamily="18" charset="0"/>
                <a:cs typeface="Times New Roman" panose="02020603050405020304" pitchFamily="18" charset="0"/>
              </a:rPr>
              <a:t> </a:t>
            </a:r>
            <a:r>
              <a:rPr kumimoji="0" lang="en-IN" sz="2400" b="0" kern="1200" dirty="0" err="1">
                <a:solidFill>
                  <a:schemeClr val="dk1"/>
                </a:solidFill>
                <a:latin typeface="Times New Roman" panose="02020603050405020304" pitchFamily="18" charset="0"/>
                <a:cs typeface="Times New Roman" panose="02020603050405020304" pitchFamily="18" charset="0"/>
              </a:rPr>
              <a:t>Sasheendran,Vinod</a:t>
            </a:r>
            <a:r>
              <a:rPr kumimoji="0" lang="en-IN" sz="2400" b="0" kern="1200" dirty="0">
                <a:solidFill>
                  <a:schemeClr val="dk1"/>
                </a:solidFill>
                <a:latin typeface="Times New Roman" panose="02020603050405020304" pitchFamily="18" charset="0"/>
                <a:cs typeface="Times New Roman" panose="02020603050405020304" pitchFamily="18" charset="0"/>
              </a:rPr>
              <a:t> Pathari-IEE,2018</a:t>
            </a:r>
          </a:p>
          <a:p>
            <a:pPr marL="89535" marR="63500" lvl="0" indent="0" algn="l" defTabSz="914400" rtl="0" eaLnBrk="1" fontAlgn="auto" latinLnBrk="0" hangingPunct="1">
              <a:lnSpc>
                <a:spcPct val="115000"/>
              </a:lnSpc>
              <a:spcBef>
                <a:spcPts val="0"/>
              </a:spcBef>
              <a:spcAft>
                <a:spcPts val="0"/>
              </a:spcAft>
              <a:buClr>
                <a:srgbClr val="000000"/>
              </a:buClr>
              <a:buSzPts val="1400"/>
              <a:buFont typeface="Arial" panose="020B0604020202020204"/>
              <a:buNone/>
              <a:defRPr/>
            </a:pPr>
            <a:r>
              <a:rPr lang="en-IN" sz="2400" dirty="0">
                <a:solidFill>
                  <a:schemeClr val="dk1"/>
                </a:solidFill>
                <a:latin typeface="Times New Roman" panose="02020603050405020304" pitchFamily="18" charset="0"/>
                <a:cs typeface="Times New Roman" panose="02020603050405020304" pitchFamily="18" charset="0"/>
              </a:rPr>
              <a:t>[2]</a:t>
            </a:r>
            <a:r>
              <a:rPr kumimoji="0" lang="en-US" sz="2400" b="0" kern="1200" dirty="0">
                <a:solidFill>
                  <a:schemeClr val="dk1"/>
                </a:solidFill>
                <a:latin typeface="Times New Roman" panose="02020603050405020304" pitchFamily="18" charset="0"/>
                <a:cs typeface="Times New Roman" panose="02020603050405020304" pitchFamily="18" charset="0"/>
              </a:rPr>
              <a:t> N-Gram Assisted </a:t>
            </a:r>
            <a:r>
              <a:rPr kumimoji="0" lang="en-US" sz="2400" b="0" kern="1200" dirty="0" err="1">
                <a:solidFill>
                  <a:schemeClr val="dk1"/>
                </a:solidFill>
                <a:latin typeface="Times New Roman" panose="02020603050405020304" pitchFamily="18" charset="0"/>
                <a:cs typeface="Times New Roman" panose="02020603050405020304" pitchFamily="18" charset="0"/>
              </a:rPr>
              <a:t>Youtube</a:t>
            </a:r>
            <a:r>
              <a:rPr kumimoji="0" lang="en-US" sz="2400" b="0" kern="1200" dirty="0">
                <a:solidFill>
                  <a:schemeClr val="dk1"/>
                </a:solidFill>
                <a:latin typeface="Times New Roman" panose="02020603050405020304" pitchFamily="18" charset="0"/>
                <a:cs typeface="Times New Roman" panose="02020603050405020304" pitchFamily="18" charset="0"/>
              </a:rPr>
              <a:t> Spam Comment Detection,</a:t>
            </a:r>
            <a:r>
              <a:rPr lang="en-IN" sz="2400" b="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Shreyas Aiyar,</a:t>
            </a:r>
          </a:p>
          <a:p>
            <a:pPr marL="89535" marR="63500" lvl="0" indent="0" algn="l" rtl="0">
              <a:lnSpc>
                <a:spcPct val="115000"/>
              </a:lnSpc>
              <a:spcBef>
                <a:spcPts val="0"/>
              </a:spcBef>
              <a:spcAft>
                <a:spcPts val="0"/>
              </a:spcAft>
              <a:buClr>
                <a:srgbClr val="000000"/>
              </a:buClr>
              <a:buSzPts val="1400"/>
              <a:buFont typeface="Arial" panose="020B0604020202020204"/>
              <a:buNone/>
            </a:pPr>
            <a:r>
              <a:rPr lang="en-IN" sz="2400" b="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Nisha P Shetty-IEEE,2018</a:t>
            </a:r>
          </a:p>
          <a:p>
            <a:pPr marL="0" indent="0" algn="l">
              <a:buNone/>
            </a:pPr>
            <a:r>
              <a:rPr kumimoji="0" lang="en-IN" sz="2400" b="0" kern="1200" dirty="0">
                <a:solidFill>
                  <a:schemeClr val="dk1"/>
                </a:solidFill>
                <a:latin typeface="Times New Roman" panose="02020603050405020304" pitchFamily="18" charset="0"/>
                <a:ea typeface="+mn-ea"/>
                <a:cs typeface="Times New Roman" panose="02020603050405020304" pitchFamily="18" charset="0"/>
              </a:rPr>
              <a:t> [3]A Comparative Analysis of Common YouTube Comment Spam Filtering       Techniques </a:t>
            </a:r>
            <a:r>
              <a:rPr kumimoji="0" lang="nb-NO" sz="2400" b="0" kern="1200" dirty="0">
                <a:solidFill>
                  <a:schemeClr val="dk1"/>
                </a:solidFill>
                <a:latin typeface="Times New Roman" panose="02020603050405020304" pitchFamily="18" charset="0"/>
                <a:ea typeface="+mn-ea"/>
                <a:cs typeface="Times New Roman" panose="02020603050405020304" pitchFamily="18" charset="0"/>
              </a:rPr>
              <a:t>Abdullah O. ,Abdulkadir Sengur,Murat Karabatak, Mashhood A. Ali-  IEE,2018</a:t>
            </a:r>
            <a:endParaRPr lang="nb-NO" sz="2400" dirty="0"/>
          </a:p>
          <a:p>
            <a:pPr marL="0" indent="0" algn="l">
              <a:buNone/>
            </a:pPr>
            <a:r>
              <a:rPr kumimoji="0" lang="en-IN" sz="2400" b="0" kern="1200" dirty="0">
                <a:solidFill>
                  <a:schemeClr val="dk1"/>
                </a:solidFill>
                <a:latin typeface="Times New Roman" panose="02020603050405020304" pitchFamily="18" charset="0"/>
                <a:ea typeface="+mn-ea"/>
                <a:cs typeface="Times New Roman" panose="02020603050405020304" pitchFamily="18" charset="0"/>
              </a:rPr>
              <a:t> </a:t>
            </a:r>
            <a:r>
              <a:rPr lang="en-US" sz="2400" dirty="0"/>
              <a:t>[</a:t>
            </a: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Moderate &amp; review comments, https://support.google.com/youtube/answer/111870?hl=en.</a:t>
            </a:r>
            <a:endParaRPr kumimoji="0" lang="en-IN" sz="2400" b="0" kern="1200" dirty="0">
              <a:solidFill>
                <a:schemeClr val="dk1"/>
              </a:solidFill>
              <a:latin typeface="Times New Roman" panose="02020603050405020304" pitchFamily="18" charset="0"/>
              <a:cs typeface="Times New Roman" panose="02020603050405020304" pitchFamily="18" charset="0"/>
            </a:endParaRPr>
          </a:p>
          <a:p>
            <a:pPr marL="0" indent="0" algn="l">
              <a:buNone/>
            </a:pPr>
            <a:endParaRPr lang="en-IN" sz="2400" b="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89535" marR="63500" indent="0">
              <a:lnSpc>
                <a:spcPct val="115000"/>
              </a:lnSpc>
              <a:spcBef>
                <a:spcPts val="0"/>
              </a:spcBef>
              <a:buClr>
                <a:srgbClr val="000000"/>
              </a:buClr>
              <a:buSzPts val="1400"/>
              <a:buNone/>
              <a:defRPr/>
            </a:pPr>
            <a:endParaRPr kumimoji="0" lang="en-US" sz="2400" b="0" kern="1200" dirty="0">
              <a:solidFill>
                <a:schemeClr val="dk1"/>
              </a:solidFill>
              <a:latin typeface="Times New Roman" panose="02020603050405020304" pitchFamily="18" charset="0"/>
              <a:ea typeface="+mn-ea"/>
              <a:cs typeface="Times New Roman" panose="02020603050405020304" pitchFamily="18" charset="0"/>
            </a:endParaRPr>
          </a:p>
          <a:p>
            <a:pPr marL="89535" marR="63500" lvl="0" indent="0" algn="l" defTabSz="914400" rtl="0" eaLnBrk="1" fontAlgn="auto" latinLnBrk="0" hangingPunct="1">
              <a:lnSpc>
                <a:spcPct val="115000"/>
              </a:lnSpc>
              <a:spcBef>
                <a:spcPts val="0"/>
              </a:spcBef>
              <a:spcAft>
                <a:spcPts val="0"/>
              </a:spcAft>
              <a:buClr>
                <a:srgbClr val="000000"/>
              </a:buClr>
              <a:buSzPts val="1400"/>
              <a:buFont typeface="Arial" panose="020B0604020202020204"/>
              <a:buNone/>
              <a:defRPr/>
            </a:pPr>
            <a:endParaRPr kumimoji="0" lang="en-IN" sz="2400" b="0" kern="1200" dirty="0">
              <a:solidFill>
                <a:schemeClr val="dk1"/>
              </a:solidFill>
              <a:latin typeface="Times New Roman" panose="02020603050405020304" pitchFamily="18" charset="0"/>
              <a:ea typeface="+mn-ea"/>
              <a:cs typeface="Times New Roman" panose="02020603050405020304" pitchFamily="18" charset="0"/>
            </a:endParaRPr>
          </a:p>
          <a:p>
            <a:pPr marL="89535" marR="63500" lvl="0" indent="0" algn="l" defTabSz="914400" rtl="0" eaLnBrk="1" fontAlgn="auto" latinLnBrk="0" hangingPunct="1">
              <a:lnSpc>
                <a:spcPct val="115000"/>
              </a:lnSpc>
              <a:spcBef>
                <a:spcPts val="0"/>
              </a:spcBef>
              <a:spcAft>
                <a:spcPts val="0"/>
              </a:spcAft>
              <a:buClr>
                <a:srgbClr val="000000"/>
              </a:buClr>
              <a:buSzPts val="1400"/>
              <a:buFont typeface="Arial" panose="020B0604020202020204"/>
              <a:buNone/>
              <a:defRPr/>
            </a:pPr>
            <a:endParaRPr kumimoji="0" lang="en-IN" sz="2400" b="0" kern="1200" dirty="0">
              <a:solidFill>
                <a:schemeClr val="dk1"/>
              </a:solidFill>
              <a:latin typeface="Times New Roman" panose="02020603050405020304" pitchFamily="18" charset="0"/>
              <a:ea typeface="+mn-ea"/>
              <a:cs typeface="Times New Roman" panose="02020603050405020304" pitchFamily="18" charset="0"/>
            </a:endParaRPr>
          </a:p>
          <a:p>
            <a:pPr algn="just"/>
            <a:endParaRPr lang="en-US" altLang="en-US" sz="2400" b="0" dirty="0">
              <a:latin typeface="Times New Roman" panose="02020603050405020304" pitchFamily="18" charset="0"/>
              <a:cs typeface="Times New Roman" panose="02020603050405020304" pitchFamily="18" charset="0"/>
            </a:endParaRPr>
          </a:p>
          <a:p>
            <a:pPr marL="545465" marR="73660" indent="-457200">
              <a:lnSpc>
                <a:spcPct val="115000"/>
              </a:lnSpc>
              <a:spcBef>
                <a:spcPts val="0"/>
              </a:spcBef>
              <a:buClr>
                <a:srgbClr val="000000"/>
              </a:buClr>
              <a:buSzPts val="1400"/>
            </a:pPr>
            <a:endParaRPr lang="en-IN" sz="2400" dirty="0">
              <a:latin typeface="Times New Roman" panose="02020603050405020304" pitchFamily="18" charset="0"/>
              <a:cs typeface="Times New Roman" panose="02020603050405020304" pitchFamily="18" charset="0"/>
            </a:endParaRPr>
          </a:p>
          <a:p>
            <a:pPr marL="545465" marR="73660" indent="-457200">
              <a:lnSpc>
                <a:spcPct val="115000"/>
              </a:lnSpc>
              <a:spcBef>
                <a:spcPts val="0"/>
              </a:spcBef>
              <a:buClr>
                <a:srgbClr val="000000"/>
              </a:buClr>
              <a:buSzPts val="1400"/>
            </a:pPr>
            <a:endParaRPr lang="en-US" sz="2400" b="0" u="none" strike="noStrike" cap="none"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88265" marR="73660" indent="0">
              <a:lnSpc>
                <a:spcPct val="115000"/>
              </a:lnSpc>
              <a:spcBef>
                <a:spcPts val="0"/>
              </a:spcBef>
              <a:buClr>
                <a:srgbClr val="000000"/>
              </a:buClr>
              <a:buSzPts val="1400"/>
              <a:buNone/>
            </a:pPr>
            <a:endParaRPr lang="en-US" sz="24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88265" marR="73660" indent="0">
              <a:lnSpc>
                <a:spcPct val="115000"/>
              </a:lnSpc>
              <a:spcBef>
                <a:spcPts val="0"/>
              </a:spcBef>
              <a:buClr>
                <a:srgbClr val="000000"/>
              </a:buClr>
              <a:buSzPts val="1400"/>
              <a:buNone/>
            </a:pPr>
            <a:endParaRPr lang="en-US" sz="24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88265" marR="73660" indent="0">
              <a:lnSpc>
                <a:spcPct val="115000"/>
              </a:lnSpc>
              <a:spcBef>
                <a:spcPts val="0"/>
              </a:spcBef>
              <a:buClr>
                <a:srgbClr val="000000"/>
              </a:buClr>
              <a:buSzPts val="1400"/>
              <a:buNone/>
            </a:pPr>
            <a:endParaRPr lang="en-US" sz="24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88265" marR="73660" lvl="0" indent="0" algn="l" rtl="0">
              <a:lnSpc>
                <a:spcPct val="115000"/>
              </a:lnSpc>
              <a:spcBef>
                <a:spcPts val="0"/>
              </a:spcBef>
              <a:spcAft>
                <a:spcPts val="0"/>
              </a:spcAft>
              <a:buClr>
                <a:srgbClr val="000000"/>
              </a:buClr>
              <a:buSzPts val="1400"/>
              <a:buFont typeface="Arial" panose="020B0604020202020204"/>
              <a:buNone/>
            </a:pPr>
            <a:endParaRPr lang="en-US" sz="24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46735" marR="71755" indent="-457200">
              <a:lnSpc>
                <a:spcPct val="115000"/>
              </a:lnSpc>
              <a:spcBef>
                <a:spcPts val="0"/>
              </a:spcBef>
              <a:buClr>
                <a:srgbClr val="000000"/>
              </a:buClr>
              <a:buSzPts val="1400"/>
            </a:pPr>
            <a:endParaRPr lang="en-IN" altLang="en-US" sz="24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546735" marR="71755" lvl="0" indent="-457200" algn="l" rtl="0">
              <a:lnSpc>
                <a:spcPct val="115000"/>
              </a:lnSpc>
              <a:spcBef>
                <a:spcPts val="0"/>
              </a:spcBef>
              <a:spcAft>
                <a:spcPts val="0"/>
              </a:spcAft>
              <a:buClr>
                <a:srgbClr val="000000"/>
              </a:buClr>
              <a:buSzPts val="1400"/>
            </a:pPr>
            <a:endParaRPr lang="en-US" sz="2400" b="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89535" marR="71755" lvl="0" indent="0" algn="l" rtl="0">
              <a:lnSpc>
                <a:spcPct val="115000"/>
              </a:lnSpc>
              <a:spcBef>
                <a:spcPts val="0"/>
              </a:spcBef>
              <a:spcAft>
                <a:spcPts val="0"/>
              </a:spcAft>
              <a:buClr>
                <a:srgbClr val="000000"/>
              </a:buClr>
              <a:buSzPts val="1400"/>
              <a:buFont typeface="Arial" panose="020B0604020202020204"/>
              <a:buNone/>
            </a:pPr>
            <a:endParaRPr lang="en-US" sz="240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sp>
        <p:nvSpPr>
          <p:cNvPr id="3" name="Content Placeholder 2"/>
          <p:cNvSpPr>
            <a:spLocks noGrp="1"/>
          </p:cNvSpPr>
          <p:nvPr>
            <p:ph idx="1"/>
          </p:nvPr>
        </p:nvSpPr>
        <p:spPr/>
        <p:txBody>
          <a:bodyPr>
            <a:normAutofit/>
          </a:bodyPr>
          <a:lstStyle/>
          <a:p>
            <a:pPr marL="3200400" lvl="7" indent="0">
              <a:buNone/>
            </a:pPr>
            <a:endParaRPr lang="en-US" sz="4200" b="1" dirty="0">
              <a:latin typeface="Times New Roman" panose="02020603050405020304" pitchFamily="18" charset="0"/>
              <a:cs typeface="Times New Roman" panose="02020603050405020304" pitchFamily="18" charset="0"/>
            </a:endParaRPr>
          </a:p>
          <a:p>
            <a:pPr marL="3200400" lvl="7" indent="0">
              <a:buNone/>
            </a:pPr>
            <a:r>
              <a:rPr lang="en-US" sz="48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ABSTRACT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00000"/>
              </a:lnSpc>
            </a:pPr>
            <a:r>
              <a:rPr lang="en-US" sz="2200" dirty="0">
                <a:latin typeface="Times New Roman" panose="02020603050405020304" pitchFamily="18" charset="0"/>
                <a:cs typeface="Times New Roman" panose="02020603050405020304" pitchFamily="18" charset="0"/>
              </a:rPr>
              <a:t>People now feel more comfortable socializing over the internet through popular social networking and media websites than face to face. YouTube is a vastly popular social media site which is expanding at very fast pace. YouTube depends mostly on user created contents and sharing and spreading. </a:t>
            </a:r>
          </a:p>
          <a:p>
            <a:pPr algn="just"/>
            <a:r>
              <a:rPr lang="en-US" sz="2200" dirty="0">
                <a:latin typeface="Times New Roman" panose="02020603050405020304" pitchFamily="18" charset="0"/>
                <a:cs typeface="Times New Roman" panose="02020603050405020304" pitchFamily="18" charset="0"/>
              </a:rPr>
              <a:t> YouTube has become more susceptible to different types of unwanted and      malicious spammers. This project classifies whether the comments are legitimate or spam comments.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200" dirty="0" err="1">
                <a:latin typeface="Times New Roman" panose="02020603050405020304" pitchFamily="18" charset="0"/>
                <a:cs typeface="Times New Roman" panose="02020603050405020304" pitchFamily="18" charset="0"/>
              </a:rPr>
              <a:t>Youtube</a:t>
            </a:r>
            <a:r>
              <a:rPr lang="en-US" sz="2200" dirty="0">
                <a:latin typeface="Times New Roman" panose="02020603050405020304" pitchFamily="18" charset="0"/>
                <a:cs typeface="Times New Roman" panose="02020603050405020304" pitchFamily="18" charset="0"/>
              </a:rPr>
              <a:t> themselves have tackled this issue with very limited methods which revolve around blocking comments that contain links. Such methods have proven to be extremely ineffective as Spammers have found ways to by pass such heuristics. </a:t>
            </a:r>
          </a:p>
          <a:p>
            <a:pPr algn="just"/>
            <a:r>
              <a:rPr lang="en-US" sz="2200" dirty="0">
                <a:latin typeface="Times New Roman" panose="02020603050405020304" pitchFamily="18" charset="0"/>
                <a:cs typeface="Times New Roman" panose="02020603050405020304" pitchFamily="18" charset="0"/>
              </a:rPr>
              <a:t>Standard machine learning classification algorithms have proven to be somewhat effective but there is still room for better accuracy with new approaches.</a:t>
            </a:r>
          </a:p>
          <a:p>
            <a:pPr algn="just"/>
            <a:r>
              <a:rPr lang="en-US" sz="2200" dirty="0">
                <a:latin typeface="Times New Roman" panose="02020603050405020304" pitchFamily="18" charset="0"/>
                <a:cs typeface="Times New Roman" panose="02020603050405020304" pitchFamily="18" charset="0"/>
              </a:rPr>
              <a:t>To detect spam comments in real time we have used some machine learning classification algorithms</a:t>
            </a:r>
          </a:p>
          <a:p>
            <a:pPr marL="0" indent="0" algn="just">
              <a:buNone/>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solidFill>
                  <a:schemeClr val="tx1"/>
                </a:solidFill>
                <a:latin typeface="Times New Roman" panose="02020603050405020304" pitchFamily="18" charset="0"/>
                <a:cs typeface="Times New Roman" panose="02020603050405020304" pitchFamily="18" charset="0"/>
              </a:rPr>
              <a:t>ALGORITHMS USED</a:t>
            </a:r>
            <a:endParaRPr lang="en-IN" dirty="0"/>
          </a:p>
        </p:txBody>
      </p:sp>
      <p:sp>
        <p:nvSpPr>
          <p:cNvPr id="3" name="Content Placeholder 2"/>
          <p:cNvSpPr>
            <a:spLocks noGrp="1"/>
          </p:cNvSpPr>
          <p:nvPr>
            <p:ph idx="1"/>
          </p:nvPr>
        </p:nvSpPr>
        <p:spPr>
          <a:xfrm>
            <a:off x="838200" y="1419225"/>
            <a:ext cx="10515600" cy="4758055"/>
          </a:xfrm>
        </p:spPr>
        <p:txBody>
          <a:bodyPr>
            <a:noAutofit/>
          </a:bodyPr>
          <a:lstStyle/>
          <a:p>
            <a:pPr algn="just"/>
            <a:endParaRPr lang="en-US" sz="2200" b="1" dirty="0">
              <a:latin typeface="Times New Roman" panose="02020603050405020304" pitchFamily="18" charset="0"/>
              <a:cs typeface="Times New Roman" panose="02020603050405020304" pitchFamily="18" charset="0"/>
            </a:endParaRPr>
          </a:p>
          <a:p>
            <a:pPr algn="just"/>
            <a:endParaRPr lang="en-US" sz="2200" b="1"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Naive </a:t>
            </a:r>
            <a:r>
              <a:rPr lang="en-US" sz="2200" b="1" dirty="0" err="1">
                <a:latin typeface="Times New Roman" panose="02020603050405020304" pitchFamily="18" charset="0"/>
                <a:cs typeface="Times New Roman" panose="02020603050405020304" pitchFamily="18" charset="0"/>
              </a:rPr>
              <a:t>Bayes:</a:t>
            </a:r>
            <a:r>
              <a:rPr lang="en-US" sz="2200" b="0" i="0" dirty="0" err="1">
                <a:solidFill>
                  <a:srgbClr val="292929"/>
                </a:solidFill>
                <a:effectLst/>
                <a:latin typeface="Times New Roman" panose="02020603050405020304" pitchFamily="18" charset="0"/>
                <a:cs typeface="Times New Roman" panose="02020603050405020304" pitchFamily="18" charset="0"/>
              </a:rPr>
              <a:t>A</a:t>
            </a:r>
            <a:r>
              <a:rPr lang="en-US" sz="2200" b="0" i="0" dirty="0">
                <a:solidFill>
                  <a:srgbClr val="292929"/>
                </a:solidFill>
                <a:effectLst/>
                <a:latin typeface="Times New Roman" panose="02020603050405020304" pitchFamily="18" charset="0"/>
                <a:cs typeface="Times New Roman" panose="02020603050405020304" pitchFamily="18" charset="0"/>
              </a:rPr>
              <a:t> Naive Bayes classifier is a probabilistic machine learning model that’s used for classification task. The crux of the classifier is based on the Bayes theorem.</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P(A/B)=P(B/A)P(A)/P(B)</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Random Forest </a:t>
            </a:r>
            <a:r>
              <a:rPr lang="en-US" sz="2200" dirty="0">
                <a:latin typeface="Times New Roman" panose="02020603050405020304" pitchFamily="18" charset="0"/>
                <a:cs typeface="Times New Roman" panose="02020603050405020304" pitchFamily="18" charset="0"/>
              </a:rPr>
              <a:t>It is an ensemble learning model which uses number of decision trees together. It contains blocks of decision trees together in a single instance.</a:t>
            </a:r>
          </a:p>
          <a:p>
            <a:pPr marL="0" indent="0" algn="just">
              <a:buNone/>
            </a:pPr>
            <a:endParaRPr lang="en-IN" sz="2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8845-9D21-4D84-8F0B-737B798A9B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702636-7298-4105-9461-80BBAA4016A1}"/>
              </a:ext>
            </a:extLst>
          </p:cNvPr>
          <p:cNvSpPr>
            <a:spLocks noGrp="1"/>
          </p:cNvSpPr>
          <p:nvPr>
            <p:ph idx="1"/>
          </p:nvPr>
        </p:nvSpPr>
        <p:spPr/>
        <p:txBody>
          <a:bodyPr>
            <a:normAutofit/>
          </a:bodyPr>
          <a:lstStyle/>
          <a:p>
            <a:pPr algn="just"/>
            <a:r>
              <a:rPr lang="en-US" sz="2200" b="1" dirty="0">
                <a:latin typeface="Times New Roman" panose="02020603050405020304" pitchFamily="18" charset="0"/>
                <a:cs typeface="Times New Roman" panose="02020603050405020304" pitchFamily="18" charset="0"/>
              </a:rPr>
              <a:t>Logistic Regression </a:t>
            </a:r>
            <a:r>
              <a:rPr lang="en-US" sz="2200" dirty="0">
                <a:latin typeface="Times New Roman" panose="02020603050405020304" pitchFamily="18" charset="0"/>
                <a:cs typeface="Times New Roman" panose="02020603050405020304" pitchFamily="18" charset="0"/>
              </a:rPr>
              <a:t>It is an algorithm that uses statistical approach to find the outcome that is binary in nature it uses a logistic function called as logit. It can be model several classes of events such as whether to determine an image of its features.</a:t>
            </a:r>
          </a:p>
          <a:p>
            <a:pPr algn="just"/>
            <a:endParaRPr lang="en-US" sz="2200" dirty="0">
              <a:latin typeface="Times New Roman" panose="02020603050405020304" pitchFamily="18" charset="0"/>
              <a:cs typeface="Times New Roman" panose="02020603050405020304" pitchFamily="18" charset="0"/>
            </a:endParaRPr>
          </a:p>
          <a:p>
            <a:pPr algn="just"/>
            <a:r>
              <a:rPr lang="en-IN" sz="2200" b="1" dirty="0">
                <a:latin typeface="Times New Roman" panose="02020603050405020304" pitchFamily="18" charset="0"/>
                <a:cs typeface="Times New Roman" panose="02020603050405020304" pitchFamily="18" charset="0"/>
              </a:rPr>
              <a:t>Support vector machine (SVM)</a:t>
            </a:r>
            <a:r>
              <a:rPr lang="en-IN" sz="2200" dirty="0">
                <a:latin typeface="Times New Roman" panose="02020603050405020304" pitchFamily="18" charset="0"/>
                <a:cs typeface="Times New Roman" panose="02020603050405020304" pitchFamily="18" charset="0"/>
              </a:rPr>
              <a:t> is machine learning algorithm that analyses data for classification and regression analysis. SVM is a supervised learning method that looks at data and sorts it into one of two categories. An SVM outputs a map of the sorted data with the margins between the two as far apart as possible. SVMs are used in text categorization, image classification, handwriting recognition and in the sciences</a:t>
            </a:r>
            <a:endParaRPr lang="en-IN" sz="2200" dirty="0"/>
          </a:p>
        </p:txBody>
      </p:sp>
    </p:spTree>
    <p:extLst>
      <p:ext uri="{BB962C8B-B14F-4D97-AF65-F5344CB8AC3E}">
        <p14:creationId xmlns:p14="http://schemas.microsoft.com/office/powerpoint/2010/main" val="356693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SYSTEM DESIGN</a:t>
            </a:r>
            <a:endParaRPr lang="en-IN" sz="28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C0454A6-FA83-43B7-8AC3-328522F33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681" y="1524933"/>
            <a:ext cx="9058275" cy="429577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492"/>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DATASETS USED</a:t>
            </a:r>
            <a:endParaRPr lang="en-IN" sz="28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3DAE3E05-C4A2-425C-A7D4-83B4EBA4C0E3}"/>
              </a:ext>
            </a:extLst>
          </p:cNvPr>
          <p:cNvGraphicFramePr>
            <a:graphicFrameLocks noGrp="1"/>
          </p:cNvGraphicFramePr>
          <p:nvPr>
            <p:ph idx="1"/>
            <p:extLst>
              <p:ext uri="{D42A27DB-BD31-4B8C-83A1-F6EECF244321}">
                <p14:modId xmlns:p14="http://schemas.microsoft.com/office/powerpoint/2010/main" val="360129412"/>
              </p:ext>
            </p:extLst>
          </p:nvPr>
        </p:nvGraphicFramePr>
        <p:xfrm>
          <a:off x="838200" y="1828800"/>
          <a:ext cx="10515600" cy="3200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91600266"/>
                    </a:ext>
                  </a:extLst>
                </a:gridCol>
                <a:gridCol w="1752600">
                  <a:extLst>
                    <a:ext uri="{9D8B030D-6E8A-4147-A177-3AD203B41FA5}">
                      <a16:colId xmlns:a16="http://schemas.microsoft.com/office/drawing/2014/main" val="830247811"/>
                    </a:ext>
                  </a:extLst>
                </a:gridCol>
                <a:gridCol w="1752600">
                  <a:extLst>
                    <a:ext uri="{9D8B030D-6E8A-4147-A177-3AD203B41FA5}">
                      <a16:colId xmlns:a16="http://schemas.microsoft.com/office/drawing/2014/main" val="3928212536"/>
                    </a:ext>
                  </a:extLst>
                </a:gridCol>
                <a:gridCol w="1752600">
                  <a:extLst>
                    <a:ext uri="{9D8B030D-6E8A-4147-A177-3AD203B41FA5}">
                      <a16:colId xmlns:a16="http://schemas.microsoft.com/office/drawing/2014/main" val="1487503241"/>
                    </a:ext>
                  </a:extLst>
                </a:gridCol>
              </a:tblGrid>
              <a:tr h="370840">
                <a:tc>
                  <a:txBody>
                    <a:bodyPr/>
                    <a:lstStyle/>
                    <a:p>
                      <a:r>
                        <a:rPr lang="en-US" sz="2400" dirty="0">
                          <a:latin typeface="Times New Roman" panose="02020603050405020304" pitchFamily="18" charset="0"/>
                          <a:cs typeface="Times New Roman" panose="02020603050405020304" pitchFamily="18" charset="0"/>
                        </a:rPr>
                        <a:t>Dataset Name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Spam</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Ham</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Total</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9080672"/>
                  </a:ext>
                </a:extLst>
              </a:tr>
              <a:tr h="370840">
                <a:tc>
                  <a:txBody>
                    <a:bodyPr/>
                    <a:lstStyle/>
                    <a:p>
                      <a:r>
                        <a:rPr lang="en-US" sz="2400" dirty="0">
                          <a:latin typeface="Times New Roman" panose="02020603050405020304" pitchFamily="18" charset="0"/>
                          <a:cs typeface="Times New Roman" panose="02020603050405020304" pitchFamily="18" charset="0"/>
                        </a:rPr>
                        <a:t>Youtube-01 Psy.csv</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175</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175</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350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849890"/>
                  </a:ext>
                </a:extLst>
              </a:tr>
              <a:tr h="370840">
                <a:tc>
                  <a:txBody>
                    <a:bodyPr/>
                    <a:lstStyle/>
                    <a:p>
                      <a:r>
                        <a:rPr lang="en-US" sz="2400" dirty="0">
                          <a:latin typeface="Times New Roman" panose="02020603050405020304" pitchFamily="18" charset="0"/>
                          <a:cs typeface="Times New Roman" panose="02020603050405020304" pitchFamily="18" charset="0"/>
                        </a:rPr>
                        <a:t>Youtube-02 KatyPerry.csv</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175</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175</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350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70553535"/>
                  </a:ext>
                </a:extLst>
              </a:tr>
              <a:tr h="370840">
                <a:tc>
                  <a:txBody>
                    <a:bodyPr/>
                    <a:lstStyle/>
                    <a:p>
                      <a:r>
                        <a:rPr lang="en-US" sz="2400" dirty="0">
                          <a:latin typeface="Times New Roman" panose="02020603050405020304" pitchFamily="18" charset="0"/>
                          <a:cs typeface="Times New Roman" panose="02020603050405020304" pitchFamily="18" charset="0"/>
                        </a:rPr>
                        <a:t>Youtube-03 LMFAO.csv</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236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202</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438</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5555171"/>
                  </a:ext>
                </a:extLst>
              </a:tr>
              <a:tr h="370840">
                <a:tc>
                  <a:txBody>
                    <a:bodyPr/>
                    <a:lstStyle/>
                    <a:p>
                      <a:r>
                        <a:rPr lang="en-US" sz="2400" dirty="0">
                          <a:latin typeface="Times New Roman" panose="02020603050405020304" pitchFamily="18" charset="0"/>
                          <a:cs typeface="Times New Roman" panose="02020603050405020304" pitchFamily="18" charset="0"/>
                        </a:rPr>
                        <a:t>Youtube-04 Eminem.csv</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245</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203</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448</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5358107"/>
                  </a:ext>
                </a:extLst>
              </a:tr>
              <a:tr h="370840">
                <a:tc>
                  <a:txBody>
                    <a:bodyPr/>
                    <a:lstStyle/>
                    <a:p>
                      <a:r>
                        <a:rPr lang="en-US" sz="2400" dirty="0">
                          <a:latin typeface="Times New Roman" panose="02020603050405020304" pitchFamily="18" charset="0"/>
                          <a:cs typeface="Times New Roman" panose="02020603050405020304" pitchFamily="18" charset="0"/>
                        </a:rPr>
                        <a:t>Youtube-05 Shakira.csv</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174</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196</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370</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2969341"/>
                  </a:ext>
                </a:extLst>
              </a:tr>
              <a:tr h="370840">
                <a:tc>
                  <a:txBody>
                    <a:bodyPr/>
                    <a:lstStyle/>
                    <a:p>
                      <a:r>
                        <a:rPr lang="en-US" sz="2400" dirty="0">
                          <a:latin typeface="Times New Roman" panose="02020603050405020304" pitchFamily="18" charset="0"/>
                          <a:cs typeface="Times New Roman" panose="02020603050405020304" pitchFamily="18" charset="0"/>
                        </a:rPr>
                        <a:t>Spam.csv</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4497</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672</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5169</a:t>
                      </a:r>
                    </a:p>
                  </a:txBody>
                  <a:tcPr/>
                </a:tc>
                <a:extLst>
                  <a:ext uri="{0D108BD9-81ED-4DB2-BD59-A6C34878D82A}">
                    <a16:rowId xmlns:a16="http://schemas.microsoft.com/office/drawing/2014/main" val="376673605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86D0-3D15-4F8D-9150-027300893EF5}"/>
              </a:ext>
            </a:extLst>
          </p:cNvPr>
          <p:cNvSpPr>
            <a:spLocks noGrp="1"/>
          </p:cNvSpPr>
          <p:nvPr>
            <p:ph type="title"/>
          </p:nvPr>
        </p:nvSpPr>
        <p:spPr/>
        <p:txBody>
          <a:bodyPr>
            <a:normAutofit/>
          </a:bodyPr>
          <a:lstStyle/>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4175C24-B0FA-4348-A1B4-8A8CDF79CA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798991"/>
            <a:ext cx="10156054" cy="5406502"/>
          </a:xfrm>
        </p:spPr>
      </p:pic>
    </p:spTree>
    <p:extLst>
      <p:ext uri="{BB962C8B-B14F-4D97-AF65-F5344CB8AC3E}">
        <p14:creationId xmlns:p14="http://schemas.microsoft.com/office/powerpoint/2010/main" val="6225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IMPLEMENTATION	</a:t>
            </a: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64914F7-A149-4682-B25F-5F8537D1BF1D}"/>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Web scrapping is the first step in the implementation where scrape(</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function takes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URL as the input and it scrolls all comments under video and stores in results.csv file.</a:t>
            </a:r>
          </a:p>
          <a:p>
            <a:pPr algn="just"/>
            <a:r>
              <a:rPr lang="en-US" sz="2400" dirty="0">
                <a:latin typeface="Times New Roman" panose="02020603050405020304" pitchFamily="18" charset="0"/>
                <a:cs typeface="Times New Roman" panose="02020603050405020304" pitchFamily="18" charset="0"/>
              </a:rPr>
              <a:t>Preprocessing of the dataset is being done means unnecessary attributes are being dropped only required attributes like class and content is taken.</a:t>
            </a:r>
          </a:p>
          <a:p>
            <a:pPr algn="just"/>
            <a:r>
              <a:rPr lang="en-US" sz="2400" dirty="0">
                <a:latin typeface="Times New Roman" panose="02020603050405020304" pitchFamily="18" charset="0"/>
                <a:cs typeface="Times New Roman" panose="02020603050405020304" pitchFamily="18" charset="0"/>
              </a:rPr>
              <a:t>Next required features class and content are taken and fitted into our model.</a:t>
            </a:r>
          </a:p>
          <a:p>
            <a:pPr algn="just"/>
            <a:r>
              <a:rPr lang="en-US" sz="2400" dirty="0">
                <a:latin typeface="Times New Roman" panose="02020603050405020304" pitchFamily="18" charset="0"/>
                <a:cs typeface="Times New Roman" panose="02020603050405020304" pitchFamily="18" charset="0"/>
              </a:rPr>
              <a:t>Then our model predicts the comments and classifies them as Spam and Ham comments.</a:t>
            </a: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798</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YOUTUBE SPAM COMMENTS DETECTION</vt:lpstr>
      <vt:lpstr>ABSTRACT </vt:lpstr>
      <vt:lpstr>PROBLEM STATEMENT</vt:lpstr>
      <vt:lpstr>ALGORITHMS USED</vt:lpstr>
      <vt:lpstr>PowerPoint Presentation</vt:lpstr>
      <vt:lpstr>SYSTEM DESIGN</vt:lpstr>
      <vt:lpstr>DATASETS USED</vt:lpstr>
      <vt:lpstr> </vt:lpstr>
      <vt:lpstr>IMPLEMENTATION </vt:lpstr>
      <vt:lpstr>Comparison of Accuracy for various models with different proportions of test data</vt:lpstr>
      <vt:lpstr>TESTING &amp; RESULTS  </vt:lpstr>
      <vt:lpstr>Giving youtube URL as input for the model </vt:lpstr>
      <vt:lpstr>Extracting Comments from the youtube URL </vt:lpstr>
      <vt:lpstr>Detected Spam comments</vt:lpstr>
      <vt:lpstr>Detected Ham Comments </vt:lpstr>
      <vt:lpstr>CONCLUSION &amp; FUTURE SCOPE</vt:lpstr>
      <vt:lpstr>BIBILORAPHY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PREDICTION</dc:title>
  <dc:creator>ARAVIND BODIGE</dc:creator>
  <cp:lastModifiedBy>ARAVIND BODIGE</cp:lastModifiedBy>
  <cp:revision>74</cp:revision>
  <dcterms:created xsi:type="dcterms:W3CDTF">2020-11-16T14:04:00Z</dcterms:created>
  <dcterms:modified xsi:type="dcterms:W3CDTF">2021-05-21T17:17:12Z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