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81" r:id="rId6"/>
    <p:sldId id="268" r:id="rId7"/>
    <p:sldId id="282" r:id="rId8"/>
    <p:sldId id="263" r:id="rId9"/>
    <p:sldId id="283" r:id="rId10"/>
    <p:sldId id="284" r:id="rId11"/>
    <p:sldId id="264" r:id="rId12"/>
    <p:sldId id="291" r:id="rId13"/>
    <p:sldId id="295" r:id="rId14"/>
    <p:sldId id="285" r:id="rId15"/>
    <p:sldId id="294" r:id="rId16"/>
    <p:sldId id="292" r:id="rId17"/>
    <p:sldId id="296" r:id="rId18"/>
    <p:sldId id="280" r:id="rId19"/>
    <p:sldId id="259" r:id="rId20"/>
  </p:sldIdLst>
  <p:sldSz cx="9144000" cy="5143500" type="screen16x9"/>
  <p:notesSz cx="6858000" cy="9144000"/>
  <p:embeddedFontLst>
    <p:embeddedFont>
      <p:font typeface="Krub" panose="020B0604020202020204" charset="-34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Oswald Regular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E6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C32844-D38B-4675-B3C0-569841577F3D}">
  <a:tblStyle styleId="{2EC32844-D38B-4675-B3C0-569841577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0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358b5851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358b5851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9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5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78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57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56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1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g8b4d07d4c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3" name="Google Shape;3553;g8b4d07d4c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7d816560_0_4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7d816560_0_4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7d816560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7d816560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8d3f706b1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8d3f706b1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97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a798b14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a798b14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a798b14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a798b14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66358" r="38000" b="4794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85000"/>
            </a:blip>
            <a:srcRect t="31247" r="82869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75000"/>
            </a:blip>
            <a:srcRect l="25451" t="25484" b="30446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72903" r="38000" b="4794"/>
            <a:stretch/>
          </p:blipFill>
          <p:spPr>
            <a:xfrm rot="10800000" flipH="1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0" y="539496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1010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703250" y="1531800"/>
            <a:ext cx="36195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03250" y="3399700"/>
            <a:ext cx="26997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Krub"/>
              <a:ea typeface="Krub"/>
              <a:cs typeface="Krub"/>
              <a:sym typeface="Krub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703250" y="4339494"/>
            <a:ext cx="3058200" cy="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2">
            <a:alphaModFix amt="88000"/>
          </a:blip>
          <a:srcRect l="17416" t="30128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0" y="661450"/>
            <a:ext cx="2889425" cy="4482050"/>
            <a:chOff x="6315075" y="708675"/>
            <a:chExt cx="2889425" cy="4482050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 amt="75000"/>
            </a:blip>
            <a:srcRect l="26101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 amt="85000"/>
            </a:blip>
            <a:srcRect t="5455" r="58893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6315075" y="708675"/>
            <a:ext cx="2889425" cy="4482050"/>
            <a:chOff x="6315075" y="708675"/>
            <a:chExt cx="2889425" cy="448205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75000"/>
            </a:blip>
            <a:srcRect l="26101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3">
              <a:alphaModFix amt="85000"/>
            </a:blip>
            <a:srcRect t="5455" r="58893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9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688476" y="1877495"/>
            <a:ext cx="27423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5">
            <a:alphaModFix amt="57000"/>
          </a:blip>
          <a:srcRect l="26778" t="66358" r="38000" b="4794"/>
          <a:stretch/>
        </p:blipFill>
        <p:spPr>
          <a:xfrm flipH="1">
            <a:off x="6999050" y="1479400"/>
            <a:ext cx="804075" cy="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209032" y="2907792"/>
            <a:ext cx="32187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t="12896" b="-2087"/>
          <a:stretch/>
        </p:blipFill>
        <p:spPr>
          <a:xfrm rot="10800000" flipH="1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rhee column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25021" y="4351019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6074675" y="786958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6074675" y="2114550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074675" y="3442142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1458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846320" y="1102408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4846320" y="2430000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4846320" y="3757592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l="17462" r="-3313"/>
          <a:stretch/>
        </p:blipFill>
        <p:spPr>
          <a:xfrm rot="10800000">
            <a:off x="7955276" y="1"/>
            <a:ext cx="1188724" cy="9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78637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463040" y="2449202"/>
            <a:ext cx="2532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2"/>
          </p:nvPr>
        </p:nvSpPr>
        <p:spPr>
          <a:xfrm>
            <a:off x="1463040" y="294883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 hasCustomPrompt="1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463040" y="405817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 flipH="1">
            <a:off x="5522856" y="294883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4"/>
          </p:nvPr>
        </p:nvSpPr>
        <p:spPr>
          <a:xfrm flipH="1">
            <a:off x="5522856" y="405817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Regular"/>
              <a:buNone/>
              <a:defRPr sz="46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7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3873968" y="3935779"/>
            <a:ext cx="4015200" cy="112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Bluberry Winery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 Analytics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Arun &amp; Jay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26.02.2021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2637692" y="539496"/>
            <a:ext cx="6421902" cy="21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</a:t>
            </a:r>
            <a:r>
              <a:rPr lang="en-IN" sz="6600" dirty="0" err="1"/>
              <a:t>i</a:t>
            </a:r>
            <a:r>
              <a:rPr lang="en" sz="6600" dirty="0"/>
              <a:t>ne </a:t>
            </a:r>
            <a:br>
              <a:rPr lang="en" dirty="0"/>
            </a:br>
            <a:r>
              <a:rPr lang="en" dirty="0"/>
              <a:t> 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Roboto"/>
              </a:rPr>
              <a:t>Für dich, Für uns, Für alle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79" y="1673352"/>
            <a:ext cx="7645791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Data Analysis</a:t>
            </a:r>
            <a:br>
              <a:rPr lang="en-IN" dirty="0"/>
            </a:b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612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Results - Exploratory analysis</a:t>
            </a:r>
          </a:p>
          <a:p>
            <a:pPr marL="285750" indent="-285750"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</a:rPr>
              <a:t>Feature Selection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</a:rPr>
              <a:t>Machine </a:t>
            </a:r>
            <a:r>
              <a:rPr lang="en-IN" sz="1800">
                <a:solidFill>
                  <a:schemeClr val="bg1"/>
                </a:solidFill>
                <a:latin typeface="Arial" panose="020B0604020202020204" pitchFamily="34" charset="0"/>
              </a:rPr>
              <a:t>Learning Methods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8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body" idx="4294967295"/>
          </p:nvPr>
        </p:nvSpPr>
        <p:spPr>
          <a:xfrm>
            <a:off x="2276900" y="2027750"/>
            <a:ext cx="6153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595483" y="634732"/>
            <a:ext cx="7753691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dirty="0"/>
              <a:t> C</a:t>
            </a:r>
            <a:r>
              <a:rPr lang="ko" dirty="0"/>
              <a:t>orrelation between all variables  for red &amp; white </a:t>
            </a:r>
            <a:br>
              <a:rPr lang="en-US" dirty="0"/>
            </a:b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1" name="Google Shape;102;p20">
            <a:extLst>
              <a:ext uri="{FF2B5EF4-FFF2-40B4-BE49-F238E27FC236}">
                <a16:creationId xmlns:a16="http://schemas.microsoft.com/office/drawing/2014/main" id="{E375BF92-54C7-4879-B578-5B037F6B52BB}"/>
              </a:ext>
            </a:extLst>
          </p:cNvPr>
          <p:cNvGrpSpPr/>
          <p:nvPr/>
        </p:nvGrpSpPr>
        <p:grpSpPr>
          <a:xfrm>
            <a:off x="295422" y="1385669"/>
            <a:ext cx="4439337" cy="3415110"/>
            <a:chOff x="5047166" y="2076602"/>
            <a:chExt cx="3729160" cy="2869351"/>
          </a:xfrm>
        </p:grpSpPr>
        <p:pic>
          <p:nvPicPr>
            <p:cNvPr id="12" name="Google Shape;103;p20">
              <a:extLst>
                <a:ext uri="{FF2B5EF4-FFF2-40B4-BE49-F238E27FC236}">
                  <a16:creationId xmlns:a16="http://schemas.microsoft.com/office/drawing/2014/main" id="{FC9D28EE-890C-4645-BA64-93109946DF8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7166" y="2076602"/>
              <a:ext cx="3729160" cy="286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4;p20">
              <a:extLst>
                <a:ext uri="{FF2B5EF4-FFF2-40B4-BE49-F238E27FC236}">
                  <a16:creationId xmlns:a16="http://schemas.microsoft.com/office/drawing/2014/main" id="{24A1A53B-5E0B-48B1-88E5-CAFD15714489}"/>
                </a:ext>
              </a:extLst>
            </p:cNvPr>
            <p:cNvSpPr txBox="1"/>
            <p:nvPr/>
          </p:nvSpPr>
          <p:spPr>
            <a:xfrm>
              <a:off x="7497795" y="2171560"/>
              <a:ext cx="91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red wine</a:t>
              </a:r>
              <a:endParaRPr/>
            </a:p>
          </p:txBody>
        </p:sp>
      </p:grpSp>
      <p:grpSp>
        <p:nvGrpSpPr>
          <p:cNvPr id="14" name="Google Shape;105;p20">
            <a:extLst>
              <a:ext uri="{FF2B5EF4-FFF2-40B4-BE49-F238E27FC236}">
                <a16:creationId xmlns:a16="http://schemas.microsoft.com/office/drawing/2014/main" id="{9981F364-CC22-4B0F-A6D0-B488E1F0B6A4}"/>
              </a:ext>
            </a:extLst>
          </p:cNvPr>
          <p:cNvGrpSpPr/>
          <p:nvPr/>
        </p:nvGrpSpPr>
        <p:grpSpPr>
          <a:xfrm>
            <a:off x="4317213" y="1299276"/>
            <a:ext cx="4663943" cy="3587895"/>
            <a:chOff x="547650" y="1931425"/>
            <a:chExt cx="3917835" cy="3014524"/>
          </a:xfrm>
        </p:grpSpPr>
        <p:pic>
          <p:nvPicPr>
            <p:cNvPr id="15" name="Google Shape;106;p20">
              <a:extLst>
                <a:ext uri="{FF2B5EF4-FFF2-40B4-BE49-F238E27FC236}">
                  <a16:creationId xmlns:a16="http://schemas.microsoft.com/office/drawing/2014/main" id="{BA27F8CE-C5F2-47A3-9C35-F550B4DAD3F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7650" y="1931425"/>
              <a:ext cx="3917835" cy="3014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07;p20">
              <a:extLst>
                <a:ext uri="{FF2B5EF4-FFF2-40B4-BE49-F238E27FC236}">
                  <a16:creationId xmlns:a16="http://schemas.microsoft.com/office/drawing/2014/main" id="{2F299F2F-E487-4BE4-9C44-365EE670AA2A}"/>
                </a:ext>
              </a:extLst>
            </p:cNvPr>
            <p:cNvSpPr txBox="1"/>
            <p:nvPr/>
          </p:nvSpPr>
          <p:spPr>
            <a:xfrm>
              <a:off x="2889252" y="2017975"/>
              <a:ext cx="12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white wine</a:t>
              </a:r>
              <a:endParaRPr/>
            </a:p>
          </p:txBody>
        </p:sp>
      </p:grpSp>
      <p:sp>
        <p:nvSpPr>
          <p:cNvPr id="17" name="Google Shape;108;p20">
            <a:extLst>
              <a:ext uri="{FF2B5EF4-FFF2-40B4-BE49-F238E27FC236}">
                <a16:creationId xmlns:a16="http://schemas.microsoft.com/office/drawing/2014/main" id="{CEF01118-E4BD-4FFB-8B59-B2A55FDF0DFA}"/>
              </a:ext>
            </a:extLst>
          </p:cNvPr>
          <p:cNvSpPr/>
          <p:nvPr/>
        </p:nvSpPr>
        <p:spPr>
          <a:xfrm rot="-2700000">
            <a:off x="1430444" y="440308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61CD8701-9761-452D-AD68-D40968AFC34F}"/>
              </a:ext>
            </a:extLst>
          </p:cNvPr>
          <p:cNvSpPr/>
          <p:nvPr/>
        </p:nvSpPr>
        <p:spPr>
          <a:xfrm>
            <a:off x="3438691" y="3989650"/>
            <a:ext cx="240350" cy="22602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0;p20">
            <a:extLst>
              <a:ext uri="{FF2B5EF4-FFF2-40B4-BE49-F238E27FC236}">
                <a16:creationId xmlns:a16="http://schemas.microsoft.com/office/drawing/2014/main" id="{E7214B3E-5181-4BCA-8876-EC0B7CBD1592}"/>
              </a:ext>
            </a:extLst>
          </p:cNvPr>
          <p:cNvSpPr/>
          <p:nvPr/>
        </p:nvSpPr>
        <p:spPr>
          <a:xfrm rot="-2700000">
            <a:off x="3266527" y="440308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1;p20">
            <a:extLst>
              <a:ext uri="{FF2B5EF4-FFF2-40B4-BE49-F238E27FC236}">
                <a16:creationId xmlns:a16="http://schemas.microsoft.com/office/drawing/2014/main" id="{D8FC4B2C-6C31-4551-92EF-9E670AC3DEF6}"/>
              </a:ext>
            </a:extLst>
          </p:cNvPr>
          <p:cNvSpPr/>
          <p:nvPr/>
        </p:nvSpPr>
        <p:spPr>
          <a:xfrm>
            <a:off x="1591471" y="4017047"/>
            <a:ext cx="240350" cy="22602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2;p20">
            <a:extLst>
              <a:ext uri="{FF2B5EF4-FFF2-40B4-BE49-F238E27FC236}">
                <a16:creationId xmlns:a16="http://schemas.microsoft.com/office/drawing/2014/main" id="{E36F9461-A849-4FB1-B093-AF372A0B9389}"/>
              </a:ext>
            </a:extLst>
          </p:cNvPr>
          <p:cNvSpPr/>
          <p:nvPr/>
        </p:nvSpPr>
        <p:spPr>
          <a:xfrm>
            <a:off x="7869253" y="4057255"/>
            <a:ext cx="276777" cy="22602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0">
            <a:extLst>
              <a:ext uri="{FF2B5EF4-FFF2-40B4-BE49-F238E27FC236}">
                <a16:creationId xmlns:a16="http://schemas.microsoft.com/office/drawing/2014/main" id="{67925BE4-13F9-400A-8768-060F2F04210D}"/>
              </a:ext>
            </a:extLst>
          </p:cNvPr>
          <p:cNvSpPr/>
          <p:nvPr/>
        </p:nvSpPr>
        <p:spPr>
          <a:xfrm rot="-2700000">
            <a:off x="6958929" y="439780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4;p20">
            <a:extLst>
              <a:ext uri="{FF2B5EF4-FFF2-40B4-BE49-F238E27FC236}">
                <a16:creationId xmlns:a16="http://schemas.microsoft.com/office/drawing/2014/main" id="{A951BE7B-78D5-49FC-A512-096123F6198E}"/>
              </a:ext>
            </a:extLst>
          </p:cNvPr>
          <p:cNvSpPr/>
          <p:nvPr/>
        </p:nvSpPr>
        <p:spPr>
          <a:xfrm rot="-2700000">
            <a:off x="2741714" y="4381985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5;p20">
            <a:extLst>
              <a:ext uri="{FF2B5EF4-FFF2-40B4-BE49-F238E27FC236}">
                <a16:creationId xmlns:a16="http://schemas.microsoft.com/office/drawing/2014/main" id="{18A45C16-FAD2-4C5F-9143-0C4EF725FB1E}"/>
              </a:ext>
            </a:extLst>
          </p:cNvPr>
          <p:cNvSpPr/>
          <p:nvPr/>
        </p:nvSpPr>
        <p:spPr>
          <a:xfrm>
            <a:off x="2904091" y="3764367"/>
            <a:ext cx="240350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20">
            <a:extLst>
              <a:ext uri="{FF2B5EF4-FFF2-40B4-BE49-F238E27FC236}">
                <a16:creationId xmlns:a16="http://schemas.microsoft.com/office/drawing/2014/main" id="{ECDBA2C4-D9B4-49E8-BB7F-FA8B7C552327}"/>
              </a:ext>
            </a:extLst>
          </p:cNvPr>
          <p:cNvSpPr/>
          <p:nvPr/>
        </p:nvSpPr>
        <p:spPr>
          <a:xfrm>
            <a:off x="7030962" y="3825151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7;p20">
            <a:extLst>
              <a:ext uri="{FF2B5EF4-FFF2-40B4-BE49-F238E27FC236}">
                <a16:creationId xmlns:a16="http://schemas.microsoft.com/office/drawing/2014/main" id="{8C13E124-BA3C-4E2E-BD06-C9FC70D1D83D}"/>
              </a:ext>
            </a:extLst>
          </p:cNvPr>
          <p:cNvSpPr/>
          <p:nvPr/>
        </p:nvSpPr>
        <p:spPr>
          <a:xfrm>
            <a:off x="1325442" y="4010013"/>
            <a:ext cx="240350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8;p20">
            <a:extLst>
              <a:ext uri="{FF2B5EF4-FFF2-40B4-BE49-F238E27FC236}">
                <a16:creationId xmlns:a16="http://schemas.microsoft.com/office/drawing/2014/main" id="{49939417-021D-4D22-A4A2-F6BC3D9E0CFE}"/>
              </a:ext>
            </a:extLst>
          </p:cNvPr>
          <p:cNvSpPr/>
          <p:nvPr/>
        </p:nvSpPr>
        <p:spPr>
          <a:xfrm>
            <a:off x="7030963" y="4067605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9;p20">
            <a:extLst>
              <a:ext uri="{FF2B5EF4-FFF2-40B4-BE49-F238E27FC236}">
                <a16:creationId xmlns:a16="http://schemas.microsoft.com/office/drawing/2014/main" id="{93D236ED-E9F7-4753-B344-7C3CCCF8EC8F}"/>
              </a:ext>
            </a:extLst>
          </p:cNvPr>
          <p:cNvSpPr/>
          <p:nvPr/>
        </p:nvSpPr>
        <p:spPr>
          <a:xfrm>
            <a:off x="6496004" y="3825151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0;p20">
            <a:extLst>
              <a:ext uri="{FF2B5EF4-FFF2-40B4-BE49-F238E27FC236}">
                <a16:creationId xmlns:a16="http://schemas.microsoft.com/office/drawing/2014/main" id="{58C4BEE7-DC39-4BDC-98B1-B7719DEE8DE6}"/>
              </a:ext>
            </a:extLst>
          </p:cNvPr>
          <p:cNvSpPr/>
          <p:nvPr/>
        </p:nvSpPr>
        <p:spPr>
          <a:xfrm>
            <a:off x="5935771" y="3832184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283038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Important Factors towards predicting Wine Quality </a:t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268;p34">
            <a:extLst>
              <a:ext uri="{FF2B5EF4-FFF2-40B4-BE49-F238E27FC236}">
                <a16:creationId xmlns:a16="http://schemas.microsoft.com/office/drawing/2014/main" id="{8840624B-F2BC-4709-9FB3-2839217316FC}"/>
              </a:ext>
            </a:extLst>
          </p:cNvPr>
          <p:cNvSpPr txBox="1">
            <a:spLocks/>
          </p:cNvSpPr>
          <p:nvPr/>
        </p:nvSpPr>
        <p:spPr>
          <a:xfrm>
            <a:off x="5602513" y="4683082"/>
            <a:ext cx="2010229" cy="3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Red Wine </a:t>
            </a:r>
            <a:br>
              <a:rPr lang="en-US" dirty="0"/>
            </a:br>
            <a:endParaRPr lang="en-US" dirty="0"/>
          </a:p>
        </p:txBody>
      </p:sp>
      <p:sp>
        <p:nvSpPr>
          <p:cNvPr id="7" name="Google Shape;268;p34">
            <a:extLst>
              <a:ext uri="{FF2B5EF4-FFF2-40B4-BE49-F238E27FC236}">
                <a16:creationId xmlns:a16="http://schemas.microsoft.com/office/drawing/2014/main" id="{7FA45E32-4E5A-4DDE-BB83-676211DBB371}"/>
              </a:ext>
            </a:extLst>
          </p:cNvPr>
          <p:cNvSpPr txBox="1">
            <a:spLocks/>
          </p:cNvSpPr>
          <p:nvPr/>
        </p:nvSpPr>
        <p:spPr>
          <a:xfrm>
            <a:off x="1066827" y="4661312"/>
            <a:ext cx="2010229" cy="3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White Wine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213C0-0530-4D04-AACE-1560A4CE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" y="1016444"/>
            <a:ext cx="9144000" cy="32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Machine Learning Model Scores 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268;p34">
            <a:extLst>
              <a:ext uri="{FF2B5EF4-FFF2-40B4-BE49-F238E27FC236}">
                <a16:creationId xmlns:a16="http://schemas.microsoft.com/office/drawing/2014/main" id="{56F15442-F60D-4415-93F5-34FCBF55C5A8}"/>
              </a:ext>
            </a:extLst>
          </p:cNvPr>
          <p:cNvSpPr txBox="1">
            <a:spLocks/>
          </p:cNvSpPr>
          <p:nvPr/>
        </p:nvSpPr>
        <p:spPr>
          <a:xfrm>
            <a:off x="333438" y="4037428"/>
            <a:ext cx="3205139" cy="11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pPr algn="l"/>
            <a:r>
              <a:rPr lang="en-US" altLang="ko" sz="1400" dirty="0"/>
              <a:t>LR – Logistic Regression Algorithm</a:t>
            </a:r>
          </a:p>
          <a:p>
            <a:pPr algn="l"/>
            <a:r>
              <a:rPr lang="en-US" sz="1400" dirty="0"/>
              <a:t>KNN – K Nearest Neighbor’s Algorithm</a:t>
            </a:r>
          </a:p>
          <a:p>
            <a:pPr algn="l"/>
            <a:r>
              <a:rPr lang="en-US" sz="1400" dirty="0"/>
              <a:t>DT – Decision Tree Classifier Algorithm</a:t>
            </a:r>
          </a:p>
          <a:p>
            <a:pPr algn="l"/>
            <a:r>
              <a:rPr lang="en-US" sz="1400" dirty="0"/>
              <a:t>RF – Random Forrest Classifier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A72E9-8F31-4121-914A-D9B1F5ED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537"/>
            <a:ext cx="9144000" cy="26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79" y="1673352"/>
            <a:ext cx="7645791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Price Prediction</a:t>
            </a:r>
            <a:br>
              <a:rPr lang="en-IN" dirty="0"/>
            </a:b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Sales Dataset Exploration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Price Prediction &amp; Suggestion</a:t>
            </a:r>
          </a:p>
          <a:p>
            <a:pPr marL="285750" indent="-285750">
              <a:spcAft>
                <a:spcPts val="1600"/>
              </a:spcAft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-742762" y="2594700"/>
            <a:ext cx="3405170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Sales data distribution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D84A-3386-4008-AD79-7BC19A49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04" y="1"/>
            <a:ext cx="71460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Points Vs Prize - Correlation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3DF1F-A152-406A-A5E4-A9112C213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2" y="1107965"/>
            <a:ext cx="4192171" cy="351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7D862A-F047-40FE-8B47-2236F0FF2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4" y="1076175"/>
            <a:ext cx="4192172" cy="3466917"/>
          </a:xfrm>
          <a:prstGeom prst="rect">
            <a:avLst/>
          </a:prstGeom>
        </p:spPr>
      </p:pic>
      <p:sp>
        <p:nvSpPr>
          <p:cNvPr id="7" name="Google Shape;268;p34">
            <a:extLst>
              <a:ext uri="{FF2B5EF4-FFF2-40B4-BE49-F238E27FC236}">
                <a16:creationId xmlns:a16="http://schemas.microsoft.com/office/drawing/2014/main" id="{2C019699-4C6F-4E43-B448-9024F3B345F6}"/>
              </a:ext>
            </a:extLst>
          </p:cNvPr>
          <p:cNvSpPr txBox="1">
            <a:spLocks/>
          </p:cNvSpPr>
          <p:nvPr/>
        </p:nvSpPr>
        <p:spPr>
          <a:xfrm>
            <a:off x="44499" y="4609768"/>
            <a:ext cx="4302414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sz="1400" dirty="0"/>
              <a:t> White Wine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9" name="Google Shape;268;p34">
            <a:extLst>
              <a:ext uri="{FF2B5EF4-FFF2-40B4-BE49-F238E27FC236}">
                <a16:creationId xmlns:a16="http://schemas.microsoft.com/office/drawing/2014/main" id="{AC8E20B8-26F6-4CCB-BC81-54F6E383AF51}"/>
              </a:ext>
            </a:extLst>
          </p:cNvPr>
          <p:cNvSpPr txBox="1">
            <a:spLocks/>
          </p:cNvSpPr>
          <p:nvPr/>
        </p:nvSpPr>
        <p:spPr>
          <a:xfrm>
            <a:off x="4389053" y="4593354"/>
            <a:ext cx="4302414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sz="1400" dirty="0"/>
              <a:t> Red Wine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19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Comparison of estimated price for wines in dataset1 to the price in the dataset2 </a:t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268;p34">
            <a:extLst>
              <a:ext uri="{FF2B5EF4-FFF2-40B4-BE49-F238E27FC236}">
                <a16:creationId xmlns:a16="http://schemas.microsoft.com/office/drawing/2014/main" id="{59D70BA0-6714-4BFF-B82F-9217AD4A9F12}"/>
              </a:ext>
            </a:extLst>
          </p:cNvPr>
          <p:cNvSpPr txBox="1">
            <a:spLocks/>
          </p:cNvSpPr>
          <p:nvPr/>
        </p:nvSpPr>
        <p:spPr>
          <a:xfrm>
            <a:off x="5602513" y="4683082"/>
            <a:ext cx="2010229" cy="3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Red Wine </a:t>
            </a:r>
            <a:br>
              <a:rPr lang="en-US" dirty="0"/>
            </a:br>
            <a:endParaRPr lang="en-US" dirty="0"/>
          </a:p>
        </p:txBody>
      </p:sp>
      <p:sp>
        <p:nvSpPr>
          <p:cNvPr id="7" name="Google Shape;268;p34">
            <a:extLst>
              <a:ext uri="{FF2B5EF4-FFF2-40B4-BE49-F238E27FC236}">
                <a16:creationId xmlns:a16="http://schemas.microsoft.com/office/drawing/2014/main" id="{F783C24D-9B37-4CA1-A381-8A7C57BE7FAD}"/>
              </a:ext>
            </a:extLst>
          </p:cNvPr>
          <p:cNvSpPr txBox="1">
            <a:spLocks/>
          </p:cNvSpPr>
          <p:nvPr/>
        </p:nvSpPr>
        <p:spPr>
          <a:xfrm>
            <a:off x="1066827" y="4661312"/>
            <a:ext cx="2010229" cy="3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White Wine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B167C-F44C-4F37-8DF5-9BE04B47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9" y="1200150"/>
            <a:ext cx="4157663" cy="2823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C2EF7-0906-47F6-94F9-763ED97B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13" y="1468508"/>
            <a:ext cx="4200115" cy="25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2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50"/>
          <p:cNvSpPr txBox="1">
            <a:spLocks noGrp="1"/>
          </p:cNvSpPr>
          <p:nvPr>
            <p:ph type="subTitle" idx="1"/>
          </p:nvPr>
        </p:nvSpPr>
        <p:spPr>
          <a:xfrm>
            <a:off x="703250" y="1559068"/>
            <a:ext cx="36195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3556" name="Google Shape;3556;p50"/>
          <p:cNvSpPr/>
          <p:nvPr/>
        </p:nvSpPr>
        <p:spPr>
          <a:xfrm>
            <a:off x="5789750" y="365750"/>
            <a:ext cx="1838600" cy="4003479"/>
          </a:xfrm>
          <a:custGeom>
            <a:avLst/>
            <a:gdLst/>
            <a:ahLst/>
            <a:cxnLst/>
            <a:rect l="l" t="t" r="r" b="b"/>
            <a:pathLst>
              <a:path w="73544" h="208406" extrusionOk="0">
                <a:moveTo>
                  <a:pt x="10728" y="14880"/>
                </a:moveTo>
                <a:cubicBezTo>
                  <a:pt x="9334" y="14880"/>
                  <a:pt x="7948" y="15075"/>
                  <a:pt x="6582" y="15465"/>
                </a:cubicBezTo>
                <a:cubicBezTo>
                  <a:pt x="4974" y="15953"/>
                  <a:pt x="3413" y="16684"/>
                  <a:pt x="2048" y="17611"/>
                </a:cubicBezTo>
                <a:cubicBezTo>
                  <a:pt x="1414" y="18001"/>
                  <a:pt x="878" y="18537"/>
                  <a:pt x="439" y="19122"/>
                </a:cubicBezTo>
                <a:cubicBezTo>
                  <a:pt x="49" y="19610"/>
                  <a:pt x="0" y="20292"/>
                  <a:pt x="293" y="20828"/>
                </a:cubicBezTo>
                <a:cubicBezTo>
                  <a:pt x="521" y="21377"/>
                  <a:pt x="1092" y="21711"/>
                  <a:pt x="1644" y="21711"/>
                </a:cubicBezTo>
                <a:cubicBezTo>
                  <a:pt x="1681" y="21711"/>
                  <a:pt x="1719" y="21709"/>
                  <a:pt x="1756" y="21706"/>
                </a:cubicBezTo>
                <a:cubicBezTo>
                  <a:pt x="3023" y="21657"/>
                  <a:pt x="4242" y="21267"/>
                  <a:pt x="5266" y="20585"/>
                </a:cubicBezTo>
                <a:cubicBezTo>
                  <a:pt x="6826" y="19707"/>
                  <a:pt x="8484" y="18976"/>
                  <a:pt x="10190" y="18439"/>
                </a:cubicBezTo>
                <a:cubicBezTo>
                  <a:pt x="11383" y="18103"/>
                  <a:pt x="12539" y="17940"/>
                  <a:pt x="13660" y="17940"/>
                </a:cubicBezTo>
                <a:cubicBezTo>
                  <a:pt x="16435" y="17940"/>
                  <a:pt x="18994" y="18939"/>
                  <a:pt x="21355" y="20780"/>
                </a:cubicBezTo>
                <a:cubicBezTo>
                  <a:pt x="23013" y="22194"/>
                  <a:pt x="24476" y="23754"/>
                  <a:pt x="25694" y="25509"/>
                </a:cubicBezTo>
                <a:cubicBezTo>
                  <a:pt x="25743" y="25558"/>
                  <a:pt x="25841" y="25655"/>
                  <a:pt x="25889" y="25704"/>
                </a:cubicBezTo>
                <a:cubicBezTo>
                  <a:pt x="25694" y="25070"/>
                  <a:pt x="25451" y="24485"/>
                  <a:pt x="25061" y="23949"/>
                </a:cubicBezTo>
                <a:cubicBezTo>
                  <a:pt x="23744" y="21657"/>
                  <a:pt x="22038" y="19658"/>
                  <a:pt x="20039" y="18001"/>
                </a:cubicBezTo>
                <a:cubicBezTo>
                  <a:pt x="17991" y="16294"/>
                  <a:pt x="15456" y="15222"/>
                  <a:pt x="12823" y="15027"/>
                </a:cubicBezTo>
                <a:cubicBezTo>
                  <a:pt x="12124" y="14929"/>
                  <a:pt x="11425" y="14880"/>
                  <a:pt x="10728" y="14880"/>
                </a:cubicBezTo>
                <a:close/>
                <a:moveTo>
                  <a:pt x="69074" y="29106"/>
                </a:moveTo>
                <a:cubicBezTo>
                  <a:pt x="66234" y="29106"/>
                  <a:pt x="61166" y="32861"/>
                  <a:pt x="60457" y="35699"/>
                </a:cubicBezTo>
                <a:cubicBezTo>
                  <a:pt x="63041" y="33164"/>
                  <a:pt x="66210" y="32432"/>
                  <a:pt x="69525" y="31993"/>
                </a:cubicBezTo>
                <a:cubicBezTo>
                  <a:pt x="70354" y="31896"/>
                  <a:pt x="71524" y="31652"/>
                  <a:pt x="71427" y="30433"/>
                </a:cubicBezTo>
                <a:cubicBezTo>
                  <a:pt x="71280" y="29214"/>
                  <a:pt x="70208" y="29166"/>
                  <a:pt x="69330" y="29117"/>
                </a:cubicBezTo>
                <a:cubicBezTo>
                  <a:pt x="69247" y="29110"/>
                  <a:pt x="69161" y="29106"/>
                  <a:pt x="69074" y="29106"/>
                </a:cubicBezTo>
                <a:close/>
                <a:moveTo>
                  <a:pt x="54284" y="0"/>
                </a:moveTo>
                <a:cubicBezTo>
                  <a:pt x="54077" y="0"/>
                  <a:pt x="53870" y="51"/>
                  <a:pt x="53680" y="156"/>
                </a:cubicBezTo>
                <a:cubicBezTo>
                  <a:pt x="52607" y="644"/>
                  <a:pt x="51681" y="1375"/>
                  <a:pt x="51047" y="2350"/>
                </a:cubicBezTo>
                <a:cubicBezTo>
                  <a:pt x="47586" y="6543"/>
                  <a:pt x="45099" y="11516"/>
                  <a:pt x="43880" y="16831"/>
                </a:cubicBezTo>
                <a:cubicBezTo>
                  <a:pt x="43441" y="18830"/>
                  <a:pt x="43149" y="20828"/>
                  <a:pt x="43051" y="22827"/>
                </a:cubicBezTo>
                <a:cubicBezTo>
                  <a:pt x="42759" y="27410"/>
                  <a:pt x="43246" y="31993"/>
                  <a:pt x="44563" y="36430"/>
                </a:cubicBezTo>
                <a:cubicBezTo>
                  <a:pt x="44611" y="36674"/>
                  <a:pt x="44709" y="36918"/>
                  <a:pt x="44904" y="37064"/>
                </a:cubicBezTo>
                <a:cubicBezTo>
                  <a:pt x="44806" y="36528"/>
                  <a:pt x="44709" y="35991"/>
                  <a:pt x="44563" y="35455"/>
                </a:cubicBezTo>
                <a:cubicBezTo>
                  <a:pt x="43783" y="32188"/>
                  <a:pt x="43441" y="28824"/>
                  <a:pt x="43588" y="25509"/>
                </a:cubicBezTo>
                <a:cubicBezTo>
                  <a:pt x="43783" y="20828"/>
                  <a:pt x="45099" y="16245"/>
                  <a:pt x="47488" y="12199"/>
                </a:cubicBezTo>
                <a:cubicBezTo>
                  <a:pt x="48902" y="9761"/>
                  <a:pt x="50657" y="7518"/>
                  <a:pt x="52656" y="5519"/>
                </a:cubicBezTo>
                <a:cubicBezTo>
                  <a:pt x="53534" y="4739"/>
                  <a:pt x="54314" y="3813"/>
                  <a:pt x="54948" y="2887"/>
                </a:cubicBezTo>
                <a:cubicBezTo>
                  <a:pt x="55191" y="2497"/>
                  <a:pt x="55338" y="2155"/>
                  <a:pt x="55484" y="1765"/>
                </a:cubicBezTo>
                <a:cubicBezTo>
                  <a:pt x="55679" y="1229"/>
                  <a:pt x="55533" y="595"/>
                  <a:pt x="55045" y="254"/>
                </a:cubicBezTo>
                <a:cubicBezTo>
                  <a:pt x="54824" y="88"/>
                  <a:pt x="54555" y="0"/>
                  <a:pt x="54284" y="0"/>
                </a:cubicBezTo>
                <a:close/>
                <a:moveTo>
                  <a:pt x="48521" y="28736"/>
                </a:moveTo>
                <a:cubicBezTo>
                  <a:pt x="48101" y="28736"/>
                  <a:pt x="47627" y="29060"/>
                  <a:pt x="47195" y="29799"/>
                </a:cubicBezTo>
                <a:cubicBezTo>
                  <a:pt x="46269" y="31408"/>
                  <a:pt x="46415" y="33359"/>
                  <a:pt x="46757" y="35114"/>
                </a:cubicBezTo>
                <a:cubicBezTo>
                  <a:pt x="46850" y="35580"/>
                  <a:pt x="47254" y="38448"/>
                  <a:pt x="47886" y="38448"/>
                </a:cubicBezTo>
                <a:cubicBezTo>
                  <a:pt x="47915" y="38448"/>
                  <a:pt x="47945" y="38442"/>
                  <a:pt x="47976" y="38429"/>
                </a:cubicBezTo>
                <a:cubicBezTo>
                  <a:pt x="48512" y="38185"/>
                  <a:pt x="49048" y="35845"/>
                  <a:pt x="49194" y="35016"/>
                </a:cubicBezTo>
                <a:cubicBezTo>
                  <a:pt x="49243" y="34821"/>
                  <a:pt x="49292" y="34480"/>
                  <a:pt x="49389" y="34041"/>
                </a:cubicBezTo>
                <a:cubicBezTo>
                  <a:pt x="49633" y="32822"/>
                  <a:pt x="49779" y="31603"/>
                  <a:pt x="49682" y="30336"/>
                </a:cubicBezTo>
                <a:cubicBezTo>
                  <a:pt x="49569" y="29348"/>
                  <a:pt x="49097" y="28736"/>
                  <a:pt x="48521" y="28736"/>
                </a:cubicBezTo>
                <a:close/>
                <a:moveTo>
                  <a:pt x="57239" y="57151"/>
                </a:moveTo>
                <a:lnTo>
                  <a:pt x="57239" y="57151"/>
                </a:lnTo>
                <a:cubicBezTo>
                  <a:pt x="58080" y="58966"/>
                  <a:pt x="58892" y="60802"/>
                  <a:pt x="59668" y="62656"/>
                </a:cubicBezTo>
                <a:lnTo>
                  <a:pt x="59668" y="62656"/>
                </a:lnTo>
                <a:lnTo>
                  <a:pt x="58642" y="61275"/>
                </a:lnTo>
                <a:lnTo>
                  <a:pt x="58642" y="61275"/>
                </a:lnTo>
                <a:cubicBezTo>
                  <a:pt x="58177" y="59901"/>
                  <a:pt x="57708" y="58527"/>
                  <a:pt x="57239" y="57151"/>
                </a:cubicBezTo>
                <a:close/>
                <a:moveTo>
                  <a:pt x="61121" y="64612"/>
                </a:moveTo>
                <a:cubicBezTo>
                  <a:pt x="61292" y="64836"/>
                  <a:pt x="61461" y="65063"/>
                  <a:pt x="61627" y="65293"/>
                </a:cubicBezTo>
                <a:lnTo>
                  <a:pt x="61121" y="64612"/>
                </a:lnTo>
                <a:close/>
                <a:moveTo>
                  <a:pt x="61444" y="13313"/>
                </a:moveTo>
                <a:cubicBezTo>
                  <a:pt x="60730" y="13313"/>
                  <a:pt x="60031" y="13460"/>
                  <a:pt x="59531" y="13710"/>
                </a:cubicBezTo>
                <a:cubicBezTo>
                  <a:pt x="57873" y="14539"/>
                  <a:pt x="56751" y="16294"/>
                  <a:pt x="55923" y="17903"/>
                </a:cubicBezTo>
                <a:cubicBezTo>
                  <a:pt x="54167" y="21267"/>
                  <a:pt x="53144" y="25070"/>
                  <a:pt x="52364" y="28776"/>
                </a:cubicBezTo>
                <a:cubicBezTo>
                  <a:pt x="51145" y="34382"/>
                  <a:pt x="51047" y="40233"/>
                  <a:pt x="52022" y="45889"/>
                </a:cubicBezTo>
                <a:cubicBezTo>
                  <a:pt x="52315" y="47449"/>
                  <a:pt x="52900" y="48960"/>
                  <a:pt x="53046" y="50520"/>
                </a:cubicBezTo>
                <a:cubicBezTo>
                  <a:pt x="53145" y="51638"/>
                  <a:pt x="52903" y="52402"/>
                  <a:pt x="52357" y="52817"/>
                </a:cubicBezTo>
                <a:lnTo>
                  <a:pt x="52357" y="52817"/>
                </a:lnTo>
                <a:lnTo>
                  <a:pt x="47390" y="46132"/>
                </a:lnTo>
                <a:cubicBezTo>
                  <a:pt x="46659" y="45401"/>
                  <a:pt x="45928" y="44621"/>
                  <a:pt x="45245" y="43792"/>
                </a:cubicBezTo>
                <a:cubicBezTo>
                  <a:pt x="42174" y="40379"/>
                  <a:pt x="39736" y="36479"/>
                  <a:pt x="38029" y="32237"/>
                </a:cubicBezTo>
                <a:cubicBezTo>
                  <a:pt x="37298" y="30482"/>
                  <a:pt x="36859" y="28581"/>
                  <a:pt x="36811" y="26679"/>
                </a:cubicBezTo>
                <a:cubicBezTo>
                  <a:pt x="36908" y="25119"/>
                  <a:pt x="37152" y="23608"/>
                  <a:pt x="37542" y="22145"/>
                </a:cubicBezTo>
                <a:cubicBezTo>
                  <a:pt x="37883" y="21170"/>
                  <a:pt x="38078" y="20146"/>
                  <a:pt x="38078" y="19171"/>
                </a:cubicBezTo>
                <a:cubicBezTo>
                  <a:pt x="37971" y="17882"/>
                  <a:pt x="37127" y="17092"/>
                  <a:pt x="36107" y="17092"/>
                </a:cubicBezTo>
                <a:cubicBezTo>
                  <a:pt x="35738" y="17092"/>
                  <a:pt x="35346" y="17196"/>
                  <a:pt x="34958" y="17416"/>
                </a:cubicBezTo>
                <a:cubicBezTo>
                  <a:pt x="33300" y="18342"/>
                  <a:pt x="32228" y="20048"/>
                  <a:pt x="32130" y="21901"/>
                </a:cubicBezTo>
                <a:cubicBezTo>
                  <a:pt x="31740" y="25753"/>
                  <a:pt x="33105" y="29068"/>
                  <a:pt x="35104" y="32188"/>
                </a:cubicBezTo>
                <a:cubicBezTo>
                  <a:pt x="36713" y="34675"/>
                  <a:pt x="38468" y="37015"/>
                  <a:pt x="40175" y="39404"/>
                </a:cubicBezTo>
                <a:cubicBezTo>
                  <a:pt x="40467" y="39746"/>
                  <a:pt x="40711" y="40136"/>
                  <a:pt x="40857" y="40574"/>
                </a:cubicBezTo>
                <a:cubicBezTo>
                  <a:pt x="40979" y="41101"/>
                  <a:pt x="40798" y="41391"/>
                  <a:pt x="40370" y="41391"/>
                </a:cubicBezTo>
                <a:cubicBezTo>
                  <a:pt x="40283" y="41391"/>
                  <a:pt x="40185" y="41379"/>
                  <a:pt x="40077" y="41354"/>
                </a:cubicBezTo>
                <a:cubicBezTo>
                  <a:pt x="39346" y="41111"/>
                  <a:pt x="38615" y="40721"/>
                  <a:pt x="38029" y="40184"/>
                </a:cubicBezTo>
                <a:cubicBezTo>
                  <a:pt x="36518" y="38917"/>
                  <a:pt x="35055" y="37600"/>
                  <a:pt x="33593" y="36284"/>
                </a:cubicBezTo>
                <a:cubicBezTo>
                  <a:pt x="32276" y="35016"/>
                  <a:pt x="30667" y="34041"/>
                  <a:pt x="28961" y="33456"/>
                </a:cubicBezTo>
                <a:cubicBezTo>
                  <a:pt x="28702" y="33341"/>
                  <a:pt x="28435" y="33285"/>
                  <a:pt x="28174" y="33285"/>
                </a:cubicBezTo>
                <a:cubicBezTo>
                  <a:pt x="27551" y="33285"/>
                  <a:pt x="26965" y="33603"/>
                  <a:pt x="26621" y="34187"/>
                </a:cubicBezTo>
                <a:cubicBezTo>
                  <a:pt x="26084" y="34870"/>
                  <a:pt x="25792" y="35748"/>
                  <a:pt x="25743" y="36625"/>
                </a:cubicBezTo>
                <a:cubicBezTo>
                  <a:pt x="25646" y="37942"/>
                  <a:pt x="26426" y="38819"/>
                  <a:pt x="27401" y="39502"/>
                </a:cubicBezTo>
                <a:cubicBezTo>
                  <a:pt x="28278" y="40087"/>
                  <a:pt x="29254" y="40477"/>
                  <a:pt x="30229" y="40721"/>
                </a:cubicBezTo>
                <a:cubicBezTo>
                  <a:pt x="32959" y="41403"/>
                  <a:pt x="35738" y="42086"/>
                  <a:pt x="38420" y="42768"/>
                </a:cubicBezTo>
                <a:cubicBezTo>
                  <a:pt x="40126" y="43110"/>
                  <a:pt x="41686" y="43841"/>
                  <a:pt x="43051" y="44865"/>
                </a:cubicBezTo>
                <a:cubicBezTo>
                  <a:pt x="44130" y="45712"/>
                  <a:pt x="44235" y="46834"/>
                  <a:pt x="43462" y="47580"/>
                </a:cubicBezTo>
                <a:lnTo>
                  <a:pt x="43462" y="47580"/>
                </a:lnTo>
                <a:cubicBezTo>
                  <a:pt x="42003" y="45998"/>
                  <a:pt x="40413" y="44546"/>
                  <a:pt x="38517" y="43402"/>
                </a:cubicBezTo>
                <a:cubicBezTo>
                  <a:pt x="37591" y="42817"/>
                  <a:pt x="36567" y="42427"/>
                  <a:pt x="35543" y="42232"/>
                </a:cubicBezTo>
                <a:cubicBezTo>
                  <a:pt x="35429" y="42204"/>
                  <a:pt x="35313" y="42190"/>
                  <a:pt x="35198" y="42190"/>
                </a:cubicBezTo>
                <a:cubicBezTo>
                  <a:pt x="34722" y="42190"/>
                  <a:pt x="34258" y="42424"/>
                  <a:pt x="33983" y="42817"/>
                </a:cubicBezTo>
                <a:cubicBezTo>
                  <a:pt x="33739" y="43402"/>
                  <a:pt x="33934" y="44036"/>
                  <a:pt x="34422" y="44377"/>
                </a:cubicBezTo>
                <a:cubicBezTo>
                  <a:pt x="35445" y="45206"/>
                  <a:pt x="36518" y="45986"/>
                  <a:pt x="37591" y="46718"/>
                </a:cubicBezTo>
                <a:cubicBezTo>
                  <a:pt x="38418" y="47247"/>
                  <a:pt x="39245" y="47771"/>
                  <a:pt x="40062" y="48331"/>
                </a:cubicBezTo>
                <a:lnTo>
                  <a:pt x="40062" y="48331"/>
                </a:lnTo>
                <a:cubicBezTo>
                  <a:pt x="39047" y="48255"/>
                  <a:pt x="38038" y="48085"/>
                  <a:pt x="37054" y="47839"/>
                </a:cubicBezTo>
                <a:cubicBezTo>
                  <a:pt x="35803" y="47593"/>
                  <a:pt x="34541" y="47470"/>
                  <a:pt x="33284" y="47470"/>
                </a:cubicBezTo>
                <a:cubicBezTo>
                  <a:pt x="31797" y="47470"/>
                  <a:pt x="30316" y="47642"/>
                  <a:pt x="28864" y="47985"/>
                </a:cubicBezTo>
                <a:cubicBezTo>
                  <a:pt x="28376" y="48083"/>
                  <a:pt x="27937" y="48229"/>
                  <a:pt x="27547" y="48521"/>
                </a:cubicBezTo>
                <a:cubicBezTo>
                  <a:pt x="27157" y="48716"/>
                  <a:pt x="27108" y="49302"/>
                  <a:pt x="27547" y="49545"/>
                </a:cubicBezTo>
                <a:cubicBezTo>
                  <a:pt x="27779" y="49777"/>
                  <a:pt x="28132" y="49917"/>
                  <a:pt x="28487" y="49917"/>
                </a:cubicBezTo>
                <a:cubicBezTo>
                  <a:pt x="28581" y="49917"/>
                  <a:pt x="28674" y="49907"/>
                  <a:pt x="28766" y="49887"/>
                </a:cubicBezTo>
                <a:cubicBezTo>
                  <a:pt x="29400" y="49740"/>
                  <a:pt x="30082" y="49594"/>
                  <a:pt x="30765" y="49399"/>
                </a:cubicBezTo>
                <a:cubicBezTo>
                  <a:pt x="31990" y="49110"/>
                  <a:pt x="33246" y="48962"/>
                  <a:pt x="34504" y="48962"/>
                </a:cubicBezTo>
                <a:cubicBezTo>
                  <a:pt x="36000" y="48962"/>
                  <a:pt x="37499" y="49170"/>
                  <a:pt x="38956" y="49594"/>
                </a:cubicBezTo>
                <a:cubicBezTo>
                  <a:pt x="40566" y="50014"/>
                  <a:pt x="42143" y="50568"/>
                  <a:pt x="43659" y="51251"/>
                </a:cubicBezTo>
                <a:lnTo>
                  <a:pt x="43659" y="51251"/>
                </a:lnTo>
                <a:cubicBezTo>
                  <a:pt x="43998" y="51588"/>
                  <a:pt x="44332" y="51945"/>
                  <a:pt x="44660" y="52324"/>
                </a:cubicBezTo>
                <a:cubicBezTo>
                  <a:pt x="43588" y="52305"/>
                  <a:pt x="42533" y="52287"/>
                  <a:pt x="41493" y="52287"/>
                </a:cubicBezTo>
                <a:cubicBezTo>
                  <a:pt x="37337" y="52287"/>
                  <a:pt x="33437" y="52568"/>
                  <a:pt x="29692" y="54128"/>
                </a:cubicBezTo>
                <a:cubicBezTo>
                  <a:pt x="33788" y="53446"/>
                  <a:pt x="37932" y="53690"/>
                  <a:pt x="42076" y="53397"/>
                </a:cubicBezTo>
                <a:cubicBezTo>
                  <a:pt x="42290" y="53385"/>
                  <a:pt x="42498" y="53379"/>
                  <a:pt x="42702" y="53379"/>
                </a:cubicBezTo>
                <a:cubicBezTo>
                  <a:pt x="45756" y="53379"/>
                  <a:pt x="47738" y="54747"/>
                  <a:pt x="49292" y="57444"/>
                </a:cubicBezTo>
                <a:cubicBezTo>
                  <a:pt x="55630" y="68609"/>
                  <a:pt x="58750" y="80554"/>
                  <a:pt x="57337" y="93425"/>
                </a:cubicBezTo>
                <a:cubicBezTo>
                  <a:pt x="56849" y="97569"/>
                  <a:pt x="55289" y="101470"/>
                  <a:pt x="51827" y="104200"/>
                </a:cubicBezTo>
                <a:cubicBezTo>
                  <a:pt x="49039" y="106380"/>
                  <a:pt x="45911" y="107067"/>
                  <a:pt x="42653" y="107067"/>
                </a:cubicBezTo>
                <a:cubicBezTo>
                  <a:pt x="41467" y="107067"/>
                  <a:pt x="40264" y="106976"/>
                  <a:pt x="39053" y="106833"/>
                </a:cubicBezTo>
                <a:cubicBezTo>
                  <a:pt x="35299" y="106394"/>
                  <a:pt x="31886" y="104687"/>
                  <a:pt x="28230" y="103956"/>
                </a:cubicBezTo>
                <a:cubicBezTo>
                  <a:pt x="27157" y="103757"/>
                  <a:pt x="26327" y="103637"/>
                  <a:pt x="25701" y="103637"/>
                </a:cubicBezTo>
                <a:cubicBezTo>
                  <a:pt x="23880" y="103637"/>
                  <a:pt x="23786" y="104650"/>
                  <a:pt x="24476" y="107662"/>
                </a:cubicBezTo>
                <a:cubicBezTo>
                  <a:pt x="25012" y="110002"/>
                  <a:pt x="25646" y="112293"/>
                  <a:pt x="26280" y="114829"/>
                </a:cubicBezTo>
                <a:cubicBezTo>
                  <a:pt x="23500" y="114244"/>
                  <a:pt x="20673" y="114487"/>
                  <a:pt x="19698" y="111123"/>
                </a:cubicBezTo>
                <a:cubicBezTo>
                  <a:pt x="19464" y="110281"/>
                  <a:pt x="19544" y="108677"/>
                  <a:pt x="18389" y="108677"/>
                </a:cubicBezTo>
                <a:cubicBezTo>
                  <a:pt x="18340" y="108677"/>
                  <a:pt x="18288" y="108679"/>
                  <a:pt x="18235" y="108685"/>
                </a:cubicBezTo>
                <a:cubicBezTo>
                  <a:pt x="17211" y="108832"/>
                  <a:pt x="17309" y="110441"/>
                  <a:pt x="17162" y="111513"/>
                </a:cubicBezTo>
                <a:cubicBezTo>
                  <a:pt x="17162" y="111659"/>
                  <a:pt x="17065" y="111806"/>
                  <a:pt x="17065" y="112001"/>
                </a:cubicBezTo>
                <a:cubicBezTo>
                  <a:pt x="12774" y="92889"/>
                  <a:pt x="18722" y="75142"/>
                  <a:pt x="24378" y="57346"/>
                </a:cubicBezTo>
                <a:lnTo>
                  <a:pt x="24378" y="57346"/>
                </a:lnTo>
                <a:cubicBezTo>
                  <a:pt x="23305" y="57785"/>
                  <a:pt x="23110" y="58711"/>
                  <a:pt x="22818" y="59491"/>
                </a:cubicBezTo>
                <a:cubicBezTo>
                  <a:pt x="20624" y="65001"/>
                  <a:pt x="18820" y="70608"/>
                  <a:pt x="17406" y="76312"/>
                </a:cubicBezTo>
                <a:cubicBezTo>
                  <a:pt x="14676" y="86794"/>
                  <a:pt x="13067" y="97423"/>
                  <a:pt x="14773" y="108295"/>
                </a:cubicBezTo>
                <a:cubicBezTo>
                  <a:pt x="16993" y="122304"/>
                  <a:pt x="26446" y="130307"/>
                  <a:pt x="40140" y="130307"/>
                </a:cubicBezTo>
                <a:cubicBezTo>
                  <a:pt x="40887" y="130307"/>
                  <a:pt x="41646" y="130283"/>
                  <a:pt x="42417" y="130235"/>
                </a:cubicBezTo>
                <a:cubicBezTo>
                  <a:pt x="48756" y="129796"/>
                  <a:pt x="54362" y="127700"/>
                  <a:pt x="59140" y="123361"/>
                </a:cubicBezTo>
                <a:lnTo>
                  <a:pt x="59140" y="123361"/>
                </a:lnTo>
                <a:cubicBezTo>
                  <a:pt x="54606" y="129016"/>
                  <a:pt x="48609" y="131503"/>
                  <a:pt x="41589" y="131990"/>
                </a:cubicBezTo>
                <a:cubicBezTo>
                  <a:pt x="41426" y="132001"/>
                  <a:pt x="41263" y="132004"/>
                  <a:pt x="41098" y="132004"/>
                </a:cubicBezTo>
                <a:cubicBezTo>
                  <a:pt x="40603" y="132004"/>
                  <a:pt x="40098" y="131970"/>
                  <a:pt x="39586" y="131970"/>
                </a:cubicBezTo>
                <a:cubicBezTo>
                  <a:pt x="38635" y="131970"/>
                  <a:pt x="37658" y="132089"/>
                  <a:pt x="36664" y="132771"/>
                </a:cubicBezTo>
                <a:cubicBezTo>
                  <a:pt x="38791" y="133834"/>
                  <a:pt x="40796" y="134535"/>
                  <a:pt x="42919" y="134535"/>
                </a:cubicBezTo>
                <a:cubicBezTo>
                  <a:pt x="43814" y="134535"/>
                  <a:pt x="44730" y="134410"/>
                  <a:pt x="45684" y="134136"/>
                </a:cubicBezTo>
                <a:cubicBezTo>
                  <a:pt x="50511" y="132722"/>
                  <a:pt x="54850" y="129991"/>
                  <a:pt x="58214" y="126237"/>
                </a:cubicBezTo>
                <a:cubicBezTo>
                  <a:pt x="60506" y="123751"/>
                  <a:pt x="62895" y="121167"/>
                  <a:pt x="64260" y="117998"/>
                </a:cubicBezTo>
                <a:cubicBezTo>
                  <a:pt x="65625" y="114731"/>
                  <a:pt x="65722" y="110684"/>
                  <a:pt x="66015" y="107223"/>
                </a:cubicBezTo>
                <a:cubicBezTo>
                  <a:pt x="66795" y="99032"/>
                  <a:pt x="66356" y="90743"/>
                  <a:pt x="64796" y="82650"/>
                </a:cubicBezTo>
                <a:cubicBezTo>
                  <a:pt x="63338" y="75634"/>
                  <a:pt x="61178" y="68809"/>
                  <a:pt x="58884" y="61995"/>
                </a:cubicBezTo>
                <a:lnTo>
                  <a:pt x="58884" y="61995"/>
                </a:lnTo>
                <a:cubicBezTo>
                  <a:pt x="59202" y="62330"/>
                  <a:pt x="59515" y="62673"/>
                  <a:pt x="59821" y="63024"/>
                </a:cubicBezTo>
                <a:lnTo>
                  <a:pt x="59821" y="63024"/>
                </a:lnTo>
                <a:cubicBezTo>
                  <a:pt x="65483" y="76655"/>
                  <a:pt x="69188" y="91280"/>
                  <a:pt x="68209" y="106053"/>
                </a:cubicBezTo>
                <a:cubicBezTo>
                  <a:pt x="69623" y="100153"/>
                  <a:pt x="69282" y="94351"/>
                  <a:pt x="68453" y="88501"/>
                </a:cubicBezTo>
                <a:cubicBezTo>
                  <a:pt x="67039" y="77872"/>
                  <a:pt x="63431" y="67926"/>
                  <a:pt x="59287" y="58126"/>
                </a:cubicBezTo>
                <a:cubicBezTo>
                  <a:pt x="58848" y="57151"/>
                  <a:pt x="58507" y="56030"/>
                  <a:pt x="57532" y="55493"/>
                </a:cubicBezTo>
                <a:cubicBezTo>
                  <a:pt x="56020" y="54665"/>
                  <a:pt x="56215" y="53494"/>
                  <a:pt x="56751" y="52276"/>
                </a:cubicBezTo>
                <a:cubicBezTo>
                  <a:pt x="57532" y="50228"/>
                  <a:pt x="59433" y="48814"/>
                  <a:pt x="61627" y="48570"/>
                </a:cubicBezTo>
                <a:cubicBezTo>
                  <a:pt x="62109" y="48517"/>
                  <a:pt x="62585" y="48488"/>
                  <a:pt x="63052" y="48488"/>
                </a:cubicBezTo>
                <a:cubicBezTo>
                  <a:pt x="65135" y="48488"/>
                  <a:pt x="67046" y="49065"/>
                  <a:pt x="68599" y="50618"/>
                </a:cubicBezTo>
                <a:cubicBezTo>
                  <a:pt x="69143" y="51162"/>
                  <a:pt x="71258" y="52285"/>
                  <a:pt x="72441" y="52285"/>
                </a:cubicBezTo>
                <a:cubicBezTo>
                  <a:pt x="73168" y="52285"/>
                  <a:pt x="73544" y="51861"/>
                  <a:pt x="72987" y="50618"/>
                </a:cubicBezTo>
                <a:cubicBezTo>
                  <a:pt x="71134" y="46376"/>
                  <a:pt x="63772" y="46815"/>
                  <a:pt x="60067" y="46425"/>
                </a:cubicBezTo>
                <a:cubicBezTo>
                  <a:pt x="59092" y="46279"/>
                  <a:pt x="57580" y="46718"/>
                  <a:pt x="57483" y="45206"/>
                </a:cubicBezTo>
                <a:cubicBezTo>
                  <a:pt x="57385" y="43841"/>
                  <a:pt x="58702" y="43353"/>
                  <a:pt x="59774" y="42915"/>
                </a:cubicBezTo>
                <a:cubicBezTo>
                  <a:pt x="60273" y="42701"/>
                  <a:pt x="60794" y="42591"/>
                  <a:pt x="61316" y="42591"/>
                </a:cubicBezTo>
                <a:cubicBezTo>
                  <a:pt x="61867" y="42591"/>
                  <a:pt x="62418" y="42713"/>
                  <a:pt x="62943" y="42963"/>
                </a:cubicBezTo>
                <a:cubicBezTo>
                  <a:pt x="63577" y="43353"/>
                  <a:pt x="64309" y="43548"/>
                  <a:pt x="65040" y="43548"/>
                </a:cubicBezTo>
                <a:cubicBezTo>
                  <a:pt x="65966" y="43500"/>
                  <a:pt x="67039" y="43402"/>
                  <a:pt x="67185" y="42281"/>
                </a:cubicBezTo>
                <a:cubicBezTo>
                  <a:pt x="67283" y="41111"/>
                  <a:pt x="66405" y="40623"/>
                  <a:pt x="65284" y="40428"/>
                </a:cubicBezTo>
                <a:cubicBezTo>
                  <a:pt x="64808" y="40365"/>
                  <a:pt x="64332" y="40334"/>
                  <a:pt x="63858" y="40334"/>
                </a:cubicBezTo>
                <a:cubicBezTo>
                  <a:pt x="61762" y="40334"/>
                  <a:pt x="59720" y="40950"/>
                  <a:pt x="57970" y="42183"/>
                </a:cubicBezTo>
                <a:cubicBezTo>
                  <a:pt x="57178" y="42724"/>
                  <a:pt x="56332" y="43397"/>
                  <a:pt x="55374" y="43397"/>
                </a:cubicBezTo>
                <a:cubicBezTo>
                  <a:pt x="55035" y="43397"/>
                  <a:pt x="54683" y="43313"/>
                  <a:pt x="54314" y="43110"/>
                </a:cubicBezTo>
                <a:cubicBezTo>
                  <a:pt x="52900" y="42281"/>
                  <a:pt x="53192" y="40769"/>
                  <a:pt x="53192" y="39502"/>
                </a:cubicBezTo>
                <a:cubicBezTo>
                  <a:pt x="53144" y="31750"/>
                  <a:pt x="58945" y="25899"/>
                  <a:pt x="62651" y="19610"/>
                </a:cubicBezTo>
                <a:cubicBezTo>
                  <a:pt x="63382" y="18342"/>
                  <a:pt x="64601" y="16831"/>
                  <a:pt x="64406" y="15270"/>
                </a:cubicBezTo>
                <a:cubicBezTo>
                  <a:pt x="64246" y="13859"/>
                  <a:pt x="62818" y="13313"/>
                  <a:pt x="61444" y="13313"/>
                </a:cubicBezTo>
                <a:close/>
                <a:moveTo>
                  <a:pt x="35836" y="135550"/>
                </a:moveTo>
                <a:lnTo>
                  <a:pt x="35836" y="135550"/>
                </a:lnTo>
                <a:cubicBezTo>
                  <a:pt x="37152" y="138036"/>
                  <a:pt x="39005" y="139645"/>
                  <a:pt x="39151" y="142083"/>
                </a:cubicBezTo>
                <a:cubicBezTo>
                  <a:pt x="39248" y="144228"/>
                  <a:pt x="39541" y="146373"/>
                  <a:pt x="39541" y="148518"/>
                </a:cubicBezTo>
                <a:cubicBezTo>
                  <a:pt x="39590" y="161780"/>
                  <a:pt x="39638" y="174993"/>
                  <a:pt x="39200" y="188254"/>
                </a:cubicBezTo>
                <a:cubicBezTo>
                  <a:pt x="39005" y="193032"/>
                  <a:pt x="37249" y="196152"/>
                  <a:pt x="32715" y="197664"/>
                </a:cubicBezTo>
                <a:cubicBezTo>
                  <a:pt x="31399" y="198103"/>
                  <a:pt x="30082" y="198590"/>
                  <a:pt x="28717" y="199029"/>
                </a:cubicBezTo>
                <a:cubicBezTo>
                  <a:pt x="26913" y="199663"/>
                  <a:pt x="25158" y="200248"/>
                  <a:pt x="23354" y="200930"/>
                </a:cubicBezTo>
                <a:cubicBezTo>
                  <a:pt x="22574" y="201223"/>
                  <a:pt x="21697" y="201515"/>
                  <a:pt x="21648" y="202490"/>
                </a:cubicBezTo>
                <a:cubicBezTo>
                  <a:pt x="21550" y="203612"/>
                  <a:pt x="22525" y="204051"/>
                  <a:pt x="23305" y="204441"/>
                </a:cubicBezTo>
                <a:cubicBezTo>
                  <a:pt x="24281" y="204928"/>
                  <a:pt x="25304" y="205270"/>
                  <a:pt x="26280" y="205660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29222" y="205316"/>
                  <a:pt x="29021" y="204988"/>
                  <a:pt x="29030" y="204645"/>
                </a:cubicBezTo>
                <a:lnTo>
                  <a:pt x="29030" y="204645"/>
                </a:lnTo>
                <a:cubicBezTo>
                  <a:pt x="28763" y="204514"/>
                  <a:pt x="28478" y="204413"/>
                  <a:pt x="28181" y="204343"/>
                </a:cubicBezTo>
                <a:cubicBezTo>
                  <a:pt x="27352" y="204051"/>
                  <a:pt x="26280" y="203856"/>
                  <a:pt x="26182" y="202783"/>
                </a:cubicBezTo>
                <a:cubicBezTo>
                  <a:pt x="26084" y="201515"/>
                  <a:pt x="27303" y="201320"/>
                  <a:pt x="28132" y="200784"/>
                </a:cubicBezTo>
                <a:cubicBezTo>
                  <a:pt x="30667" y="199029"/>
                  <a:pt x="33837" y="198736"/>
                  <a:pt x="36469" y="197176"/>
                </a:cubicBezTo>
                <a:cubicBezTo>
                  <a:pt x="37542" y="196542"/>
                  <a:pt x="38468" y="195714"/>
                  <a:pt x="39200" y="194738"/>
                </a:cubicBezTo>
                <a:cubicBezTo>
                  <a:pt x="39785" y="192739"/>
                  <a:pt x="40126" y="190692"/>
                  <a:pt x="40321" y="188644"/>
                </a:cubicBezTo>
                <a:cubicBezTo>
                  <a:pt x="40955" y="174993"/>
                  <a:pt x="40857" y="161341"/>
                  <a:pt x="40857" y="147641"/>
                </a:cubicBezTo>
                <a:cubicBezTo>
                  <a:pt x="40857" y="144082"/>
                  <a:pt x="40028" y="140328"/>
                  <a:pt x="43783" y="137597"/>
                </a:cubicBezTo>
                <a:lnTo>
                  <a:pt x="43783" y="137597"/>
                </a:lnTo>
                <a:cubicBezTo>
                  <a:pt x="43598" y="137613"/>
                  <a:pt x="43416" y="137620"/>
                  <a:pt x="43236" y="137620"/>
                </a:cubicBezTo>
                <a:cubicBezTo>
                  <a:pt x="40627" y="137620"/>
                  <a:pt x="38573" y="136051"/>
                  <a:pt x="35836" y="135550"/>
                </a:cubicBezTo>
                <a:close/>
                <a:moveTo>
                  <a:pt x="41881" y="196396"/>
                </a:moveTo>
                <a:lnTo>
                  <a:pt x="41881" y="196396"/>
                </a:lnTo>
                <a:cubicBezTo>
                  <a:pt x="41150" y="197371"/>
                  <a:pt x="40223" y="198200"/>
                  <a:pt x="39151" y="198834"/>
                </a:cubicBezTo>
                <a:cubicBezTo>
                  <a:pt x="37932" y="199558"/>
                  <a:pt x="29090" y="202425"/>
                  <a:pt x="29030" y="204645"/>
                </a:cubicBezTo>
                <a:lnTo>
                  <a:pt x="29030" y="204645"/>
                </a:lnTo>
                <a:cubicBezTo>
                  <a:pt x="29509" y="204878"/>
                  <a:pt x="29933" y="205204"/>
                  <a:pt x="30277" y="205611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30075" y="205862"/>
                  <a:pt x="30633" y="206089"/>
                  <a:pt x="31399" y="206293"/>
                </a:cubicBezTo>
                <a:lnTo>
                  <a:pt x="33056" y="206781"/>
                </a:lnTo>
                <a:cubicBezTo>
                  <a:pt x="35478" y="207441"/>
                  <a:pt x="39339" y="208406"/>
                  <a:pt x="42272" y="208406"/>
                </a:cubicBezTo>
                <a:cubicBezTo>
                  <a:pt x="43887" y="208406"/>
                  <a:pt x="45221" y="208114"/>
                  <a:pt x="45879" y="207317"/>
                </a:cubicBezTo>
                <a:cubicBezTo>
                  <a:pt x="46708" y="206293"/>
                  <a:pt x="45830" y="206342"/>
                  <a:pt x="45197" y="206196"/>
                </a:cubicBezTo>
                <a:cubicBezTo>
                  <a:pt x="43198" y="205757"/>
                  <a:pt x="41101" y="205806"/>
                  <a:pt x="39200" y="204977"/>
                </a:cubicBezTo>
                <a:cubicBezTo>
                  <a:pt x="38566" y="204684"/>
                  <a:pt x="37737" y="204392"/>
                  <a:pt x="37737" y="203514"/>
                </a:cubicBezTo>
                <a:cubicBezTo>
                  <a:pt x="37737" y="202734"/>
                  <a:pt x="38420" y="202442"/>
                  <a:pt x="39005" y="202100"/>
                </a:cubicBezTo>
                <a:cubicBezTo>
                  <a:pt x="39541" y="201808"/>
                  <a:pt x="40028" y="201662"/>
                  <a:pt x="40516" y="201320"/>
                </a:cubicBezTo>
                <a:cubicBezTo>
                  <a:pt x="42125" y="200199"/>
                  <a:pt x="42759" y="197908"/>
                  <a:pt x="41881" y="1963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50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3558" name="Google Shape;3558;p50"/>
          <p:cNvPicPr preferRelativeResize="0"/>
          <p:nvPr/>
        </p:nvPicPr>
        <p:blipFill rotWithShape="1">
          <a:blip r:embed="rId3">
            <a:alphaModFix/>
          </a:blip>
          <a:srcRect l="15476" t="17841" b="18686"/>
          <a:stretch/>
        </p:blipFill>
        <p:spPr>
          <a:xfrm>
            <a:off x="4572000" y="0"/>
            <a:ext cx="45720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8" name="Google Shape;3568;p50"/>
          <p:cNvPicPr preferRelativeResize="0"/>
          <p:nvPr/>
        </p:nvPicPr>
        <p:blipFill rotWithShape="1">
          <a:blip r:embed="rId4">
            <a:alphaModFix/>
          </a:blip>
          <a:srcRect t="109" b="99"/>
          <a:stretch/>
        </p:blipFill>
        <p:spPr>
          <a:xfrm>
            <a:off x="3497575" y="-12"/>
            <a:ext cx="2743199" cy="1764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92983AD-3392-49FE-B9AF-19DFCBBE8D2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D9637-7CAB-46E0-A33F-3B6B88DE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964782"/>
            <a:ext cx="3468013" cy="16574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subTitle" idx="1"/>
          </p:nvPr>
        </p:nvSpPr>
        <p:spPr>
          <a:xfrm>
            <a:off x="5209032" y="2907792"/>
            <a:ext cx="32187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de-DE" sz="1400" b="0" i="0" dirty="0">
                <a:solidFill>
                  <a:schemeClr val="bg1"/>
                </a:solidFill>
                <a:effectLst/>
                <a:latin typeface="Roboto"/>
              </a:rPr>
              <a:t>Für dich, Für uns, Für alle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5597036" y="3157655"/>
            <a:ext cx="27423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86375" y="262920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3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6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9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Methods/Analysis Plan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5"/>
          </p:nvPr>
        </p:nvSpPr>
        <p:spPr>
          <a:xfrm>
            <a:off x="1463039" y="3990873"/>
            <a:ext cx="2834637" cy="597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What we going to do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 Prediction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4"/>
          </p:nvPr>
        </p:nvSpPr>
        <p:spPr>
          <a:xfrm flipH="1">
            <a:off x="5522856" y="3924526"/>
            <a:ext cx="2636406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Price prediction 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Price Suggestion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1463040" y="2505472"/>
            <a:ext cx="2532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cxnSp>
        <p:nvCxnSpPr>
          <p:cNvPr id="189" name="Google Shape;189;p28"/>
          <p:cNvCxnSpPr/>
          <p:nvPr/>
        </p:nvCxnSpPr>
        <p:spPr>
          <a:xfrm>
            <a:off x="1400925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1400918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462650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5462655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>
            <a:spLocks noGrp="1"/>
          </p:cNvSpPr>
          <p:nvPr>
            <p:ph type="title" idx="15"/>
          </p:nvPr>
        </p:nvSpPr>
        <p:spPr>
          <a:xfrm>
            <a:off x="4572000" y="0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2"/>
          </p:nvPr>
        </p:nvSpPr>
        <p:spPr>
          <a:xfrm>
            <a:off x="1463040" y="300510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 we found/have</a:t>
            </a:r>
            <a:endParaRPr sz="110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8"/>
          </p:nvPr>
        </p:nvSpPr>
        <p:spPr>
          <a:xfrm flipH="1">
            <a:off x="5522856" y="2813539"/>
            <a:ext cx="2748946" cy="745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Exploratory analysis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Machine Learning Methods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 Validation</a:t>
            </a:r>
          </a:p>
        </p:txBody>
      </p:sp>
      <p:sp>
        <p:nvSpPr>
          <p:cNvPr id="19" name="Google Shape;179;p28">
            <a:extLst>
              <a:ext uri="{FF2B5EF4-FFF2-40B4-BE49-F238E27FC236}">
                <a16:creationId xmlns:a16="http://schemas.microsoft.com/office/drawing/2014/main" id="{77B5A8A8-627F-450B-ABBA-61E46554682C}"/>
              </a:ext>
            </a:extLst>
          </p:cNvPr>
          <p:cNvSpPr txBox="1">
            <a:spLocks/>
          </p:cNvSpPr>
          <p:nvPr/>
        </p:nvSpPr>
        <p:spPr>
          <a:xfrm>
            <a:off x="2999685" y="1276361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01.</a:t>
            </a:r>
            <a:endParaRPr lang="en" dirty="0"/>
          </a:p>
        </p:txBody>
      </p:sp>
      <p:sp>
        <p:nvSpPr>
          <p:cNvPr id="20" name="Google Shape;188;p28">
            <a:extLst>
              <a:ext uri="{FF2B5EF4-FFF2-40B4-BE49-F238E27FC236}">
                <a16:creationId xmlns:a16="http://schemas.microsoft.com/office/drawing/2014/main" id="{B109CCD3-830C-4533-AB18-AB835BEDD9C6}"/>
              </a:ext>
            </a:extLst>
          </p:cNvPr>
          <p:cNvSpPr txBox="1">
            <a:spLocks/>
          </p:cNvSpPr>
          <p:nvPr/>
        </p:nvSpPr>
        <p:spPr>
          <a:xfrm>
            <a:off x="3676350" y="1152627"/>
            <a:ext cx="2532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I</a:t>
            </a:r>
            <a:r>
              <a:rPr lang="en-IN" dirty="0" err="1"/>
              <a:t>ntroduction</a:t>
            </a:r>
            <a:endParaRPr lang="en-IN" dirty="0"/>
          </a:p>
        </p:txBody>
      </p:sp>
      <p:cxnSp>
        <p:nvCxnSpPr>
          <p:cNvPr id="21" name="Google Shape;189;p28">
            <a:extLst>
              <a:ext uri="{FF2B5EF4-FFF2-40B4-BE49-F238E27FC236}">
                <a16:creationId xmlns:a16="http://schemas.microsoft.com/office/drawing/2014/main" id="{BD9B14F7-B1DC-47D8-9CF8-D2C5EC57596B}"/>
              </a:ext>
            </a:extLst>
          </p:cNvPr>
          <p:cNvCxnSpPr/>
          <p:nvPr/>
        </p:nvCxnSpPr>
        <p:spPr>
          <a:xfrm>
            <a:off x="3614235" y="1220095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28">
            <a:extLst>
              <a:ext uri="{FF2B5EF4-FFF2-40B4-BE49-F238E27FC236}">
                <a16:creationId xmlns:a16="http://schemas.microsoft.com/office/drawing/2014/main" id="{100C40E1-B882-44BB-8E89-3E8248FB181B}"/>
              </a:ext>
            </a:extLst>
          </p:cNvPr>
          <p:cNvSpPr txBox="1">
            <a:spLocks/>
          </p:cNvSpPr>
          <p:nvPr/>
        </p:nvSpPr>
        <p:spPr>
          <a:xfrm>
            <a:off x="3676350" y="1652259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What, Why our story needs to be heard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4462513" cy="1472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Background  - Why our story needs to be heard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  - What we want to tell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94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4292E"/>
                </a:solidFill>
                <a:effectLst/>
                <a:latin typeface="-apple-system"/>
              </a:rPr>
              <a:t>Blueberry Winery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-apple-system"/>
              </a:rPr>
              <a:t>  is one of the start-up Wine Manufacturing company in Portugal.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-apple-system"/>
              </a:rPr>
              <a:t>Blueberry Winery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 is trying to enter the business with a good amount of analytics &amp; research on domain knowledge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100087" y="574779"/>
            <a:ext cx="291624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" name="Google Shape;174;p27">
            <a:extLst>
              <a:ext uri="{FF2B5EF4-FFF2-40B4-BE49-F238E27FC236}">
                <a16:creationId xmlns:a16="http://schemas.microsoft.com/office/drawing/2014/main" id="{4E7E6580-0ECF-45C5-9DFD-660B753E3413}"/>
              </a:ext>
            </a:extLst>
          </p:cNvPr>
          <p:cNvSpPr txBox="1">
            <a:spLocks/>
          </p:cNvSpPr>
          <p:nvPr/>
        </p:nvSpPr>
        <p:spPr>
          <a:xfrm>
            <a:off x="1097739" y="2035475"/>
            <a:ext cx="291624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Goal</a:t>
            </a:r>
          </a:p>
        </p:txBody>
      </p:sp>
      <p:sp>
        <p:nvSpPr>
          <p:cNvPr id="5" name="Google Shape;173;p27">
            <a:extLst>
              <a:ext uri="{FF2B5EF4-FFF2-40B4-BE49-F238E27FC236}">
                <a16:creationId xmlns:a16="http://schemas.microsoft.com/office/drawing/2014/main" id="{CAC1B1E8-8C91-46EA-910B-CD3C9366FBC2}"/>
              </a:ext>
            </a:extLst>
          </p:cNvPr>
          <p:cNvSpPr txBox="1">
            <a:spLocks/>
          </p:cNvSpPr>
          <p:nvPr/>
        </p:nvSpPr>
        <p:spPr>
          <a:xfrm>
            <a:off x="689650" y="2565929"/>
            <a:ext cx="7717500" cy="94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4292E"/>
                </a:solidFill>
                <a:latin typeface="-apple-system"/>
              </a:rPr>
              <a:t>Blueberry Winery</a:t>
            </a:r>
            <a:r>
              <a:rPr lang="en-IN" sz="1600" dirty="0">
                <a:solidFill>
                  <a:srgbClr val="24292E"/>
                </a:solidFill>
                <a:latin typeface="-apple-system"/>
              </a:rPr>
              <a:t>  wants to achieve the best </a:t>
            </a: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'Customer Satisfaction’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-apple-system"/>
              </a:rPr>
              <a:t> towards the Quality and Price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4292E"/>
                </a:solidFill>
                <a:latin typeface="-apple-system"/>
              </a:rPr>
              <a:t>To Analyse and find the composition of factors that contribute to the quality wine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484632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Data Collection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4"/>
            <a:ext cx="4462513" cy="649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IN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we get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2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3" name="Google Shape;3353;p38"/>
          <p:cNvPicPr preferRelativeResize="0"/>
          <p:nvPr/>
        </p:nvPicPr>
        <p:blipFill rotWithShape="1">
          <a:blip r:embed="rId3">
            <a:alphaModFix/>
          </a:blip>
          <a:srcRect l="6369" t="9782" r="6369" b="27826"/>
          <a:stretch/>
        </p:blipFill>
        <p:spPr>
          <a:xfrm>
            <a:off x="6426295" y="566201"/>
            <a:ext cx="1755900" cy="169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54" name="Google Shape;3354;p38"/>
          <p:cNvPicPr preferRelativeResize="0"/>
          <p:nvPr/>
        </p:nvPicPr>
        <p:blipFill rotWithShape="1">
          <a:blip r:embed="rId4">
            <a:alphaModFix/>
          </a:blip>
          <a:srcRect t="3358" b="29599"/>
          <a:stretch/>
        </p:blipFill>
        <p:spPr>
          <a:xfrm>
            <a:off x="6426295" y="3185513"/>
            <a:ext cx="1755900" cy="169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55" name="Google Shape;33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395" y="507629"/>
            <a:ext cx="1828800" cy="183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6" name="Google Shape;33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395" y="3185513"/>
            <a:ext cx="1828800" cy="1836419"/>
          </a:xfrm>
          <a:prstGeom prst="rect">
            <a:avLst/>
          </a:prstGeom>
          <a:noFill/>
          <a:ln>
            <a:noFill/>
          </a:ln>
        </p:spPr>
      </p:pic>
      <p:sp>
        <p:nvSpPr>
          <p:cNvPr id="3357" name="Google Shape;3357;p38"/>
          <p:cNvSpPr txBox="1">
            <a:spLocks noGrp="1"/>
          </p:cNvSpPr>
          <p:nvPr>
            <p:ph type="title"/>
          </p:nvPr>
        </p:nvSpPr>
        <p:spPr>
          <a:xfrm>
            <a:off x="2513340" y="145601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Wine Types</a:t>
            </a:r>
            <a:endParaRPr dirty="0"/>
          </a:p>
        </p:txBody>
      </p:sp>
      <p:sp>
        <p:nvSpPr>
          <p:cNvPr id="3358" name="Google Shape;3358;p38"/>
          <p:cNvSpPr txBox="1">
            <a:spLocks noGrp="1"/>
          </p:cNvSpPr>
          <p:nvPr>
            <p:ph type="subTitle" idx="4294967295"/>
          </p:nvPr>
        </p:nvSpPr>
        <p:spPr>
          <a:xfrm>
            <a:off x="1831946" y="2259401"/>
            <a:ext cx="4248700" cy="2995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dk2"/>
                </a:solidFill>
              </a:rPr>
              <a:t>Fixed Acidity</a:t>
            </a:r>
          </a:p>
          <a:p>
            <a:pPr marL="285750" indent="-285750"/>
            <a:r>
              <a:rPr lang="en-US" dirty="0"/>
              <a:t>Volatile Acidity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Citric Acid</a:t>
            </a:r>
          </a:p>
          <a:p>
            <a:pPr marL="285750" indent="-285750"/>
            <a:r>
              <a:rPr lang="en-US" dirty="0"/>
              <a:t>Residual Sugar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Chlorides</a:t>
            </a:r>
          </a:p>
          <a:p>
            <a:pPr marL="285750" indent="-285750"/>
            <a:r>
              <a:rPr lang="en-US" dirty="0"/>
              <a:t>Free sulfur dioxide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Total sulfur dioxide</a:t>
            </a:r>
          </a:p>
          <a:p>
            <a:pPr marL="285750" indent="-285750"/>
            <a:r>
              <a:rPr lang="en-US" dirty="0"/>
              <a:t>Density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pH</a:t>
            </a:r>
          </a:p>
          <a:p>
            <a:pPr marL="285750" indent="-285750"/>
            <a:r>
              <a:rPr lang="en-US" dirty="0"/>
              <a:t>Sulphates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Alcohol</a:t>
            </a:r>
          </a:p>
          <a:p>
            <a:pPr marL="285750" indent="-285750"/>
            <a:r>
              <a:rPr lang="en-US" dirty="0"/>
              <a:t>Quality</a:t>
            </a:r>
            <a:endParaRPr lang="en-US" dirty="0">
              <a:solidFill>
                <a:schemeClr val="dk2"/>
              </a:solidFill>
            </a:endParaRPr>
          </a:p>
          <a:p>
            <a:pPr marL="285750" indent="-285750">
              <a:spcAft>
                <a:spcPts val="1600"/>
              </a:spcAft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3360" name="Google Shape;3360;p38"/>
          <p:cNvSpPr txBox="1"/>
          <p:nvPr/>
        </p:nvSpPr>
        <p:spPr>
          <a:xfrm>
            <a:off x="4572000" y="1354313"/>
            <a:ext cx="1719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White Wine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1" name="Google Shape;3361;p38"/>
          <p:cNvSpPr txBox="1"/>
          <p:nvPr/>
        </p:nvSpPr>
        <p:spPr>
          <a:xfrm>
            <a:off x="4661693" y="3880372"/>
            <a:ext cx="1719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Red Wine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3360;p38">
            <a:extLst>
              <a:ext uri="{FF2B5EF4-FFF2-40B4-BE49-F238E27FC236}">
                <a16:creationId xmlns:a16="http://schemas.microsoft.com/office/drawing/2014/main" id="{8381949D-5AE6-4ACD-93FB-FA0DFD8362D1}"/>
              </a:ext>
            </a:extLst>
          </p:cNvPr>
          <p:cNvSpPr txBox="1"/>
          <p:nvPr/>
        </p:nvSpPr>
        <p:spPr>
          <a:xfrm>
            <a:off x="56271" y="3310230"/>
            <a:ext cx="1998009" cy="82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DataAttributes / Ingredients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6654018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Methods/Analysis Plan</a:t>
            </a: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>
                <a:solidFill>
                  <a:schemeClr val="bg1"/>
                </a:solidFill>
              </a:rPr>
              <a:t>How we want to find the valuable insights from the data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2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t="1008" b="8991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ubTitle" idx="4"/>
          </p:nvPr>
        </p:nvSpPr>
        <p:spPr>
          <a:xfrm>
            <a:off x="4679361" y="1102408"/>
            <a:ext cx="1191159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5"/>
          </p:nvPr>
        </p:nvSpPr>
        <p:spPr>
          <a:xfrm>
            <a:off x="4797085" y="2430000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6"/>
          </p:nvPr>
        </p:nvSpPr>
        <p:spPr>
          <a:xfrm>
            <a:off x="4797085" y="3757592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3"/>
          </p:nvPr>
        </p:nvSpPr>
        <p:spPr>
          <a:xfrm>
            <a:off x="6074674" y="3442142"/>
            <a:ext cx="2773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Is there any other interesting trends that exist in other columns besides quality?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6074674" y="786958"/>
            <a:ext cx="2654327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Which factor or combination of factors affect the quality of red &amp; white wines?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2"/>
          </p:nvPr>
        </p:nvSpPr>
        <p:spPr>
          <a:xfrm>
            <a:off x="6074674" y="2114550"/>
            <a:ext cx="270356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Roboto"/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o the different types of wines have different factors affecting quality?</a:t>
            </a:r>
            <a:endParaRPr dirty="0"/>
          </a:p>
        </p:txBody>
      </p:sp>
      <p:cxnSp>
        <p:nvCxnSpPr>
          <p:cNvPr id="257" name="Google Shape;257;p33"/>
          <p:cNvCxnSpPr/>
          <p:nvPr/>
        </p:nvCxnSpPr>
        <p:spPr>
          <a:xfrm>
            <a:off x="5967313" y="957808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 amt="72000"/>
          </a:blip>
          <a:srcRect l="17416" t="30128"/>
          <a:stretch/>
        </p:blipFill>
        <p:spPr>
          <a:xfrm>
            <a:off x="0" y="0"/>
            <a:ext cx="2237326" cy="1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>
            <a:off x="5967313" y="228540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967313" y="3612992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117725" y="3769255"/>
            <a:ext cx="45720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- Questions</a:t>
            </a:r>
            <a:endParaRPr sz="4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t="1008" b="8991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ubTitle" idx="4"/>
          </p:nvPr>
        </p:nvSpPr>
        <p:spPr>
          <a:xfrm>
            <a:off x="4679361" y="1102408"/>
            <a:ext cx="1191159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1</a:t>
            </a:r>
            <a:endParaRPr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5"/>
          </p:nvPr>
        </p:nvSpPr>
        <p:spPr>
          <a:xfrm>
            <a:off x="4797085" y="2430000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6"/>
          </p:nvPr>
        </p:nvSpPr>
        <p:spPr>
          <a:xfrm>
            <a:off x="4797085" y="3757592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3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3"/>
          </p:nvPr>
        </p:nvSpPr>
        <p:spPr>
          <a:xfrm>
            <a:off x="6074674" y="3442142"/>
            <a:ext cx="2773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Explore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Sales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dataset and predict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the price for the wine quality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6074674" y="786958"/>
            <a:ext cx="2654327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Exploratory Data Analysis to find the distribution of factors of each Variable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2"/>
          </p:nvPr>
        </p:nvSpPr>
        <p:spPr>
          <a:xfrm>
            <a:off x="6074674" y="2114550"/>
            <a:ext cx="270356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Machine Learning Methods to find the Best Composition factors to contribute the quality wine</a:t>
            </a:r>
          </a:p>
        </p:txBody>
      </p:sp>
      <p:cxnSp>
        <p:nvCxnSpPr>
          <p:cNvPr id="257" name="Google Shape;257;p33"/>
          <p:cNvCxnSpPr/>
          <p:nvPr/>
        </p:nvCxnSpPr>
        <p:spPr>
          <a:xfrm>
            <a:off x="5967313" y="957808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 amt="72000"/>
          </a:blip>
          <a:srcRect l="17416" t="30128"/>
          <a:stretch/>
        </p:blipFill>
        <p:spPr>
          <a:xfrm>
            <a:off x="0" y="0"/>
            <a:ext cx="2237326" cy="1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>
            <a:off x="5967313" y="228540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967313" y="3612992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0" y="3612992"/>
            <a:ext cx="4264463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- Methods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560766428"/>
      </p:ext>
    </p:extLst>
  </p:cSld>
  <p:clrMapOvr>
    <a:masterClrMapping/>
  </p:clrMapOvr>
</p:sld>
</file>

<file path=ppt/theme/theme1.xml><?xml version="1.0" encoding="utf-8"?>
<a:theme xmlns:a="http://schemas.openxmlformats.org/drawingml/2006/main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459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Oswald Regular</vt:lpstr>
      <vt:lpstr>Roboto Condensed Light</vt:lpstr>
      <vt:lpstr>Open Sans Light</vt:lpstr>
      <vt:lpstr>Livvic</vt:lpstr>
      <vt:lpstr>Oswald</vt:lpstr>
      <vt:lpstr>Arial</vt:lpstr>
      <vt:lpstr>Roboto</vt:lpstr>
      <vt:lpstr>-apple-system</vt:lpstr>
      <vt:lpstr>Krub</vt:lpstr>
      <vt:lpstr>Open Sans</vt:lpstr>
      <vt:lpstr>Vineyard Company Profile by Slidesgo</vt:lpstr>
      <vt:lpstr>Wine   Für dich, Für uns, Für alle</vt:lpstr>
      <vt:lpstr>02.</vt:lpstr>
      <vt:lpstr>01.</vt:lpstr>
      <vt:lpstr>Background</vt:lpstr>
      <vt:lpstr>02.</vt:lpstr>
      <vt:lpstr>Wine Types</vt:lpstr>
      <vt:lpstr>03.</vt:lpstr>
      <vt:lpstr>Analysis - Questions</vt:lpstr>
      <vt:lpstr>Analysis - Methods</vt:lpstr>
      <vt:lpstr>04.</vt:lpstr>
      <vt:lpstr> Correlation between all variables  for red &amp; white  </vt:lpstr>
      <vt:lpstr>PowerPoint Presentation</vt:lpstr>
      <vt:lpstr>PowerPoint Presentation</vt:lpstr>
      <vt:lpstr>05.</vt:lpstr>
      <vt:lpstr>PowerPoint Presentation</vt:lpstr>
      <vt:lpstr>PowerPoint Presentation</vt:lpstr>
      <vt:lpstr>PowerPoint Presentation</vt:lpstr>
      <vt:lpstr>THANKS</vt:lpstr>
      <vt:lpstr>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VINEYARD</dc:title>
  <dc:creator>ARUNRAJ</dc:creator>
  <cp:lastModifiedBy>arun raj</cp:lastModifiedBy>
  <cp:revision>66</cp:revision>
  <dcterms:modified xsi:type="dcterms:W3CDTF">2021-03-01T12:03:32Z</dcterms:modified>
</cp:coreProperties>
</file>