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4206" r:id="rId3"/>
  </p:sldMasterIdLst>
  <p:sldIdLst>
    <p:sldId id="259" r:id="rId4"/>
    <p:sldId id="265" r:id="rId5"/>
    <p:sldId id="346" r:id="rId6"/>
    <p:sldId id="268" r:id="rId7"/>
    <p:sldId id="344" r:id="rId8"/>
    <p:sldId id="271" r:id="rId9"/>
    <p:sldId id="334" r:id="rId10"/>
    <p:sldId id="340" r:id="rId11"/>
    <p:sldId id="274" r:id="rId12"/>
    <p:sldId id="277" r:id="rId13"/>
    <p:sldId id="280" r:id="rId14"/>
    <p:sldId id="283" r:id="rId15"/>
    <p:sldId id="286" r:id="rId16"/>
    <p:sldId id="292" r:id="rId17"/>
    <p:sldId id="295" r:id="rId18"/>
    <p:sldId id="298" r:id="rId19"/>
    <p:sldId id="304" r:id="rId20"/>
    <p:sldId id="310" r:id="rId21"/>
    <p:sldId id="313" r:id="rId22"/>
    <p:sldId id="319" r:id="rId23"/>
    <p:sldId id="322" r:id="rId24"/>
    <p:sldId id="325" r:id="rId25"/>
    <p:sldId id="349" r:id="rId26"/>
    <p:sldId id="328" r:id="rId27"/>
    <p:sldId id="331" r:id="rId28"/>
    <p:sldId id="343" r:id="rId29"/>
  </p:sldIdLst>
  <p:sldSz cx="9144000" cy="6858000" type="screen4x3"/>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varScale="1">
        <p:scale>
          <a:sx n="73" d="100"/>
          <a:sy n="73" d="100"/>
        </p:scale>
        <p:origin x="-1278" y="-102"/>
      </p:cViewPr>
      <p:guideLst>
        <p:guide orient="horz" pos="2160"/>
        <p:guide pos="2880"/>
      </p:guideLst>
    </p:cSldViewPr>
  </p:slideViewPr>
  <p:notesTextViewPr>
    <p:cViewPr>
      <p:scale>
        <a:sx n="1" d="1"/>
        <a:sy n="1" d="1"/>
      </p:scale>
      <p:origin x="0" y="0"/>
    </p:cViewPr>
  </p:notesTextViewPr>
  <p:sorterViewPr>
    <p:cViewPr>
      <p:scale>
        <a:sx n="66" d="100"/>
        <a:sy n="66" d="100"/>
      </p:scale>
      <p:origin x="0" y="546"/>
    </p:cViewPr>
  </p:sorterViewPr>
  <p:notesViewPr>
    <p:cSldViewPr>
      <p:cViewPr>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0C8FDE5B-78B6-409E-A38B-BD1AD89645A3}" type="datetimeFigureOut">
              <a:rPr lang="en-US" smtClean="0"/>
              <a:pPr/>
              <a:t>4/4/2023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498A3BB-960E-4B46-B636-6F3EEA9331D9}" type="datetimeFigureOut">
              <a:rPr lang="en-US" smtClean="0"/>
              <a:pPr/>
              <a:t>4/4/2023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89C506D3-7D21-47F3-BB1A-B8D24B114849}" type="datetimeFigureOut">
              <a:rPr lang="en-US" smtClean="0"/>
              <a:pPr/>
              <a:t>4/4/2023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413E1E-C0B8-42BB-B3DF-AF101699ABC0}" type="datetime1">
              <a:rPr lang="en-IN" smtClean="0"/>
              <a:pPr/>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51841370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D22DAB-7094-45B8-85D5-D3661D95DC5B}" type="datetime1">
              <a:rPr lang="en-IN" smtClean="0"/>
              <a:pPr/>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33766439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pPr/>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212305864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31333A-BE4E-400F-A4CA-D41FE49C0AF3}" type="datetime1">
              <a:rPr lang="en-IN" smtClean="0"/>
              <a:pPr/>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68501949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8480F4-017A-4C1F-A28C-40BA672543BC}" type="datetime1">
              <a:rPr lang="en-IN" smtClean="0"/>
              <a:pPr/>
              <a:t>04-04-2023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429115442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754546-14BA-4044-BB86-079C670A4630}" type="datetime1">
              <a:rPr lang="en-IN" smtClean="0"/>
              <a:pPr/>
              <a:t>04-04-2023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143164003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pPr/>
              <a:t>04-04-2023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227128292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pPr/>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8844625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429BFF7-A081-4F25-8F80-FDECA672D868}" type="datetimeFigureOut">
              <a:rPr lang="en-US" smtClean="0"/>
              <a:pPr/>
              <a:t>4/4/2023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pPr/>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27276077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2862DF-EE3A-4016-8048-F5987F39AF92}" type="datetime1">
              <a:rPr lang="en-IN" smtClean="0"/>
              <a:pPr/>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351823212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D985DE-1CE7-448D-B6B1-D24798A54EC2}" type="datetime1">
              <a:rPr lang="en-IN" smtClean="0"/>
              <a:pPr/>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131913930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93CAE1-15E6-B614-1794-B03A9DF1396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4CD9021-4936-0277-CDC5-126B97CE187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D910119-6444-D3FE-7225-C9B40597AB7C}"/>
              </a:ext>
            </a:extLst>
          </p:cNvPr>
          <p:cNvSpPr>
            <a:spLocks noGrp="1"/>
          </p:cNvSpPr>
          <p:nvPr>
            <p:ph type="dt" sz="half" idx="10"/>
          </p:nvPr>
        </p:nvSpPr>
        <p:spPr/>
        <p:txBody>
          <a:bodyPr/>
          <a:lstStyle/>
          <a:p>
            <a:fld id="{E8080F6C-9101-444F-95EB-604C2AD8E412}" type="datetime1">
              <a:rPr lang="en-US" smtClean="0"/>
              <a:pPr/>
              <a:t>4/4/2023</a:t>
            </a:fld>
            <a:endParaRPr lang="en-US"/>
          </a:p>
        </p:txBody>
      </p:sp>
      <p:sp>
        <p:nvSpPr>
          <p:cNvPr id="5" name="Footer Placeholder 4">
            <a:extLst>
              <a:ext uri="{FF2B5EF4-FFF2-40B4-BE49-F238E27FC236}">
                <a16:creationId xmlns:a16="http://schemas.microsoft.com/office/drawing/2014/main" xmlns="" id="{1869C797-3B90-3094-7E2E-1C2987590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9A3EC74-3CC4-3597-AE43-0C243B2F3E7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48076593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EC5D60-D1B4-90B6-B954-8F3C4A9C23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E013329-E1CB-1631-72DF-D01CCE6ACC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47E50C2-E405-DE40-66FF-370FAE14DE80}"/>
              </a:ext>
            </a:extLst>
          </p:cNvPr>
          <p:cNvSpPr>
            <a:spLocks noGrp="1"/>
          </p:cNvSpPr>
          <p:nvPr>
            <p:ph type="dt" sz="half" idx="10"/>
          </p:nvPr>
        </p:nvSpPr>
        <p:spPr/>
        <p:txBody>
          <a:bodyPr/>
          <a:lstStyle/>
          <a:p>
            <a:fld id="{54759935-1ACC-4818-B342-C0D089FB6903}" type="datetime1">
              <a:rPr lang="en-US" smtClean="0"/>
              <a:pPr/>
              <a:t>4/4/2023</a:t>
            </a:fld>
            <a:endParaRPr lang="en-US"/>
          </a:p>
        </p:txBody>
      </p:sp>
      <p:sp>
        <p:nvSpPr>
          <p:cNvPr id="5" name="Footer Placeholder 4">
            <a:extLst>
              <a:ext uri="{FF2B5EF4-FFF2-40B4-BE49-F238E27FC236}">
                <a16:creationId xmlns:a16="http://schemas.microsoft.com/office/drawing/2014/main" xmlns="" id="{3D42B79A-DCFD-D6EC-A3EF-EAD92605B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BE05C69-9E04-18B8-4960-0E9D827ACFB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5397187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E0B8D-4309-EE90-5378-6298E03468D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E1BB812-2D64-7511-85C1-896E2ACDDB0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01C5EDB-8EF0-DEE6-EB4F-9D1C290DFA5F}"/>
              </a:ext>
            </a:extLst>
          </p:cNvPr>
          <p:cNvSpPr>
            <a:spLocks noGrp="1"/>
          </p:cNvSpPr>
          <p:nvPr>
            <p:ph type="dt" sz="half" idx="10"/>
          </p:nvPr>
        </p:nvSpPr>
        <p:spPr/>
        <p:txBody>
          <a:bodyPr/>
          <a:lstStyle/>
          <a:p>
            <a:fld id="{F35E5465-0E9D-4C37-B975-2173815D156B}" type="datetime1">
              <a:rPr lang="en-US" smtClean="0"/>
              <a:pPr/>
              <a:t>4/4/2023</a:t>
            </a:fld>
            <a:endParaRPr lang="en-US"/>
          </a:p>
        </p:txBody>
      </p:sp>
      <p:sp>
        <p:nvSpPr>
          <p:cNvPr id="5" name="Footer Placeholder 4">
            <a:extLst>
              <a:ext uri="{FF2B5EF4-FFF2-40B4-BE49-F238E27FC236}">
                <a16:creationId xmlns:a16="http://schemas.microsoft.com/office/drawing/2014/main" xmlns="" id="{095869FA-598C-18F7-AD39-1D28A64A3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83D784F-D027-307C-1629-3A9FC65A1DD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78768362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B00E3C-8013-B17A-98D4-646CBCA967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BE122C8-6CF9-2495-A461-BF2BDC2CD1D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2438B77-8CD9-3626-2EFF-AB06FE6D3D2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2023EF4-AF38-5FB5-5958-490465C3273A}"/>
              </a:ext>
            </a:extLst>
          </p:cNvPr>
          <p:cNvSpPr>
            <a:spLocks noGrp="1"/>
          </p:cNvSpPr>
          <p:nvPr>
            <p:ph type="dt" sz="half" idx="10"/>
          </p:nvPr>
        </p:nvSpPr>
        <p:spPr/>
        <p:txBody>
          <a:bodyPr/>
          <a:lstStyle/>
          <a:p>
            <a:fld id="{986946C6-DD12-4FF3-8E33-F753351B9066}" type="datetime1">
              <a:rPr lang="en-US" smtClean="0"/>
              <a:pPr/>
              <a:t>4/4/2023</a:t>
            </a:fld>
            <a:endParaRPr lang="en-US"/>
          </a:p>
        </p:txBody>
      </p:sp>
      <p:sp>
        <p:nvSpPr>
          <p:cNvPr id="6" name="Footer Placeholder 5">
            <a:extLst>
              <a:ext uri="{FF2B5EF4-FFF2-40B4-BE49-F238E27FC236}">
                <a16:creationId xmlns:a16="http://schemas.microsoft.com/office/drawing/2014/main" xmlns="" id="{114090F0-5DBD-4DF3-E821-3AC0F1E9B1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F1A8EED-415B-144B-D8B9-A8478FB0D24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71720855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1AB25-D18D-F665-BDF6-6757CF3931B3}"/>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86DCEFE-07F3-82A2-CF4E-442E3A7696B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236FC3B-963F-E56D-3E59-CC746E4667B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F0D7215-16EF-87FA-B44D-6C8A370C811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4DE518B-8564-C96B-38C9-E398AA8B7B4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C58F0CC-9CF7-B640-8F60-055C99E89AC5}"/>
              </a:ext>
            </a:extLst>
          </p:cNvPr>
          <p:cNvSpPr>
            <a:spLocks noGrp="1"/>
          </p:cNvSpPr>
          <p:nvPr>
            <p:ph type="dt" sz="half" idx="10"/>
          </p:nvPr>
        </p:nvSpPr>
        <p:spPr/>
        <p:txBody>
          <a:bodyPr/>
          <a:lstStyle/>
          <a:p>
            <a:fld id="{0C171B52-18C1-4278-96DE-FBBEE6C35570}" type="datetime1">
              <a:rPr lang="en-US" smtClean="0"/>
              <a:pPr/>
              <a:t>4/4/2023</a:t>
            </a:fld>
            <a:endParaRPr lang="en-US"/>
          </a:p>
        </p:txBody>
      </p:sp>
      <p:sp>
        <p:nvSpPr>
          <p:cNvPr id="8" name="Footer Placeholder 7">
            <a:extLst>
              <a:ext uri="{FF2B5EF4-FFF2-40B4-BE49-F238E27FC236}">
                <a16:creationId xmlns:a16="http://schemas.microsoft.com/office/drawing/2014/main" xmlns="" id="{EDA5E872-74F5-EC9F-0AB1-8686BB80F8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1641E77-7B81-F54F-E2E1-BD9F74A13C5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19422658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9AE41-9D8A-2A56-9E1F-B93FD39A2E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DE1075A-E612-D96D-A4BD-1A1B950AF761}"/>
              </a:ext>
            </a:extLst>
          </p:cNvPr>
          <p:cNvSpPr>
            <a:spLocks noGrp="1"/>
          </p:cNvSpPr>
          <p:nvPr>
            <p:ph type="dt" sz="half" idx="10"/>
          </p:nvPr>
        </p:nvSpPr>
        <p:spPr/>
        <p:txBody>
          <a:bodyPr/>
          <a:lstStyle/>
          <a:p>
            <a:fld id="{BD265C95-7901-49F2-B87F-C40462A86908}" type="datetime1">
              <a:rPr lang="en-US" smtClean="0"/>
              <a:pPr/>
              <a:t>4/4/2023</a:t>
            </a:fld>
            <a:endParaRPr lang="en-US"/>
          </a:p>
        </p:txBody>
      </p:sp>
      <p:sp>
        <p:nvSpPr>
          <p:cNvPr id="4" name="Footer Placeholder 3">
            <a:extLst>
              <a:ext uri="{FF2B5EF4-FFF2-40B4-BE49-F238E27FC236}">
                <a16:creationId xmlns:a16="http://schemas.microsoft.com/office/drawing/2014/main" xmlns="" id="{A468CB45-5B2A-765B-1165-5EAAB3C4F7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4FE27AF-B2B8-1596-77D4-D120428F9E6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58945191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B6A08ED-88C2-7C58-2C8B-5160AF4A6200}"/>
              </a:ext>
            </a:extLst>
          </p:cNvPr>
          <p:cNvSpPr>
            <a:spLocks noGrp="1"/>
          </p:cNvSpPr>
          <p:nvPr>
            <p:ph type="dt" sz="half" idx="10"/>
          </p:nvPr>
        </p:nvSpPr>
        <p:spPr/>
        <p:txBody>
          <a:bodyPr/>
          <a:lstStyle/>
          <a:p>
            <a:fld id="{FED3D8DA-B894-4980-9423-53D5AF29A948}" type="datetime1">
              <a:rPr lang="en-US" smtClean="0"/>
              <a:pPr/>
              <a:t>4/4/2023</a:t>
            </a:fld>
            <a:endParaRPr lang="en-US"/>
          </a:p>
        </p:txBody>
      </p:sp>
      <p:sp>
        <p:nvSpPr>
          <p:cNvPr id="3" name="Footer Placeholder 2">
            <a:extLst>
              <a:ext uri="{FF2B5EF4-FFF2-40B4-BE49-F238E27FC236}">
                <a16:creationId xmlns:a16="http://schemas.microsoft.com/office/drawing/2014/main" xmlns="" id="{687AF8C5-1E6F-C6ED-BDC1-2786F168D9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E4DC390-EA40-565D-3EC6-A273111ADCE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68674089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60A571E6-CE05-46D5-935A-B7F462F58EE8}" type="datetimeFigureOut">
              <a:rPr lang="en-US" smtClean="0"/>
              <a:pPr/>
              <a:t>4/4/2023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D86104-E695-9745-BACE-FBB371627E8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064F63F-19C4-7820-EE8D-BBE4826FEB3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006B523-D641-4FAE-22DC-60506A30F8B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326D6185-C78C-5B4A-4B54-3F918E3E7B68}"/>
              </a:ext>
            </a:extLst>
          </p:cNvPr>
          <p:cNvSpPr>
            <a:spLocks noGrp="1"/>
          </p:cNvSpPr>
          <p:nvPr>
            <p:ph type="dt" sz="half" idx="10"/>
          </p:nvPr>
        </p:nvSpPr>
        <p:spPr/>
        <p:txBody>
          <a:bodyPr/>
          <a:lstStyle/>
          <a:p>
            <a:fld id="{8BDCE7C3-A295-476C-84AE-C758BCFAE16D}" type="datetime1">
              <a:rPr lang="en-US" smtClean="0"/>
              <a:pPr/>
              <a:t>4/4/2023</a:t>
            </a:fld>
            <a:endParaRPr lang="en-US"/>
          </a:p>
        </p:txBody>
      </p:sp>
      <p:sp>
        <p:nvSpPr>
          <p:cNvPr id="6" name="Footer Placeholder 5">
            <a:extLst>
              <a:ext uri="{FF2B5EF4-FFF2-40B4-BE49-F238E27FC236}">
                <a16:creationId xmlns:a16="http://schemas.microsoft.com/office/drawing/2014/main" xmlns="" id="{1DA76FC3-5C7D-AE50-0EFD-6BCE7B8481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86F4815-0EA7-B53E-26B5-53FF9DD2DBE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12957327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D6F65C-5FA8-95F7-C88B-2CC53651863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E1158C5-9FF3-195C-3A07-EFF865D4274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xmlns="" id="{D2930614-F172-BB23-2B5A-B8061562505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3E64C2E0-4C20-724A-8DDA-9A570BF7FC28}"/>
              </a:ext>
            </a:extLst>
          </p:cNvPr>
          <p:cNvSpPr>
            <a:spLocks noGrp="1"/>
          </p:cNvSpPr>
          <p:nvPr>
            <p:ph type="dt" sz="half" idx="10"/>
          </p:nvPr>
        </p:nvSpPr>
        <p:spPr/>
        <p:txBody>
          <a:bodyPr/>
          <a:lstStyle/>
          <a:p>
            <a:fld id="{102BE73A-2C76-4F1A-A6EA-E30CEFFB99E3}" type="datetime1">
              <a:rPr lang="en-US" smtClean="0"/>
              <a:pPr/>
              <a:t>4/4/2023</a:t>
            </a:fld>
            <a:endParaRPr lang="en-US"/>
          </a:p>
        </p:txBody>
      </p:sp>
      <p:sp>
        <p:nvSpPr>
          <p:cNvPr id="6" name="Footer Placeholder 5">
            <a:extLst>
              <a:ext uri="{FF2B5EF4-FFF2-40B4-BE49-F238E27FC236}">
                <a16:creationId xmlns:a16="http://schemas.microsoft.com/office/drawing/2014/main" xmlns="" id="{53908834-167F-6A6A-FEA4-1D976F3B02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B4991F8-13C0-6121-250D-7F57380009B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74468484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813F9F-970A-2464-E095-72AE67CFE2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F59F703-587A-14CC-4082-4E36652CBB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E1A51DB-21E4-478E-8FE7-343619D6A327}"/>
              </a:ext>
            </a:extLst>
          </p:cNvPr>
          <p:cNvSpPr>
            <a:spLocks noGrp="1"/>
          </p:cNvSpPr>
          <p:nvPr>
            <p:ph type="dt" sz="half" idx="10"/>
          </p:nvPr>
        </p:nvSpPr>
        <p:spPr/>
        <p:txBody>
          <a:bodyPr/>
          <a:lstStyle/>
          <a:p>
            <a:fld id="{1636BC51-B5DB-4BB7-BA4F-4C6353933594}" type="datetime1">
              <a:rPr lang="en-US" smtClean="0"/>
              <a:pPr/>
              <a:t>4/4/2023</a:t>
            </a:fld>
            <a:endParaRPr lang="en-US"/>
          </a:p>
        </p:txBody>
      </p:sp>
      <p:sp>
        <p:nvSpPr>
          <p:cNvPr id="5" name="Footer Placeholder 4">
            <a:extLst>
              <a:ext uri="{FF2B5EF4-FFF2-40B4-BE49-F238E27FC236}">
                <a16:creationId xmlns:a16="http://schemas.microsoft.com/office/drawing/2014/main" xmlns="" id="{3DCAAA9A-0B26-6DB1-FA63-EF583E597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ABE1BDF-AA46-C922-88A8-1097A850D0B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68458402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4E52964-6DA5-7DE2-A8B6-27FDCF7037A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2D59DE3-4833-2D78-915C-B302F84A3A9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6A69B50-F2A4-318A-40A1-1156E2467794}"/>
              </a:ext>
            </a:extLst>
          </p:cNvPr>
          <p:cNvSpPr>
            <a:spLocks noGrp="1"/>
          </p:cNvSpPr>
          <p:nvPr>
            <p:ph type="dt" sz="half" idx="10"/>
          </p:nvPr>
        </p:nvSpPr>
        <p:spPr/>
        <p:txBody>
          <a:bodyPr/>
          <a:lstStyle/>
          <a:p>
            <a:fld id="{403F0C85-C7E4-4BC5-889D-FDF9966ED7EC}" type="datetime1">
              <a:rPr lang="en-US" smtClean="0"/>
              <a:pPr/>
              <a:t>4/4/2023</a:t>
            </a:fld>
            <a:endParaRPr lang="en-US"/>
          </a:p>
        </p:txBody>
      </p:sp>
      <p:sp>
        <p:nvSpPr>
          <p:cNvPr id="5" name="Footer Placeholder 4">
            <a:extLst>
              <a:ext uri="{FF2B5EF4-FFF2-40B4-BE49-F238E27FC236}">
                <a16:creationId xmlns:a16="http://schemas.microsoft.com/office/drawing/2014/main" xmlns="" id="{E2FA9B4D-3C52-C219-69FC-A0533374F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E6836B5-7DD2-E4F4-4050-5BC567959A7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17661583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AD0FA37C-F046-4C7E-8F9F-A2BAABCCB29E}" type="datetimeFigureOut">
              <a:rPr lang="en-US" smtClean="0"/>
              <a:pPr/>
              <a:t>4/4/2023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D463453F-C5C2-46C8-9782-47925B2F79F6}" type="datetimeFigureOut">
              <a:rPr lang="en-US" smtClean="0"/>
              <a:pPr/>
              <a:t>4/4/2023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75769046-6901-4AD5-8C8E-A45BF974E2A2}" type="datetimeFigureOut">
              <a:rPr lang="en-US" smtClean="0"/>
              <a:pPr/>
              <a:t>4/4/2023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6695A4C1-EFA7-4A93-AE56-C01ED70EE525}" type="datetimeFigureOut">
              <a:rPr lang="en-US" smtClean="0"/>
              <a:pPr/>
              <a:t>4/4/2023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0E5B14FD-AC08-4F95-B197-A46DE69AAABC}" type="datetimeFigureOut">
              <a:rPr lang="en-US" smtClean="0"/>
              <a:pPr/>
              <a:t>4/4/2023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86A1B9E2-4C0A-4D2F-9232-84175A9D6EE1}" type="datetimeFigureOut">
              <a:rPr lang="en-US" smtClean="0"/>
              <a:pPr/>
              <a:t>4/4/2023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pPr/>
              <a:t>4/4/2023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defPPr lvl="0">
              <a:defRPr lang="en-US"/>
            </a:defPPr>
            <a:lvl1pPr marL="0" lvl="0" algn="l" defTabSz="457200" rtl="0" eaLnBrk="1" latinLnBrk="0" hangingPunct="1">
              <a:defRPr sz="1200" kern="1200">
                <a:solidFill>
                  <a:schemeClr val="tx1">
                    <a:tint val="75000"/>
                  </a:schemeClr>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fld id="{2613C924-6359-49B9-9C33-86D2C3D15BE7}" type="datetime1">
              <a:rPr lang="en-IN" smtClean="0"/>
              <a:pPr/>
              <a:t>04-04-2023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defPPr lvl="0">
              <a:defRPr lang="en-US"/>
            </a:defPPr>
            <a:lvl1pPr marL="0" lvl="0" algn="ctr" defTabSz="457200" rtl="0" eaLnBrk="1" latinLnBrk="0" hangingPunct="1">
              <a:defRPr sz="1200" kern="1200">
                <a:solidFill>
                  <a:schemeClr val="tx1">
                    <a:tint val="75000"/>
                  </a:schemeClr>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defPPr lvl="0">
              <a:defRPr lang="en-US"/>
            </a:defPPr>
            <a:lvl1pPr marL="0" lvl="0" algn="r" defTabSz="457200" rtl="0" eaLnBrk="1" latinLnBrk="0" hangingPunct="1">
              <a:defRPr sz="1200" kern="1200">
                <a:solidFill>
                  <a:schemeClr val="tx1">
                    <a:tint val="75000"/>
                  </a:schemeClr>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288798461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623C436-058A-6633-9F7B-B1A0EA0CB34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46F12CC-B86F-893D-B99F-5785E9A3689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FE36045-F3B8-C723-01BD-0AB2F1DEB9D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E5E4C8-2A0C-4739-A6DF-1E548F3979AD}" type="datetime1">
              <a:rPr lang="en-US" smtClean="0"/>
              <a:pPr/>
              <a:t>4/4/2023</a:t>
            </a:fld>
            <a:endParaRPr lang="en-US"/>
          </a:p>
        </p:txBody>
      </p:sp>
      <p:sp>
        <p:nvSpPr>
          <p:cNvPr id="5" name="Footer Placeholder 4">
            <a:extLst>
              <a:ext uri="{FF2B5EF4-FFF2-40B4-BE49-F238E27FC236}">
                <a16:creationId xmlns:a16="http://schemas.microsoft.com/office/drawing/2014/main" xmlns="" id="{1C9962B8-F65A-7381-2B50-101BE85A24A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xmlns="" id="{516A8B8A-C579-42CD-2DAF-C888F541B80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82415779"/>
      </p:ext>
    </p:extLst>
  </p:cSld>
  <p:clrMap bg1="lt1" tx1="dk1" bg2="lt2" tx2="dk2" accent1="accent1" accent2="accent2" accent3="accent3" accent4="accent4" accent5="accent5" accent6="accent6" hlink="hlink" folHlink="folHlink"/>
  <p:sldLayoutIdLst>
    <p:sldLayoutId id="2147483673"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Lst>
  <p:transition/>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hyperlink" Target="http://www.digitaltrends.com/cool-tech/smart-atm-uses-qr-codesinstead-of-" TargetMode="External"/><Relationship Id="rId2" Type="http://schemas.openxmlformats.org/officeDocument/2006/relationships/hyperlink" Target="http://www.history.com/topics/inventions/automated-teller-machines" TargetMode="Externa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hyperlink" Target="http://www.dailymail.co.uk/sciencetech/article-" TargetMode="External"/><Relationship Id="rId2" Type="http://schemas.openxmlformats.org/officeDocument/2006/relationships/hyperlink" Target="http://www.atmmarketplace.com/articles/atm-cardless-cash-accesswhy-the-qr-code-" TargetMode="External"/><Relationship Id="rId1" Type="http://schemas.openxmlformats.org/officeDocument/2006/relationships/slideLayout" Target="../slideLayouts/slideLayout24.xml"/><Relationship Id="rId4" Type="http://schemas.openxmlformats.org/officeDocument/2006/relationships/hyperlink" Target="http://www.eliteresearchjournals.org/erjabm/index.ht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xmlns=""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7583116" y="196048"/>
            <a:ext cx="1306884" cy="1387443"/>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extBox 12">
            <a:extLst>
              <a:ext uri="{FF2B5EF4-FFF2-40B4-BE49-F238E27FC236}">
                <a16:creationId xmlns:a16="http://schemas.microsoft.com/office/drawing/2014/main" xmlns="" id="{036F5FA9-0A71-48B8-AEAE-E35B120A096B}"/>
              </a:ext>
            </a:extLst>
          </p:cNvPr>
          <p:cNvSpPr txBox="1"/>
          <p:nvPr/>
        </p:nvSpPr>
        <p:spPr>
          <a:xfrm>
            <a:off x="1560885" y="2023313"/>
            <a:ext cx="6285766" cy="430887"/>
          </a:xfrm>
          <a:prstGeom prst="rect">
            <a:avLst/>
          </a:prstGeom>
          <a:noFill/>
        </p:spPr>
        <p:txBody>
          <a:bodyPr wrap="square">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r>
              <a:rPr lang="en-US" sz="2200" b="1">
                <a:solidFill>
                  <a:srgbClr val="C00000"/>
                </a:solidFill>
                <a:latin typeface="Times New Roman" panose="02020603050405020304" pitchFamily="18" charset="0"/>
              </a:rPr>
              <a:t>Department of Computer Science and Engineering </a:t>
            </a:r>
            <a:endParaRPr lang="en-IN" sz="2200" b="1">
              <a:solidFill>
                <a:srgbClr val="C00000"/>
              </a:solidFill>
            </a:endParaRPr>
          </a:p>
        </p:txBody>
      </p:sp>
      <p:sp>
        <p:nvSpPr>
          <p:cNvPr id="9" name="TextBox 8">
            <a:extLst>
              <a:ext uri="{FF2B5EF4-FFF2-40B4-BE49-F238E27FC236}">
                <a16:creationId xmlns:a16="http://schemas.microsoft.com/office/drawing/2014/main" xmlns="" id="{E2AB4079-B959-438A-8887-B4E86C814C3D}"/>
              </a:ext>
            </a:extLst>
          </p:cNvPr>
          <p:cNvSpPr txBox="1"/>
          <p:nvPr/>
        </p:nvSpPr>
        <p:spPr>
          <a:xfrm>
            <a:off x="1524040" y="2548627"/>
            <a:ext cx="6400759" cy="1200329"/>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pPr algn="just"/>
            <a:r>
              <a:rPr lang="en-US" sz="2400" b="1" dirty="0" smtClean="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Third Generation ATM Machine Using Advance Image Processing</a:t>
            </a:r>
            <a:endParaRPr lang="en-IN" sz="2400" b="1"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xmlns="" id="{1330EC8A-088B-458F-9182-920EE3139846}"/>
              </a:ext>
            </a:extLst>
          </p:cNvPr>
          <p:cNvSpPr txBox="1"/>
          <p:nvPr/>
        </p:nvSpPr>
        <p:spPr>
          <a:xfrm>
            <a:off x="761347" y="5229200"/>
            <a:ext cx="3960440" cy="923330"/>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Guide Name &amp; Designation</a:t>
            </a:r>
          </a:p>
          <a:p>
            <a:endParaRPr lang="en-US" sz="1600" b="1" dirty="0">
              <a:latin typeface="Times New Roman" panose="02020603050405020304" pitchFamily="18" charset="0"/>
              <a:cs typeface="Times New Roman" panose="02020603050405020304" pitchFamily="18" charset="0"/>
            </a:endParaRPr>
          </a:p>
          <a:p>
            <a:r>
              <a:rPr lang="en-US" sz="1600" b="1" dirty="0" err="1" smtClean="0">
                <a:latin typeface="Times New Roman" panose="02020603050405020304" pitchFamily="18" charset="0"/>
                <a:cs typeface="Times New Roman" panose="02020603050405020304" pitchFamily="18" charset="0"/>
              </a:rPr>
              <a:t>Dr.P.J.SATHISH</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KUMAR,M.E</a:t>
            </a:r>
            <a:r>
              <a:rPr lang="en-US" sz="1600" b="1" dirty="0" err="1">
                <a:latin typeface="Times New Roman" panose="02020603050405020304" pitchFamily="18" charset="0"/>
                <a:cs typeface="Times New Roman" panose="02020603050405020304" pitchFamily="18" charset="0"/>
              </a:rPr>
              <a:t>.,Ph.D</a:t>
            </a:r>
            <a:r>
              <a:rPr lang="en-US" sz="1600"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xmlns="" id="{0B14CB2B-BA40-B9F9-16FA-AA5B5E13E8EA}"/>
              </a:ext>
            </a:extLst>
          </p:cNvPr>
          <p:cNvSpPr txBox="1"/>
          <p:nvPr/>
        </p:nvSpPr>
        <p:spPr>
          <a:xfrm>
            <a:off x="1985394" y="3529098"/>
            <a:ext cx="5787005" cy="1661993"/>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pPr algn="ctr"/>
            <a:r>
              <a:rPr lang="en-US" b="1" dirty="0">
                <a:latin typeface="Times New Roman" panose="02020603050405020304" pitchFamily="18" charset="0"/>
                <a:cs typeface="Times New Roman" panose="02020603050405020304" pitchFamily="18" charset="0"/>
              </a:rPr>
              <a:t>Team Members Name / Register Number</a:t>
            </a:r>
          </a:p>
          <a:p>
            <a:pPr algn="ctr"/>
            <a:endParaRPr lang="en-US" b="1" dirty="0">
              <a:latin typeface="Times New Roman" panose="02020603050405020304" pitchFamily="18" charset="0"/>
              <a:cs typeface="Times New Roman" panose="02020603050405020304" pitchFamily="18" charset="0"/>
            </a:endParaRPr>
          </a:p>
          <a:p>
            <a:pPr algn="ctr"/>
            <a:r>
              <a:rPr lang="en-US" sz="1600" b="1" dirty="0" err="1" smtClean="0">
                <a:latin typeface="Times New Roman" panose="02020603050405020304" pitchFamily="18" charset="0"/>
                <a:ea typeface="Calibri" panose="020F0502020204030204" pitchFamily="34" charset="0"/>
                <a:cs typeface="Times New Roman" panose="02020603050405020304" pitchFamily="18" charset="0"/>
              </a:rPr>
              <a:t>Arun</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smtClean="0">
                <a:latin typeface="Times New Roman" panose="02020603050405020304" pitchFamily="18" charset="0"/>
                <a:ea typeface="Calibri" panose="020F0502020204030204" pitchFamily="34" charset="0"/>
                <a:cs typeface="Times New Roman" panose="02020603050405020304" pitchFamily="18" charset="0"/>
              </a:rPr>
              <a:t>kumar</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 M</a:t>
            </a:r>
            <a:r>
              <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1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211419104024]</a:t>
            </a:r>
            <a:endPar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600" b="1"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Balasubramaniyan</a:t>
            </a:r>
            <a:r>
              <a:rPr lang="en-US" sz="1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R                        [</a:t>
            </a:r>
            <a:r>
              <a:rPr lang="en-US" sz="1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211419104038]</a:t>
            </a:r>
            <a:endPar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ctr">
              <a:buNone/>
            </a:pPr>
            <a:r>
              <a:rPr lang="en-US" sz="1600" b="1"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Bandi</a:t>
            </a:r>
            <a:r>
              <a:rPr lang="en-US" sz="1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smtClean="0">
                <a:latin typeface="Times New Roman" panose="02020603050405020304" pitchFamily="18" charset="0"/>
                <a:ea typeface="Calibri" panose="020F0502020204030204" pitchFamily="34" charset="0"/>
                <a:cs typeface="Times New Roman" panose="02020603050405020304" pitchFamily="18" charset="0"/>
              </a:rPr>
              <a:t>C</a:t>
            </a:r>
            <a:r>
              <a:rPr lang="en-US" sz="1600" b="1"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haitanya</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 Krishna Reddy   </a:t>
            </a:r>
            <a:r>
              <a:rPr lang="en-US" sz="1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1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211419104039]</a:t>
            </a:r>
            <a:endPar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ctr">
              <a:buNone/>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8DA7E15F-5577-E472-5EEB-C46481EAA666}"/>
              </a:ext>
            </a:extLst>
          </p:cNvPr>
          <p:cNvSpPr txBox="1"/>
          <p:nvPr/>
        </p:nvSpPr>
        <p:spPr>
          <a:xfrm>
            <a:off x="5004048" y="5229200"/>
            <a:ext cx="3554026" cy="923330"/>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Coordinator Name &amp; Designation</a:t>
            </a:r>
          </a:p>
          <a:p>
            <a:endParaRPr lang="en-US"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Dr.N.PUGHAZENDI,M.E.,Ph.D.,</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17ACA5B2-7494-70D8-175E-1A0009147C93}"/>
              </a:ext>
            </a:extLst>
          </p:cNvPr>
          <p:cNvPicPr>
            <a:picLocks noChangeAspect="1"/>
          </p:cNvPicPr>
          <p:nvPr/>
        </p:nvPicPr>
        <p:blipFill>
          <a:blip r:embed="rId4"/>
          <a:stretch>
            <a:fillRect/>
          </a:stretch>
        </p:blipFill>
        <p:spPr>
          <a:xfrm>
            <a:off x="1402514" y="117418"/>
            <a:ext cx="6285765" cy="1905895"/>
          </a:xfrm>
          <a:prstGeom prst="rect">
            <a:avLst/>
          </a:prstGeom>
        </p:spPr>
      </p:pic>
      <p:sp>
        <p:nvSpPr>
          <p:cNvPr id="6" name="Date Placeholder 5">
            <a:extLst>
              <a:ext uri="{FF2B5EF4-FFF2-40B4-BE49-F238E27FC236}">
                <a16:creationId xmlns:a16="http://schemas.microsoft.com/office/drawing/2014/main" xmlns="" id="{EB3F79D1-0796-072A-CD75-B8086F0F9250}"/>
              </a:ext>
            </a:extLst>
          </p:cNvPr>
          <p:cNvSpPr>
            <a:spLocks noGrp="1"/>
          </p:cNvSpPr>
          <p:nvPr>
            <p:ph type="dt" sz="half" idx="10"/>
          </p:nvPr>
        </p:nvSpPr>
        <p:spPr/>
        <p:txBody>
          <a:bodyPr/>
          <a:lstStyle/>
          <a:p>
            <a:fld id="{8CB503F5-DB0E-4E11-9D2A-893EDB84D48F}" type="datetime1">
              <a:rPr lang="en-IN" smtClean="0"/>
              <a:pPr/>
              <a:t>04-04-2023</a:t>
            </a:fld>
            <a:endParaRPr lang="en-IN"/>
          </a:p>
        </p:txBody>
      </p:sp>
      <p:sp>
        <p:nvSpPr>
          <p:cNvPr id="10" name="Slide Number Placeholder 9">
            <a:extLst>
              <a:ext uri="{FF2B5EF4-FFF2-40B4-BE49-F238E27FC236}">
                <a16:creationId xmlns:a16="http://schemas.microsoft.com/office/drawing/2014/main" xmlns="" id="{1A45000B-3233-04ED-8583-BAA14AF15C75}"/>
              </a:ext>
            </a:extLst>
          </p:cNvPr>
          <p:cNvSpPr>
            <a:spLocks noGrp="1"/>
          </p:cNvSpPr>
          <p:nvPr>
            <p:ph type="sldNum" sz="quarter" idx="12"/>
          </p:nvPr>
        </p:nvSpPr>
        <p:spPr>
          <a:xfrm>
            <a:off x="6457949" y="6356351"/>
            <a:ext cx="2218507" cy="365125"/>
          </a:xfrm>
        </p:spPr>
        <p:txBody>
          <a:bodyPr/>
          <a:lstStyle/>
          <a:p>
            <a:fld id="{9D3FF152-60F5-4862-82F9-1190556AA56F}" type="slidenum">
              <a:rPr lang="en-IN" sz="900" smtClean="0">
                <a:solidFill>
                  <a:schemeClr val="tx1"/>
                </a:solidFill>
                <a:latin typeface="Times New Roman" panose="02020603050405020304" pitchFamily="18" charset="0"/>
                <a:cs typeface="Times New Roman" panose="02020603050405020304" pitchFamily="18" charset="0"/>
              </a:rPr>
              <a:pPr/>
              <a:t>1</a:t>
            </a:fld>
            <a:endParaRPr lang="en-IN" sz="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8999311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289" y="609600"/>
            <a:ext cx="8001000" cy="659160"/>
          </a:xfrm>
        </p:spPr>
        <p:txBody>
          <a:bodyPr>
            <a:normAutofit fontScale="90000"/>
          </a:bodyPr>
          <a:lstStyle/>
          <a:p>
            <a:pPr algn="ctr"/>
            <a:r>
              <a:rPr lang="en-US" sz="3600" b="1" dirty="0">
                <a:solidFill>
                  <a:schemeClr val="accent1"/>
                </a:solidFill>
                <a:latin typeface="Century Schoolbook" panose="02040604050505020304" pitchFamily="18" charset="0"/>
                <a:cs typeface="Times New Roman" panose="02020603050405020304" pitchFamily="18" charset="0"/>
              </a:rPr>
              <a:t>  </a:t>
            </a:r>
            <a:r>
              <a:rPr lang="en-US" sz="3600" b="1" dirty="0">
                <a:solidFill>
                  <a:schemeClr val="accent1"/>
                </a:solidFill>
                <a:latin typeface="Times New Roman" panose="02020603050405020304" pitchFamily="18" charset="0"/>
                <a:cs typeface="Times New Roman" panose="02020603050405020304" pitchFamily="18" charset="0"/>
              </a:rPr>
              <a:t>System Architecture</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FFCA6D1B-43F9-287B-B48F-C2D0C4419D95}"/>
              </a:ext>
            </a:extLst>
          </p:cNvPr>
          <p:cNvSpPr>
            <a:spLocks noGrp="1"/>
          </p:cNvSpPr>
          <p:nvPr>
            <p:ph type="dt" sz="half" idx="10"/>
          </p:nvPr>
        </p:nvSpPr>
        <p:spPr/>
        <p:txBody>
          <a:bodyPr/>
          <a:lstStyle/>
          <a:p>
            <a:fld id="{B51C405E-C11B-4461-9032-2CF764358E5C}" type="datetime1">
              <a:rPr lang="en-US" smtClean="0"/>
              <a:pPr/>
              <a:t>4/4/2023</a:t>
            </a:fld>
            <a:endParaRPr lang="en-US"/>
          </a:p>
        </p:txBody>
      </p:sp>
      <p:sp>
        <p:nvSpPr>
          <p:cNvPr id="5" name="Slide Number Placeholder 4">
            <a:extLst>
              <a:ext uri="{FF2B5EF4-FFF2-40B4-BE49-F238E27FC236}">
                <a16:creationId xmlns:a16="http://schemas.microsoft.com/office/drawing/2014/main" xmlns="" id="{39E8B425-8495-BBE1-F192-D7B9C4BD609B}"/>
              </a:ext>
            </a:extLst>
          </p:cNvPr>
          <p:cNvSpPr>
            <a:spLocks noGrp="1"/>
          </p:cNvSpPr>
          <p:nvPr>
            <p:ph type="sldNum" sz="quarter" idx="12"/>
          </p:nvPr>
        </p:nvSpPr>
        <p:spPr/>
        <p:txBody>
          <a:bodyPr/>
          <a:lstStyle/>
          <a:p>
            <a:fld id="{B6F15528-21DE-4FAA-801E-634DDDAF4B2B}" type="slidenum">
              <a:rPr lang="en-US" smtClean="0"/>
              <a:pPr/>
              <a:t>10</a:t>
            </a:fld>
            <a:endParaRPr lang="en-US"/>
          </a:p>
        </p:txBody>
      </p:sp>
      <p:pic>
        <p:nvPicPr>
          <p:cNvPr id="7" name="image3.png"/>
          <p:cNvPicPr/>
          <p:nvPr/>
        </p:nvPicPr>
        <p:blipFill>
          <a:blip r:embed="rId2" cstate="print"/>
          <a:stretch>
            <a:fillRect/>
          </a:stretch>
        </p:blipFill>
        <p:spPr>
          <a:xfrm>
            <a:off x="2727297" y="1752600"/>
            <a:ext cx="5045103" cy="3352799"/>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AA4D09-8E1A-E37A-FA5A-C75E218B7D90}"/>
              </a:ext>
            </a:extLst>
          </p:cNvPr>
          <p:cNvSpPr>
            <a:spLocks noGrp="1"/>
          </p:cNvSpPr>
          <p:nvPr>
            <p:ph type="title"/>
          </p:nvPr>
        </p:nvSpPr>
        <p:spPr>
          <a:xfrm>
            <a:off x="1220682" y="1052736"/>
            <a:ext cx="7086600" cy="72008"/>
          </a:xfrm>
        </p:spPr>
        <p:txBody>
          <a:bodyPr>
            <a:normAutofit fontScale="90000"/>
          </a:bodyPr>
          <a:lstStyle/>
          <a:p>
            <a:r>
              <a:rPr lang="en-IN" sz="3200" b="1" dirty="0">
                <a:solidFill>
                  <a:schemeClr val="accent1"/>
                </a:solidFill>
                <a:latin typeface="Century Schoolbook" panose="02040604050505020304" pitchFamily="18" charset="0"/>
                <a:cs typeface="Times New Roman" panose="02020603050405020304" pitchFamily="18" charset="0"/>
              </a:rPr>
              <a:t>                   </a:t>
            </a:r>
            <a:r>
              <a:rPr lang="en-IN" sz="3100" b="1" dirty="0" smtClean="0">
                <a:solidFill>
                  <a:schemeClr val="accent1"/>
                </a:solidFill>
                <a:latin typeface="Times New Roman" panose="02020603050405020304" pitchFamily="18" charset="0"/>
                <a:cs typeface="Times New Roman" panose="02020603050405020304" pitchFamily="18" charset="0"/>
              </a:rPr>
              <a:t>DATA FLOW</a:t>
            </a:r>
            <a:r>
              <a:rPr lang="en-IN" sz="3600" b="1" dirty="0" smtClean="0">
                <a:solidFill>
                  <a:schemeClr val="accent1"/>
                </a:solidFill>
                <a:latin typeface="Times New Roman" panose="02020603050405020304" pitchFamily="18" charset="0"/>
                <a:cs typeface="Times New Roman" panose="02020603050405020304" pitchFamily="18" charset="0"/>
              </a:rPr>
              <a:t> </a:t>
            </a:r>
            <a:r>
              <a:rPr lang="en-IN" sz="3100" b="1" dirty="0">
                <a:solidFill>
                  <a:schemeClr val="accent1"/>
                </a:solidFill>
                <a:latin typeface="Times New Roman" panose="02020603050405020304" pitchFamily="18" charset="0"/>
                <a:cs typeface="Times New Roman" panose="02020603050405020304" pitchFamily="18" charset="0"/>
              </a:rPr>
              <a:t>DIAGRAMS</a:t>
            </a:r>
            <a:r>
              <a:rPr lang="en-IN" sz="3200" b="1" dirty="0">
                <a:solidFill>
                  <a:schemeClr val="accent1"/>
                </a:solidFill>
                <a:latin typeface="Century Schoolbook" panose="02040604050505020304" pitchFamily="18" charset="0"/>
                <a:cs typeface="Times New Roman" panose="02020603050405020304" pitchFamily="18" charset="0"/>
              </a:rPr>
              <a:t/>
            </a:r>
            <a:br>
              <a:rPr lang="en-IN" sz="3200" b="1" dirty="0">
                <a:solidFill>
                  <a:schemeClr val="accent1"/>
                </a:solidFill>
                <a:latin typeface="Century Schoolbook" panose="02040604050505020304" pitchFamily="18" charset="0"/>
                <a:cs typeface="Times New Roman" panose="02020603050405020304" pitchFamily="18" charset="0"/>
              </a:rPr>
            </a:br>
            <a:r>
              <a:rPr lang="en-IN" sz="3200" b="1" dirty="0">
                <a:solidFill>
                  <a:schemeClr val="accent1"/>
                </a:solidFill>
                <a:latin typeface="Century Schoolbook" panose="02040604050505020304" pitchFamily="18" charset="0"/>
                <a:cs typeface="Times New Roman" panose="02020603050405020304" pitchFamily="18" charset="0"/>
              </a:rPr>
              <a:t/>
            </a:r>
            <a:br>
              <a:rPr lang="en-IN" sz="3200" b="1" dirty="0">
                <a:solidFill>
                  <a:schemeClr val="accent1"/>
                </a:solidFill>
                <a:latin typeface="Century Schoolbook" panose="02040604050505020304" pitchFamily="18" charset="0"/>
                <a:cs typeface="Times New Roman" panose="02020603050405020304" pitchFamily="18" charset="0"/>
              </a:rPr>
            </a:br>
            <a:endParaRPr lang="en-IN" sz="2000" dirty="0">
              <a:solidFill>
                <a:schemeClr val="tx1">
                  <a:lumMod val="75000"/>
                  <a:lumOff val="25000"/>
                </a:schemeClr>
              </a:solidFill>
              <a:latin typeface="Times New Roman" panose="02020603050405020304" pitchFamily="18" charset="0"/>
              <a:ea typeface="+mn-ea"/>
              <a:cs typeface="Times New Roman" panose="02020603050405020304" pitchFamily="18" charset="0"/>
            </a:endParaRPr>
          </a:p>
        </p:txBody>
      </p:sp>
      <p:sp>
        <p:nvSpPr>
          <p:cNvPr id="3" name="Date Placeholder 2">
            <a:extLst>
              <a:ext uri="{FF2B5EF4-FFF2-40B4-BE49-F238E27FC236}">
                <a16:creationId xmlns:a16="http://schemas.microsoft.com/office/drawing/2014/main" xmlns="" id="{42CB202E-382E-BF38-535B-D462E83B2C68}"/>
              </a:ext>
            </a:extLst>
          </p:cNvPr>
          <p:cNvSpPr>
            <a:spLocks noGrp="1"/>
          </p:cNvSpPr>
          <p:nvPr>
            <p:ph type="dt" sz="half" idx="10"/>
          </p:nvPr>
        </p:nvSpPr>
        <p:spPr/>
        <p:txBody>
          <a:bodyPr/>
          <a:lstStyle/>
          <a:p>
            <a:fld id="{6246B6CC-BBA0-41C2-88AA-82FBBEF84F05}" type="datetime1">
              <a:rPr lang="en-US" smtClean="0"/>
              <a:pPr/>
              <a:t>4/4/2023</a:t>
            </a:fld>
            <a:endParaRPr lang="en-US"/>
          </a:p>
        </p:txBody>
      </p:sp>
      <p:sp>
        <p:nvSpPr>
          <p:cNvPr id="4" name="Slide Number Placeholder 3">
            <a:extLst>
              <a:ext uri="{FF2B5EF4-FFF2-40B4-BE49-F238E27FC236}">
                <a16:creationId xmlns:a16="http://schemas.microsoft.com/office/drawing/2014/main" xmlns="" id="{168E2E43-7F8A-0B25-D0A0-806F4F204A09}"/>
              </a:ext>
            </a:extLst>
          </p:cNvPr>
          <p:cNvSpPr>
            <a:spLocks noGrp="1"/>
          </p:cNvSpPr>
          <p:nvPr>
            <p:ph type="sldNum" sz="quarter" idx="12"/>
          </p:nvPr>
        </p:nvSpPr>
        <p:spPr/>
        <p:txBody>
          <a:bodyPr/>
          <a:lstStyle/>
          <a:p>
            <a:fld id="{B6F15528-21DE-4FAA-801E-634DDDAF4B2B}" type="slidenum">
              <a:rPr lang="en-US" smtClean="0"/>
              <a:pPr/>
              <a:t>11</a:t>
            </a:fld>
            <a:endParaRPr lang="en-US"/>
          </a:p>
        </p:txBody>
      </p:sp>
      <p:pic>
        <p:nvPicPr>
          <p:cNvPr id="8" name="image4.png" descr="C:\Users\Administrator\Downloads\data3.png"/>
          <p:cNvPicPr>
            <a:picLocks noGrp="1"/>
          </p:cNvPicPr>
          <p:nvPr>
            <p:ph idx="1"/>
          </p:nvPr>
        </p:nvPicPr>
        <p:blipFill>
          <a:blip r:embed="rId2" cstate="print"/>
          <a:stretch>
            <a:fillRect/>
          </a:stretch>
        </p:blipFill>
        <p:spPr>
          <a:xfrm>
            <a:off x="2241203" y="1825625"/>
            <a:ext cx="4661593" cy="4351338"/>
          </a:xfrm>
          <a:prstGeom prst="rect">
            <a:avLst/>
          </a:prstGeom>
        </p:spPr>
      </p:pic>
    </p:spTree>
    <p:extLst>
      <p:ext uri="{BB962C8B-B14F-4D97-AF65-F5344CB8AC3E}">
        <p14:creationId xmlns:p14="http://schemas.microsoft.com/office/powerpoint/2010/main" xmlns="" val="409661325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FAE1ED9-8640-AEBC-8E54-298692ED36DA}"/>
              </a:ext>
            </a:extLst>
          </p:cNvPr>
          <p:cNvSpPr>
            <a:spLocks noGrp="1"/>
          </p:cNvSpPr>
          <p:nvPr>
            <p:ph idx="1"/>
          </p:nvPr>
        </p:nvSpPr>
        <p:spPr>
          <a:xfrm>
            <a:off x="1371600" y="298515"/>
            <a:ext cx="7010400" cy="5606422"/>
          </a:xfrm>
        </p:spPr>
        <p:txBody>
          <a:bodyPr/>
          <a:lstStyle/>
          <a:p>
            <a:pPr marL="0" indent="0">
              <a:buNone/>
            </a:pPr>
            <a:r>
              <a:rPr lang="en-US">
                <a:latin typeface="Times New Roman" panose="02020603050405020304" pitchFamily="18" charset="0"/>
                <a:cs typeface="Times New Roman" panose="02020603050405020304" pitchFamily="18" charset="0"/>
              </a:rPr>
              <a:t>Class diagram :</a:t>
            </a:r>
          </a:p>
          <a:p>
            <a:pPr marL="0" indent="0">
              <a:buNone/>
            </a:pPr>
            <a:endParaRPr lang="en-IN">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44CD94F5-6823-2CF7-C1C2-40B2C885B6A8}"/>
              </a:ext>
            </a:extLst>
          </p:cNvPr>
          <p:cNvSpPr>
            <a:spLocks noGrp="1"/>
          </p:cNvSpPr>
          <p:nvPr>
            <p:ph type="dt" sz="half" idx="10"/>
          </p:nvPr>
        </p:nvSpPr>
        <p:spPr/>
        <p:txBody>
          <a:bodyPr/>
          <a:lstStyle/>
          <a:p>
            <a:fld id="{6D048FA0-1D5D-45D2-8A23-87E6E9723F23}" type="datetime1">
              <a:rPr lang="en-US" smtClean="0"/>
              <a:pPr/>
              <a:t>4/4/2023</a:t>
            </a:fld>
            <a:endParaRPr lang="en-US"/>
          </a:p>
        </p:txBody>
      </p:sp>
      <p:sp>
        <p:nvSpPr>
          <p:cNvPr id="4" name="Slide Number Placeholder 3">
            <a:extLst>
              <a:ext uri="{FF2B5EF4-FFF2-40B4-BE49-F238E27FC236}">
                <a16:creationId xmlns:a16="http://schemas.microsoft.com/office/drawing/2014/main" xmlns="" id="{43E71FA0-37D9-0D10-E242-5A439DC4E196}"/>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9" name="image8.png" descr="C:\Users\Administrator\Downloads\class.drawio.png"/>
          <p:cNvPicPr/>
          <p:nvPr/>
        </p:nvPicPr>
        <p:blipFill>
          <a:blip r:embed="rId2" cstate="print"/>
          <a:stretch>
            <a:fillRect/>
          </a:stretch>
        </p:blipFill>
        <p:spPr>
          <a:xfrm>
            <a:off x="1524000" y="1371600"/>
            <a:ext cx="6095999" cy="3588026"/>
          </a:xfrm>
          <a:prstGeom prst="rect">
            <a:avLst/>
          </a:prstGeom>
        </p:spPr>
      </p:pic>
    </p:spTree>
    <p:extLst>
      <p:ext uri="{BB962C8B-B14F-4D97-AF65-F5344CB8AC3E}">
        <p14:creationId xmlns:p14="http://schemas.microsoft.com/office/powerpoint/2010/main" xmlns="" val="130136307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9C63182-2C4B-2615-E41D-FD5EC93E555A}"/>
              </a:ext>
            </a:extLst>
          </p:cNvPr>
          <p:cNvSpPr>
            <a:spLocks noGrp="1"/>
          </p:cNvSpPr>
          <p:nvPr>
            <p:ph idx="1"/>
          </p:nvPr>
        </p:nvSpPr>
        <p:spPr>
          <a:xfrm>
            <a:off x="1485630" y="685800"/>
            <a:ext cx="6934200" cy="5149222"/>
          </a:xfrm>
        </p:spPr>
        <p:txBody>
          <a:bodyPr/>
          <a:lstStyle/>
          <a:p>
            <a:pPr marL="0" indent="0">
              <a:buNone/>
            </a:pPr>
            <a:r>
              <a:rPr lang="en-US">
                <a:latin typeface="Times New Roman" panose="02020603050405020304" pitchFamily="18" charset="0"/>
                <a:cs typeface="Times New Roman" panose="02020603050405020304" pitchFamily="18" charset="0"/>
              </a:rPr>
              <a:t>Sequence diagram :</a:t>
            </a:r>
          </a:p>
          <a:p>
            <a:pPr marL="0" indent="0">
              <a:buNone/>
            </a:pPr>
            <a:endParaRPr lang="en-IN">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913D1FC-49D2-1774-B9FE-FC6331F3EB4C}"/>
              </a:ext>
            </a:extLst>
          </p:cNvPr>
          <p:cNvSpPr>
            <a:spLocks noGrp="1"/>
          </p:cNvSpPr>
          <p:nvPr>
            <p:ph type="dt" sz="half" idx="10"/>
          </p:nvPr>
        </p:nvSpPr>
        <p:spPr/>
        <p:txBody>
          <a:bodyPr/>
          <a:lstStyle/>
          <a:p>
            <a:fld id="{D86F048D-611D-4A59-9D8C-207410DA385F}" type="datetime1">
              <a:rPr lang="en-US" smtClean="0"/>
              <a:pPr/>
              <a:t>4/4/2023</a:t>
            </a:fld>
            <a:endParaRPr lang="en-US"/>
          </a:p>
        </p:txBody>
      </p:sp>
      <p:sp>
        <p:nvSpPr>
          <p:cNvPr id="5" name="Slide Number Placeholder 4">
            <a:extLst>
              <a:ext uri="{FF2B5EF4-FFF2-40B4-BE49-F238E27FC236}">
                <a16:creationId xmlns:a16="http://schemas.microsoft.com/office/drawing/2014/main" xmlns="" id="{8164E13E-9E82-1563-CB4D-20B6D77D5A4B}"/>
              </a:ext>
            </a:extLst>
          </p:cNvPr>
          <p:cNvSpPr>
            <a:spLocks noGrp="1"/>
          </p:cNvSpPr>
          <p:nvPr>
            <p:ph type="sldNum" sz="quarter" idx="12"/>
          </p:nvPr>
        </p:nvSpPr>
        <p:spPr/>
        <p:txBody>
          <a:bodyPr/>
          <a:lstStyle/>
          <a:p>
            <a:fld id="{B6F15528-21DE-4FAA-801E-634DDDAF4B2B}" type="slidenum">
              <a:rPr lang="en-US" smtClean="0"/>
              <a:pPr/>
              <a:t>13</a:t>
            </a:fld>
            <a:endParaRPr lang="en-US"/>
          </a:p>
        </p:txBody>
      </p:sp>
      <p:pic>
        <p:nvPicPr>
          <p:cNvPr id="6" name="image6.png" descr="C:\Users\Administrator\Downloads\sequence Diagram.drawio.png"/>
          <p:cNvPicPr/>
          <p:nvPr/>
        </p:nvPicPr>
        <p:blipFill>
          <a:blip r:embed="rId2" cstate="print"/>
          <a:stretch>
            <a:fillRect/>
          </a:stretch>
        </p:blipFill>
        <p:spPr>
          <a:xfrm>
            <a:off x="2057400" y="1600200"/>
            <a:ext cx="6172200" cy="3962400"/>
          </a:xfrm>
          <a:prstGeom prst="rect">
            <a:avLst/>
          </a:prstGeom>
        </p:spPr>
      </p:pic>
    </p:spTree>
    <p:extLst>
      <p:ext uri="{BB962C8B-B14F-4D97-AF65-F5344CB8AC3E}">
        <p14:creationId xmlns:p14="http://schemas.microsoft.com/office/powerpoint/2010/main" xmlns="" val="219670552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3416339-A70E-066B-D1F0-10404E9BFAAF}"/>
              </a:ext>
            </a:extLst>
          </p:cNvPr>
          <p:cNvSpPr>
            <a:spLocks noGrp="1"/>
          </p:cNvSpPr>
          <p:nvPr>
            <p:ph idx="1"/>
          </p:nvPr>
        </p:nvSpPr>
        <p:spPr>
          <a:xfrm>
            <a:off x="1619673" y="381000"/>
            <a:ext cx="6914728" cy="6248400"/>
          </a:xfrm>
        </p:spPr>
        <p:txBody>
          <a:bodyPr/>
          <a:lstStyle/>
          <a:p>
            <a:pPr marL="0" indent="0">
              <a:buNone/>
            </a:pPr>
            <a:r>
              <a:rPr lang="en-US" dirty="0" smtClean="0">
                <a:latin typeface="Times New Roman" panose="02020603050405020304" pitchFamily="18" charset="0"/>
                <a:cs typeface="Times New Roman" panose="02020603050405020304" pitchFamily="18" charset="0"/>
              </a:rPr>
              <a:t>Activity </a:t>
            </a:r>
            <a:r>
              <a:rPr lang="en-US" dirty="0">
                <a:latin typeface="Times New Roman" panose="02020603050405020304" pitchFamily="18" charset="0"/>
                <a:cs typeface="Times New Roman" panose="02020603050405020304" pitchFamily="18" charset="0"/>
              </a:rPr>
              <a:t>diagram :</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47925FEE-C9F5-58D0-1AB7-7E8B02A4866E}"/>
              </a:ext>
            </a:extLst>
          </p:cNvPr>
          <p:cNvSpPr>
            <a:spLocks noGrp="1"/>
          </p:cNvSpPr>
          <p:nvPr>
            <p:ph type="dt" sz="half" idx="10"/>
          </p:nvPr>
        </p:nvSpPr>
        <p:spPr/>
        <p:txBody>
          <a:bodyPr/>
          <a:lstStyle/>
          <a:p>
            <a:fld id="{A017B176-E7AA-4E6D-99A2-932FCA2989EF}" type="datetime1">
              <a:rPr lang="en-US" smtClean="0"/>
              <a:pPr/>
              <a:t>4/4/2023</a:t>
            </a:fld>
            <a:endParaRPr lang="en-US"/>
          </a:p>
        </p:txBody>
      </p:sp>
      <p:sp>
        <p:nvSpPr>
          <p:cNvPr id="4" name="Slide Number Placeholder 3">
            <a:extLst>
              <a:ext uri="{FF2B5EF4-FFF2-40B4-BE49-F238E27FC236}">
                <a16:creationId xmlns:a16="http://schemas.microsoft.com/office/drawing/2014/main" xmlns="" id="{7FA27C42-8CBA-2CA1-3456-2426F73146E5}"/>
              </a:ext>
            </a:extLst>
          </p:cNvPr>
          <p:cNvSpPr>
            <a:spLocks noGrp="1"/>
          </p:cNvSpPr>
          <p:nvPr>
            <p:ph type="sldNum" sz="quarter" idx="12"/>
          </p:nvPr>
        </p:nvSpPr>
        <p:spPr/>
        <p:txBody>
          <a:bodyPr/>
          <a:lstStyle/>
          <a:p>
            <a:fld id="{B6F15528-21DE-4FAA-801E-634DDDAF4B2B}" type="slidenum">
              <a:rPr lang="en-US" smtClean="0"/>
              <a:pPr/>
              <a:t>14</a:t>
            </a:fld>
            <a:endParaRPr lang="en-US"/>
          </a:p>
        </p:txBody>
      </p:sp>
      <p:pic>
        <p:nvPicPr>
          <p:cNvPr id="7" name="Picture 6" descr="C:\Users\Administrator\Downloads\actDiagram.drawio.png"/>
          <p:cNvPicPr/>
          <p:nvPr/>
        </p:nvPicPr>
        <p:blipFill>
          <a:blip r:embed="rId2"/>
          <a:srcRect/>
          <a:stretch>
            <a:fillRect/>
          </a:stretch>
        </p:blipFill>
        <p:spPr bwMode="auto">
          <a:xfrm>
            <a:off x="2092767" y="1457076"/>
            <a:ext cx="4958466" cy="4715124"/>
          </a:xfrm>
          <a:prstGeom prst="rect">
            <a:avLst/>
          </a:prstGeom>
          <a:noFill/>
          <a:ln w="9525">
            <a:noFill/>
            <a:miter lim="800000"/>
            <a:headEnd/>
            <a:tailEnd/>
          </a:ln>
        </p:spPr>
      </p:pic>
    </p:spTree>
    <p:extLst>
      <p:ext uri="{BB962C8B-B14F-4D97-AF65-F5344CB8AC3E}">
        <p14:creationId xmlns:p14="http://schemas.microsoft.com/office/powerpoint/2010/main" xmlns="" val="134565502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B2AED7-25A3-65B8-2399-B47AD1761EC4}"/>
              </a:ext>
            </a:extLst>
          </p:cNvPr>
          <p:cNvSpPr>
            <a:spLocks noGrp="1"/>
          </p:cNvSpPr>
          <p:nvPr>
            <p:ph type="title"/>
          </p:nvPr>
        </p:nvSpPr>
        <p:spPr>
          <a:xfrm>
            <a:off x="1945201" y="624110"/>
            <a:ext cx="5795151" cy="823690"/>
          </a:xfrm>
        </p:spPr>
        <p:txBody>
          <a:bodyPr/>
          <a:lstStyle/>
          <a:p>
            <a:pPr algn="ctr"/>
            <a:r>
              <a:rPr lang="en-IN" sz="3200" b="1" dirty="0">
                <a:solidFill>
                  <a:schemeClr val="accent1"/>
                </a:solidFill>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xmlns="" id="{B99F088C-789E-EC63-E366-C5297410FDC7}"/>
              </a:ext>
            </a:extLst>
          </p:cNvPr>
          <p:cNvSpPr>
            <a:spLocks noGrp="1"/>
          </p:cNvSpPr>
          <p:nvPr>
            <p:ph idx="1"/>
          </p:nvPr>
        </p:nvSpPr>
        <p:spPr>
          <a:xfrm>
            <a:off x="2077500" y="1600200"/>
            <a:ext cx="6324600" cy="4463422"/>
          </a:xfrm>
        </p:spPr>
        <p:txBody>
          <a:bodyPr/>
          <a:lstStyle/>
          <a:p>
            <a:endParaRPr lang="en-IN" dirty="0"/>
          </a:p>
          <a:p>
            <a:pPr marL="0" indent="0">
              <a:buNone/>
            </a:pPr>
            <a:r>
              <a:rPr lang="en-IN" sz="2000" dirty="0">
                <a:latin typeface="Times New Roman" panose="02020603050405020304" pitchFamily="18" charset="0"/>
                <a:cs typeface="Times New Roman" panose="02020603050405020304" pitchFamily="18" charset="0"/>
              </a:rPr>
              <a:t>MODULES :</a:t>
            </a:r>
          </a:p>
          <a:p>
            <a:pPr marL="0" indent="0">
              <a:buNone/>
            </a:pPr>
            <a:endParaRPr lang="en-IN"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1800" dirty="0" smtClean="0">
                <a:effectLst/>
                <a:latin typeface="Times New Roman" pitchFamily="18" charset="0"/>
                <a:ea typeface="Times New Roman" panose="02020603050405020304" pitchFamily="18" charset="0"/>
                <a:cs typeface="Times New Roman" pitchFamily="18" charset="0"/>
              </a:rPr>
              <a:t>Video Streaming</a:t>
            </a:r>
          </a:p>
          <a:p>
            <a:pPr marL="342900" lvl="0" indent="-342900">
              <a:lnSpc>
                <a:spcPct val="150000"/>
              </a:lnSpc>
              <a:buFont typeface="Wingdings" panose="05000000000000000000" pitchFamily="2" charset="2"/>
              <a:buChar char=""/>
            </a:pPr>
            <a:r>
              <a:rPr lang="en-IN" sz="1800" dirty="0" smtClean="0">
                <a:latin typeface="Times New Roman" pitchFamily="18" charset="0"/>
                <a:ea typeface="Times New Roman" panose="02020603050405020304" pitchFamily="18" charset="0"/>
                <a:cs typeface="Times New Roman" pitchFamily="18" charset="0"/>
              </a:rPr>
              <a:t>Pre-processing</a:t>
            </a:r>
          </a:p>
          <a:p>
            <a:pPr marL="342900" lvl="0" indent="-342900">
              <a:lnSpc>
                <a:spcPct val="150000"/>
              </a:lnSpc>
              <a:buFont typeface="Wingdings" panose="05000000000000000000" pitchFamily="2" charset="2"/>
              <a:buChar char=""/>
            </a:pPr>
            <a:r>
              <a:rPr lang="en-IN" sz="1800" dirty="0" err="1" smtClean="0">
                <a:latin typeface="Times New Roman" pitchFamily="18" charset="0"/>
                <a:ea typeface="Times New Roman" panose="02020603050405020304" pitchFamily="18" charset="0"/>
                <a:cs typeface="Times New Roman" pitchFamily="18" charset="0"/>
              </a:rPr>
              <a:t>Haar</a:t>
            </a:r>
            <a:r>
              <a:rPr lang="en-IN" sz="1800" dirty="0" smtClean="0">
                <a:latin typeface="Times New Roman" pitchFamily="18" charset="0"/>
                <a:ea typeface="Times New Roman" panose="02020603050405020304" pitchFamily="18" charset="0"/>
                <a:cs typeface="Times New Roman" pitchFamily="18" charset="0"/>
              </a:rPr>
              <a:t> cascade</a:t>
            </a:r>
          </a:p>
          <a:p>
            <a:pPr marL="342900" lvl="0" indent="-342900">
              <a:lnSpc>
                <a:spcPct val="150000"/>
              </a:lnSpc>
              <a:buFont typeface="Wingdings" panose="05000000000000000000" pitchFamily="2" charset="2"/>
              <a:buChar char=""/>
            </a:pPr>
            <a:r>
              <a:rPr lang="en-IN" sz="1800" dirty="0" smtClean="0">
                <a:effectLst/>
                <a:latin typeface="Times New Roman" pitchFamily="18" charset="0"/>
                <a:ea typeface="Times New Roman" panose="02020603050405020304" pitchFamily="18" charset="0"/>
                <a:cs typeface="Times New Roman" pitchFamily="18" charset="0"/>
              </a:rPr>
              <a:t>Database</a:t>
            </a:r>
            <a:endParaRPr lang="en-IN" sz="1800" dirty="0">
              <a:effectLst/>
              <a:latin typeface="Times New Roman" pitchFamily="18" charset="0"/>
              <a:ea typeface="Times New Roman" panose="02020603050405020304" pitchFamily="18" charset="0"/>
              <a:cs typeface="Times New Roman"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CFA7ECE2-B35E-DDFC-2193-9B4FF91C3AA8}"/>
              </a:ext>
            </a:extLst>
          </p:cNvPr>
          <p:cNvSpPr>
            <a:spLocks noGrp="1"/>
          </p:cNvSpPr>
          <p:nvPr>
            <p:ph type="dt" sz="half" idx="10"/>
          </p:nvPr>
        </p:nvSpPr>
        <p:spPr/>
        <p:txBody>
          <a:bodyPr/>
          <a:lstStyle/>
          <a:p>
            <a:fld id="{E33CE74B-1E4D-4A81-8140-0CF7421E1229}" type="datetime1">
              <a:rPr lang="en-US" smtClean="0"/>
              <a:pPr/>
              <a:t>4/4/2023</a:t>
            </a:fld>
            <a:endParaRPr lang="en-US"/>
          </a:p>
        </p:txBody>
      </p:sp>
      <p:sp>
        <p:nvSpPr>
          <p:cNvPr id="5" name="Slide Number Placeholder 4">
            <a:extLst>
              <a:ext uri="{FF2B5EF4-FFF2-40B4-BE49-F238E27FC236}">
                <a16:creationId xmlns:a16="http://schemas.microsoft.com/office/drawing/2014/main" xmlns="" id="{821EAD39-9AF4-7D96-9D25-D4BE9102CACF}"/>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xmlns="" val="72559448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BCEE7F9-EA08-7237-589B-34B8553D193B}"/>
              </a:ext>
            </a:extLst>
          </p:cNvPr>
          <p:cNvSpPr>
            <a:spLocks noGrp="1"/>
          </p:cNvSpPr>
          <p:nvPr>
            <p:ph idx="1"/>
          </p:nvPr>
        </p:nvSpPr>
        <p:spPr>
          <a:xfrm>
            <a:off x="1115616" y="404664"/>
            <a:ext cx="7380684" cy="5599261"/>
          </a:xfrm>
        </p:spPr>
        <p:txBody>
          <a:bodyPr>
            <a:normAutofit fontScale="97500"/>
          </a:bodyPr>
          <a:lstStyle/>
          <a:p>
            <a:pPr marL="0" indent="0">
              <a:buNone/>
            </a:pPr>
            <a:r>
              <a:rPr lang="en-US" b="1" dirty="0">
                <a:effectLst/>
                <a:latin typeface="Times New Roman" panose="02020603050405020304" pitchFamily="18" charset="0"/>
                <a:ea typeface="Times New Roman" panose="02020603050405020304" pitchFamily="18" charset="0"/>
              </a:rPr>
              <a:t>MODULE EXPLANATION:</a:t>
            </a:r>
          </a:p>
          <a:p>
            <a:pPr marL="0" indent="0">
              <a:buNone/>
            </a:pPr>
            <a:endParaRPr lang="en-US" sz="2500" b="1" dirty="0">
              <a:latin typeface="Times New Roman" panose="02020603050405020304" pitchFamily="18" charset="0"/>
              <a:ea typeface="Times New Roman" panose="02020603050405020304" pitchFamily="18" charset="0"/>
            </a:endParaRPr>
          </a:p>
          <a:p>
            <a:pPr marL="0" indent="0">
              <a:buNone/>
            </a:pPr>
            <a:r>
              <a:rPr lang="en-US" sz="1800" dirty="0" smtClean="0">
                <a:effectLst/>
                <a:latin typeface="Times New Roman" panose="02020603050405020304" pitchFamily="18" charset="0"/>
                <a:ea typeface="Times New Roman" panose="02020603050405020304" pitchFamily="18" charset="0"/>
              </a:rPr>
              <a:t>1.VIDEO STREAMING:</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600" dirty="0">
              <a:effectLst/>
              <a:latin typeface="Times New Roman" panose="02020603050405020304" pitchFamily="18" charset="0"/>
              <a:ea typeface="Times New Roman" panose="02020603050405020304" pitchFamily="18" charset="0"/>
            </a:endParaRPr>
          </a:p>
          <a:p>
            <a:pPr algn="just">
              <a:lnSpc>
                <a:spcPct val="100000"/>
              </a:lnSpc>
              <a:buFont typeface="Wingdings" panose="05000000000000000000" pitchFamily="2" charset="2"/>
              <a:buChar char="Ø"/>
            </a:pPr>
            <a:r>
              <a:rPr lang="en-IN" sz="1800" dirty="0" smtClean="0">
                <a:latin typeface="Times New Roman" pitchFamily="18" charset="0"/>
                <a:cs typeface="Times New Roman" pitchFamily="18" charset="0"/>
              </a:rPr>
              <a:t>Video streaming technology is one way to deliver video over the Internet.  </a:t>
            </a:r>
          </a:p>
          <a:p>
            <a:pPr algn="just">
              <a:lnSpc>
                <a:spcPct val="100000"/>
              </a:lnSpc>
              <a:buFont typeface="Wingdings" panose="05000000000000000000" pitchFamily="2" charset="2"/>
              <a:buChar char="Ø"/>
            </a:pPr>
            <a:r>
              <a:rPr lang="en-IN" sz="1800" dirty="0" smtClean="0">
                <a:latin typeface="Times New Roman" pitchFamily="18" charset="0"/>
                <a:cs typeface="Times New Roman" pitchFamily="18" charset="0"/>
              </a:rPr>
              <a:t>Using streaming technologies, the delivery of audio and video over the Internet can reach many millions of customer using their personal computers, PDAs, mobile </a:t>
            </a:r>
            <a:r>
              <a:rPr lang="en-IN" sz="1800" dirty="0" err="1" smtClean="0">
                <a:latin typeface="Times New Roman" pitchFamily="18" charset="0"/>
                <a:cs typeface="Times New Roman" pitchFamily="18" charset="0"/>
              </a:rPr>
              <a:t>smartphones</a:t>
            </a:r>
            <a:r>
              <a:rPr lang="en-IN" sz="1800" dirty="0" smtClean="0">
                <a:latin typeface="Times New Roman" pitchFamily="18" charset="0"/>
                <a:cs typeface="Times New Roman" pitchFamily="18" charset="0"/>
              </a:rPr>
              <a:t> or other streaming devices.</a:t>
            </a:r>
            <a:endParaRPr lang="en-US" sz="1800" dirty="0" smtClean="0">
              <a:latin typeface="Times New Roman" pitchFamily="18" charset="0"/>
              <a:cs typeface="Times New Roman" pitchFamily="18" charset="0"/>
            </a:endParaRPr>
          </a:p>
          <a:p>
            <a:pPr algn="just">
              <a:lnSpc>
                <a:spcPct val="100000"/>
              </a:lnSpc>
              <a:buFont typeface="Wingdings" panose="05000000000000000000" pitchFamily="2" charset="2"/>
              <a:buChar char="Ø"/>
            </a:pPr>
            <a:endParaRPr lang="en-US" b="1" dirty="0">
              <a:latin typeface="Times New Roman" panose="02020603050405020304" pitchFamily="18" charset="0"/>
              <a:ea typeface="Times New Roman" panose="02020603050405020304" pitchFamily="18" charset="0"/>
            </a:endParaRPr>
          </a:p>
          <a:p>
            <a:pPr marL="0" indent="0">
              <a:lnSpc>
                <a:spcPct val="80000"/>
              </a:lnSpc>
              <a:buNone/>
            </a:pPr>
            <a:r>
              <a:rPr lang="en-IN" sz="1800" dirty="0" smtClean="0">
                <a:latin typeface="Times New Roman" panose="02020603050405020304" pitchFamily="18" charset="0"/>
              </a:rPr>
              <a:t>2. PREPROCESSING :</a:t>
            </a:r>
          </a:p>
          <a:p>
            <a:pPr marL="0" indent="0">
              <a:lnSpc>
                <a:spcPct val="80000"/>
              </a:lnSpc>
              <a:buNone/>
            </a:pPr>
            <a:endParaRPr lang="en-IN" sz="1800" dirty="0" smtClean="0">
              <a:latin typeface="Times New Roman" panose="02020603050405020304" pitchFamily="18" charset="0"/>
            </a:endParaRPr>
          </a:p>
          <a:p>
            <a:pPr algn="just">
              <a:lnSpc>
                <a:spcPct val="100000"/>
              </a:lnSpc>
              <a:buFont typeface="Wingdings" panose="05000000000000000000" pitchFamily="2" charset="2"/>
              <a:buChar char="Ø"/>
            </a:pPr>
            <a:r>
              <a:rPr lang="en-IN" sz="1800" dirty="0" smtClean="0">
                <a:latin typeface="Times New Roman" pitchFamily="18" charset="0"/>
                <a:cs typeface="Times New Roman" pitchFamily="18" charset="0"/>
              </a:rPr>
              <a:t>In this step we have to reduce the complexity of the picture of license plate using resize and the conversion.</a:t>
            </a:r>
          </a:p>
          <a:p>
            <a:pPr algn="just">
              <a:lnSpc>
                <a:spcPct val="100000"/>
              </a:lnSpc>
              <a:buFont typeface="Wingdings" panose="05000000000000000000" pitchFamily="2" charset="2"/>
              <a:buChar char="Ø"/>
            </a:pPr>
            <a:r>
              <a:rPr lang="en-IN" sz="1800" dirty="0" smtClean="0">
                <a:latin typeface="Times New Roman" pitchFamily="18" charset="0"/>
                <a:cs typeface="Times New Roman" pitchFamily="18" charset="0"/>
              </a:rPr>
              <a:t>Using these pre-process we can change the size of the video using resize.</a:t>
            </a:r>
          </a:p>
          <a:p>
            <a:pPr marL="0" indent="0" algn="just">
              <a:buNone/>
            </a:pPr>
            <a:endParaRPr lang="en-IN" sz="2100" dirty="0">
              <a:effectLst/>
              <a:latin typeface="Calibri" panose="020F0502020204030204" pitchFamily="34" charset="0"/>
              <a:ea typeface="Times New Roman" panose="02020603050405020304" pitchFamily="18" charset="0"/>
            </a:endParaRPr>
          </a:p>
          <a:p>
            <a:pPr marL="0" indent="0">
              <a:buNone/>
            </a:pPr>
            <a:endParaRPr lang="en-IN" sz="1800" dirty="0">
              <a:effectLst/>
              <a:latin typeface="Calibri" panose="020F0502020204030204" pitchFamily="34" charset="0"/>
              <a:ea typeface="Times New Roman" panose="02020603050405020304" pitchFamily="18" charset="0"/>
            </a:endParaRPr>
          </a:p>
          <a:p>
            <a:pPr marL="0" indent="0">
              <a:buNone/>
            </a:pPr>
            <a:endParaRPr lang="en-IN" dirty="0"/>
          </a:p>
        </p:txBody>
      </p:sp>
      <p:sp>
        <p:nvSpPr>
          <p:cNvPr id="2" name="Date Placeholder 1">
            <a:extLst>
              <a:ext uri="{FF2B5EF4-FFF2-40B4-BE49-F238E27FC236}">
                <a16:creationId xmlns:a16="http://schemas.microsoft.com/office/drawing/2014/main" xmlns="" id="{EE71F277-BD39-BC76-691B-41E450E1D9BF}"/>
              </a:ext>
            </a:extLst>
          </p:cNvPr>
          <p:cNvSpPr>
            <a:spLocks noGrp="1"/>
          </p:cNvSpPr>
          <p:nvPr>
            <p:ph type="dt" sz="half" idx="10"/>
          </p:nvPr>
        </p:nvSpPr>
        <p:spPr/>
        <p:txBody>
          <a:bodyPr/>
          <a:lstStyle/>
          <a:p>
            <a:fld id="{54C7262C-0968-459E-8FCA-5F33EEFB713D}" type="datetime1">
              <a:rPr lang="en-US" smtClean="0"/>
              <a:pPr/>
              <a:t>4/4/2023</a:t>
            </a:fld>
            <a:endParaRPr lang="en-US" dirty="0"/>
          </a:p>
        </p:txBody>
      </p:sp>
      <p:sp>
        <p:nvSpPr>
          <p:cNvPr id="3" name="Slide Number Placeholder 2">
            <a:extLst>
              <a:ext uri="{FF2B5EF4-FFF2-40B4-BE49-F238E27FC236}">
                <a16:creationId xmlns:a16="http://schemas.microsoft.com/office/drawing/2014/main" xmlns="" id="{E3A78653-B2D5-86C8-13FE-D856B07D0ACF}"/>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xmlns="" val="324406051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7F1B7B0-2B47-0000-0897-88E6D927CDA3}"/>
              </a:ext>
            </a:extLst>
          </p:cNvPr>
          <p:cNvSpPr>
            <a:spLocks noGrp="1"/>
          </p:cNvSpPr>
          <p:nvPr>
            <p:ph idx="1"/>
          </p:nvPr>
        </p:nvSpPr>
        <p:spPr>
          <a:xfrm>
            <a:off x="971600" y="548680"/>
            <a:ext cx="7673593" cy="5531131"/>
          </a:xfrm>
        </p:spPr>
        <p:txBody>
          <a:bodyPr>
            <a:normAutofit/>
          </a:bodyPr>
          <a:lstStyle/>
          <a:p>
            <a:pPr marL="0" indent="0">
              <a:lnSpc>
                <a:spcPct val="80000"/>
              </a:lnSpc>
              <a:buNone/>
            </a:pPr>
            <a:r>
              <a:rPr lang="en-IN" sz="1800" dirty="0" smtClean="0">
                <a:latin typeface="Times New Roman" panose="02020603050405020304" pitchFamily="18" charset="0"/>
              </a:rPr>
              <a:t>3. HAAR CASCADE :</a:t>
            </a:r>
          </a:p>
          <a:p>
            <a:pPr marL="0" indent="0">
              <a:lnSpc>
                <a:spcPct val="80000"/>
              </a:lnSpc>
              <a:buNone/>
            </a:pPr>
            <a:endParaRPr lang="en-IN" sz="1800" dirty="0" smtClean="0">
              <a:latin typeface="Times New Roman" panose="02020603050405020304" pitchFamily="18" charset="0"/>
            </a:endParaRPr>
          </a:p>
          <a:p>
            <a:pPr>
              <a:buFont typeface="Wingdings" pitchFamily="2" charset="2"/>
              <a:buChar char="Ø"/>
            </a:pPr>
            <a:r>
              <a:rPr lang="en-IN" sz="1800" dirty="0" smtClean="0">
                <a:latin typeface="Times New Roman" pitchFamily="18" charset="0"/>
                <a:cs typeface="Times New Roman" pitchFamily="18" charset="0"/>
              </a:rPr>
              <a:t>It is an Object Detection Algorithm used to identify faces in an image or a real time video. </a:t>
            </a:r>
          </a:p>
          <a:p>
            <a:pPr>
              <a:buFont typeface="Wingdings" pitchFamily="2" charset="2"/>
              <a:buChar char="Ø"/>
            </a:pPr>
            <a:r>
              <a:rPr lang="en-IN" sz="1800" dirty="0" smtClean="0">
                <a:latin typeface="Times New Roman" pitchFamily="18" charset="0"/>
                <a:cs typeface="Times New Roman" pitchFamily="18" charset="0"/>
              </a:rPr>
              <a:t>The algorithm uses edge or line detection features proposed by Viola and Jones in their research paper “Rapid Object Detection using a Boosted Cascade of Simple Features” published in 2001.</a:t>
            </a:r>
          </a:p>
          <a:p>
            <a:pPr>
              <a:buNone/>
            </a:pPr>
            <a:endParaRPr lang="en-IN" sz="1800" dirty="0" smtClean="0">
              <a:latin typeface="Times New Roman" pitchFamily="18" charset="0"/>
              <a:cs typeface="Times New Roman" pitchFamily="18" charset="0"/>
            </a:endParaRPr>
          </a:p>
          <a:p>
            <a:pPr>
              <a:buNone/>
            </a:pPr>
            <a:r>
              <a:rPr lang="en-IN" sz="1800" dirty="0" smtClean="0">
                <a:latin typeface="Times New Roman" panose="02020603050405020304" pitchFamily="18" charset="0"/>
              </a:rPr>
              <a:t>4. DATABASE:</a:t>
            </a:r>
          </a:p>
          <a:p>
            <a:pPr>
              <a:buNone/>
            </a:pPr>
            <a:endParaRPr lang="en-IN" sz="1800" dirty="0" smtClean="0">
              <a:latin typeface="Times New Roman" panose="02020603050405020304" pitchFamily="18" charset="0"/>
            </a:endParaRPr>
          </a:p>
          <a:p>
            <a:pPr>
              <a:buFont typeface="Wingdings" pitchFamily="2" charset="2"/>
              <a:buChar char="Ø"/>
            </a:pPr>
            <a:r>
              <a:rPr lang="en-IN" sz="1800" dirty="0" smtClean="0">
                <a:latin typeface="Times New Roman" pitchFamily="18" charset="0"/>
                <a:cs typeface="Times New Roman" pitchFamily="18" charset="0"/>
              </a:rPr>
              <a:t>Database is a collection of digitized images. </a:t>
            </a:r>
          </a:p>
          <a:p>
            <a:pPr>
              <a:buFont typeface="Wingdings" pitchFamily="2" charset="2"/>
              <a:buChar char="Ø"/>
            </a:pPr>
            <a:r>
              <a:rPr lang="en-IN" sz="1800" dirty="0" smtClean="0">
                <a:latin typeface="Times New Roman" pitchFamily="18" charset="0"/>
                <a:cs typeface="Times New Roman" pitchFamily="18" charset="0"/>
              </a:rPr>
              <a:t>It is maintained primarily to support research in image processing, image analysis, and machine vision. </a:t>
            </a:r>
          </a:p>
          <a:p>
            <a:pPr marL="0" indent="0">
              <a:lnSpc>
                <a:spcPct val="80000"/>
              </a:lnSpc>
              <a:buNone/>
            </a:pPr>
            <a:endParaRPr lang="en-IN" sz="1800" dirty="0">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xmlns="" id="{6B7A3782-F717-1288-1ED3-3374CE57BC50}"/>
              </a:ext>
            </a:extLst>
          </p:cNvPr>
          <p:cNvSpPr>
            <a:spLocks noGrp="1"/>
          </p:cNvSpPr>
          <p:nvPr>
            <p:ph type="dt" sz="half" idx="10"/>
          </p:nvPr>
        </p:nvSpPr>
        <p:spPr/>
        <p:txBody>
          <a:bodyPr/>
          <a:lstStyle/>
          <a:p>
            <a:fld id="{4CBED9DA-8F58-46D9-B58B-DE080072DB19}" type="datetime1">
              <a:rPr lang="en-US" smtClean="0"/>
              <a:pPr/>
              <a:t>4/4/2023</a:t>
            </a:fld>
            <a:endParaRPr lang="en-US"/>
          </a:p>
        </p:txBody>
      </p:sp>
      <p:sp>
        <p:nvSpPr>
          <p:cNvPr id="4" name="Slide Number Placeholder 3">
            <a:extLst>
              <a:ext uri="{FF2B5EF4-FFF2-40B4-BE49-F238E27FC236}">
                <a16:creationId xmlns:a16="http://schemas.microsoft.com/office/drawing/2014/main" xmlns="" id="{C1E7051B-C67F-77DE-36A7-B19DF55C5A82}"/>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xmlns="" val="59731001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C4CD51-E777-72BF-A734-D7395B41746A}"/>
              </a:ext>
            </a:extLst>
          </p:cNvPr>
          <p:cNvSpPr>
            <a:spLocks noGrp="1"/>
          </p:cNvSpPr>
          <p:nvPr>
            <p:ph type="title"/>
          </p:nvPr>
        </p:nvSpPr>
        <p:spPr>
          <a:xfrm>
            <a:off x="1115617" y="624110"/>
            <a:ext cx="6696744" cy="500634"/>
          </a:xfrm>
        </p:spPr>
        <p:txBody>
          <a:bodyPr>
            <a:noAutofit/>
          </a:bodyPr>
          <a:lstStyle/>
          <a:p>
            <a:pPr algn="ctr"/>
            <a:r>
              <a:rPr lang="en-IN" sz="3200" b="1" dirty="0">
                <a:solidFill>
                  <a:schemeClr val="accent1"/>
                </a:solidFill>
                <a:latin typeface="Times New Roman" panose="02020603050405020304" pitchFamily="18" charset="0"/>
                <a:cs typeface="Times New Roman" panose="02020603050405020304" pitchFamily="18" charset="0"/>
              </a:rPr>
              <a:t>Testing</a:t>
            </a:r>
          </a:p>
        </p:txBody>
      </p:sp>
      <p:sp>
        <p:nvSpPr>
          <p:cNvPr id="3" name="Date Placeholder 2">
            <a:extLst>
              <a:ext uri="{FF2B5EF4-FFF2-40B4-BE49-F238E27FC236}">
                <a16:creationId xmlns:a16="http://schemas.microsoft.com/office/drawing/2014/main" xmlns="" id="{CF17622E-6B1C-9501-1BF5-49457334FF3A}"/>
              </a:ext>
            </a:extLst>
          </p:cNvPr>
          <p:cNvSpPr>
            <a:spLocks noGrp="1"/>
          </p:cNvSpPr>
          <p:nvPr>
            <p:ph type="dt" sz="half" idx="10"/>
          </p:nvPr>
        </p:nvSpPr>
        <p:spPr/>
        <p:txBody>
          <a:bodyPr/>
          <a:lstStyle/>
          <a:p>
            <a:fld id="{D4E0E19F-E53B-41E6-8604-5640FDE8CAFE}" type="datetime1">
              <a:rPr lang="en-US" smtClean="0"/>
              <a:pPr/>
              <a:t>4/4/2023</a:t>
            </a:fld>
            <a:endParaRPr lang="en-US"/>
          </a:p>
        </p:txBody>
      </p:sp>
      <p:sp>
        <p:nvSpPr>
          <p:cNvPr id="4" name="Slide Number Placeholder 3">
            <a:extLst>
              <a:ext uri="{FF2B5EF4-FFF2-40B4-BE49-F238E27FC236}">
                <a16:creationId xmlns:a16="http://schemas.microsoft.com/office/drawing/2014/main" xmlns="" id="{2BC36176-AE14-D506-5A1C-37B520807A84}"/>
              </a:ext>
            </a:extLst>
          </p:cNvPr>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28" name="Content Placeholder 27"/>
          <p:cNvGraphicFramePr>
            <a:graphicFrameLocks noGrp="1"/>
          </p:cNvGraphicFramePr>
          <p:nvPr>
            <p:ph idx="1"/>
          </p:nvPr>
        </p:nvGraphicFramePr>
        <p:xfrm>
          <a:off x="609600" y="1386176"/>
          <a:ext cx="8286750" cy="3786593"/>
        </p:xfrm>
        <a:graphic>
          <a:graphicData uri="http://schemas.openxmlformats.org/drawingml/2006/table">
            <a:tbl>
              <a:tblPr firstRow="1" bandRow="1">
                <a:tableStyleId>{5940675A-B579-460E-94D1-54222C63F5DA}</a:tableStyleId>
              </a:tblPr>
              <a:tblGrid>
                <a:gridCol w="1047750"/>
                <a:gridCol w="2266950"/>
                <a:gridCol w="1657350"/>
                <a:gridCol w="1657350"/>
                <a:gridCol w="1657350"/>
              </a:tblGrid>
              <a:tr h="900802">
                <a:tc>
                  <a:txBody>
                    <a:bodyPr/>
                    <a:lstStyle/>
                    <a:p>
                      <a:r>
                        <a:rPr lang="en-US" sz="1800" b="1" kern="1200" dirty="0" err="1" smtClean="0">
                          <a:solidFill>
                            <a:schemeClr val="tx1"/>
                          </a:solidFill>
                          <a:latin typeface="Times New Roman" pitchFamily="18" charset="0"/>
                          <a:ea typeface="+mn-ea"/>
                          <a:cs typeface="Times New Roman" pitchFamily="18" charset="0"/>
                        </a:rPr>
                        <a:t>Test</a:t>
                      </a:r>
                      <a:r>
                        <a:rPr lang="en-US" sz="1800" b="1" kern="1200" baseline="0" dirty="0" err="1" smtClean="0">
                          <a:solidFill>
                            <a:schemeClr val="tx1"/>
                          </a:solidFill>
                          <a:latin typeface="Times New Roman" pitchFamily="18" charset="0"/>
                          <a:ea typeface="+mn-ea"/>
                          <a:cs typeface="Times New Roman" pitchFamily="18" charset="0"/>
                        </a:rPr>
                        <a:t>case</a:t>
                      </a:r>
                      <a:endParaRPr lang="en-US" sz="1800" b="1" kern="1200" baseline="0" dirty="0" smtClean="0">
                        <a:solidFill>
                          <a:schemeClr val="tx1"/>
                        </a:solidFill>
                        <a:latin typeface="Times New Roman" pitchFamily="18" charset="0"/>
                        <a:ea typeface="+mn-ea"/>
                        <a:cs typeface="Times New Roman" pitchFamily="18" charset="0"/>
                      </a:endParaRPr>
                    </a:p>
                    <a:p>
                      <a:r>
                        <a:rPr lang="en-US" sz="1800" b="1" kern="1200" baseline="0" dirty="0" smtClean="0">
                          <a:solidFill>
                            <a:schemeClr val="tx1"/>
                          </a:solidFill>
                          <a:latin typeface="Times New Roman" pitchFamily="18" charset="0"/>
                          <a:ea typeface="+mn-ea"/>
                          <a:cs typeface="Times New Roman" pitchFamily="18" charset="0"/>
                        </a:rPr>
                        <a:t>ID</a:t>
                      </a:r>
                      <a:endParaRPr lang="en-US" sz="1800" dirty="0">
                        <a:latin typeface="Times New Roman" pitchFamily="18" charset="0"/>
                        <a:cs typeface="Times New Roman" pitchFamily="18" charset="0"/>
                      </a:endParaRPr>
                    </a:p>
                  </a:txBody>
                  <a:tcPr/>
                </a:tc>
                <a:tc>
                  <a:txBody>
                    <a:bodyPr/>
                    <a:lstStyle/>
                    <a:p>
                      <a:r>
                        <a:rPr lang="en-US" sz="1800" b="1" kern="1200" dirty="0" smtClean="0">
                          <a:solidFill>
                            <a:schemeClr val="tx1"/>
                          </a:solidFill>
                          <a:latin typeface="Times New Roman" pitchFamily="18" charset="0"/>
                          <a:ea typeface="+mn-ea"/>
                          <a:cs typeface="Times New Roman" pitchFamily="18" charset="0"/>
                        </a:rPr>
                        <a:t>  </a:t>
                      </a:r>
                      <a:r>
                        <a:rPr lang="en-US" sz="1800" b="1" kern="1200" dirty="0" err="1" smtClean="0">
                          <a:solidFill>
                            <a:schemeClr val="tx1"/>
                          </a:solidFill>
                          <a:latin typeface="Times New Roman" pitchFamily="18" charset="0"/>
                          <a:ea typeface="+mn-ea"/>
                          <a:cs typeface="Times New Roman" pitchFamily="18" charset="0"/>
                        </a:rPr>
                        <a:t>Testcase</a:t>
                      </a:r>
                      <a:r>
                        <a:rPr lang="en-US" sz="1800" b="1" kern="1200" dirty="0" smtClean="0">
                          <a:solidFill>
                            <a:schemeClr val="tx1"/>
                          </a:solidFill>
                          <a:latin typeface="Times New Roman" pitchFamily="18" charset="0"/>
                          <a:ea typeface="+mn-ea"/>
                          <a:cs typeface="Times New Roman" pitchFamily="18" charset="0"/>
                        </a:rPr>
                        <a:t>/ Action to   be performed</a:t>
                      </a:r>
                      <a:endParaRPr lang="en-US" sz="1800" kern="1200" dirty="0" smtClean="0">
                        <a:solidFill>
                          <a:schemeClr val="tx1"/>
                        </a:solidFill>
                        <a:latin typeface="Times New Roman" pitchFamily="18" charset="0"/>
                        <a:ea typeface="+mn-ea"/>
                        <a:cs typeface="Times New Roman" pitchFamily="18" charset="0"/>
                      </a:endParaRPr>
                    </a:p>
                  </a:txBody>
                  <a:tcPr/>
                </a:tc>
                <a:tc>
                  <a:txBody>
                    <a:bodyPr/>
                    <a:lstStyle/>
                    <a:p>
                      <a:r>
                        <a:rPr lang="en-US" sz="1800" b="1" dirty="0" smtClean="0">
                          <a:latin typeface="Times New Roman" pitchFamily="18" charset="0"/>
                          <a:cs typeface="Times New Roman" pitchFamily="18" charset="0"/>
                        </a:rPr>
                        <a:t>Expected</a:t>
                      </a:r>
                      <a:r>
                        <a:rPr lang="en-US" sz="1800" b="1" baseline="0" dirty="0" smtClean="0">
                          <a:latin typeface="Times New Roman" pitchFamily="18" charset="0"/>
                          <a:cs typeface="Times New Roman" pitchFamily="18" charset="0"/>
                        </a:rPr>
                        <a:t> Result</a:t>
                      </a:r>
                      <a:endParaRPr lang="en-US" sz="1800" b="1" dirty="0">
                        <a:latin typeface="Times New Roman" pitchFamily="18" charset="0"/>
                        <a:cs typeface="Times New Roman" pitchFamily="18" charset="0"/>
                      </a:endParaRPr>
                    </a:p>
                  </a:txBody>
                  <a:tcPr/>
                </a:tc>
                <a:tc>
                  <a:txBody>
                    <a:bodyPr/>
                    <a:lstStyle/>
                    <a:p>
                      <a:r>
                        <a:rPr lang="en-US" sz="1800" b="1" dirty="0" smtClean="0">
                          <a:latin typeface="Times New Roman" pitchFamily="18" charset="0"/>
                          <a:cs typeface="Times New Roman" pitchFamily="18" charset="0"/>
                        </a:rPr>
                        <a:t>Actual Result</a:t>
                      </a:r>
                      <a:endParaRPr lang="en-US" sz="1800" b="1" dirty="0">
                        <a:latin typeface="Times New Roman" pitchFamily="18" charset="0"/>
                        <a:cs typeface="Times New Roman" pitchFamily="18" charset="0"/>
                      </a:endParaRPr>
                    </a:p>
                  </a:txBody>
                  <a:tcPr/>
                </a:tc>
                <a:tc>
                  <a:txBody>
                    <a:bodyPr/>
                    <a:lstStyle/>
                    <a:p>
                      <a:r>
                        <a:rPr lang="en-US" sz="1800" b="1" dirty="0" smtClean="0">
                          <a:latin typeface="Times New Roman" pitchFamily="18" charset="0"/>
                          <a:cs typeface="Times New Roman" pitchFamily="18" charset="0"/>
                        </a:rPr>
                        <a:t>Pass/Fail</a:t>
                      </a:r>
                      <a:endParaRPr lang="en-US" sz="1800" b="1" dirty="0">
                        <a:latin typeface="Times New Roman" pitchFamily="18" charset="0"/>
                        <a:cs typeface="Times New Roman" pitchFamily="18" charset="0"/>
                      </a:endParaRPr>
                    </a:p>
                  </a:txBody>
                  <a:tcPr/>
                </a:tc>
              </a:tr>
              <a:tr h="1523022">
                <a:tc>
                  <a:txBody>
                    <a:bodyPr/>
                    <a:lstStyle/>
                    <a:p>
                      <a:endParaRPr lang="en-US" dirty="0" smtClean="0"/>
                    </a:p>
                    <a:p>
                      <a:endParaRPr lang="en-US" dirty="0" smtClean="0"/>
                    </a:p>
                    <a:p>
                      <a:r>
                        <a:rPr lang="en-US" dirty="0" smtClean="0"/>
                        <a:t>       </a:t>
                      </a:r>
                      <a:r>
                        <a:rPr lang="en-US" sz="1800" dirty="0" smtClean="0"/>
                        <a:t>1</a:t>
                      </a:r>
                      <a:endParaRPr lang="en-US" sz="1800" dirty="0"/>
                    </a:p>
                  </a:txBody>
                  <a:tcPr/>
                </a:tc>
                <a:tc>
                  <a:txBody>
                    <a:bodyPr/>
                    <a:lstStyle/>
                    <a:p>
                      <a:r>
                        <a:rPr lang="en-US" sz="1800" kern="1200" dirty="0" smtClean="0">
                          <a:solidFill>
                            <a:schemeClr val="tx1"/>
                          </a:solidFill>
                          <a:latin typeface="Times New Roman" pitchFamily="18" charset="0"/>
                          <a:ea typeface="+mn-ea"/>
                          <a:cs typeface="Times New Roman" pitchFamily="18" charset="0"/>
                        </a:rPr>
                        <a:t>Verify the user by validating the photo of the user who is currently trying to access.</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Sent successfully</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Sent successfully</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PASS</a:t>
                      </a:r>
                      <a:endParaRPr lang="en-US" sz="1800" dirty="0">
                        <a:latin typeface="Times New Roman" pitchFamily="18" charset="0"/>
                        <a:cs typeface="Times New Roman" pitchFamily="18" charset="0"/>
                      </a:endParaRPr>
                    </a:p>
                  </a:txBody>
                  <a:tcPr/>
                </a:tc>
              </a:tr>
              <a:tr h="1362769">
                <a:tc>
                  <a:txBody>
                    <a:bodyPr/>
                    <a:lstStyle/>
                    <a:p>
                      <a:endParaRPr lang="en-US" dirty="0" smtClean="0"/>
                    </a:p>
                    <a:p>
                      <a:endParaRPr lang="en-US" dirty="0" smtClean="0"/>
                    </a:p>
                    <a:p>
                      <a:r>
                        <a:rPr lang="en-US" dirty="0" smtClean="0"/>
                        <a:t>    </a:t>
                      </a:r>
                      <a:r>
                        <a:rPr lang="en-US" sz="1800" dirty="0" smtClean="0">
                          <a:latin typeface="Times New Roman" pitchFamily="18" charset="0"/>
                          <a:cs typeface="Times New Roman" pitchFamily="18" charset="0"/>
                        </a:rPr>
                        <a:t>  2</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Validating the OTP of the user via the email and if not then doesn’t grant the permission.</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Validated successfully</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Validated successfully</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PASS</a:t>
                      </a:r>
                      <a:endParaRPr lang="en-US" sz="18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xmlns="" val="180046441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B9E2B-2A38-E223-DC83-56EB7F45C28C}"/>
              </a:ext>
            </a:extLst>
          </p:cNvPr>
          <p:cNvSpPr>
            <a:spLocks noGrp="1"/>
          </p:cNvSpPr>
          <p:nvPr>
            <p:ph type="title"/>
          </p:nvPr>
        </p:nvSpPr>
        <p:spPr>
          <a:xfrm>
            <a:off x="1691681" y="624110"/>
            <a:ext cx="6048672" cy="595090"/>
          </a:xfrm>
        </p:spPr>
        <p:txBody>
          <a:bodyPr>
            <a:normAutofit/>
          </a:bodyPr>
          <a:lstStyle/>
          <a:p>
            <a:pPr algn="ctr"/>
            <a:r>
              <a:rPr lang="en-IN" sz="3200" b="1" dirty="0">
                <a:solidFill>
                  <a:schemeClr val="accent1"/>
                </a:solidFill>
                <a:latin typeface="Times New Roman" panose="02020603050405020304" pitchFamily="18" charset="0"/>
                <a:cs typeface="Times New Roman" panose="02020603050405020304" pitchFamily="18" charset="0"/>
              </a:rPr>
              <a:t>Screenshots</a:t>
            </a:r>
          </a:p>
        </p:txBody>
      </p:sp>
      <p:sp>
        <p:nvSpPr>
          <p:cNvPr id="3" name="Date Placeholder 2">
            <a:extLst>
              <a:ext uri="{FF2B5EF4-FFF2-40B4-BE49-F238E27FC236}">
                <a16:creationId xmlns:a16="http://schemas.microsoft.com/office/drawing/2014/main" xmlns="" id="{BA19CC12-A3B3-9E1E-15A2-FA2D757996CB}"/>
              </a:ext>
            </a:extLst>
          </p:cNvPr>
          <p:cNvSpPr>
            <a:spLocks noGrp="1"/>
          </p:cNvSpPr>
          <p:nvPr>
            <p:ph type="dt" sz="half" idx="10"/>
          </p:nvPr>
        </p:nvSpPr>
        <p:spPr/>
        <p:txBody>
          <a:bodyPr/>
          <a:lstStyle/>
          <a:p>
            <a:fld id="{5839389C-32F9-463A-B3A1-8338C5F5DE4E}" type="datetime1">
              <a:rPr lang="en-US" smtClean="0"/>
              <a:pPr/>
              <a:t>4/4/2023</a:t>
            </a:fld>
            <a:endParaRPr lang="en-US"/>
          </a:p>
        </p:txBody>
      </p:sp>
      <p:sp>
        <p:nvSpPr>
          <p:cNvPr id="4" name="Slide Number Placeholder 3">
            <a:extLst>
              <a:ext uri="{FF2B5EF4-FFF2-40B4-BE49-F238E27FC236}">
                <a16:creationId xmlns:a16="http://schemas.microsoft.com/office/drawing/2014/main" xmlns="" id="{72963908-9973-8F40-BB60-C9C604ABF9FF}"/>
              </a:ext>
            </a:extLst>
          </p:cNvPr>
          <p:cNvSpPr>
            <a:spLocks noGrp="1"/>
          </p:cNvSpPr>
          <p:nvPr>
            <p:ph type="sldNum" sz="quarter" idx="12"/>
          </p:nvPr>
        </p:nvSpPr>
        <p:spPr/>
        <p:txBody>
          <a:bodyPr/>
          <a:lstStyle/>
          <a:p>
            <a:fld id="{B6F15528-21DE-4FAA-801E-634DDDAF4B2B}" type="slidenum">
              <a:rPr lang="en-US" smtClean="0"/>
              <a:pPr/>
              <a:t>19</a:t>
            </a:fld>
            <a:endParaRPr lang="en-US"/>
          </a:p>
        </p:txBody>
      </p:sp>
      <p:pic>
        <p:nvPicPr>
          <p:cNvPr id="7" name="image6.png" descr="https://lh5.googleusercontent.com/sOwaNnrjGS2zmZTTCM1NEtlmhjQKvr3bsz1DP-NH5qCAHBChcO-Laq9xqscRoX0jnNmgxQOri9V-MKC5qKAlS4A0xBOSpWGecMrQpFdNxOmKYXCjJRUGFBaIPlkembZOPRXevNeBbgxqhW8L9SLrKu_YhFjSG3KI-M2Y0fsyf0FXGV9vlpUNQH0BS0HbCbCmZ3uXLc9Rig"/>
          <p:cNvPicPr>
            <a:picLocks noGrp="1"/>
          </p:cNvPicPr>
          <p:nvPr>
            <p:ph idx="1"/>
          </p:nvPr>
        </p:nvPicPr>
        <p:blipFill>
          <a:blip r:embed="rId2"/>
          <a:srcRect/>
          <a:stretch>
            <a:fillRect/>
          </a:stretch>
        </p:blipFill>
        <p:spPr>
          <a:xfrm>
            <a:off x="628650" y="2167286"/>
            <a:ext cx="7886700" cy="3668016"/>
          </a:xfrm>
          <a:prstGeom prst="rect">
            <a:avLst/>
          </a:prstGeom>
          <a:ln/>
        </p:spPr>
      </p:pic>
    </p:spTree>
    <p:extLst>
      <p:ext uri="{BB962C8B-B14F-4D97-AF65-F5344CB8AC3E}">
        <p14:creationId xmlns:p14="http://schemas.microsoft.com/office/powerpoint/2010/main" xmlns="" val="266928763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055380" cy="838200"/>
          </a:xfrm>
        </p:spPr>
        <p:txBody>
          <a:bodyPr>
            <a:normAutofit/>
          </a:bodyPr>
          <a:lstStyle/>
          <a:p>
            <a:pPr algn="ctr"/>
            <a:r>
              <a:rPr lang="en-US" sz="3200" b="1" dirty="0">
                <a:solidFill>
                  <a:schemeClr val="accent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971600" y="1628800"/>
            <a:ext cx="7715200" cy="4467200"/>
          </a:xfrm>
        </p:spPr>
        <p:txBody>
          <a:bodyPr>
            <a:normAutofit/>
          </a:bodyPr>
          <a:lstStyle/>
          <a:p>
            <a:pPr algn="just">
              <a:lnSpc>
                <a:spcPct val="100000"/>
              </a:lnSpc>
              <a:buFont typeface="Wingdings" panose="05000000000000000000" pitchFamily="2" charset="2"/>
              <a:buChar char="Ø"/>
            </a:pPr>
            <a:r>
              <a:rPr lang="en-US" sz="1800" dirty="0" smtClean="0">
                <a:latin typeface="Times New Roman" pitchFamily="18" charset="0"/>
                <a:cs typeface="Times New Roman" pitchFamily="18" charset="0"/>
              </a:rPr>
              <a:t>A computer-implemented method for </a:t>
            </a:r>
            <a:r>
              <a:rPr lang="en-US" sz="1800" dirty="0" err="1" smtClean="0">
                <a:latin typeface="Times New Roman" pitchFamily="18" charset="0"/>
                <a:cs typeface="Times New Roman" pitchFamily="18" charset="0"/>
              </a:rPr>
              <a:t>cardless</a:t>
            </a:r>
            <a:r>
              <a:rPr lang="en-US" sz="1800" dirty="0" smtClean="0">
                <a:latin typeface="Times New Roman" pitchFamily="18" charset="0"/>
                <a:cs typeface="Times New Roman" pitchFamily="18" charset="0"/>
              </a:rPr>
              <a:t> use of an automated teller machine (ATM) is provided.</a:t>
            </a:r>
            <a:endParaRPr lang="en-US" sz="1800" dirty="0">
              <a:solidFill>
                <a:schemeClr val="tx1"/>
              </a:solidFill>
              <a:effectLst/>
              <a:latin typeface="Times New Roman" pitchFamily="18" charset="0"/>
              <a:ea typeface="Calibri" panose="020F0502020204030204" pitchFamily="34" charset="0"/>
              <a:cs typeface="Times New Roman" pitchFamily="18" charset="0"/>
            </a:endParaRPr>
          </a:p>
          <a:p>
            <a:pPr algn="just">
              <a:lnSpc>
                <a:spcPct val="100000"/>
              </a:lnSpc>
              <a:buFont typeface="Wingdings" panose="05000000000000000000" pitchFamily="2" charset="2"/>
              <a:buChar char="Ø"/>
            </a:pPr>
            <a:r>
              <a:rPr lang="en-US" sz="1800" dirty="0" smtClean="0">
                <a:latin typeface="Times New Roman" pitchFamily="18" charset="0"/>
                <a:cs typeface="Times New Roman" pitchFamily="18" charset="0"/>
              </a:rPr>
              <a:t>The method includes receiving as an input, a user-identified ATM that the user wishes to use.</a:t>
            </a:r>
          </a:p>
          <a:p>
            <a:pPr algn="just">
              <a:lnSpc>
                <a:spcPct val="100000"/>
              </a:lnSpc>
              <a:buFont typeface="Wingdings" panose="05000000000000000000" pitchFamily="2" charset="2"/>
              <a:buChar char="Ø"/>
            </a:pPr>
            <a:r>
              <a:rPr lang="en-US" sz="1800" dirty="0" smtClean="0">
                <a:latin typeface="Times New Roman" pitchFamily="18" charset="0"/>
                <a:cs typeface="Times New Roman" pitchFamily="18" charset="0"/>
              </a:rPr>
              <a:t>The method also includes generating and transmitting a one-time password (OTP) for the user to enter at the identified ATM.</a:t>
            </a:r>
          </a:p>
          <a:p>
            <a:pPr algn="just">
              <a:buFont typeface="Wingdings" panose="05000000000000000000" pitchFamily="2" charset="2"/>
              <a:buChar char="Ø"/>
            </a:pPr>
            <a:r>
              <a:rPr lang="en-US" sz="1800" dirty="0" smtClean="0">
                <a:latin typeface="Times New Roman" pitchFamily="18" charset="0"/>
                <a:cs typeface="Times New Roman" pitchFamily="18" charset="0"/>
              </a:rPr>
              <a:t>The method further includes receiving and verifying the OTP entered into the ATM, and on successful verification, authorizing access to services available through the ATM, without use of a card.</a:t>
            </a:r>
            <a:endParaRPr lang="en-US" sz="1800" b="1" dirty="0">
              <a:solidFill>
                <a:schemeClr val="accent1">
                  <a:lumMod val="7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4C07C027-74A8-A150-B8D2-FBCE0D488F6D}"/>
              </a:ext>
            </a:extLst>
          </p:cNvPr>
          <p:cNvSpPr>
            <a:spLocks noGrp="1"/>
          </p:cNvSpPr>
          <p:nvPr>
            <p:ph type="dt" sz="half" idx="10"/>
          </p:nvPr>
        </p:nvSpPr>
        <p:spPr/>
        <p:txBody>
          <a:bodyPr/>
          <a:lstStyle/>
          <a:p>
            <a:fld id="{8043858C-7E67-4C91-A4B0-838C434C87E1}" type="datetime1">
              <a:rPr lang="en-US" smtClean="0"/>
              <a:pPr/>
              <a:t>4/4/2023</a:t>
            </a:fld>
            <a:endParaRPr lang="en-US"/>
          </a:p>
        </p:txBody>
      </p:sp>
      <p:sp>
        <p:nvSpPr>
          <p:cNvPr id="5" name="Slide Number Placeholder 4">
            <a:extLst>
              <a:ext uri="{FF2B5EF4-FFF2-40B4-BE49-F238E27FC236}">
                <a16:creationId xmlns:a16="http://schemas.microsoft.com/office/drawing/2014/main" xmlns="" id="{00DC7374-5227-308E-A95D-2F6CB3E23FBC}"/>
              </a:ext>
            </a:extLst>
          </p:cNvPr>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7422C4E-5ED6-0BCE-F48C-7F9A78A0537F}"/>
              </a:ext>
            </a:extLst>
          </p:cNvPr>
          <p:cNvSpPr>
            <a:spLocks noGrp="1"/>
          </p:cNvSpPr>
          <p:nvPr>
            <p:ph type="dt" sz="half" idx="10"/>
          </p:nvPr>
        </p:nvSpPr>
        <p:spPr/>
        <p:txBody>
          <a:bodyPr/>
          <a:lstStyle/>
          <a:p>
            <a:fld id="{4D8D5B4C-6A82-40AE-ACC2-953B6EF8C3CF}" type="datetime1">
              <a:rPr lang="en-US" smtClean="0"/>
              <a:pPr/>
              <a:t>4/4/2023</a:t>
            </a:fld>
            <a:endParaRPr lang="en-US"/>
          </a:p>
        </p:txBody>
      </p:sp>
      <p:sp>
        <p:nvSpPr>
          <p:cNvPr id="3" name="Slide Number Placeholder 2">
            <a:extLst>
              <a:ext uri="{FF2B5EF4-FFF2-40B4-BE49-F238E27FC236}">
                <a16:creationId xmlns:a16="http://schemas.microsoft.com/office/drawing/2014/main" xmlns="" id="{5D959C80-07F3-A340-C7EE-82ABDEBB33D5}"/>
              </a:ext>
            </a:extLst>
          </p:cNvPr>
          <p:cNvSpPr>
            <a:spLocks noGrp="1"/>
          </p:cNvSpPr>
          <p:nvPr>
            <p:ph type="sldNum" sz="quarter" idx="12"/>
          </p:nvPr>
        </p:nvSpPr>
        <p:spPr/>
        <p:txBody>
          <a:bodyPr/>
          <a:lstStyle/>
          <a:p>
            <a:fld id="{B6F15528-21DE-4FAA-801E-634DDDAF4B2B}" type="slidenum">
              <a:rPr lang="en-US" smtClean="0"/>
              <a:pPr/>
              <a:t>20</a:t>
            </a:fld>
            <a:endParaRPr lang="en-US"/>
          </a:p>
        </p:txBody>
      </p:sp>
      <p:pic>
        <p:nvPicPr>
          <p:cNvPr id="6" name="image4.png" descr="https://lh4.googleusercontent.com/XPlzKh5lo2s4wBS_maFwLu3ThxYSY5lMnpiMi5VT02PbHTt6Z908MRYBiDMEESWMbEPl57BDdtOMHI98hYfIXQIbDBekn8UK85ouk0Fe02h2DTu0eiMbatH7Nr-shRDYX4fbrujA62-wfv7jbHnGxDJbp-M9_g0pq4rsQY5QffF6Kle5mWhYlJ48GfOucfa20kLKkKD19Q"/>
          <p:cNvPicPr>
            <a:picLocks noGrp="1"/>
          </p:cNvPicPr>
          <p:nvPr>
            <p:ph idx="1"/>
          </p:nvPr>
        </p:nvPicPr>
        <p:blipFill>
          <a:blip r:embed="rId2"/>
          <a:srcRect/>
          <a:stretch>
            <a:fillRect/>
          </a:stretch>
        </p:blipFill>
        <p:spPr>
          <a:xfrm>
            <a:off x="895350" y="2463006"/>
            <a:ext cx="7353300" cy="3076575"/>
          </a:xfrm>
          <a:prstGeom prst="rect">
            <a:avLst/>
          </a:prstGeom>
          <a:ln/>
        </p:spPr>
      </p:pic>
    </p:spTree>
    <p:extLst>
      <p:ext uri="{BB962C8B-B14F-4D97-AF65-F5344CB8AC3E}">
        <p14:creationId xmlns:p14="http://schemas.microsoft.com/office/powerpoint/2010/main" xmlns="" val="268019950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4393062-76BA-BB44-0AC5-44FE97625BF4}"/>
              </a:ext>
            </a:extLst>
          </p:cNvPr>
          <p:cNvSpPr>
            <a:spLocks noGrp="1"/>
          </p:cNvSpPr>
          <p:nvPr>
            <p:ph type="dt" sz="half" idx="10"/>
          </p:nvPr>
        </p:nvSpPr>
        <p:spPr/>
        <p:txBody>
          <a:bodyPr/>
          <a:lstStyle/>
          <a:p>
            <a:fld id="{0997A69D-9761-4F68-BF41-0B5F2380F1DD}" type="datetime1">
              <a:rPr lang="en-US" smtClean="0"/>
              <a:pPr/>
              <a:t>4/4/2023</a:t>
            </a:fld>
            <a:endParaRPr lang="en-US"/>
          </a:p>
        </p:txBody>
      </p:sp>
      <p:sp>
        <p:nvSpPr>
          <p:cNvPr id="3" name="Slide Number Placeholder 2">
            <a:extLst>
              <a:ext uri="{FF2B5EF4-FFF2-40B4-BE49-F238E27FC236}">
                <a16:creationId xmlns:a16="http://schemas.microsoft.com/office/drawing/2014/main" xmlns="" id="{A4B3E060-55BF-5CB2-870B-2FC0A372FCB2}"/>
              </a:ext>
            </a:extLst>
          </p:cNvPr>
          <p:cNvSpPr>
            <a:spLocks noGrp="1"/>
          </p:cNvSpPr>
          <p:nvPr>
            <p:ph type="sldNum" sz="quarter" idx="12"/>
          </p:nvPr>
        </p:nvSpPr>
        <p:spPr/>
        <p:txBody>
          <a:bodyPr/>
          <a:lstStyle/>
          <a:p>
            <a:fld id="{B6F15528-21DE-4FAA-801E-634DDDAF4B2B}" type="slidenum">
              <a:rPr lang="en-US" smtClean="0"/>
              <a:pPr/>
              <a:t>21</a:t>
            </a:fld>
            <a:endParaRPr lang="en-US"/>
          </a:p>
        </p:txBody>
      </p:sp>
      <p:pic>
        <p:nvPicPr>
          <p:cNvPr id="8" name="Content Placeholder 7" descr="C:\Users\Administrator\Downloads\WhatsApp Image 2023-04-02 at 4.38.39 AM.jpeg"/>
          <p:cNvPicPr>
            <a:picLocks noGrp="1"/>
          </p:cNvPicPr>
          <p:nvPr>
            <p:ph idx="1"/>
          </p:nvPr>
        </p:nvPicPr>
        <p:blipFill>
          <a:blip r:embed="rId2" cstate="print"/>
          <a:srcRect/>
          <a:stretch>
            <a:fillRect/>
          </a:stretch>
        </p:blipFill>
        <p:spPr bwMode="auto">
          <a:xfrm>
            <a:off x="914400" y="1676400"/>
            <a:ext cx="7315200" cy="3478285"/>
          </a:xfrm>
          <a:prstGeom prst="rect">
            <a:avLst/>
          </a:prstGeom>
          <a:noFill/>
          <a:ln w="9525">
            <a:noFill/>
            <a:miter lim="800000"/>
            <a:headEnd/>
            <a:tailEnd/>
          </a:ln>
        </p:spPr>
      </p:pic>
    </p:spTree>
    <p:extLst>
      <p:ext uri="{BB962C8B-B14F-4D97-AF65-F5344CB8AC3E}">
        <p14:creationId xmlns:p14="http://schemas.microsoft.com/office/powerpoint/2010/main" xmlns="" val="350435571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0BCEE-23C0-8E5C-48A1-C625E426BA44}"/>
              </a:ext>
            </a:extLst>
          </p:cNvPr>
          <p:cNvSpPr>
            <a:spLocks noGrp="1"/>
          </p:cNvSpPr>
          <p:nvPr>
            <p:ph type="title"/>
          </p:nvPr>
        </p:nvSpPr>
        <p:spPr>
          <a:xfrm>
            <a:off x="971600" y="457200"/>
            <a:ext cx="7370199" cy="685800"/>
          </a:xfrm>
        </p:spPr>
        <p:txBody>
          <a:bodyPr/>
          <a:lstStyle/>
          <a:p>
            <a:pPr algn="ctr"/>
            <a:r>
              <a:rPr lang="en-IN" sz="3200" b="1" dirty="0">
                <a:solidFill>
                  <a:schemeClr val="accent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6DB18216-4DE2-74AC-7DBB-1B86D7217615}"/>
              </a:ext>
            </a:extLst>
          </p:cNvPr>
          <p:cNvSpPr>
            <a:spLocks noGrp="1"/>
          </p:cNvSpPr>
          <p:nvPr>
            <p:ph idx="1"/>
          </p:nvPr>
        </p:nvSpPr>
        <p:spPr>
          <a:xfrm>
            <a:off x="827584" y="1295400"/>
            <a:ext cx="7706817" cy="4876800"/>
          </a:xfrm>
        </p:spPr>
        <p:txBody>
          <a:bodyPr>
            <a:noAutofit/>
          </a:bodyPr>
          <a:lstStyle/>
          <a:p>
            <a:pPr marL="571500" indent="-400050" algn="just">
              <a:lnSpc>
                <a:spcPct val="100000"/>
              </a:lnSpc>
              <a:buFont typeface="Wingdings" panose="05000000000000000000" pitchFamily="2" charset="2"/>
              <a:buChar char="Ø"/>
            </a:pPr>
            <a:r>
              <a:rPr lang="en-US" sz="1800" dirty="0" smtClean="0">
                <a:latin typeface="Times New Roman" pitchFamily="18" charset="0"/>
                <a:cs typeface="Times New Roman" pitchFamily="18" charset="0"/>
              </a:rPr>
              <a:t>The use of face recognition technology in smart ATM systems can also increase the efficiency of transactions, as it eliminates the need for physical ATM cards. </a:t>
            </a:r>
          </a:p>
          <a:p>
            <a:pPr marL="571500" indent="-400050" algn="just">
              <a:lnSpc>
                <a:spcPct val="100000"/>
              </a:lnSpc>
              <a:buFont typeface="Wingdings" panose="05000000000000000000" pitchFamily="2" charset="2"/>
              <a:buChar char="Ø"/>
            </a:pPr>
            <a:r>
              <a:rPr lang="en-US" sz="1800" dirty="0" smtClean="0">
                <a:latin typeface="Times New Roman" pitchFamily="18" charset="0"/>
                <a:cs typeface="Times New Roman" pitchFamily="18" charset="0"/>
              </a:rPr>
              <a:t>This can save time for customers and reduce the risk of card skimming or cloning. Furthermore, facial recognition technology can be beneficial for customers who have trouble remembering their PINs or have difficulty inserting and withdrawing cards. </a:t>
            </a:r>
          </a:p>
          <a:p>
            <a:pPr marL="571500" indent="-400050" algn="just">
              <a:lnSpc>
                <a:spcPct val="100000"/>
              </a:lnSpc>
              <a:buFont typeface="Wingdings" panose="05000000000000000000" pitchFamily="2" charset="2"/>
              <a:buChar char="Ø"/>
            </a:pPr>
            <a:r>
              <a:rPr lang="en-US" sz="1800" dirty="0" smtClean="0">
                <a:latin typeface="Times New Roman" pitchFamily="18" charset="0"/>
                <a:cs typeface="Times New Roman" pitchFamily="18" charset="0"/>
              </a:rPr>
              <a:t>However, it is important to note that the use of facial recognition technology raises concerns about privacy, accuracy, and bias. Therefore, it is crucial to implement privacy protection measures and ensure that the technology is accurate and unbiased. </a:t>
            </a:r>
          </a:p>
          <a:p>
            <a:pPr marL="571500" indent="-400050" algn="just">
              <a:lnSpc>
                <a:spcPct val="100000"/>
              </a:lnSpc>
              <a:buFont typeface="Wingdings" panose="05000000000000000000" pitchFamily="2" charset="2"/>
              <a:buChar char="Ø"/>
            </a:pPr>
            <a:r>
              <a:rPr lang="en-US" sz="1800" dirty="0" smtClean="0">
                <a:latin typeface="Times New Roman" pitchFamily="18" charset="0"/>
                <a:cs typeface="Times New Roman" pitchFamily="18" charset="0"/>
              </a:rPr>
              <a:t>Furthermore, banks and financial institutions must be transparent about the use of facial recognition technology and communicate their policies clearly to customer. For example, the use of artificial intelligence (AI) can enable ATMs to provide personalized recommendations to customers based on their transaction history, location, and preferences. </a:t>
            </a:r>
          </a:p>
          <a:p>
            <a:pPr marL="571500" indent="-400050" algn="just">
              <a:lnSpc>
                <a:spcPct val="100000"/>
              </a:lnSpc>
              <a:buNone/>
            </a:pPr>
            <a:endParaRPr lang="en-IN" sz="18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343F16D0-94D4-849D-7B29-EB041525663F}"/>
              </a:ext>
            </a:extLst>
          </p:cNvPr>
          <p:cNvSpPr>
            <a:spLocks noGrp="1"/>
          </p:cNvSpPr>
          <p:nvPr>
            <p:ph type="dt" sz="half" idx="10"/>
          </p:nvPr>
        </p:nvSpPr>
        <p:spPr/>
        <p:txBody>
          <a:bodyPr/>
          <a:lstStyle/>
          <a:p>
            <a:fld id="{57B73395-EF27-4B50-8940-3872B56891DD}" type="datetime1">
              <a:rPr lang="en-US" smtClean="0"/>
              <a:pPr/>
              <a:t>4/4/2023</a:t>
            </a:fld>
            <a:endParaRPr lang="en-US"/>
          </a:p>
        </p:txBody>
      </p:sp>
      <p:sp>
        <p:nvSpPr>
          <p:cNvPr id="5" name="Slide Number Placeholder 4">
            <a:extLst>
              <a:ext uri="{FF2B5EF4-FFF2-40B4-BE49-F238E27FC236}">
                <a16:creationId xmlns:a16="http://schemas.microsoft.com/office/drawing/2014/main" xmlns="" id="{D1FE5883-8EF2-EA51-316D-57B88F275303}"/>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xmlns="" val="78429962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DE748D-9490-5AFD-663C-307D362F6958}"/>
              </a:ext>
            </a:extLst>
          </p:cNvPr>
          <p:cNvSpPr>
            <a:spLocks noGrp="1"/>
          </p:cNvSpPr>
          <p:nvPr>
            <p:ph type="title"/>
          </p:nvPr>
        </p:nvSpPr>
        <p:spPr>
          <a:xfrm>
            <a:off x="628650" y="365127"/>
            <a:ext cx="7886700" cy="543593"/>
          </a:xfrm>
        </p:spPr>
        <p:txBody>
          <a:bodyPr/>
          <a:lstStyle/>
          <a:p>
            <a:pPr algn="ctr"/>
            <a:r>
              <a:rPr lang="en-IN" sz="3200" b="1" dirty="0">
                <a:solidFill>
                  <a:schemeClr val="accent1"/>
                </a:solidFill>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xmlns="" id="{58CF9026-025F-9633-E367-22E1A46A36FD}"/>
              </a:ext>
            </a:extLst>
          </p:cNvPr>
          <p:cNvSpPr>
            <a:spLocks noGrp="1"/>
          </p:cNvSpPr>
          <p:nvPr>
            <p:ph idx="1"/>
          </p:nvPr>
        </p:nvSpPr>
        <p:spPr>
          <a:xfrm>
            <a:off x="1043608" y="1124744"/>
            <a:ext cx="7471742" cy="5052219"/>
          </a:xfrm>
        </p:spPr>
        <p:txBody>
          <a:bodyPr>
            <a:noAutofit/>
          </a:bodyPr>
          <a:lstStyle/>
          <a:p>
            <a:pPr algn="just">
              <a:lnSpc>
                <a:spcPct val="100000"/>
              </a:lnSpc>
            </a:pPr>
            <a:r>
              <a:rPr lang="en-US" sz="1800" dirty="0">
                <a:latin typeface="Times New Roman" pitchFamily="18" charset="0"/>
                <a:cs typeface="Times New Roman" pitchFamily="18" charset="0"/>
              </a:rPr>
              <a:t>There are several potential future enhancements to human search and rescue operations. Here are a few examples: </a:t>
            </a:r>
          </a:p>
          <a:p>
            <a:pPr algn="just">
              <a:lnSpc>
                <a:spcPct val="100000"/>
              </a:lnSpc>
              <a:buFont typeface="Wingdings" panose="05000000000000000000" pitchFamily="2" charset="2"/>
              <a:buChar char="Ø"/>
            </a:pPr>
            <a:r>
              <a:rPr lang="en-US" sz="1800" dirty="0" smtClean="0">
                <a:latin typeface="Times New Roman" pitchFamily="18" charset="0"/>
                <a:cs typeface="Times New Roman" pitchFamily="18" charset="0"/>
              </a:rPr>
              <a:t>Facial recognition technique seems more challenging as compared to other biometrics, thus more efficient algorithm can be developed. The flaws in face recognition technique like the inability to detect face when beard, aging, glasses and caps can be rectified and eliminated or reduced. If the cost of retina or iris recognition reduces, it can be used instead of face recognition. </a:t>
            </a:r>
          </a:p>
          <a:p>
            <a:pPr algn="just">
              <a:lnSpc>
                <a:spcPct val="100000"/>
              </a:lnSpc>
              <a:buFont typeface="Wingdings" panose="05000000000000000000" pitchFamily="2" charset="2"/>
              <a:buChar char="Ø"/>
            </a:pPr>
            <a:r>
              <a:rPr lang="en-US" sz="1800" dirty="0" smtClean="0">
                <a:latin typeface="Times New Roman" pitchFamily="18" charset="0"/>
                <a:cs typeface="Times New Roman" pitchFamily="18" charset="0"/>
              </a:rPr>
              <a:t>This can also be a replacement of all the smart cards which can easily been lost since our face can be our identity it will be useful and a super-fast to verify the user identity. Advanced 3D face recognition technology can be used to improve the accuracy and reliability of face recognition systems, making it more difficult for fraudsters to bypass the security system using fake images. </a:t>
            </a:r>
          </a:p>
          <a:p>
            <a:pPr algn="just">
              <a:lnSpc>
                <a:spcPct val="100000"/>
              </a:lnSpc>
              <a:buFont typeface="Wingdings" panose="05000000000000000000" pitchFamily="2" charset="2"/>
              <a:buChar char="Ø"/>
            </a:pPr>
            <a:r>
              <a:rPr lang="en-US" sz="1800" dirty="0" smtClean="0">
                <a:latin typeface="Times New Roman" pitchFamily="18" charset="0"/>
                <a:cs typeface="Times New Roman" pitchFamily="18" charset="0"/>
              </a:rPr>
              <a:t>The privacy of users can be protected by ensuring that the facial images captured by the ATM are securely stored and not used for any other purpose than authentication. </a:t>
            </a:r>
            <a:endParaRPr lang="en-IN" sz="18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B5B99D7D-770A-EF01-A017-0C3F91F42813}"/>
              </a:ext>
            </a:extLst>
          </p:cNvPr>
          <p:cNvSpPr>
            <a:spLocks noGrp="1"/>
          </p:cNvSpPr>
          <p:nvPr>
            <p:ph type="dt" sz="half" idx="10"/>
          </p:nvPr>
        </p:nvSpPr>
        <p:spPr/>
        <p:txBody>
          <a:bodyPr/>
          <a:lstStyle/>
          <a:p>
            <a:fld id="{54759935-1ACC-4818-B342-C0D089FB6903}" type="datetime1">
              <a:rPr lang="en-US" smtClean="0"/>
              <a:pPr/>
              <a:t>4/4/2023</a:t>
            </a:fld>
            <a:endParaRPr lang="en-US"/>
          </a:p>
        </p:txBody>
      </p:sp>
      <p:sp>
        <p:nvSpPr>
          <p:cNvPr id="5" name="Slide Number Placeholder 4">
            <a:extLst>
              <a:ext uri="{FF2B5EF4-FFF2-40B4-BE49-F238E27FC236}">
                <a16:creationId xmlns:a16="http://schemas.microsoft.com/office/drawing/2014/main" xmlns="" id="{F692D867-59EB-DCDF-CCDF-C8E5BA09D2FC}"/>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xmlns="" val="321218010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AF644D-26F8-DE88-FA44-135D6F6D5FDE}"/>
              </a:ext>
            </a:extLst>
          </p:cNvPr>
          <p:cNvSpPr>
            <a:spLocks noGrp="1"/>
          </p:cNvSpPr>
          <p:nvPr>
            <p:ph type="title"/>
          </p:nvPr>
        </p:nvSpPr>
        <p:spPr>
          <a:xfrm>
            <a:off x="1331640" y="507371"/>
            <a:ext cx="6589199" cy="685800"/>
          </a:xfrm>
        </p:spPr>
        <p:txBody>
          <a:bodyPr/>
          <a:lstStyle/>
          <a:p>
            <a:pPr algn="ctr"/>
            <a:r>
              <a:rPr lang="en-IN" sz="3200" b="1" dirty="0">
                <a:solidFill>
                  <a:schemeClr val="accent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xmlns="" id="{90FB78D6-6BB5-6C7C-37E4-70CF9F358DBA}"/>
              </a:ext>
            </a:extLst>
          </p:cNvPr>
          <p:cNvSpPr>
            <a:spLocks noGrp="1"/>
          </p:cNvSpPr>
          <p:nvPr>
            <p:ph idx="1"/>
          </p:nvPr>
        </p:nvSpPr>
        <p:spPr>
          <a:xfrm>
            <a:off x="1115617" y="1295400"/>
            <a:ext cx="7418784" cy="5229944"/>
          </a:xfrm>
        </p:spPr>
        <p:txBody>
          <a:bodyPr>
            <a:normAutofit fontScale="25000" lnSpcReduction="20000"/>
          </a:bodyPr>
          <a:lstStyle/>
          <a:p>
            <a:pPr lvl="0">
              <a:lnSpc>
                <a:spcPct val="120000"/>
              </a:lnSpc>
              <a:buNone/>
            </a:pPr>
            <a:r>
              <a:rPr lang="en-US" sz="7200" dirty="0" smtClean="0">
                <a:latin typeface="Times New Roman" pitchFamily="18" charset="0"/>
                <a:cs typeface="Times New Roman" pitchFamily="18" charset="0"/>
              </a:rPr>
              <a:t>   [1]  A. M. </a:t>
            </a:r>
            <a:r>
              <a:rPr lang="en-US" sz="7200" dirty="0" err="1" smtClean="0">
                <a:latin typeface="Times New Roman" pitchFamily="18" charset="0"/>
                <a:cs typeface="Times New Roman" pitchFamily="18" charset="0"/>
              </a:rPr>
              <a:t>Iyabode</a:t>
            </a:r>
            <a:r>
              <a:rPr lang="en-US" sz="7200" dirty="0" smtClean="0">
                <a:latin typeface="Times New Roman" pitchFamily="18" charset="0"/>
                <a:cs typeface="Times New Roman" pitchFamily="18" charset="0"/>
              </a:rPr>
              <a:t>, Y. N. </a:t>
            </a:r>
            <a:r>
              <a:rPr lang="en-US" sz="7200" dirty="0" err="1" smtClean="0">
                <a:latin typeface="Times New Roman" pitchFamily="18" charset="0"/>
                <a:cs typeface="Times New Roman" pitchFamily="18" charset="0"/>
              </a:rPr>
              <a:t>Nureni</a:t>
            </a:r>
            <a:r>
              <a:rPr lang="en-US" sz="7200" dirty="0" smtClean="0">
                <a:latin typeface="Times New Roman" pitchFamily="18" charset="0"/>
                <a:cs typeface="Times New Roman" pitchFamily="18" charset="0"/>
              </a:rPr>
              <a:t>, A. F. Adebayo, O. A. </a:t>
            </a:r>
            <a:r>
              <a:rPr lang="en-US" sz="7200" dirty="0" err="1" smtClean="0">
                <a:latin typeface="Times New Roman" pitchFamily="18" charset="0"/>
                <a:cs typeface="Times New Roman" pitchFamily="18" charset="0"/>
              </a:rPr>
              <a:t>Olamide</a:t>
            </a:r>
            <a:r>
              <a:rPr lang="en-US" sz="7200" dirty="0" smtClean="0">
                <a:latin typeface="Times New Roman" pitchFamily="18" charset="0"/>
                <a:cs typeface="Times New Roman" pitchFamily="18" charset="0"/>
              </a:rPr>
              <a:t>, “</a:t>
            </a:r>
            <a:r>
              <a:rPr lang="en-US" sz="7200" dirty="0" err="1" smtClean="0">
                <a:latin typeface="Times New Roman" pitchFamily="18" charset="0"/>
                <a:cs typeface="Times New Roman" pitchFamily="18" charset="0"/>
              </a:rPr>
              <a:t>Cardless</a:t>
            </a:r>
            <a:r>
              <a:rPr lang="en-US" sz="7200" dirty="0" smtClean="0">
                <a:latin typeface="Times New Roman" pitchFamily="18" charset="0"/>
                <a:cs typeface="Times New Roman" pitchFamily="18" charset="0"/>
              </a:rPr>
              <a:t>-Electronic </a:t>
            </a:r>
            <a:r>
              <a:rPr lang="en-US" sz="7200" dirty="0" err="1" smtClean="0">
                <a:latin typeface="Times New Roman" pitchFamily="18" charset="0"/>
                <a:cs typeface="Times New Roman" pitchFamily="18" charset="0"/>
              </a:rPr>
              <a:t>AutomatedTeller</a:t>
            </a:r>
            <a:r>
              <a:rPr lang="en-US" sz="7200" dirty="0" smtClean="0">
                <a:latin typeface="Times New Roman" pitchFamily="18" charset="0"/>
                <a:cs typeface="Times New Roman" pitchFamily="18" charset="0"/>
              </a:rPr>
              <a:t> Machine(EATM) with Biometric Authentication,” International Journal of Engineering Trends and Technology (IJETT), vol. 30, no. 1, 2015</a:t>
            </a:r>
          </a:p>
          <a:p>
            <a:pPr>
              <a:lnSpc>
                <a:spcPct val="120000"/>
              </a:lnSpc>
              <a:buNone/>
            </a:pPr>
            <a:r>
              <a:rPr lang="en-US" sz="7200" dirty="0" smtClean="0">
                <a:latin typeface="Times New Roman" pitchFamily="18" charset="0"/>
                <a:cs typeface="Times New Roman" pitchFamily="18" charset="0"/>
              </a:rPr>
              <a:t> </a:t>
            </a:r>
          </a:p>
          <a:p>
            <a:pPr lvl="0">
              <a:lnSpc>
                <a:spcPct val="120000"/>
              </a:lnSpc>
              <a:buNone/>
            </a:pPr>
            <a:r>
              <a:rPr lang="en-US" sz="7200" dirty="0" smtClean="0">
                <a:latin typeface="Times New Roman" pitchFamily="18" charset="0"/>
                <a:cs typeface="Times New Roman" pitchFamily="18" charset="0"/>
              </a:rPr>
              <a:t>   [2]  History.com Editors. “Automated Teller machine”, Internet:     </a:t>
            </a:r>
            <a:r>
              <a:rPr lang="en-US" sz="7200" dirty="0" smtClean="0">
                <a:latin typeface="Times New Roman" pitchFamily="18" charset="0"/>
                <a:cs typeface="Times New Roman" pitchFamily="18" charset="0"/>
                <a:hlinkClick r:id="rId2"/>
              </a:rPr>
              <a:t>http://www.history.com/topics/inventions/automated-teller-machines,</a:t>
            </a:r>
            <a:r>
              <a:rPr lang="en-US" sz="7200" dirty="0" smtClean="0">
                <a:latin typeface="Times New Roman" pitchFamily="18" charset="0"/>
                <a:cs typeface="Times New Roman" pitchFamily="18" charset="0"/>
              </a:rPr>
              <a:t> Aug. 21, 2018 [Jul.05, 2018]</a:t>
            </a:r>
          </a:p>
          <a:p>
            <a:pPr>
              <a:lnSpc>
                <a:spcPct val="120000"/>
              </a:lnSpc>
              <a:buNone/>
            </a:pPr>
            <a:r>
              <a:rPr lang="en-US" sz="7200" dirty="0" smtClean="0">
                <a:latin typeface="Times New Roman" pitchFamily="18" charset="0"/>
                <a:cs typeface="Times New Roman" pitchFamily="18" charset="0"/>
              </a:rPr>
              <a:t> </a:t>
            </a:r>
          </a:p>
          <a:p>
            <a:pPr lvl="0">
              <a:lnSpc>
                <a:spcPct val="120000"/>
              </a:lnSpc>
              <a:buNone/>
            </a:pPr>
            <a:r>
              <a:rPr lang="en-US" sz="7200" dirty="0" smtClean="0">
                <a:latin typeface="Times New Roman" pitchFamily="18" charset="0"/>
                <a:cs typeface="Times New Roman" pitchFamily="18" charset="0"/>
              </a:rPr>
              <a:t>   [3]  Mike </a:t>
            </a:r>
            <a:r>
              <a:rPr lang="en-US" sz="7200" dirty="0" err="1" smtClean="0">
                <a:latin typeface="Times New Roman" pitchFamily="18" charset="0"/>
                <a:cs typeface="Times New Roman" pitchFamily="18" charset="0"/>
              </a:rPr>
              <a:t>Flacy</a:t>
            </a:r>
            <a:r>
              <a:rPr lang="en-US" sz="7200" dirty="0" smtClean="0">
                <a:latin typeface="Times New Roman" pitchFamily="18" charset="0"/>
                <a:cs typeface="Times New Roman" pitchFamily="18" charset="0"/>
              </a:rPr>
              <a:t>. “SMART ATM USES QR CODES INSTEAD OF CARDS TO DISPENSE CASH”, Internet: </a:t>
            </a:r>
            <a:r>
              <a:rPr lang="en-US" sz="7200" dirty="0" smtClean="0">
                <a:latin typeface="Times New Roman" pitchFamily="18" charset="0"/>
                <a:cs typeface="Times New Roman" pitchFamily="18" charset="0"/>
                <a:hlinkClick r:id="rId3"/>
              </a:rPr>
              <a:t>http://www.digitaltrends.com/cool-tech/smart-atm-uses-qr-codesinstead-of-</a:t>
            </a:r>
            <a:r>
              <a:rPr lang="en-US" sz="7200" dirty="0" smtClean="0">
                <a:latin typeface="Times New Roman" pitchFamily="18" charset="0"/>
                <a:cs typeface="Times New Roman" pitchFamily="18" charset="0"/>
              </a:rPr>
              <a:t> cards-to-dispense-cash/, Jun. 16, 2012 [Jul. 05, 2018]</a:t>
            </a:r>
          </a:p>
          <a:p>
            <a:pPr>
              <a:lnSpc>
                <a:spcPct val="120000"/>
              </a:lnSpc>
              <a:buNone/>
            </a:pPr>
            <a:r>
              <a:rPr lang="en-US" sz="7200" dirty="0" smtClean="0">
                <a:latin typeface="Times New Roman" pitchFamily="18" charset="0"/>
                <a:cs typeface="Times New Roman" pitchFamily="18" charset="0"/>
              </a:rPr>
              <a:t> </a:t>
            </a:r>
          </a:p>
          <a:p>
            <a:pPr lvl="0">
              <a:lnSpc>
                <a:spcPct val="120000"/>
              </a:lnSpc>
              <a:buNone/>
            </a:pPr>
            <a:r>
              <a:rPr lang="en-US" sz="7200" dirty="0" smtClean="0">
                <a:latin typeface="Times New Roman" pitchFamily="18" charset="0"/>
                <a:cs typeface="Times New Roman" pitchFamily="18" charset="0"/>
              </a:rPr>
              <a:t>   [4]  T. </a:t>
            </a:r>
            <a:r>
              <a:rPr lang="en-US" sz="7200" dirty="0" err="1" smtClean="0">
                <a:latin typeface="Times New Roman" pitchFamily="18" charset="0"/>
                <a:cs typeface="Times New Roman" pitchFamily="18" charset="0"/>
              </a:rPr>
              <a:t>Maqua</a:t>
            </a:r>
            <a:r>
              <a:rPr lang="en-US" sz="7200" dirty="0" smtClean="0">
                <a:latin typeface="Times New Roman" pitchFamily="18" charset="0"/>
                <a:cs typeface="Times New Roman" pitchFamily="18" charset="0"/>
              </a:rPr>
              <a:t>, R. Neff, M. </a:t>
            </a:r>
            <a:r>
              <a:rPr lang="en-US" sz="7200" dirty="0" err="1" smtClean="0">
                <a:latin typeface="Times New Roman" pitchFamily="18" charset="0"/>
                <a:cs typeface="Times New Roman" pitchFamily="18" charset="0"/>
              </a:rPr>
              <a:t>Wbbeling</a:t>
            </a:r>
            <a:r>
              <a:rPr lang="en-US" sz="7200" dirty="0" smtClean="0">
                <a:latin typeface="Times New Roman" pitchFamily="18" charset="0"/>
                <a:cs typeface="Times New Roman" pitchFamily="18" charset="0"/>
              </a:rPr>
              <a:t>, Improve ATM Withdrawal Security and Usability with your Smartphone.</a:t>
            </a:r>
          </a:p>
          <a:p>
            <a:pPr>
              <a:lnSpc>
                <a:spcPct val="120000"/>
              </a:lnSpc>
              <a:buNone/>
            </a:pPr>
            <a:r>
              <a:rPr lang="en-US" sz="7200" dirty="0" smtClean="0">
                <a:latin typeface="Times New Roman" pitchFamily="18" charset="0"/>
                <a:cs typeface="Times New Roman" pitchFamily="18" charset="0"/>
              </a:rPr>
              <a:t> </a:t>
            </a:r>
          </a:p>
          <a:p>
            <a:pPr marL="0" indent="0">
              <a:buNone/>
            </a:pPr>
            <a:endParaRPr lang="en-IN"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586C8DAD-C9C9-B15A-ECCB-8064EA00363B}"/>
              </a:ext>
            </a:extLst>
          </p:cNvPr>
          <p:cNvSpPr>
            <a:spLocks noGrp="1"/>
          </p:cNvSpPr>
          <p:nvPr>
            <p:ph type="dt" sz="half" idx="10"/>
          </p:nvPr>
        </p:nvSpPr>
        <p:spPr/>
        <p:txBody>
          <a:bodyPr/>
          <a:lstStyle/>
          <a:p>
            <a:fld id="{4D8BB369-36BD-4AC7-B0EC-04A202B53B43}" type="datetime1">
              <a:rPr lang="en-US" smtClean="0"/>
              <a:pPr/>
              <a:t>4/4/2023</a:t>
            </a:fld>
            <a:endParaRPr lang="en-US"/>
          </a:p>
        </p:txBody>
      </p:sp>
      <p:sp>
        <p:nvSpPr>
          <p:cNvPr id="5" name="Slide Number Placeholder 4">
            <a:extLst>
              <a:ext uri="{FF2B5EF4-FFF2-40B4-BE49-F238E27FC236}">
                <a16:creationId xmlns:a16="http://schemas.microsoft.com/office/drawing/2014/main" xmlns="" id="{ABAC0BF4-E44E-7256-A676-6385603C9940}"/>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xmlns="" val="134049832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DC4D6FF-583C-3FFB-439B-8453BE17BCA6}"/>
              </a:ext>
            </a:extLst>
          </p:cNvPr>
          <p:cNvSpPr>
            <a:spLocks noGrp="1"/>
          </p:cNvSpPr>
          <p:nvPr>
            <p:ph idx="1"/>
          </p:nvPr>
        </p:nvSpPr>
        <p:spPr>
          <a:xfrm>
            <a:off x="971600" y="457200"/>
            <a:ext cx="7562801" cy="5454022"/>
          </a:xfrm>
          <a:ln>
            <a:solidFill>
              <a:schemeClr val="tx1"/>
            </a:solidFill>
          </a:ln>
        </p:spPr>
        <p:txBody>
          <a:bodyPr>
            <a:normAutofit/>
          </a:bodyPr>
          <a:lstStyle/>
          <a:p>
            <a:pPr lvl="0">
              <a:buNone/>
            </a:pPr>
            <a:r>
              <a:rPr lang="en-US" sz="1900" dirty="0" smtClean="0">
                <a:latin typeface="Times New Roman" pitchFamily="18" charset="0"/>
                <a:cs typeface="Times New Roman" pitchFamily="18" charset="0"/>
              </a:rPr>
              <a:t>   [5]  ATM Market Place. “ATM </a:t>
            </a:r>
            <a:r>
              <a:rPr lang="en-US" sz="1900" dirty="0" err="1" smtClean="0">
                <a:latin typeface="Times New Roman" pitchFamily="18" charset="0"/>
                <a:cs typeface="Times New Roman" pitchFamily="18" charset="0"/>
              </a:rPr>
              <a:t>cardless</a:t>
            </a:r>
            <a:r>
              <a:rPr lang="en-US" sz="1900" dirty="0" smtClean="0">
                <a:latin typeface="Times New Roman" pitchFamily="18" charset="0"/>
                <a:cs typeface="Times New Roman" pitchFamily="18" charset="0"/>
              </a:rPr>
              <a:t> cash access: Why the QR code     matters (</a:t>
            </a:r>
            <a:r>
              <a:rPr lang="en-US" sz="1900" dirty="0" err="1" smtClean="0">
                <a:latin typeface="Times New Roman" pitchFamily="18" charset="0"/>
                <a:cs typeface="Times New Roman" pitchFamily="18" charset="0"/>
              </a:rPr>
              <a:t>alot</a:t>
            </a:r>
            <a:r>
              <a:rPr lang="en-US" sz="1900" dirty="0" smtClean="0">
                <a:latin typeface="Times New Roman" pitchFamily="18" charset="0"/>
                <a:cs typeface="Times New Roman" pitchFamily="18" charset="0"/>
              </a:rPr>
              <a:t>) to FIs,” Internet: </a:t>
            </a:r>
            <a:r>
              <a:rPr lang="en-US" sz="1900" dirty="0" smtClean="0">
                <a:latin typeface="Times New Roman" pitchFamily="18" charset="0"/>
                <a:cs typeface="Times New Roman" pitchFamily="18" charset="0"/>
                <a:hlinkClick r:id="rId2"/>
              </a:rPr>
              <a:t>http://www.atmmarketplace.com /articles/atm-cardless-cash-accesswhy-the-qr-code-</a:t>
            </a:r>
            <a:r>
              <a:rPr lang="en-US" sz="1900" dirty="0" smtClean="0">
                <a:latin typeface="Times New Roman" pitchFamily="18" charset="0"/>
                <a:cs typeface="Times New Roman" pitchFamily="18" charset="0"/>
              </a:rPr>
              <a:t> matters-a-lot-to-</a:t>
            </a:r>
            <a:r>
              <a:rPr lang="en-US" sz="1900" dirty="0" err="1" smtClean="0">
                <a:latin typeface="Times New Roman" pitchFamily="18" charset="0"/>
                <a:cs typeface="Times New Roman" pitchFamily="18" charset="0"/>
              </a:rPr>
              <a:t>fis</a:t>
            </a:r>
            <a:r>
              <a:rPr lang="en-US" sz="1900" dirty="0" smtClean="0">
                <a:latin typeface="Times New Roman" pitchFamily="18" charset="0"/>
                <a:cs typeface="Times New Roman" pitchFamily="18" charset="0"/>
              </a:rPr>
              <a:t>/, Nov. 4, 2013 [Jul. 05, 2018]</a:t>
            </a:r>
          </a:p>
          <a:p>
            <a:pPr>
              <a:buNone/>
            </a:pPr>
            <a:r>
              <a:rPr lang="en-US" sz="1900" dirty="0" smtClean="0">
                <a:latin typeface="Times New Roman" pitchFamily="18" charset="0"/>
                <a:cs typeface="Times New Roman" pitchFamily="18" charset="0"/>
              </a:rPr>
              <a:t> </a:t>
            </a:r>
          </a:p>
          <a:p>
            <a:pPr lvl="0">
              <a:buNone/>
            </a:pPr>
            <a:r>
              <a:rPr lang="en-US" sz="1900" dirty="0" smtClean="0">
                <a:latin typeface="Times New Roman" pitchFamily="18" charset="0"/>
                <a:cs typeface="Times New Roman" pitchFamily="18" charset="0"/>
              </a:rPr>
              <a:t>   [6] Victoria </a:t>
            </a:r>
            <a:r>
              <a:rPr lang="en-US" sz="1900" dirty="0" err="1" smtClean="0">
                <a:latin typeface="Times New Roman" pitchFamily="18" charset="0"/>
                <a:cs typeface="Times New Roman" pitchFamily="18" charset="0"/>
              </a:rPr>
              <a:t>Woollaston</a:t>
            </a:r>
            <a:r>
              <a:rPr lang="en-US" sz="1900" dirty="0" smtClean="0">
                <a:latin typeface="Times New Roman" pitchFamily="18" charset="0"/>
                <a:cs typeface="Times New Roman" pitchFamily="18" charset="0"/>
              </a:rPr>
              <a:t>. “Next-generation cash machines set to replace bank cards with facial recognition”, </a:t>
            </a:r>
            <a:r>
              <a:rPr lang="en-US" sz="1900" dirty="0" err="1" smtClean="0">
                <a:latin typeface="Times New Roman" pitchFamily="18" charset="0"/>
                <a:cs typeface="Times New Roman" pitchFamily="18" charset="0"/>
              </a:rPr>
              <a:t>Internet:</a:t>
            </a:r>
            <a:r>
              <a:rPr lang="en-US" sz="1900" dirty="0" err="1" smtClean="0">
                <a:latin typeface="Times New Roman" pitchFamily="18" charset="0"/>
                <a:cs typeface="Times New Roman" pitchFamily="18" charset="0"/>
                <a:hlinkClick r:id="rId3"/>
              </a:rPr>
              <a:t>http</a:t>
            </a:r>
            <a:r>
              <a:rPr lang="en-US" sz="1900" dirty="0" smtClean="0">
                <a:latin typeface="Times New Roman" pitchFamily="18" charset="0"/>
                <a:cs typeface="Times New Roman" pitchFamily="18" charset="0"/>
                <a:hlinkClick r:id="rId3"/>
              </a:rPr>
              <a:t>://</a:t>
            </a:r>
            <a:r>
              <a:rPr lang="en-US" sz="1900" dirty="0" err="1" smtClean="0">
                <a:latin typeface="Times New Roman" pitchFamily="18" charset="0"/>
                <a:cs typeface="Times New Roman" pitchFamily="18" charset="0"/>
                <a:hlinkClick r:id="rId3"/>
              </a:rPr>
              <a:t>www.dailymail.co</a:t>
            </a:r>
            <a:r>
              <a:rPr lang="en-US" sz="1900" dirty="0" smtClean="0">
                <a:latin typeface="Times New Roman" pitchFamily="18" charset="0"/>
                <a:cs typeface="Times New Roman" pitchFamily="18" charset="0"/>
                <a:hlinkClick r:id="rId3"/>
              </a:rPr>
              <a:t>. </a:t>
            </a:r>
            <a:r>
              <a:rPr lang="en-US" sz="1900" dirty="0" err="1" smtClean="0">
                <a:latin typeface="Times New Roman" pitchFamily="18" charset="0"/>
                <a:cs typeface="Times New Roman" pitchFamily="18" charset="0"/>
                <a:hlinkClick r:id="rId3"/>
              </a:rPr>
              <a:t>uk</a:t>
            </a:r>
            <a:r>
              <a:rPr lang="en-US" sz="1900" dirty="0" smtClean="0">
                <a:latin typeface="Times New Roman" pitchFamily="18" charset="0"/>
                <a:cs typeface="Times New Roman" pitchFamily="18" charset="0"/>
                <a:hlinkClick r:id="rId3"/>
              </a:rPr>
              <a:t>/</a:t>
            </a:r>
            <a:r>
              <a:rPr lang="en-US" sz="1900" dirty="0" err="1" smtClean="0">
                <a:latin typeface="Times New Roman" pitchFamily="18" charset="0"/>
                <a:cs typeface="Times New Roman" pitchFamily="18" charset="0"/>
                <a:hlinkClick r:id="rId3"/>
              </a:rPr>
              <a:t>sciencetech</a:t>
            </a:r>
            <a:r>
              <a:rPr lang="en-US" sz="1900" dirty="0" smtClean="0">
                <a:latin typeface="Times New Roman" pitchFamily="18" charset="0"/>
                <a:cs typeface="Times New Roman" pitchFamily="18" charset="0"/>
                <a:hlinkClick r:id="rId3"/>
              </a:rPr>
              <a:t>/article-</a:t>
            </a:r>
            <a:r>
              <a:rPr lang="en-US" sz="1900" dirty="0" smtClean="0">
                <a:latin typeface="Times New Roman" pitchFamily="18" charset="0"/>
                <a:cs typeface="Times New Roman" pitchFamily="18" charset="0"/>
              </a:rPr>
              <a:t> 2365166/Nextgeneration-cash-machines-set-replace-bank-cards-facialrecognition.html, Jul. 16, 2013 [Jul. 05, 2018]</a:t>
            </a:r>
          </a:p>
          <a:p>
            <a:pPr>
              <a:buNone/>
            </a:pPr>
            <a:r>
              <a:rPr lang="en-US" sz="1900" dirty="0" smtClean="0">
                <a:latin typeface="Times New Roman" pitchFamily="18" charset="0"/>
                <a:cs typeface="Times New Roman" pitchFamily="18" charset="0"/>
              </a:rPr>
              <a:t> </a:t>
            </a:r>
          </a:p>
          <a:p>
            <a:pPr lvl="0">
              <a:buNone/>
            </a:pPr>
            <a:r>
              <a:rPr lang="en-US" sz="1900" dirty="0" smtClean="0">
                <a:latin typeface="Times New Roman" pitchFamily="18" charset="0"/>
                <a:cs typeface="Times New Roman" pitchFamily="18" charset="0"/>
              </a:rPr>
              <a:t>   [7] </a:t>
            </a:r>
            <a:r>
              <a:rPr lang="en-US" sz="1900" dirty="0" err="1" smtClean="0">
                <a:latin typeface="Times New Roman" pitchFamily="18" charset="0"/>
                <a:cs typeface="Times New Roman" pitchFamily="18" charset="0"/>
              </a:rPr>
              <a:t>Odusina</a:t>
            </a:r>
            <a:r>
              <a:rPr lang="en-US" sz="1900" dirty="0" smtClean="0">
                <a:latin typeface="Times New Roman" pitchFamily="18" charset="0"/>
                <a:cs typeface="Times New Roman" pitchFamily="18" charset="0"/>
              </a:rPr>
              <a:t>, A. </a:t>
            </a:r>
            <a:r>
              <a:rPr lang="en-US" sz="1900" dirty="0" err="1" smtClean="0">
                <a:latin typeface="Times New Roman" pitchFamily="18" charset="0"/>
                <a:cs typeface="Times New Roman" pitchFamily="18" charset="0"/>
              </a:rPr>
              <a:t>Olumide</a:t>
            </a:r>
            <a:r>
              <a:rPr lang="en-US" sz="1900" dirty="0" smtClean="0">
                <a:latin typeface="Times New Roman" pitchFamily="18" charset="0"/>
                <a:cs typeface="Times New Roman" pitchFamily="18" charset="0"/>
              </a:rPr>
              <a:t>, Automated Teller Machine Usage And  Customers’ Satisfaction In Nigeria Elite Research Journal of Accounting and Business Management Vol. 2(3) pp. 43 - 47, July, 2014. Available online </a:t>
            </a:r>
            <a:r>
              <a:rPr lang="en-US" sz="1900" dirty="0" smtClean="0">
                <a:latin typeface="Times New Roman" pitchFamily="18" charset="0"/>
                <a:cs typeface="Times New Roman" pitchFamily="18" charset="0"/>
                <a:hlinkClick r:id="rId4"/>
              </a:rPr>
              <a:t>http://www.eliteresearchjournals.org/erjabm/index.htm</a:t>
            </a:r>
            <a:r>
              <a:rPr lang="en-US" sz="1900" dirty="0" smtClean="0">
                <a:latin typeface="Times New Roman" pitchFamily="18" charset="0"/>
                <a:cs typeface="Times New Roman" pitchFamily="18" charset="0"/>
              </a:rPr>
              <a:t>l.</a:t>
            </a:r>
          </a:p>
          <a:p>
            <a:pPr>
              <a:buNone/>
            </a:pPr>
            <a:r>
              <a:rPr lang="en-US" sz="1900" dirty="0" smtClean="0">
                <a:latin typeface="Times New Roman" pitchFamily="18" charset="0"/>
                <a:cs typeface="Times New Roman" pitchFamily="18" charset="0"/>
              </a:rPr>
              <a:t> </a:t>
            </a:r>
          </a:p>
          <a:p>
            <a:pPr lvl="0">
              <a:buNone/>
            </a:pPr>
            <a:r>
              <a:rPr lang="en-US" sz="1900" dirty="0" smtClean="0">
                <a:latin typeface="Times New Roman" pitchFamily="18" charset="0"/>
                <a:cs typeface="Times New Roman" pitchFamily="18" charset="0"/>
              </a:rPr>
              <a:t>   [8] Md. </a:t>
            </a:r>
            <a:r>
              <a:rPr lang="en-US" sz="1900" dirty="0" err="1" smtClean="0">
                <a:latin typeface="Times New Roman" pitchFamily="18" charset="0"/>
                <a:cs typeface="Times New Roman" pitchFamily="18" charset="0"/>
              </a:rPr>
              <a:t>Mosabber</a:t>
            </a: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Hossain</a:t>
            </a:r>
            <a:r>
              <a:rPr lang="en-US" sz="1900" dirty="0" smtClean="0">
                <a:latin typeface="Times New Roman" pitchFamily="18" charset="0"/>
                <a:cs typeface="Times New Roman" pitchFamily="18" charset="0"/>
              </a:rPr>
              <a:t>, “Understanding of ATM (Automated Teller Machine) in Bangladesh”, </a:t>
            </a:r>
            <a:r>
              <a:rPr lang="en-US" sz="1900" dirty="0" err="1" smtClean="0">
                <a:latin typeface="Times New Roman" pitchFamily="18" charset="0"/>
                <a:cs typeface="Times New Roman" pitchFamily="18" charset="0"/>
              </a:rPr>
              <a:t>B.Sc</a:t>
            </a:r>
            <a:r>
              <a:rPr lang="en-US" sz="1900" dirty="0" smtClean="0">
                <a:latin typeface="Times New Roman" pitchFamily="18" charset="0"/>
                <a:cs typeface="Times New Roman" pitchFamily="18" charset="0"/>
              </a:rPr>
              <a:t> Thesis BRAC university, Bangladesh, 2006.</a:t>
            </a:r>
          </a:p>
          <a:p>
            <a:pPr marL="0" indent="0">
              <a:buNone/>
            </a:pPr>
            <a:endParaRPr lang="en-IN" dirty="0"/>
          </a:p>
        </p:txBody>
      </p:sp>
      <p:sp>
        <p:nvSpPr>
          <p:cNvPr id="2" name="Date Placeholder 1">
            <a:extLst>
              <a:ext uri="{FF2B5EF4-FFF2-40B4-BE49-F238E27FC236}">
                <a16:creationId xmlns:a16="http://schemas.microsoft.com/office/drawing/2014/main" xmlns="" id="{1DBD3904-3E4E-BE31-2078-C43558D7B7B6}"/>
              </a:ext>
            </a:extLst>
          </p:cNvPr>
          <p:cNvSpPr>
            <a:spLocks noGrp="1"/>
          </p:cNvSpPr>
          <p:nvPr>
            <p:ph type="dt" sz="half" idx="10"/>
          </p:nvPr>
        </p:nvSpPr>
        <p:spPr/>
        <p:txBody>
          <a:bodyPr/>
          <a:lstStyle/>
          <a:p>
            <a:fld id="{EB106E27-F7F4-46FA-AD19-151340FBDCF1}" type="datetime1">
              <a:rPr lang="en-US" smtClean="0"/>
              <a:pPr/>
              <a:t>4/4/2023</a:t>
            </a:fld>
            <a:endParaRPr lang="en-US"/>
          </a:p>
        </p:txBody>
      </p:sp>
      <p:sp>
        <p:nvSpPr>
          <p:cNvPr id="4" name="Slide Number Placeholder 3">
            <a:extLst>
              <a:ext uri="{FF2B5EF4-FFF2-40B4-BE49-F238E27FC236}">
                <a16:creationId xmlns:a16="http://schemas.microsoft.com/office/drawing/2014/main" xmlns="" id="{4600D2FC-C56E-AE69-0DE3-DB4A401B295E}"/>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xmlns="" val="270798072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318504-2BAC-7A63-6843-8F8B0B923E5A}"/>
              </a:ext>
            </a:extLst>
          </p:cNvPr>
          <p:cNvSpPr>
            <a:spLocks noGrp="1"/>
          </p:cNvSpPr>
          <p:nvPr>
            <p:ph type="title"/>
          </p:nvPr>
        </p:nvSpPr>
        <p:spPr>
          <a:xfrm>
            <a:off x="1295400" y="2348880"/>
            <a:ext cx="7055380" cy="1947250"/>
          </a:xfrm>
        </p:spPr>
        <p:txBody>
          <a:bodyPr>
            <a:normAutofit/>
          </a:bodyPr>
          <a:lstStyle/>
          <a:p>
            <a:pPr algn="ctr"/>
            <a:r>
              <a:rPr lang="en-US" sz="4400" b="1" dirty="0">
                <a:solidFill>
                  <a:schemeClr val="accent1"/>
                </a:solidFill>
                <a:latin typeface="Times New Roman" panose="02020603050405020304" pitchFamily="18" charset="0"/>
                <a:cs typeface="Times New Roman" panose="02020603050405020304" pitchFamily="18" charset="0"/>
              </a:rPr>
              <a:t>THANK YOU!</a:t>
            </a:r>
            <a:endParaRPr lang="en-IN" sz="4400" b="1" dirty="0">
              <a:solidFill>
                <a:schemeClr val="accent1"/>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D8E8C497-9D12-7AE6-035C-E9679472B938}"/>
              </a:ext>
            </a:extLst>
          </p:cNvPr>
          <p:cNvSpPr>
            <a:spLocks noGrp="1"/>
          </p:cNvSpPr>
          <p:nvPr>
            <p:ph type="dt" sz="half" idx="10"/>
          </p:nvPr>
        </p:nvSpPr>
        <p:spPr/>
        <p:txBody>
          <a:bodyPr/>
          <a:lstStyle/>
          <a:p>
            <a:fld id="{05611C39-370D-467C-817E-1DEF30AA7ACF}" type="datetime1">
              <a:rPr lang="en-US" smtClean="0"/>
              <a:pPr/>
              <a:t>4/4/2023</a:t>
            </a:fld>
            <a:endParaRPr lang="en-US"/>
          </a:p>
        </p:txBody>
      </p:sp>
      <p:sp>
        <p:nvSpPr>
          <p:cNvPr id="4" name="Slide Number Placeholder 3">
            <a:extLst>
              <a:ext uri="{FF2B5EF4-FFF2-40B4-BE49-F238E27FC236}">
                <a16:creationId xmlns:a16="http://schemas.microsoft.com/office/drawing/2014/main" xmlns="" id="{9C69EAEF-2907-A590-BDAC-7A918629D712}"/>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xmlns="" val="99898208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7EF386-EF1D-3444-6B21-0C97FCFBA91D}"/>
              </a:ext>
            </a:extLst>
          </p:cNvPr>
          <p:cNvSpPr>
            <a:spLocks noGrp="1"/>
          </p:cNvSpPr>
          <p:nvPr>
            <p:ph type="title"/>
          </p:nvPr>
        </p:nvSpPr>
        <p:spPr>
          <a:xfrm>
            <a:off x="755576" y="289015"/>
            <a:ext cx="7886700" cy="619705"/>
          </a:xfrm>
        </p:spPr>
        <p:txBody>
          <a:bodyPr>
            <a:normAutofit/>
          </a:bodyPr>
          <a:lstStyle/>
          <a:p>
            <a:pPr algn="ctr"/>
            <a:r>
              <a:rPr lang="en-IN" sz="3200" b="1" dirty="0">
                <a:solidFill>
                  <a:schemeClr val="accent1"/>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xmlns="" id="{EAD165E6-8ABB-E8E8-46DA-32564C9658CF}"/>
              </a:ext>
            </a:extLst>
          </p:cNvPr>
          <p:cNvSpPr>
            <a:spLocks noGrp="1"/>
          </p:cNvSpPr>
          <p:nvPr>
            <p:ph idx="1"/>
          </p:nvPr>
        </p:nvSpPr>
        <p:spPr>
          <a:xfrm>
            <a:off x="1043608" y="1268760"/>
            <a:ext cx="7471742" cy="4908204"/>
          </a:xfrm>
        </p:spPr>
        <p:txBody>
          <a:bodyPr>
            <a:normAutofit/>
          </a:bodyPr>
          <a:lstStyle/>
          <a:p>
            <a:pPr algn="just">
              <a:buFont typeface="Wingdings" panose="05000000000000000000" pitchFamily="2" charset="2"/>
              <a:buChar char="Ø"/>
            </a:pPr>
            <a:r>
              <a:rPr lang="en-IN" sz="1800" dirty="0" smtClean="0">
                <a:latin typeface="Times New Roman" pitchFamily="18" charset="0"/>
                <a:cs typeface="Times New Roman" pitchFamily="18" charset="0"/>
              </a:rPr>
              <a:t>The main objective of the project is to detect the proper details for the transaction of the ATM.</a:t>
            </a:r>
          </a:p>
          <a:p>
            <a:pPr algn="just">
              <a:buFont typeface="Wingdings" panose="05000000000000000000" pitchFamily="2" charset="2"/>
              <a:buChar char="Ø"/>
            </a:pPr>
            <a:r>
              <a:rPr lang="en-IN" sz="1800" dirty="0" smtClean="0">
                <a:latin typeface="Times New Roman" pitchFamily="18" charset="0"/>
                <a:cs typeface="Times New Roman" pitchFamily="18" charset="0"/>
              </a:rPr>
              <a:t>So we should give proper details if details correct means then we should create OTP and if OTP correct means face recognition we should do.</a:t>
            </a:r>
          </a:p>
          <a:p>
            <a:pPr algn="just">
              <a:buFont typeface="Wingdings" panose="05000000000000000000" pitchFamily="2" charset="2"/>
              <a:buChar char="Ø"/>
            </a:pPr>
            <a:r>
              <a:rPr lang="en-IN" sz="1800" dirty="0" smtClean="0">
                <a:latin typeface="Times New Roman" pitchFamily="18" charset="0"/>
                <a:cs typeface="Times New Roman" pitchFamily="18" charset="0"/>
              </a:rPr>
              <a:t>If face not matched with the data base means it wont allow to the transaction.</a:t>
            </a:r>
            <a:endParaRPr lang="en-US" sz="1800" dirty="0" smtClean="0">
              <a:latin typeface="Times New Roman" pitchFamily="18" charset="0"/>
              <a:cs typeface="Times New Roman" pitchFamily="18" charset="0"/>
            </a:endParaRPr>
          </a:p>
          <a:p>
            <a:pPr algn="just">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5CAF1A33-D6CB-EBA7-1444-8544CF2BDFFD}"/>
              </a:ext>
            </a:extLst>
          </p:cNvPr>
          <p:cNvSpPr>
            <a:spLocks noGrp="1"/>
          </p:cNvSpPr>
          <p:nvPr>
            <p:ph type="dt" sz="half" idx="10"/>
          </p:nvPr>
        </p:nvSpPr>
        <p:spPr/>
        <p:txBody>
          <a:bodyPr/>
          <a:lstStyle/>
          <a:p>
            <a:fld id="{54759935-1ACC-4818-B342-C0D089FB6903}" type="datetime1">
              <a:rPr lang="en-US" smtClean="0"/>
              <a:pPr/>
              <a:t>4/4/2023</a:t>
            </a:fld>
            <a:endParaRPr lang="en-US"/>
          </a:p>
        </p:txBody>
      </p:sp>
      <p:sp>
        <p:nvSpPr>
          <p:cNvPr id="5" name="Slide Number Placeholder 4">
            <a:extLst>
              <a:ext uri="{FF2B5EF4-FFF2-40B4-BE49-F238E27FC236}">
                <a16:creationId xmlns:a16="http://schemas.microsoft.com/office/drawing/2014/main" xmlns="" id="{5E6A87C4-C956-6389-537F-553C4DBBA5C6}"/>
              </a:ext>
            </a:extLst>
          </p:cNvPr>
          <p:cNvSpPr>
            <a:spLocks noGrp="1"/>
          </p:cNvSpPr>
          <p:nvPr>
            <p:ph type="sldNum" sz="quarter" idx="12"/>
          </p:nvPr>
        </p:nvSpPr>
        <p:spPr>
          <a:xfrm>
            <a:off x="6457950" y="6356351"/>
            <a:ext cx="20574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3585120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9D101A-0544-10EE-2CF2-B1B26A44DCE7}"/>
              </a:ext>
            </a:extLst>
          </p:cNvPr>
          <p:cNvSpPr>
            <a:spLocks noGrp="1"/>
          </p:cNvSpPr>
          <p:nvPr>
            <p:ph type="title"/>
          </p:nvPr>
        </p:nvSpPr>
        <p:spPr>
          <a:xfrm>
            <a:off x="1676400" y="381000"/>
            <a:ext cx="6324601" cy="609600"/>
          </a:xfrm>
        </p:spPr>
        <p:txBody>
          <a:bodyPr>
            <a:normAutofit/>
          </a:bodyPr>
          <a:lstStyle/>
          <a:p>
            <a:r>
              <a:rPr lang="en-IN" sz="3600" dirty="0">
                <a:latin typeface="Times New Roman" panose="02020603050405020304" pitchFamily="18" charset="0"/>
                <a:cs typeface="Times New Roman" panose="02020603050405020304" pitchFamily="18" charset="0"/>
              </a:rPr>
              <a:t>           </a:t>
            </a:r>
            <a:r>
              <a:rPr lang="en-IN" sz="3200" b="1" dirty="0">
                <a:solidFill>
                  <a:schemeClr val="accent1"/>
                </a:solidFill>
                <a:latin typeface="Times New Roman" panose="02020603050405020304" pitchFamily="18" charset="0"/>
                <a:cs typeface="Times New Roman" panose="02020603050405020304" pitchFamily="18" charset="0"/>
              </a:rPr>
              <a:t>Literature Review</a:t>
            </a:r>
          </a:p>
        </p:txBody>
      </p:sp>
      <p:graphicFrame>
        <p:nvGraphicFramePr>
          <p:cNvPr id="12" name="Table 12">
            <a:extLst>
              <a:ext uri="{FF2B5EF4-FFF2-40B4-BE49-F238E27FC236}">
                <a16:creationId xmlns:a16="http://schemas.microsoft.com/office/drawing/2014/main" xmlns="" id="{9795CA69-DFDF-FE87-4A85-C14BD110288F}"/>
              </a:ext>
            </a:extLst>
          </p:cNvPr>
          <p:cNvGraphicFramePr>
            <a:graphicFrameLocks noGrp="1"/>
          </p:cNvGraphicFramePr>
          <p:nvPr>
            <p:ph idx="1"/>
            <p:extLst>
              <p:ext uri="{D42A27DB-BD31-4B8C-83A1-F6EECF244321}">
                <p14:modId xmlns:p14="http://schemas.microsoft.com/office/powerpoint/2010/main" xmlns="" val="808222700"/>
              </p:ext>
            </p:extLst>
          </p:nvPr>
        </p:nvGraphicFramePr>
        <p:xfrm>
          <a:off x="457200" y="1268760"/>
          <a:ext cx="8219256" cy="5358114"/>
        </p:xfrm>
        <a:graphic>
          <a:graphicData uri="http://schemas.openxmlformats.org/drawingml/2006/table">
            <a:tbl>
              <a:tblPr firstRow="1" bandRow="1">
                <a:tableStyleId>{5940675A-B579-460E-94D1-54222C63F5DA}</a:tableStyleId>
              </a:tblPr>
              <a:tblGrid>
                <a:gridCol w="1079325">
                  <a:extLst>
                    <a:ext uri="{9D8B030D-6E8A-4147-A177-3AD203B41FA5}">
                      <a16:colId xmlns:a16="http://schemas.microsoft.com/office/drawing/2014/main" xmlns="" val="2237002328"/>
                    </a:ext>
                  </a:extLst>
                </a:gridCol>
                <a:gridCol w="2244541">
                  <a:extLst>
                    <a:ext uri="{9D8B030D-6E8A-4147-A177-3AD203B41FA5}">
                      <a16:colId xmlns:a16="http://schemas.microsoft.com/office/drawing/2014/main" xmlns="" val="4012551749"/>
                    </a:ext>
                  </a:extLst>
                </a:gridCol>
                <a:gridCol w="1772789">
                  <a:extLst>
                    <a:ext uri="{9D8B030D-6E8A-4147-A177-3AD203B41FA5}">
                      <a16:colId xmlns:a16="http://schemas.microsoft.com/office/drawing/2014/main" xmlns="" val="2509922366"/>
                    </a:ext>
                  </a:extLst>
                </a:gridCol>
                <a:gridCol w="1457646">
                  <a:extLst>
                    <a:ext uri="{9D8B030D-6E8A-4147-A177-3AD203B41FA5}">
                      <a16:colId xmlns:a16="http://schemas.microsoft.com/office/drawing/2014/main" xmlns="" val="2744587841"/>
                    </a:ext>
                  </a:extLst>
                </a:gridCol>
                <a:gridCol w="1664955">
                  <a:extLst>
                    <a:ext uri="{9D8B030D-6E8A-4147-A177-3AD203B41FA5}">
                      <a16:colId xmlns:a16="http://schemas.microsoft.com/office/drawing/2014/main" xmlns="" val="706650809"/>
                    </a:ext>
                  </a:extLst>
                </a:gridCol>
              </a:tblGrid>
              <a:tr h="647042">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TITLE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PUBLISHERS</a:t>
                      </a:r>
                    </a:p>
                  </a:txBody>
                  <a:tcPr/>
                </a:tc>
                <a:extLst>
                  <a:ext uri="{0D108BD9-81ED-4DB2-BD59-A6C34878D82A}">
                    <a16:rowId xmlns:a16="http://schemas.microsoft.com/office/drawing/2014/main" xmlns="" val="3041056224"/>
                  </a:ext>
                </a:extLst>
              </a:tr>
              <a:tr h="1681149">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ATM</a:t>
                      </a:r>
                      <a:r>
                        <a:rPr lang="en-US" sz="1600" baseline="0" dirty="0" smtClean="0">
                          <a:latin typeface="Times New Roman" panose="02020603050405020304" pitchFamily="18" charset="0"/>
                          <a:cs typeface="Times New Roman" panose="02020603050405020304" pitchFamily="18" charset="0"/>
                        </a:rPr>
                        <a:t> security system using fingerprint authentication.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err="1" smtClean="0">
                          <a:latin typeface="Times New Roman" panose="02020603050405020304" pitchFamily="18" charset="0"/>
                          <a:cs typeface="Times New Roman" panose="02020603050405020304" pitchFamily="18" charset="0"/>
                        </a:rPr>
                        <a:t>Christiawan</a:t>
                      </a:r>
                      <a:r>
                        <a:rPr lang="en-IN" sz="1600" dirty="0" smtClean="0">
                          <a:latin typeface="Times New Roman" panose="02020603050405020304" pitchFamily="18" charset="0"/>
                          <a:cs typeface="Times New Roman" panose="02020603050405020304" pitchFamily="18" charset="0"/>
                        </a:rPr>
                        <a:t>,</a:t>
                      </a:r>
                      <a:r>
                        <a:rPr lang="en-IN" sz="1600" baseline="0" dirty="0" smtClean="0">
                          <a:latin typeface="Times New Roman" panose="02020603050405020304" pitchFamily="18" charset="0"/>
                          <a:cs typeface="Times New Roman" panose="02020603050405020304" pitchFamily="18" charset="0"/>
                        </a:rPr>
                        <a:t> </a:t>
                      </a:r>
                      <a:r>
                        <a:rPr lang="en-IN" sz="1600" baseline="0" dirty="0" err="1" smtClean="0">
                          <a:latin typeface="Times New Roman" panose="02020603050405020304" pitchFamily="18" charset="0"/>
                          <a:cs typeface="Times New Roman" panose="02020603050405020304" pitchFamily="18" charset="0"/>
                        </a:rPr>
                        <a:t>B.A.Sahar</a:t>
                      </a:r>
                      <a:r>
                        <a:rPr lang="en-IN" sz="1600" baseline="0" dirty="0" smtClean="0">
                          <a:latin typeface="Times New Roman" panose="02020603050405020304" pitchFamily="18" charset="0"/>
                          <a:cs typeface="Times New Roman" panose="02020603050405020304" pitchFamily="18" charset="0"/>
                        </a:rPr>
                        <a:t>, </a:t>
                      </a:r>
                      <a:r>
                        <a:rPr lang="en-IN" sz="1600" baseline="0" dirty="0" err="1" smtClean="0">
                          <a:latin typeface="Times New Roman" panose="02020603050405020304" pitchFamily="18" charset="0"/>
                          <a:cs typeface="Times New Roman" panose="02020603050405020304" pitchFamily="18" charset="0"/>
                        </a:rPr>
                        <a:t>F.Rahardian</a:t>
                      </a:r>
                      <a:r>
                        <a:rPr lang="en-IN" sz="1600" baseline="0" dirty="0" smtClean="0">
                          <a:latin typeface="Times New Roman" panose="02020603050405020304" pitchFamily="18" charset="0"/>
                          <a:cs typeface="Times New Roman" panose="02020603050405020304" pitchFamily="18" charset="0"/>
                        </a:rPr>
                        <a:t> and </a:t>
                      </a:r>
                      <a:r>
                        <a:rPr lang="en-IN" sz="1600" baseline="0" dirty="0" err="1" smtClean="0">
                          <a:latin typeface="Times New Roman" panose="02020603050405020304" pitchFamily="18" charset="0"/>
                          <a:cs typeface="Times New Roman" panose="02020603050405020304" pitchFamily="18" charset="0"/>
                        </a:rPr>
                        <a:t>E.Muchtar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October 24</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2018</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IEEE</a:t>
                      </a:r>
                    </a:p>
                  </a:txBody>
                  <a:tcPr/>
                </a:tc>
                <a:extLst>
                  <a:ext uri="{0D108BD9-81ED-4DB2-BD59-A6C34878D82A}">
                    <a16:rowId xmlns:a16="http://schemas.microsoft.com/office/drawing/2014/main" xmlns="" val="2813015770"/>
                  </a:ext>
                </a:extLst>
              </a:tr>
              <a:tr h="1719283">
                <a:tc>
                  <a:txBody>
                    <a:bodyPr/>
                    <a:lstStyle/>
                    <a:p>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An</a:t>
                      </a:r>
                      <a:r>
                        <a:rPr lang="en-US" sz="1600" baseline="0" dirty="0" smtClean="0">
                          <a:latin typeface="Times New Roman" panose="02020603050405020304" pitchFamily="18" charset="0"/>
                          <a:cs typeface="Times New Roman" panose="02020603050405020304" pitchFamily="18" charset="0"/>
                        </a:rPr>
                        <a:t> IOT based ATM surveillance System.</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V.</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Jacitha</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J.Nagarajan</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K.T.Yogesh</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S.Tamilarasu</a:t>
                      </a:r>
                      <a:r>
                        <a:rPr lang="en-US" sz="1600" baseline="0" dirty="0" smtClean="0">
                          <a:latin typeface="Times New Roman" panose="02020603050405020304" pitchFamily="18" charset="0"/>
                          <a:cs typeface="Times New Roman" panose="02020603050405020304" pitchFamily="18" charset="0"/>
                        </a:rPr>
                        <a:t> and </a:t>
                      </a:r>
                      <a:r>
                        <a:rPr lang="en-US" sz="1600" baseline="0" dirty="0" err="1" smtClean="0">
                          <a:latin typeface="Times New Roman" panose="02020603050405020304" pitchFamily="18" charset="0"/>
                          <a:cs typeface="Times New Roman" panose="02020603050405020304" pitchFamily="18" charset="0"/>
                        </a:rPr>
                        <a:t>S.Yuvaraj</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December, 2019</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IEEE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751787470"/>
                  </a:ext>
                </a:extLst>
              </a:tr>
              <a:tr h="958131">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Advanced</a:t>
                      </a:r>
                      <a:r>
                        <a:rPr lang="en-US" sz="1600" baseline="0" dirty="0" smtClean="0">
                          <a:latin typeface="Times New Roman" panose="02020603050405020304" pitchFamily="18" charset="0"/>
                          <a:cs typeface="Times New Roman" panose="02020603050405020304" pitchFamily="18" charset="0"/>
                        </a:rPr>
                        <a:t>  ATM surveillance using iris scanner.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err="1" smtClean="0">
                          <a:latin typeface="Times New Roman" panose="02020603050405020304" pitchFamily="18" charset="0"/>
                          <a:cs typeface="Times New Roman" panose="02020603050405020304" pitchFamily="18" charset="0"/>
                        </a:rPr>
                        <a:t>Banerjee</a:t>
                      </a:r>
                      <a:r>
                        <a:rPr lang="en-IN" sz="1600" dirty="0" smtClean="0">
                          <a:latin typeface="Times New Roman" panose="02020603050405020304" pitchFamily="18" charset="0"/>
                          <a:cs typeface="Times New Roman" panose="02020603050405020304" pitchFamily="18" charset="0"/>
                        </a:rPr>
                        <a:t>,</a:t>
                      </a:r>
                      <a:r>
                        <a:rPr lang="en-IN" sz="1600" baseline="0" dirty="0" smtClean="0">
                          <a:latin typeface="Times New Roman" panose="02020603050405020304" pitchFamily="18" charset="0"/>
                          <a:cs typeface="Times New Roman" panose="02020603050405020304" pitchFamily="18" charset="0"/>
                        </a:rPr>
                        <a:t> </a:t>
                      </a:r>
                      <a:r>
                        <a:rPr lang="en-IN" sz="1600" baseline="0" dirty="0" err="1" smtClean="0">
                          <a:latin typeface="Times New Roman" panose="02020603050405020304" pitchFamily="18" charset="0"/>
                          <a:cs typeface="Times New Roman" panose="02020603050405020304" pitchFamily="18" charset="0"/>
                        </a:rPr>
                        <a:t>Mookherjee</a:t>
                      </a:r>
                      <a:r>
                        <a:rPr lang="en-IN" sz="1600" baseline="0" dirty="0" smtClean="0">
                          <a:latin typeface="Times New Roman" panose="02020603050405020304" pitchFamily="18" charset="0"/>
                          <a:cs typeface="Times New Roman" panose="02020603050405020304" pitchFamily="18" charset="0"/>
                        </a:rPr>
                        <a:t>, </a:t>
                      </a:r>
                      <a:r>
                        <a:rPr lang="en-IN" sz="1600" baseline="0" dirty="0" err="1" smtClean="0">
                          <a:latin typeface="Times New Roman" panose="02020603050405020304" pitchFamily="18" charset="0"/>
                          <a:cs typeface="Times New Roman" panose="02020603050405020304" pitchFamily="18" charset="0"/>
                        </a:rPr>
                        <a:t>Saha</a:t>
                      </a:r>
                      <a:r>
                        <a:rPr lang="en-IN" sz="1600" baseline="0" dirty="0" smtClean="0">
                          <a:latin typeface="Times New Roman" panose="02020603050405020304" pitchFamily="18" charset="0"/>
                          <a:cs typeface="Times New Roman" panose="02020603050405020304" pitchFamily="18" charset="0"/>
                        </a:rPr>
                        <a:t>, </a:t>
                      </a:r>
                      <a:r>
                        <a:rPr lang="en-IN" sz="1600" baseline="0" dirty="0" err="1" smtClean="0">
                          <a:latin typeface="Times New Roman" panose="02020603050405020304" pitchFamily="18" charset="0"/>
                          <a:cs typeface="Times New Roman" panose="02020603050405020304" pitchFamily="18" charset="0"/>
                        </a:rPr>
                        <a:t>S.Ganguli</a:t>
                      </a:r>
                      <a:r>
                        <a:rPr lang="en-IN" sz="1600" baseline="0" dirty="0" smtClean="0">
                          <a:latin typeface="Times New Roman" panose="02020603050405020304" pitchFamily="18" charset="0"/>
                          <a:cs typeface="Times New Roman" panose="02020603050405020304" pitchFamily="18" charset="0"/>
                        </a:rPr>
                        <a:t>, </a:t>
                      </a:r>
                      <a:r>
                        <a:rPr lang="en-IN" sz="1600" baseline="0" dirty="0" err="1" smtClean="0">
                          <a:latin typeface="Times New Roman" panose="02020603050405020304" pitchFamily="18" charset="0"/>
                          <a:cs typeface="Times New Roman" panose="02020603050405020304" pitchFamily="18" charset="0"/>
                        </a:rPr>
                        <a:t>S.Kundu</a:t>
                      </a:r>
                      <a:r>
                        <a:rPr lang="en-IN" sz="1600" baseline="0" dirty="0" smtClean="0">
                          <a:latin typeface="Times New Roman" panose="02020603050405020304" pitchFamily="18" charset="0"/>
                          <a:cs typeface="Times New Roman" panose="02020603050405020304" pitchFamily="18" charset="0"/>
                        </a:rPr>
                        <a:t> and  </a:t>
                      </a:r>
                      <a:r>
                        <a:rPr lang="en-IN" sz="1600" baseline="0" dirty="0" err="1" smtClean="0">
                          <a:latin typeface="Times New Roman" panose="02020603050405020304" pitchFamily="18" charset="0"/>
                          <a:cs typeface="Times New Roman" panose="02020603050405020304" pitchFamily="18" charset="0"/>
                        </a:rPr>
                        <a:t>D.Chakravarthi</a:t>
                      </a:r>
                      <a:r>
                        <a:rPr lang="en-IN" sz="1600" baseline="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March, 2019</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err="1" smtClean="0">
                          <a:latin typeface="Times New Roman" panose="02020603050405020304" pitchFamily="18" charset="0"/>
                          <a:cs typeface="Times New Roman" panose="02020603050405020304" pitchFamily="18" charset="0"/>
                        </a:rPr>
                        <a:t>ResearchGate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841867505"/>
                  </a:ext>
                </a:extLst>
              </a:tr>
            </a:tbl>
          </a:graphicData>
        </a:graphic>
      </p:graphicFrame>
      <p:sp>
        <p:nvSpPr>
          <p:cNvPr id="3" name="Date Placeholder 2">
            <a:extLst>
              <a:ext uri="{FF2B5EF4-FFF2-40B4-BE49-F238E27FC236}">
                <a16:creationId xmlns:a16="http://schemas.microsoft.com/office/drawing/2014/main" xmlns="" id="{056855A5-8845-92DE-EF15-B0BF49CC9B91}"/>
              </a:ext>
            </a:extLst>
          </p:cNvPr>
          <p:cNvSpPr>
            <a:spLocks noGrp="1"/>
          </p:cNvSpPr>
          <p:nvPr>
            <p:ph type="dt" sz="half" idx="10"/>
          </p:nvPr>
        </p:nvSpPr>
        <p:spPr/>
        <p:txBody>
          <a:bodyPr/>
          <a:lstStyle/>
          <a:p>
            <a:fld id="{CC7CBDC5-9EB6-456A-B9E6-EB51688C8BF0}" type="datetime1">
              <a:rPr lang="en-US" smtClean="0"/>
              <a:pPr/>
              <a:t>4/4/2023</a:t>
            </a:fld>
            <a:endParaRPr lang="en-US"/>
          </a:p>
        </p:txBody>
      </p:sp>
      <p:sp>
        <p:nvSpPr>
          <p:cNvPr id="4" name="Slide Number Placeholder 3">
            <a:extLst>
              <a:ext uri="{FF2B5EF4-FFF2-40B4-BE49-F238E27FC236}">
                <a16:creationId xmlns:a16="http://schemas.microsoft.com/office/drawing/2014/main" xmlns="" id="{51037815-3D19-77E6-EC4F-951AA61B7E28}"/>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xmlns="" val="3233050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026BB00A-5EB6-22F1-4229-97392029197E}"/>
              </a:ext>
            </a:extLst>
          </p:cNvPr>
          <p:cNvSpPr>
            <a:spLocks noGrp="1"/>
          </p:cNvSpPr>
          <p:nvPr>
            <p:ph type="dt" sz="half" idx="10"/>
          </p:nvPr>
        </p:nvSpPr>
        <p:spPr/>
        <p:txBody>
          <a:bodyPr/>
          <a:lstStyle/>
          <a:p>
            <a:fld id="{54759935-1ACC-4818-B342-C0D089FB6903}" type="datetime1">
              <a:rPr lang="en-US" smtClean="0"/>
              <a:pPr/>
              <a:t>4/4/2023</a:t>
            </a:fld>
            <a:endParaRPr lang="en-US"/>
          </a:p>
        </p:txBody>
      </p:sp>
      <p:sp>
        <p:nvSpPr>
          <p:cNvPr id="5" name="Slide Number Placeholder 4">
            <a:extLst>
              <a:ext uri="{FF2B5EF4-FFF2-40B4-BE49-F238E27FC236}">
                <a16:creationId xmlns:a16="http://schemas.microsoft.com/office/drawing/2014/main" xmlns="" id="{4FC43D76-AEB3-4C21-9F88-90CAC7694380}"/>
              </a:ext>
            </a:extLst>
          </p:cNvPr>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11" name="Table 11">
            <a:extLst>
              <a:ext uri="{FF2B5EF4-FFF2-40B4-BE49-F238E27FC236}">
                <a16:creationId xmlns:a16="http://schemas.microsoft.com/office/drawing/2014/main" xmlns="" id="{6AB8613B-325B-8320-D511-83A35D2B8A4B}"/>
              </a:ext>
            </a:extLst>
          </p:cNvPr>
          <p:cNvGraphicFramePr>
            <a:graphicFrameLocks noGrp="1"/>
          </p:cNvGraphicFramePr>
          <p:nvPr>
            <p:ph idx="1"/>
            <p:extLst>
              <p:ext uri="{D42A27DB-BD31-4B8C-83A1-F6EECF244321}">
                <p14:modId xmlns:p14="http://schemas.microsoft.com/office/powerpoint/2010/main" xmlns="" val="1371611732"/>
              </p:ext>
            </p:extLst>
          </p:nvPr>
        </p:nvGraphicFramePr>
        <p:xfrm>
          <a:off x="827584" y="764704"/>
          <a:ext cx="7776864" cy="3967626"/>
        </p:xfrm>
        <a:graphic>
          <a:graphicData uri="http://schemas.openxmlformats.org/drawingml/2006/table">
            <a:tbl>
              <a:tblPr firstRow="1" bandRow="1">
                <a:tableStyleId>{5940675A-B579-460E-94D1-54222C63F5DA}</a:tableStyleId>
              </a:tblPr>
              <a:tblGrid>
                <a:gridCol w="839254">
                  <a:extLst>
                    <a:ext uri="{9D8B030D-6E8A-4147-A177-3AD203B41FA5}">
                      <a16:colId xmlns:a16="http://schemas.microsoft.com/office/drawing/2014/main" xmlns="" val="3885264226"/>
                    </a:ext>
                  </a:extLst>
                </a:gridCol>
                <a:gridCol w="2281630">
                  <a:extLst>
                    <a:ext uri="{9D8B030D-6E8A-4147-A177-3AD203B41FA5}">
                      <a16:colId xmlns:a16="http://schemas.microsoft.com/office/drawing/2014/main" xmlns="" val="664350587"/>
                    </a:ext>
                  </a:extLst>
                </a:gridCol>
                <a:gridCol w="1685750">
                  <a:extLst>
                    <a:ext uri="{9D8B030D-6E8A-4147-A177-3AD203B41FA5}">
                      <a16:colId xmlns:a16="http://schemas.microsoft.com/office/drawing/2014/main" xmlns="" val="607982625"/>
                    </a:ext>
                  </a:extLst>
                </a:gridCol>
                <a:gridCol w="1089808">
                  <a:extLst>
                    <a:ext uri="{9D8B030D-6E8A-4147-A177-3AD203B41FA5}">
                      <a16:colId xmlns:a16="http://schemas.microsoft.com/office/drawing/2014/main" xmlns="" val="3445353859"/>
                    </a:ext>
                  </a:extLst>
                </a:gridCol>
                <a:gridCol w="1880422">
                  <a:extLst>
                    <a:ext uri="{9D8B030D-6E8A-4147-A177-3AD203B41FA5}">
                      <a16:colId xmlns:a16="http://schemas.microsoft.com/office/drawing/2014/main" xmlns="" val="501557125"/>
                    </a:ext>
                  </a:extLst>
                </a:gridCol>
              </a:tblGrid>
              <a:tr h="763875">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S.no</a:t>
                      </a:r>
                    </a:p>
                  </a:txBody>
                  <a:tcPr/>
                </a:tc>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TITLE</a:t>
                      </a:r>
                    </a:p>
                  </a:txBody>
                  <a:tcPr/>
                </a:tc>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AUTHOR </a:t>
                      </a:r>
                    </a:p>
                  </a:txBody>
                  <a:tcPr/>
                </a:tc>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YEAR</a:t>
                      </a:r>
                    </a:p>
                  </a:txBody>
                  <a:tcPr/>
                </a:tc>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PUBLISHERS</a:t>
                      </a:r>
                    </a:p>
                  </a:txBody>
                  <a:tcPr/>
                </a:tc>
                <a:extLst>
                  <a:ext uri="{0D108BD9-81ED-4DB2-BD59-A6C34878D82A}">
                    <a16:rowId xmlns:a16="http://schemas.microsoft.com/office/drawing/2014/main" xmlns="" val="821972246"/>
                  </a:ext>
                </a:extLst>
              </a:tr>
              <a:tr h="1132480">
                <a:tc>
                  <a:txBody>
                    <a:bodyPr/>
                    <a:lstStyle/>
                    <a:p>
                      <a:r>
                        <a:rPr lang="en-IN" sz="1800" dirty="0">
                          <a:latin typeface="Times New Roman" panose="02020603050405020304" pitchFamily="18" charset="0"/>
                          <a:cs typeface="Times New Roman" panose="02020603050405020304" pitchFamily="18" charset="0"/>
                        </a:rPr>
                        <a:t>4</a:t>
                      </a:r>
                    </a:p>
                  </a:txBody>
                  <a:tcPr/>
                </a:tc>
                <a:tc>
                  <a:txBody>
                    <a:bodyPr/>
                    <a:lstStyle/>
                    <a:p>
                      <a:r>
                        <a:rPr lang="en-IN" sz="1600" dirty="0" smtClean="0">
                          <a:latin typeface="Times New Roman" panose="02020603050405020304" pitchFamily="18" charset="0"/>
                          <a:cs typeface="Times New Roman" panose="02020603050405020304" pitchFamily="18" charset="0"/>
                        </a:rPr>
                        <a:t>Design</a:t>
                      </a:r>
                      <a:r>
                        <a:rPr lang="en-IN" sz="1600" baseline="0" dirty="0" smtClean="0">
                          <a:latin typeface="Times New Roman" panose="02020603050405020304" pitchFamily="18" charset="0"/>
                          <a:cs typeface="Times New Roman" panose="02020603050405020304" pitchFamily="18" charset="0"/>
                        </a:rPr>
                        <a:t> and implementation of  ATM alarm data analysis system.</a:t>
                      </a:r>
                      <a:endParaRPr lang="en-IN" sz="1600" dirty="0">
                        <a:latin typeface="Times New Roman" panose="02020603050405020304" pitchFamily="18" charset="0"/>
                        <a:cs typeface="Times New Roman" panose="02020603050405020304" pitchFamily="18" charset="0"/>
                      </a:endParaRPr>
                    </a:p>
                  </a:txBody>
                  <a:tcPr/>
                </a:tc>
                <a:tc>
                  <a:txBody>
                    <a:bodyPr/>
                    <a:lstStyle/>
                    <a:p>
                      <a:r>
                        <a:rPr lang="nn-NO" sz="1600" dirty="0" smtClean="0">
                          <a:latin typeface="Times New Roman" panose="02020603050405020304" pitchFamily="18" charset="0"/>
                          <a:cs typeface="Times New Roman" panose="02020603050405020304" pitchFamily="18" charset="0"/>
                        </a:rPr>
                        <a:t>Y.Cheng,</a:t>
                      </a:r>
                      <a:r>
                        <a:rPr lang="nn-NO" sz="1600" baseline="0" dirty="0" smtClean="0">
                          <a:latin typeface="Times New Roman" panose="02020603050405020304" pitchFamily="18" charset="0"/>
                          <a:cs typeface="Times New Roman" panose="02020603050405020304" pitchFamily="18" charset="0"/>
                        </a:rPr>
                        <a:t> W.Shang, L.Zhu,</a:t>
                      </a:r>
                    </a:p>
                    <a:p>
                      <a:r>
                        <a:rPr lang="en-IN" sz="1600" dirty="0" smtClean="0">
                          <a:latin typeface="Times New Roman" panose="02020603050405020304" pitchFamily="18" charset="0"/>
                          <a:cs typeface="Times New Roman" panose="02020603050405020304" pitchFamily="18" charset="0"/>
                        </a:rPr>
                        <a:t>and </a:t>
                      </a:r>
                      <a:r>
                        <a:rPr lang="en-IN" sz="1600" baseline="0" dirty="0" err="1" smtClean="0">
                          <a:latin typeface="Times New Roman" panose="02020603050405020304" pitchFamily="18" charset="0"/>
                          <a:cs typeface="Times New Roman" panose="02020603050405020304" pitchFamily="18" charset="0"/>
                        </a:rPr>
                        <a:t>D.Zhang</a:t>
                      </a:r>
                      <a:r>
                        <a:rPr lang="en-IN" sz="1600" baseline="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June, </a:t>
                      </a:r>
                      <a:r>
                        <a:rPr lang="en-IN" sz="1600" dirty="0" smtClean="0">
                          <a:latin typeface="Times New Roman" panose="02020603050405020304" pitchFamily="18" charset="0"/>
                          <a:cs typeface="Times New Roman" panose="02020603050405020304" pitchFamily="18" charset="0"/>
                        </a:rPr>
                        <a:t>2016</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IEEE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927515119"/>
                  </a:ext>
                </a:extLst>
              </a:tr>
              <a:tr h="1132480">
                <a:tc>
                  <a:txBody>
                    <a:bodyPr/>
                    <a:lstStyle/>
                    <a:p>
                      <a:r>
                        <a:rPr lang="en-IN" sz="1800" dirty="0">
                          <a:latin typeface="Times New Roman" panose="02020603050405020304" pitchFamily="18" charset="0"/>
                          <a:cs typeface="Times New Roman" panose="02020603050405020304" pitchFamily="18" charset="0"/>
                        </a:rPr>
                        <a:t>5</a:t>
                      </a:r>
                    </a:p>
                  </a:txBody>
                  <a:tcPr/>
                </a:tc>
                <a:tc>
                  <a:txBody>
                    <a:bodyPr/>
                    <a:lstStyle/>
                    <a:p>
                      <a:r>
                        <a:rPr lang="en-US" sz="1600" dirty="0" smtClean="0">
                          <a:latin typeface="Times New Roman" panose="02020603050405020304" pitchFamily="18" charset="0"/>
                          <a:cs typeface="Times New Roman" panose="02020603050405020304" pitchFamily="18" charset="0"/>
                        </a:rPr>
                        <a:t>A</a:t>
                      </a:r>
                      <a:r>
                        <a:rPr lang="en-US" sz="1600" baseline="0" dirty="0" smtClean="0">
                          <a:latin typeface="Times New Roman" panose="02020603050405020304" pitchFamily="18" charset="0"/>
                          <a:cs typeface="Times New Roman" panose="02020603050405020304" pitchFamily="18" charset="0"/>
                        </a:rPr>
                        <a:t> new vision for ATM security management.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err="1" smtClean="0">
                          <a:latin typeface="Times New Roman" panose="02020603050405020304" pitchFamily="18" charset="0"/>
                          <a:cs typeface="Times New Roman" panose="02020603050405020304" pitchFamily="18" charset="0"/>
                        </a:rPr>
                        <a:t>C.Poretti</a:t>
                      </a:r>
                      <a:r>
                        <a:rPr lang="en-IN" sz="1600" dirty="0" smtClean="0">
                          <a:latin typeface="Times New Roman" panose="02020603050405020304" pitchFamily="18" charset="0"/>
                          <a:cs typeface="Times New Roman" panose="02020603050405020304" pitchFamily="18" charset="0"/>
                        </a:rPr>
                        <a:t>,</a:t>
                      </a:r>
                      <a:r>
                        <a:rPr lang="en-IN" sz="1600" baseline="0" dirty="0" smtClean="0">
                          <a:latin typeface="Times New Roman" panose="02020603050405020304" pitchFamily="18" charset="0"/>
                          <a:cs typeface="Times New Roman" panose="02020603050405020304" pitchFamily="18" charset="0"/>
                        </a:rPr>
                        <a:t> </a:t>
                      </a:r>
                      <a:r>
                        <a:rPr lang="en-IN" sz="1600" baseline="0" dirty="0" err="1" smtClean="0">
                          <a:latin typeface="Times New Roman" panose="02020603050405020304" pitchFamily="18" charset="0"/>
                          <a:cs typeface="Times New Roman" panose="02020603050405020304" pitchFamily="18" charset="0"/>
                        </a:rPr>
                        <a:t>R.Lahaije</a:t>
                      </a:r>
                      <a:r>
                        <a:rPr lang="en-IN" sz="1600" baseline="0" dirty="0" smtClean="0">
                          <a:latin typeface="Times New Roman" panose="02020603050405020304" pitchFamily="18" charset="0"/>
                          <a:cs typeface="Times New Roman" panose="02020603050405020304" pitchFamily="18" charset="0"/>
                        </a:rPr>
                        <a:t> and </a:t>
                      </a:r>
                      <a:r>
                        <a:rPr lang="en-IN" sz="1600" baseline="0" dirty="0" err="1" smtClean="0">
                          <a:latin typeface="Times New Roman" panose="02020603050405020304" pitchFamily="18" charset="0"/>
                          <a:cs typeface="Times New Roman" panose="02020603050405020304" pitchFamily="18" charset="0"/>
                        </a:rPr>
                        <a:t>D.Kolev</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December</a:t>
                      </a:r>
                      <a:r>
                        <a:rPr lang="en-IN" sz="1600" baseline="0" dirty="0" smtClean="0">
                          <a:latin typeface="Times New Roman" panose="02020603050405020304" pitchFamily="18" charset="0"/>
                          <a:cs typeface="Times New Roman" panose="02020603050405020304" pitchFamily="18" charset="0"/>
                        </a:rPr>
                        <a:t>,2016</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ResearchGate</a:t>
                      </a:r>
                    </a:p>
                  </a:txBody>
                  <a:tcPr/>
                </a:tc>
                <a:extLst>
                  <a:ext uri="{0D108BD9-81ED-4DB2-BD59-A6C34878D82A}">
                    <a16:rowId xmlns:a16="http://schemas.microsoft.com/office/drawing/2014/main" xmlns="" val="3807649988"/>
                  </a:ext>
                </a:extLst>
              </a:tr>
              <a:tr h="938791">
                <a:tc>
                  <a:txBody>
                    <a:bodyPr/>
                    <a:lstStyle/>
                    <a:p>
                      <a:r>
                        <a:rPr lang="en-IN" sz="1800" dirty="0">
                          <a:latin typeface="Times New Roman" panose="02020603050405020304" pitchFamily="18" charset="0"/>
                          <a:cs typeface="Times New Roman" panose="02020603050405020304" pitchFamily="18" charset="0"/>
                        </a:rPr>
                        <a:t>6</a:t>
                      </a:r>
                    </a:p>
                  </a:txBody>
                  <a:tcPr/>
                </a:tc>
                <a:tc>
                  <a:txBody>
                    <a:bodyPr/>
                    <a:lstStyle/>
                    <a:p>
                      <a:r>
                        <a:rPr lang="en-IN" sz="1600" dirty="0" smtClean="0">
                          <a:latin typeface="Times New Roman" panose="02020603050405020304" pitchFamily="18" charset="0"/>
                          <a:cs typeface="Times New Roman" panose="02020603050405020304" pitchFamily="18" charset="0"/>
                        </a:rPr>
                        <a:t>Face recognition Application  for automatic teller machine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err="1" smtClean="0">
                          <a:latin typeface="Times New Roman" panose="02020603050405020304" pitchFamily="18" charset="0"/>
                          <a:cs typeface="Times New Roman" panose="02020603050405020304" pitchFamily="18" charset="0"/>
                        </a:rPr>
                        <a:t>H.R.Babalei,O</a:t>
                      </a: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Molalapata</a:t>
                      </a:r>
                      <a:r>
                        <a:rPr lang="en-IN" sz="1600" dirty="0" smtClean="0">
                          <a:latin typeface="Times New Roman" panose="02020603050405020304" pitchFamily="18" charset="0"/>
                          <a:cs typeface="Times New Roman" panose="02020603050405020304" pitchFamily="18" charset="0"/>
                        </a:rPr>
                        <a:t> and </a:t>
                      </a:r>
                      <a:r>
                        <a:rPr lang="en-IN" sz="1600" dirty="0" err="1" smtClean="0">
                          <a:latin typeface="Times New Roman" panose="02020603050405020304" pitchFamily="18" charset="0"/>
                          <a:cs typeface="Times New Roman" panose="02020603050405020304" pitchFamily="18" charset="0"/>
                        </a:rPr>
                        <a:t>A.pandor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March,</a:t>
                      </a:r>
                      <a:r>
                        <a:rPr lang="en-IN" sz="1600" baseline="0" dirty="0" smtClean="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2018</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IN" sz="1600" dirty="0">
                        <a:latin typeface="Times New Roman" panose="02020603050405020304" pitchFamily="18" charset="0"/>
                        <a:cs typeface="Times New Roman" panose="02020603050405020304" pitchFamily="18" charset="0"/>
                      </a:endParaRPr>
                    </a:p>
                    <a:p>
                      <a:pPr marL="0" marR="0" indent="0" algn="l" defTabSz="685800" rtl="0" eaLnBrk="1" fontAlgn="auto" latinLnBrk="0" hangingPunct="1">
                        <a:lnSpc>
                          <a:spcPct val="100000"/>
                        </a:lnSpc>
                        <a:spcBef>
                          <a:spcPts val="0"/>
                        </a:spcBef>
                        <a:spcAft>
                          <a:spcPts val="0"/>
                        </a:spcAft>
                        <a:buClrTx/>
                        <a:buSzTx/>
                        <a:buFontTx/>
                        <a:buNone/>
                        <a:tabLst/>
                        <a:defRPr/>
                      </a:pPr>
                      <a:r>
                        <a:rPr lang="en-IN" sz="1600" dirty="0" err="1" smtClean="0">
                          <a:latin typeface="Times New Roman" panose="02020603050405020304" pitchFamily="18" charset="0"/>
                          <a:cs typeface="Times New Roman" panose="02020603050405020304" pitchFamily="18" charset="0"/>
                        </a:rPr>
                        <a:t>ResearchGate</a:t>
                      </a:r>
                      <a:endParaRPr lang="en-IN" sz="1600" dirty="0" smtClean="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xmlns="" val="1349100904"/>
                  </a:ext>
                </a:extLst>
              </a:tr>
            </a:tbl>
          </a:graphicData>
        </a:graphic>
      </p:graphicFrame>
    </p:spTree>
    <p:extLst>
      <p:ext uri="{BB962C8B-B14F-4D97-AF65-F5344CB8AC3E}">
        <p14:creationId xmlns:p14="http://schemas.microsoft.com/office/powerpoint/2010/main" xmlns="" val="429269442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EDD75C-7532-B01F-23D0-3377ED6F083E}"/>
              </a:ext>
            </a:extLst>
          </p:cNvPr>
          <p:cNvSpPr>
            <a:spLocks noGrp="1"/>
          </p:cNvSpPr>
          <p:nvPr>
            <p:ph type="title"/>
          </p:nvPr>
        </p:nvSpPr>
        <p:spPr>
          <a:xfrm>
            <a:off x="971600" y="332656"/>
            <a:ext cx="7562801" cy="576064"/>
          </a:xfrm>
        </p:spPr>
        <p:txBody>
          <a:bodyPr>
            <a:normAutofit/>
          </a:bodyPr>
          <a:lstStyle/>
          <a:p>
            <a:pPr algn="ctr"/>
            <a:r>
              <a:rPr lang="en-IN" sz="3200" b="1" dirty="0">
                <a:solidFill>
                  <a:schemeClr val="accent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xmlns="" id="{37C608F3-51E8-090D-A24E-9110B1875CAB}"/>
              </a:ext>
            </a:extLst>
          </p:cNvPr>
          <p:cNvSpPr>
            <a:spLocks noGrp="1"/>
          </p:cNvSpPr>
          <p:nvPr>
            <p:ph idx="1"/>
          </p:nvPr>
        </p:nvSpPr>
        <p:spPr>
          <a:xfrm>
            <a:off x="1115616" y="1052737"/>
            <a:ext cx="7274769" cy="5303614"/>
          </a:xfrm>
        </p:spPr>
        <p:txBody>
          <a:bodyPr>
            <a:noAutofit/>
          </a:bodyPr>
          <a:lstStyle/>
          <a:p>
            <a:pPr algn="just">
              <a:lnSpc>
                <a:spcPct val="110000"/>
              </a:lnSpc>
              <a:buFont typeface="Wingdings" panose="05000000000000000000" pitchFamily="2" charset="2"/>
              <a:buChar char="Ø"/>
            </a:pPr>
            <a:r>
              <a:rPr lang="en-US" sz="1800" dirty="0" smtClean="0">
                <a:solidFill>
                  <a:srgbClr val="222222"/>
                </a:solidFill>
                <a:latin typeface="Times New Roman" panose="02020603050405020304" pitchFamily="18" charset="0"/>
                <a:cs typeface="Times New Roman" panose="02020603050405020304" pitchFamily="18" charset="0"/>
              </a:rPr>
              <a:t>The Skimming is a common form of ATM fraud where criminals attach a device to the ATM card reader to capture card information, which is then used to create counterfeit cards. </a:t>
            </a:r>
          </a:p>
          <a:p>
            <a:pPr algn="just">
              <a:lnSpc>
                <a:spcPct val="110000"/>
              </a:lnSpc>
              <a:buFont typeface="Wingdings" panose="05000000000000000000" pitchFamily="2" charset="2"/>
              <a:buChar char="Ø"/>
            </a:pPr>
            <a:r>
              <a:rPr lang="en-US" sz="1800" dirty="0" smtClean="0">
                <a:solidFill>
                  <a:srgbClr val="222222"/>
                </a:solidFill>
                <a:latin typeface="Times New Roman" panose="02020603050405020304" pitchFamily="18" charset="0"/>
                <a:cs typeface="Times New Roman" panose="02020603050405020304" pitchFamily="18" charset="0"/>
              </a:rPr>
              <a:t>By incorporating image processing techniques such as object detection, facial recognition, and OCR (Optical Character Recognition), ATMs can detect and prevent skimming attempts. </a:t>
            </a:r>
          </a:p>
          <a:p>
            <a:pPr algn="just">
              <a:lnSpc>
                <a:spcPct val="110000"/>
              </a:lnSpc>
              <a:buFont typeface="Wingdings" panose="05000000000000000000" pitchFamily="2" charset="2"/>
              <a:buChar char="Ø"/>
            </a:pPr>
            <a:r>
              <a:rPr lang="en-US" sz="1800" dirty="0" smtClean="0">
                <a:solidFill>
                  <a:srgbClr val="222222"/>
                </a:solidFill>
                <a:latin typeface="Times New Roman" panose="02020603050405020304" pitchFamily="18" charset="0"/>
                <a:cs typeface="Times New Roman" panose="02020603050405020304" pitchFamily="18" charset="0"/>
              </a:rPr>
              <a:t>For example, a facial recognition system could verify the identity of the user before allowing a transaction to occur, and an OCR system could verify the authenticity of the card being used. </a:t>
            </a:r>
          </a:p>
          <a:p>
            <a:pPr algn="just" defTabSz="457200">
              <a:lnSpc>
                <a:spcPct val="110000"/>
              </a:lnSpc>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DC8372D2-0442-E55C-A4A4-DFD0AC50E22F}"/>
              </a:ext>
            </a:extLst>
          </p:cNvPr>
          <p:cNvSpPr>
            <a:spLocks noGrp="1"/>
          </p:cNvSpPr>
          <p:nvPr>
            <p:ph type="dt" sz="half" idx="10"/>
          </p:nvPr>
        </p:nvSpPr>
        <p:spPr/>
        <p:txBody>
          <a:bodyPr/>
          <a:lstStyle/>
          <a:p>
            <a:fld id="{733085BE-3538-4FC5-92EB-6CA1D5C65547}" type="datetime1">
              <a:rPr lang="en-US" smtClean="0"/>
              <a:pPr/>
              <a:t>4/4/2023</a:t>
            </a:fld>
            <a:endParaRPr lang="en-US"/>
          </a:p>
        </p:txBody>
      </p:sp>
      <p:sp>
        <p:nvSpPr>
          <p:cNvPr id="5" name="Slide Number Placeholder 4">
            <a:extLst>
              <a:ext uri="{FF2B5EF4-FFF2-40B4-BE49-F238E27FC236}">
                <a16:creationId xmlns:a16="http://schemas.microsoft.com/office/drawing/2014/main" xmlns="" id="{AA0177E9-79C6-69C7-294B-778CA6F76773}"/>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xmlns="" val="75205403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09600"/>
            <a:ext cx="6589199" cy="587152"/>
          </a:xfrm>
        </p:spPr>
        <p:txBody>
          <a:bodyPr>
            <a:normAutofit/>
          </a:bodyPr>
          <a:lstStyle/>
          <a:p>
            <a:pPr algn="ctr"/>
            <a:r>
              <a:rPr lang="en-US" sz="3200" b="1" dirty="0">
                <a:solidFill>
                  <a:schemeClr val="accent1"/>
                </a:solidFill>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1219200" y="1340768"/>
            <a:ext cx="7296150" cy="5212432"/>
          </a:xfrm>
        </p:spPr>
        <p:txBody>
          <a:bodyPr>
            <a:noAutofit/>
          </a:bodyPr>
          <a:lstStyle/>
          <a:p>
            <a:pPr algn="just">
              <a:lnSpc>
                <a:spcPct val="100000"/>
              </a:lnSpc>
              <a:buFont typeface="Wingdings" panose="05000000000000000000" pitchFamily="2" charset="2"/>
              <a:buChar char="Ø"/>
            </a:pPr>
            <a:r>
              <a:rPr lang="en-US" sz="1800" dirty="0" smtClean="0">
                <a:latin typeface="Times New Roman" pitchFamily="18" charset="0"/>
                <a:cs typeface="Times New Roman" pitchFamily="18" charset="0"/>
              </a:rPr>
              <a:t>In existing system RFID card is used as ATM card, IR sensor in order to sense the presence of the card holders and to turn on Fan and Light, if ATM is tampered then SMS is sent to two main stations via GSM. </a:t>
            </a:r>
          </a:p>
          <a:p>
            <a:pPr algn="just">
              <a:lnSpc>
                <a:spcPct val="100000"/>
              </a:lnSpc>
              <a:buFont typeface="Wingdings" panose="05000000000000000000" pitchFamily="2" charset="2"/>
              <a:buChar char="Ø"/>
            </a:pPr>
            <a:r>
              <a:rPr lang="en-US" sz="1800" dirty="0" smtClean="0">
                <a:latin typeface="Times New Roman" pitchFamily="18" charset="0"/>
                <a:cs typeface="Times New Roman" pitchFamily="18" charset="0"/>
              </a:rPr>
              <a:t>Based on WI fall detection get security, that network access is not that much secured. </a:t>
            </a:r>
          </a:p>
          <a:p>
            <a:pPr algn="just">
              <a:lnSpc>
                <a:spcPct val="100000"/>
              </a:lnSpc>
              <a:buFont typeface="Wingdings" panose="05000000000000000000" pitchFamily="2" charset="2"/>
              <a:buChar char="Ø"/>
            </a:pPr>
            <a:r>
              <a:rPr lang="en-US" sz="1800" dirty="0" smtClean="0">
                <a:latin typeface="Times New Roman" pitchFamily="18" charset="0"/>
                <a:cs typeface="Times New Roman" pitchFamily="18" charset="0"/>
              </a:rPr>
              <a:t>In existing system RFID card is used as ATM card, IR sensor in order to sense the presence of the card holders and to turn on Fan and Light, if ATM is tampered then SMS is sent to two main stations via GSM. </a:t>
            </a:r>
          </a:p>
          <a:p>
            <a:pPr algn="just">
              <a:lnSpc>
                <a:spcPct val="100000"/>
              </a:lnSpc>
              <a:buFont typeface="Wingdings" panose="05000000000000000000" pitchFamily="2" charset="2"/>
              <a:buChar char="Ø"/>
            </a:pPr>
            <a:r>
              <a:rPr lang="en-US" sz="1800" dirty="0" smtClean="0">
                <a:latin typeface="Times New Roman" pitchFamily="18" charset="0"/>
                <a:cs typeface="Times New Roman" pitchFamily="18" charset="0"/>
              </a:rPr>
              <a:t>The biometrics like finger print and eye ball authentication are prone for easy spoofing. Used SVM classification for face recognition</a:t>
            </a:r>
          </a:p>
          <a:p>
            <a:pPr algn="just">
              <a:lnSpc>
                <a:spcPct val="100000"/>
              </a:lnSpc>
              <a:buFont typeface="Wingdings" panose="05000000000000000000" pitchFamily="2" charset="2"/>
              <a:buChar char="Ø"/>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6649BCDD-BC10-FA9B-A668-C3F903B8C7F3}"/>
              </a:ext>
            </a:extLst>
          </p:cNvPr>
          <p:cNvSpPr>
            <a:spLocks noGrp="1"/>
          </p:cNvSpPr>
          <p:nvPr>
            <p:ph type="dt" sz="half" idx="10"/>
          </p:nvPr>
        </p:nvSpPr>
        <p:spPr/>
        <p:txBody>
          <a:bodyPr/>
          <a:lstStyle/>
          <a:p>
            <a:fld id="{652D7C21-DC57-41B3-A3F3-1B9EE4D5A894}" type="datetime1">
              <a:rPr lang="en-US" smtClean="0"/>
              <a:pPr/>
              <a:t>4/4/2023</a:t>
            </a:fld>
            <a:endParaRPr lang="en-US"/>
          </a:p>
        </p:txBody>
      </p:sp>
      <p:sp>
        <p:nvSpPr>
          <p:cNvPr id="5" name="Slide Number Placeholder 4">
            <a:extLst>
              <a:ext uri="{FF2B5EF4-FFF2-40B4-BE49-F238E27FC236}">
                <a16:creationId xmlns:a16="http://schemas.microsoft.com/office/drawing/2014/main" xmlns="" id="{81A840E5-5AD1-E46D-4059-0D3A78B7843A}"/>
              </a:ext>
            </a:extLst>
          </p:cNvPr>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624110"/>
            <a:ext cx="7696199" cy="671290"/>
          </a:xfrm>
        </p:spPr>
        <p:txBody>
          <a:bodyPr/>
          <a:lstStyle/>
          <a:p>
            <a:pPr algn="ctr"/>
            <a:r>
              <a:rPr lang="en-US" sz="3200" b="1" dirty="0">
                <a:solidFill>
                  <a:schemeClr val="accent1"/>
                </a:solidFill>
                <a:latin typeface="Times New Roman" panose="02020603050405020304" pitchFamily="18" charset="0"/>
                <a:cs typeface="Times New Roman" panose="02020603050405020304" pitchFamily="18" charset="0"/>
              </a:rPr>
              <a:t>Proposed System</a:t>
            </a:r>
            <a:endParaRPr lang="en-US" sz="32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7624" y="1700809"/>
            <a:ext cx="7194376" cy="3023592"/>
          </a:xfrm>
        </p:spPr>
        <p:txBody>
          <a:bodyPr>
            <a:normAutofit lnSpcReduction="10000"/>
          </a:bodyPr>
          <a:lstStyle/>
          <a:p>
            <a:pPr marL="0" indent="0" algn="just">
              <a:buNone/>
            </a:pPr>
            <a:endParaRPr lang="en-US" dirty="0"/>
          </a:p>
          <a:p>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a:t>
            </a:r>
            <a:r>
              <a:rPr lang="en-US" sz="1800" dirty="0" smtClean="0">
                <a:latin typeface="Times New Roman" pitchFamily="18" charset="0"/>
                <a:cs typeface="Times New Roman" pitchFamily="18" charset="0"/>
              </a:rPr>
              <a:t>proposed method, apply deep neural network and face of </a:t>
            </a:r>
            <a:r>
              <a:rPr lang="en-US" sz="1800" dirty="0" err="1" smtClean="0">
                <a:latin typeface="Times New Roman" pitchFamily="18" charset="0"/>
                <a:cs typeface="Times New Roman" pitchFamily="18" charset="0"/>
              </a:rPr>
              <a:t>haar</a:t>
            </a:r>
            <a:r>
              <a:rPr lang="en-US" sz="1800" dirty="0" smtClean="0">
                <a:latin typeface="Times New Roman" pitchFamily="18" charset="0"/>
                <a:cs typeface="Times New Roman" pitchFamily="18" charset="0"/>
              </a:rPr>
              <a:t> cascade classifier.</a:t>
            </a:r>
          </a:p>
          <a:p>
            <a:r>
              <a:rPr lang="en-US" sz="1800" dirty="0" smtClean="0">
                <a:latin typeface="Times New Roman" pitchFamily="18" charset="0"/>
                <a:cs typeface="Times New Roman" pitchFamily="18" charset="0"/>
              </a:rPr>
              <a:t>Then the OTP based transaction is very simple with the more security.</a:t>
            </a:r>
          </a:p>
          <a:p>
            <a:pPr>
              <a:buNone/>
            </a:pPr>
            <a:endParaRPr lang="en-US" sz="1800" dirty="0" smtClean="0">
              <a:latin typeface="Times New Roman" pitchFamily="18" charset="0"/>
              <a:cs typeface="Times New Roman" pitchFamily="18" charset="0"/>
            </a:endParaRPr>
          </a:p>
          <a:p>
            <a:pPr lvl="4"/>
            <a:r>
              <a:rPr lang="en-US" sz="1800" dirty="0" smtClean="0">
                <a:latin typeface="Times New Roman" pitchFamily="18" charset="0"/>
                <a:cs typeface="Times New Roman" pitchFamily="18" charset="0"/>
              </a:rPr>
              <a:t>Face recognition</a:t>
            </a:r>
          </a:p>
          <a:p>
            <a:pPr lvl="4"/>
            <a:r>
              <a:rPr lang="en-US" sz="1800" dirty="0" smtClean="0">
                <a:latin typeface="Times New Roman" pitchFamily="18" charset="0"/>
                <a:cs typeface="Times New Roman" pitchFamily="18" charset="0"/>
              </a:rPr>
              <a:t>OTP  based</a:t>
            </a:r>
          </a:p>
          <a:p>
            <a:pPr lvl="4"/>
            <a:r>
              <a:rPr lang="en-US" sz="1800" dirty="0" smtClean="0">
                <a:latin typeface="Times New Roman" pitchFamily="18" charset="0"/>
                <a:cs typeface="Times New Roman" pitchFamily="18" charset="0"/>
              </a:rPr>
              <a:t>Cascade classifier</a:t>
            </a:r>
          </a:p>
          <a:p>
            <a:pPr lvl="4"/>
            <a:r>
              <a:rPr lang="en-US" sz="1800" dirty="0" smtClean="0">
                <a:latin typeface="Times New Roman" pitchFamily="18" charset="0"/>
                <a:cs typeface="Times New Roman" pitchFamily="18" charset="0"/>
              </a:rPr>
              <a:t>Video streaming</a:t>
            </a:r>
          </a:p>
          <a:p>
            <a:pPr lvl="4"/>
            <a:r>
              <a:rPr lang="en-US" sz="1800" dirty="0" smtClean="0">
                <a:latin typeface="Times New Roman" pitchFamily="18" charset="0"/>
                <a:cs typeface="Times New Roman" pitchFamily="18" charset="0"/>
              </a:rPr>
              <a:t>Pre-process</a:t>
            </a:r>
          </a:p>
          <a:p>
            <a:pPr algn="just">
              <a:lnSpc>
                <a:spcPct val="100000"/>
              </a:lnSpc>
              <a:buFont typeface="Wingdings" panose="05000000000000000000" pitchFamily="2" charset="2"/>
              <a:buChar char="Ø"/>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buNone/>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9B6492C7-9DE9-42F9-D863-8D6DE1E1EEDC}"/>
              </a:ext>
            </a:extLst>
          </p:cNvPr>
          <p:cNvSpPr>
            <a:spLocks noGrp="1"/>
          </p:cNvSpPr>
          <p:nvPr>
            <p:ph type="dt" sz="half" idx="10"/>
          </p:nvPr>
        </p:nvSpPr>
        <p:spPr/>
        <p:txBody>
          <a:bodyPr/>
          <a:lstStyle/>
          <a:p>
            <a:fld id="{659412D7-CB01-437D-821C-8E7EE1B217A8}" type="datetime1">
              <a:rPr lang="en-US" smtClean="0"/>
              <a:pPr/>
              <a:t>4/4/2023</a:t>
            </a:fld>
            <a:endParaRPr lang="en-US"/>
          </a:p>
        </p:txBody>
      </p:sp>
      <p:sp>
        <p:nvSpPr>
          <p:cNvPr id="5" name="Slide Number Placeholder 4">
            <a:extLst>
              <a:ext uri="{FF2B5EF4-FFF2-40B4-BE49-F238E27FC236}">
                <a16:creationId xmlns:a16="http://schemas.microsoft.com/office/drawing/2014/main" xmlns="" id="{7160B95D-2D1B-94D5-D322-FF484DD6422D}"/>
              </a:ext>
            </a:extLst>
          </p:cNvPr>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609600"/>
            <a:ext cx="7428935" cy="515144"/>
          </a:xfrm>
        </p:spPr>
        <p:txBody>
          <a:bodyPr>
            <a:noAutofit/>
          </a:bodyPr>
          <a:lstStyle/>
          <a:p>
            <a:pPr algn="ctr"/>
            <a:r>
              <a:rPr lang="en-US" sz="3200" b="1" dirty="0">
                <a:solidFill>
                  <a:schemeClr val="accent1"/>
                </a:solidFill>
                <a:latin typeface="Times New Roman" panose="02020603050405020304" pitchFamily="18" charset="0"/>
                <a:cs typeface="Times New Roman" panose="02020603050405020304" pitchFamily="18" charset="0"/>
              </a:rPr>
              <a:t>Development Environment</a:t>
            </a:r>
          </a:p>
        </p:txBody>
      </p:sp>
      <p:sp>
        <p:nvSpPr>
          <p:cNvPr id="3" name="Content Placeholder 2"/>
          <p:cNvSpPr>
            <a:spLocks noGrp="1"/>
          </p:cNvSpPr>
          <p:nvPr>
            <p:ph idx="1"/>
          </p:nvPr>
        </p:nvSpPr>
        <p:spPr>
          <a:xfrm>
            <a:off x="1847335" y="1447801"/>
            <a:ext cx="6019800" cy="4800599"/>
          </a:xfrm>
        </p:spPr>
        <p:txBody>
          <a:bodyPr>
            <a:normAutofit lnSpcReduction="10000"/>
          </a:bodyPr>
          <a:lstStyle/>
          <a:p>
            <a:pPr marL="0" lvl="0" indent="0">
              <a:buNone/>
            </a:pPr>
            <a:r>
              <a:rPr lang="en-US" sz="2000" dirty="0">
                <a:latin typeface="Times New Roman" panose="02020603050405020304" pitchFamily="18" charset="0"/>
                <a:cs typeface="Times New Roman" panose="02020603050405020304" pitchFamily="18" charset="0"/>
              </a:rPr>
              <a:t>HARDWARE REQUIREMENTS:</a:t>
            </a:r>
          </a:p>
          <a:p>
            <a:pPr marL="0" lvl="0" indent="0">
              <a:buNone/>
            </a:pPr>
            <a:endParaRPr lang="en-US" sz="2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Hard Disk	           :	500GB and Above</a:t>
            </a:r>
          </a:p>
          <a:p>
            <a:pPr lvl="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RAM	           : 	</a:t>
            </a:r>
            <a:r>
              <a:rPr lang="en-US" sz="1800" dirty="0" smtClean="0">
                <a:solidFill>
                  <a:schemeClr val="tx1"/>
                </a:solidFill>
                <a:latin typeface="Times New Roman" panose="02020603050405020304" pitchFamily="18" charset="0"/>
                <a:cs typeface="Times New Roman" panose="02020603050405020304" pitchFamily="18" charset="0"/>
              </a:rPr>
              <a:t>4GB </a:t>
            </a:r>
            <a:r>
              <a:rPr lang="en-US" sz="1800" dirty="0">
                <a:solidFill>
                  <a:schemeClr val="tx1"/>
                </a:solidFill>
                <a:latin typeface="Times New Roman" panose="02020603050405020304" pitchFamily="18" charset="0"/>
                <a:cs typeface="Times New Roman" panose="02020603050405020304" pitchFamily="18" charset="0"/>
              </a:rPr>
              <a:t>and Above</a:t>
            </a:r>
          </a:p>
          <a:p>
            <a:pPr lvl="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Processor	           :	</a:t>
            </a:r>
            <a:r>
              <a:rPr lang="en-US" sz="1800" dirty="0" smtClean="0">
                <a:solidFill>
                  <a:schemeClr val="tx1"/>
                </a:solidFill>
                <a:latin typeface="Times New Roman" panose="02020603050405020304" pitchFamily="18" charset="0"/>
                <a:cs typeface="Times New Roman" panose="02020603050405020304" pitchFamily="18" charset="0"/>
              </a:rPr>
              <a:t>I3 </a:t>
            </a:r>
            <a:r>
              <a:rPr lang="en-US" sz="1800" dirty="0">
                <a:solidFill>
                  <a:schemeClr val="tx1"/>
                </a:solidFill>
                <a:latin typeface="Times New Roman" panose="02020603050405020304" pitchFamily="18" charset="0"/>
                <a:cs typeface="Times New Roman" panose="02020603050405020304" pitchFamily="18" charset="0"/>
              </a:rPr>
              <a:t>and Above</a:t>
            </a:r>
          </a:p>
          <a:p>
            <a:pPr lvl="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GPU</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SOFTWARE REQUIREMENTS:</a:t>
            </a:r>
          </a:p>
          <a:p>
            <a:pPr marL="0" indent="0">
              <a:buNone/>
            </a:pP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Operating System     :	Windows 10 (64 bit)</a:t>
            </a:r>
            <a:endParaRPr lang="en-IN" sz="18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Software		 : 	</a:t>
            </a:r>
            <a:r>
              <a:rPr lang="en-US" sz="1800" dirty="0" smtClean="0">
                <a:solidFill>
                  <a:schemeClr val="tx1"/>
                </a:solidFill>
                <a:latin typeface="Times New Roman" panose="02020603050405020304" pitchFamily="18" charset="0"/>
                <a:cs typeface="Times New Roman" panose="02020603050405020304" pitchFamily="18" charset="0"/>
              </a:rPr>
              <a:t>Python idle</a:t>
            </a:r>
            <a:endParaRPr lang="en-US" sz="18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 Tools 		 :	</a:t>
            </a:r>
            <a:r>
              <a:rPr lang="en-US" sz="1800" dirty="0" err="1" smtClean="0">
                <a:latin typeface="Times New Roman" panose="02020603050405020304" pitchFamily="18" charset="0"/>
                <a:cs typeface="Times New Roman" panose="02020603050405020304" pitchFamily="18" charset="0"/>
              </a:rPr>
              <a:t>Opencv</a:t>
            </a:r>
            <a:endParaRPr lang="en-IN" sz="1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BA5A45CA-52B8-69A1-C4C3-A321FFE63436}"/>
              </a:ext>
            </a:extLst>
          </p:cNvPr>
          <p:cNvSpPr>
            <a:spLocks noGrp="1"/>
          </p:cNvSpPr>
          <p:nvPr>
            <p:ph type="dt" sz="half" idx="10"/>
          </p:nvPr>
        </p:nvSpPr>
        <p:spPr/>
        <p:txBody>
          <a:bodyPr/>
          <a:lstStyle/>
          <a:p>
            <a:fld id="{44E1630B-14B3-4D33-A321-1DCA546A274D}" type="datetime1">
              <a:rPr lang="en-US" smtClean="0"/>
              <a:pPr/>
              <a:t>4/4/2023</a:t>
            </a:fld>
            <a:endParaRPr lang="en-US"/>
          </a:p>
        </p:txBody>
      </p:sp>
      <p:sp>
        <p:nvSpPr>
          <p:cNvPr id="5" name="Slide Number Placeholder 4">
            <a:extLst>
              <a:ext uri="{FF2B5EF4-FFF2-40B4-BE49-F238E27FC236}">
                <a16:creationId xmlns:a16="http://schemas.microsoft.com/office/drawing/2014/main" xmlns="" id="{E6B1AAE3-F43E-0D2D-9C72-71384DBF24D4}"/>
              </a:ext>
            </a:extLst>
          </p:cNvPr>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5"/>
  <p:tag name="AS_OS" val="Unix 5.15.0.1033"/>
  <p:tag name="AS_RELEASE_DATE" val="2022.06.14"/>
  <p:tag name="AS_TITLE" val="Aspose.Slides for .NET5"/>
  <p:tag name="AS_VERSION" val="22.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1323</Words>
  <Application>Microsoft Office PowerPoint</Application>
  <PresentationFormat>On-screen Show (4:3)</PresentationFormat>
  <Paragraphs>233</Paragraphs>
  <Slides>26</Slides>
  <Notes>0</Notes>
  <HiddenSlides>0</HiddenSlides>
  <MMClips>0</MMClip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Office Theme</vt:lpstr>
      <vt:lpstr>Office Theme</vt:lpstr>
      <vt:lpstr>Office Theme</vt:lpstr>
      <vt:lpstr>Slide 1</vt:lpstr>
      <vt:lpstr>Introduction</vt:lpstr>
      <vt:lpstr>Objectives</vt:lpstr>
      <vt:lpstr>           Literature Review</vt:lpstr>
      <vt:lpstr>Slide 5</vt:lpstr>
      <vt:lpstr>Problem Statement</vt:lpstr>
      <vt:lpstr>Existing System</vt:lpstr>
      <vt:lpstr>Proposed System</vt:lpstr>
      <vt:lpstr>Development Environment</vt:lpstr>
      <vt:lpstr>  System Architecture </vt:lpstr>
      <vt:lpstr>                   DATA FLOW DIAGRAMS  </vt:lpstr>
      <vt:lpstr>Slide 12</vt:lpstr>
      <vt:lpstr>Slide 13</vt:lpstr>
      <vt:lpstr>Slide 14</vt:lpstr>
      <vt:lpstr>Module Description</vt:lpstr>
      <vt:lpstr>Slide 16</vt:lpstr>
      <vt:lpstr>Slide 17</vt:lpstr>
      <vt:lpstr>Testing</vt:lpstr>
      <vt:lpstr>Screenshots</vt:lpstr>
      <vt:lpstr>Slide 20</vt:lpstr>
      <vt:lpstr>Slide 21</vt:lpstr>
      <vt:lpstr>Conclusion</vt:lpstr>
      <vt:lpstr>Future Enhancement</vt:lpstr>
      <vt:lpstr>References</vt:lpstr>
      <vt:lpstr>Slide 25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Benson</dc:creator>
  <cp:lastModifiedBy>Windows User</cp:lastModifiedBy>
  <cp:revision>37</cp:revision>
  <cp:lastPrinted>2023-04-03T07:11:04Z</cp:lastPrinted>
  <dcterms:created xsi:type="dcterms:W3CDTF">2023-04-03T07:11:04Z</dcterms:created>
  <dcterms:modified xsi:type="dcterms:W3CDTF">2023-04-05T00:15:47Z</dcterms:modified>
</cp:coreProperties>
</file>