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8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analytics\KPMG%20Virtual%20Internship\KPMG_VI_New_raw_data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Count based on 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Tables'!$A$2:$A$9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Tables'!$B$2:$B$9</c:f>
              <c:numCache>
                <c:formatCode>General</c:formatCode>
                <c:ptCount val="7"/>
                <c:pt idx="0">
                  <c:v>3041</c:v>
                </c:pt>
                <c:pt idx="1">
                  <c:v>3202</c:v>
                </c:pt>
                <c:pt idx="2">
                  <c:v>6533</c:v>
                </c:pt>
                <c:pt idx="3">
                  <c:v>3390</c:v>
                </c:pt>
                <c:pt idx="4">
                  <c:v>2808</c:v>
                </c:pt>
                <c:pt idx="5">
                  <c:v>12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37-45E6-B36C-FA9A057642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9214568"/>
        <c:axId val="619207728"/>
      </c:barChart>
      <c:catAx>
        <c:axId val="619214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207728"/>
        <c:crosses val="autoZero"/>
        <c:auto val="1"/>
        <c:lblAlgn val="ctr"/>
        <c:lblOffset val="100"/>
        <c:noMultiLvlLbl val="0"/>
      </c:catAx>
      <c:valAx>
        <c:axId val="61920772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Bike related Purchases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19214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based on Job Industry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Tables'!$A$17:$A$26</c:f>
              <c:strCache>
                <c:ptCount val="9"/>
                <c:pt idx="0">
                  <c:v>Telecommunications</c:v>
                </c:pt>
                <c:pt idx="1">
                  <c:v>Argiculture</c:v>
                </c:pt>
                <c:pt idx="2">
                  <c:v>Entertainment</c:v>
                </c:pt>
                <c:pt idx="3">
                  <c:v>IT</c:v>
                </c:pt>
                <c:pt idx="4">
                  <c:v>Property</c:v>
                </c:pt>
                <c:pt idx="5">
                  <c:v>Retail</c:v>
                </c:pt>
                <c:pt idx="6">
                  <c:v>Health</c:v>
                </c:pt>
                <c:pt idx="7">
                  <c:v>Financial Services</c:v>
                </c:pt>
                <c:pt idx="8">
                  <c:v>Manufacturing</c:v>
                </c:pt>
              </c:strCache>
            </c:strRef>
          </c:cat>
          <c:val>
            <c:numRef>
              <c:f>'Pivot Tables'!$B$17:$B$26</c:f>
              <c:numCache>
                <c:formatCode>"$"#,##0.00</c:formatCode>
                <c:ptCount val="9"/>
                <c:pt idx="0">
                  <c:v>186662.43999999989</c:v>
                </c:pt>
                <c:pt idx="1">
                  <c:v>300566.23999999953</c:v>
                </c:pt>
                <c:pt idx="2">
                  <c:v>380207.90999999974</c:v>
                </c:pt>
                <c:pt idx="3">
                  <c:v>598669.45999999985</c:v>
                </c:pt>
                <c:pt idx="4">
                  <c:v>688763.64000000129</c:v>
                </c:pt>
                <c:pt idx="5">
                  <c:v>963206.73000000091</c:v>
                </c:pt>
                <c:pt idx="6">
                  <c:v>1633504.4400000067</c:v>
                </c:pt>
                <c:pt idx="7">
                  <c:v>2114978.6600000067</c:v>
                </c:pt>
                <c:pt idx="8">
                  <c:v>2125108.2100000079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D-4E36-BAFF-7E99F58653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9219248"/>
        <c:axId val="619217088"/>
      </c:barChart>
      <c:catAx>
        <c:axId val="619219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Job Industry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217088"/>
        <c:crosses val="autoZero"/>
        <c:auto val="1"/>
        <c:lblAlgn val="ctr"/>
        <c:lblOffset val="100"/>
        <c:noMultiLvlLbl val="0"/>
      </c:catAx>
      <c:valAx>
        <c:axId val="6192170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baseline="0" dirty="0">
                    <a:solidFill>
                      <a:srgbClr val="FFFFFF"/>
                    </a:solidFill>
                  </a:rPr>
                  <a:t>Profit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crossAx val="61921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based on Age Distribution and Wealth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Tables'!$B$85:$B$86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Tables'!$A$87:$A$94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Tables'!$B$87:$B$94</c:f>
              <c:numCache>
                <c:formatCode>"$"#,##0.00</c:formatCode>
                <c:ptCount val="7"/>
                <c:pt idx="0">
                  <c:v>455657.02000000054</c:v>
                </c:pt>
                <c:pt idx="1">
                  <c:v>418867.22999999969</c:v>
                </c:pt>
                <c:pt idx="2">
                  <c:v>831714.4800000008</c:v>
                </c:pt>
                <c:pt idx="3">
                  <c:v>492596.27999999997</c:v>
                </c:pt>
                <c:pt idx="4">
                  <c:v>354344.10000000027</c:v>
                </c:pt>
                <c:pt idx="5">
                  <c:v>2596.17</c:v>
                </c:pt>
                <c:pt idx="6">
                  <c:v>7212.170000000001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0-468A-A541-6057F0658DF8}"/>
            </c:ext>
          </c:extLst>
        </c:ser>
        <c:ser>
          <c:idx val="1"/>
          <c:order val="1"/>
          <c:tx>
            <c:strRef>
              <c:f>'Pivot Tables'!$C$85:$C$86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Tables'!$A$87:$A$94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Tables'!$C$87:$C$94</c:f>
              <c:numCache>
                <c:formatCode>"$"#,##0.00</c:formatCode>
                <c:ptCount val="7"/>
                <c:pt idx="0">
                  <c:v>382830.49000000022</c:v>
                </c:pt>
                <c:pt idx="1">
                  <c:v>479242.03000000009</c:v>
                </c:pt>
                <c:pt idx="2">
                  <c:v>906029.50999999908</c:v>
                </c:pt>
                <c:pt idx="3">
                  <c:v>510398.47999999969</c:v>
                </c:pt>
                <c:pt idx="4">
                  <c:v>386673.55999999994</c:v>
                </c:pt>
                <c:pt idx="5">
                  <c:v>4523.2299999999996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0-468A-A541-6057F0658DF8}"/>
            </c:ext>
          </c:extLst>
        </c:ser>
        <c:ser>
          <c:idx val="2"/>
          <c:order val="2"/>
          <c:tx>
            <c:strRef>
              <c:f>'Pivot Tables'!$D$85:$D$86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Tables'!$A$87:$A$94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Tables'!$D$87:$D$94</c:f>
              <c:numCache>
                <c:formatCode>"$"#,##0.00</c:formatCode>
                <c:ptCount val="7"/>
                <c:pt idx="0">
                  <c:v>840678.45000000147</c:v>
                </c:pt>
                <c:pt idx="1">
                  <c:v>871186.24000000255</c:v>
                </c:pt>
                <c:pt idx="2">
                  <c:v>1836376.380000008</c:v>
                </c:pt>
                <c:pt idx="3">
                  <c:v>896883.71000000159</c:v>
                </c:pt>
                <c:pt idx="4">
                  <c:v>779401.58</c:v>
                </c:pt>
                <c:pt idx="6">
                  <c:v>2977.1100000000006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0-468A-A541-6057F0658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602456"/>
        <c:axId val="503603536"/>
      </c:barChart>
      <c:catAx>
        <c:axId val="503602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03536"/>
        <c:crosses val="autoZero"/>
        <c:auto val="1"/>
        <c:lblAlgn val="ctr"/>
        <c:lblOffset val="100"/>
        <c:noMultiLvlLbl val="0"/>
      </c:catAx>
      <c:valAx>
        <c:axId val="50360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02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Customers based on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Tables'!$B$59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Tables'!$A$60:$A$63</c:f>
              <c:strCache>
                <c:ptCount val="3"/>
                <c:pt idx="0">
                  <c:v>QLD</c:v>
                </c:pt>
                <c:pt idx="1">
                  <c:v>VIC</c:v>
                </c:pt>
                <c:pt idx="2">
                  <c:v>NSW</c:v>
                </c:pt>
              </c:strCache>
            </c:strRef>
          </c:cat>
          <c:val>
            <c:numRef>
              <c:f>'Pivot Tables'!$B$60:$B$63</c:f>
              <c:numCache>
                <c:formatCode>0</c:formatCode>
                <c:ptCount val="3"/>
                <c:pt idx="0">
                  <c:v>4144</c:v>
                </c:pt>
                <c:pt idx="1">
                  <c:v>4908</c:v>
                </c:pt>
                <c:pt idx="2">
                  <c:v>10364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2-4152-9C5B-FEEA34B991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90745416"/>
        <c:axId val="690752976"/>
      </c:barChart>
      <c:catAx>
        <c:axId val="690745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752976"/>
        <c:crosses val="autoZero"/>
        <c:auto val="1"/>
        <c:lblAlgn val="ctr"/>
        <c:lblOffset val="100"/>
        <c:noMultiLvlLbl val="0"/>
      </c:catAx>
      <c:valAx>
        <c:axId val="6907529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crossAx val="690745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 related Purchases Count based on Car Ownership and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Tables'!$B$102:$B$103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Tables'!$A$104:$A$106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Tables'!$B$104:$B$106</c:f>
              <c:numCache>
                <c:formatCode>0</c:formatCode>
                <c:ptCount val="2"/>
                <c:pt idx="0">
                  <c:v>5035</c:v>
                </c:pt>
                <c:pt idx="1">
                  <c:v>5329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B-4F45-81F7-CC80FA01ED30}"/>
            </c:ext>
          </c:extLst>
        </c:ser>
        <c:ser>
          <c:idx val="1"/>
          <c:order val="1"/>
          <c:tx>
            <c:strRef>
              <c:f>'Pivot Tables'!$C$102:$C$103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Tables'!$A$104:$A$106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Tables'!$C$104:$C$106</c:f>
              <c:numCache>
                <c:formatCode>0</c:formatCode>
                <c:ptCount val="2"/>
                <c:pt idx="0">
                  <c:v>2073</c:v>
                </c:pt>
                <c:pt idx="1">
                  <c:v>2071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B-4F45-81F7-CC80FA01ED30}"/>
            </c:ext>
          </c:extLst>
        </c:ser>
        <c:ser>
          <c:idx val="2"/>
          <c:order val="2"/>
          <c:tx>
            <c:strRef>
              <c:f>'Pivot Tables'!$D$102:$D$103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Tables'!$A$104:$A$106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Tables'!$D$104:$D$106</c:f>
              <c:numCache>
                <c:formatCode>0</c:formatCode>
                <c:ptCount val="2"/>
                <c:pt idx="0">
                  <c:v>2527</c:v>
                </c:pt>
                <c:pt idx="1">
                  <c:v>2381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4B-4F45-81F7-CC80FA01E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2060672"/>
        <c:axId val="772061032"/>
      </c:barChart>
      <c:catAx>
        <c:axId val="7720606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Car Ownership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061032"/>
        <c:crosses val="autoZero"/>
        <c:auto val="1"/>
        <c:lblAlgn val="ctr"/>
        <c:lblOffset val="100"/>
        <c:noMultiLvlLbl val="0"/>
      </c:catAx>
      <c:valAx>
        <c:axId val="77206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Bike Related Purchases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06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based on Age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Tables'!$B$30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'Pivot Tables'!$A$31:$A$38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81-91</c:v>
                </c:pt>
              </c:strCache>
            </c:strRef>
          </c:cat>
          <c:val>
            <c:numRef>
              <c:f>'Pivot Tables'!$B$31:$B$38</c:f>
              <c:numCache>
                <c:formatCode>"$"#,##0.00</c:formatCode>
                <c:ptCount val="7"/>
                <c:pt idx="0">
                  <c:v>1679165.9600000021</c:v>
                </c:pt>
                <c:pt idx="1">
                  <c:v>1769295.500000004</c:v>
                </c:pt>
                <c:pt idx="2">
                  <c:v>3574120.3699999652</c:v>
                </c:pt>
                <c:pt idx="3">
                  <c:v>1899878.4700000072</c:v>
                </c:pt>
                <c:pt idx="4">
                  <c:v>1520419.2400000026</c:v>
                </c:pt>
                <c:pt idx="5">
                  <c:v>7119.4</c:v>
                </c:pt>
                <c:pt idx="6">
                  <c:v>10189.280000000001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8-4F08-81BF-1CC45199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032016"/>
        <c:axId val="492033096"/>
      </c:lineChart>
      <c:catAx>
        <c:axId val="49203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033096"/>
        <c:crosses val="autoZero"/>
        <c:auto val="1"/>
        <c:lblAlgn val="ctr"/>
        <c:lblOffset val="100"/>
        <c:noMultiLvlLbl val="0"/>
      </c:catAx>
      <c:valAx>
        <c:axId val="492033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03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Copy.xlsx]Pivot Tables!PivotTable6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Customers based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Tables'!$B$72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D3-47F7-BB42-EB152EFBFC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D3-47F7-BB42-EB152EFBFC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D3-47F7-BB42-EB152EFBFC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Tables'!$A$73:$A$76</c:f>
              <c:strCache>
                <c:ptCount val="3"/>
                <c:pt idx="0">
                  <c:v>U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'Pivot Tables'!$B$73:$B$76</c:f>
              <c:numCache>
                <c:formatCode>0</c:formatCode>
                <c:ptCount val="3"/>
                <c:pt idx="0">
                  <c:v>438</c:v>
                </c:pt>
                <c:pt idx="1">
                  <c:v>9255</c:v>
                </c:pt>
                <c:pt idx="2">
                  <c:v>9749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D3-47F7-BB42-EB152EFBFC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 - Copy.xlsx]RFM Analysis!PivotTable10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Customers based on Customer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'RFM Analysis'!$L$10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Analysis'!$K$11:$K$15</c:f>
              <c:strCache>
                <c:ptCount val="4"/>
                <c:pt idx="0">
                  <c:v>Gold</c:v>
                </c:pt>
                <c:pt idx="1">
                  <c:v>Platinum</c:v>
                </c:pt>
                <c:pt idx="2">
                  <c:v>Bronze</c:v>
                </c:pt>
                <c:pt idx="3">
                  <c:v>Silver</c:v>
                </c:pt>
              </c:strCache>
            </c:strRef>
          </c:cat>
          <c:val>
            <c:numRef>
              <c:f>'RFM Analysis'!$L$11:$L$15</c:f>
              <c:numCache>
                <c:formatCode>General</c:formatCode>
                <c:ptCount val="4"/>
                <c:pt idx="0">
                  <c:v>866</c:v>
                </c:pt>
                <c:pt idx="1">
                  <c:v>869</c:v>
                </c:pt>
                <c:pt idx="2">
                  <c:v>874</c:v>
                </c:pt>
                <c:pt idx="3">
                  <c:v>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1-499C-AED5-D328EC863F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00913992"/>
        <c:axId val="500910392"/>
      </c:barChart>
      <c:catAx>
        <c:axId val="5009139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Profile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910392"/>
        <c:crosses val="autoZero"/>
        <c:auto val="1"/>
        <c:lblAlgn val="ctr"/>
        <c:lblOffset val="100"/>
        <c:noMultiLvlLbl val="0"/>
      </c:catAx>
      <c:valAx>
        <c:axId val="50091039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0913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/>
    </a:solidFill>
    <a:ln w="25400" cap="flat" cmpd="sng" algn="ctr">
      <a:solidFill>
        <a:schemeClr val="dk1">
          <a:shade val="15000"/>
        </a:schemeClr>
      </a:solidFill>
      <a:prstDash val="solid"/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ARUN 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921702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and Customer Profile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the Recency of purchase of customers, Frequency of their purchases and Monetary from the purchases made a customer profile visual was generated.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customers are Silver Profile.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75A484-DF96-22F7-A9B7-B3BEF4A95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107363"/>
              </p:ext>
            </p:extLst>
          </p:nvPr>
        </p:nvGraphicFramePr>
        <p:xfrm>
          <a:off x="4487825" y="1231766"/>
          <a:ext cx="4282800" cy="364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5322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C9F61-6F38-006E-37EC-A15BA59DB746}"/>
              </a:ext>
            </a:extLst>
          </p:cNvPr>
          <p:cNvSpPr txBox="1"/>
          <p:nvPr/>
        </p:nvSpPr>
        <p:spPr>
          <a:xfrm>
            <a:off x="205025" y="1103974"/>
            <a:ext cx="71311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CLASSIFICATION – Targeting high value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1FD22-C604-7B97-EA4C-B5701564F902}"/>
              </a:ext>
            </a:extLst>
          </p:cNvPr>
          <p:cNvSpPr txBox="1"/>
          <p:nvPr/>
        </p:nvSpPr>
        <p:spPr>
          <a:xfrm>
            <a:off x="205025" y="1756753"/>
            <a:ext cx="85656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Based on the Data analysis and visuals generated. These are the high value customers that should be targeted: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2972-A1D0-1AA2-30AC-7162245AF090}"/>
              </a:ext>
            </a:extLst>
          </p:cNvPr>
          <p:cNvSpPr txBox="1"/>
          <p:nvPr/>
        </p:nvSpPr>
        <p:spPr>
          <a:xfrm>
            <a:off x="205025" y="2563420"/>
            <a:ext cx="8565600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Customers between the age of 41 and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who work in the Manufacturing, Financial Services and Health industry.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Customers who are currently living in New South Wales and Victoria states.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highly value customers are Female.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Most of the highly valued customers are of the mass wealth segment.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0" dirty="0"/>
              <a:t>This are some of the customers that will come up as one of the most valuable customers to the company.</a:t>
            </a:r>
            <a:endParaRPr sz="1400" b="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364E4B-D6F9-21BD-923C-8356B6380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58706"/>
              </p:ext>
            </p:extLst>
          </p:nvPr>
        </p:nvGraphicFramePr>
        <p:xfrm>
          <a:off x="300443" y="1808455"/>
          <a:ext cx="8470182" cy="285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26">
                  <a:extLst>
                    <a:ext uri="{9D8B030D-6E8A-4147-A177-3AD203B41FA5}">
                      <a16:colId xmlns:a16="http://schemas.microsoft.com/office/drawing/2014/main" val="255493784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3877124914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1172231377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2002507715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251360485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4188341287"/>
                    </a:ext>
                  </a:extLst>
                </a:gridCol>
                <a:gridCol w="1210026">
                  <a:extLst>
                    <a:ext uri="{9D8B030D-6E8A-4147-A177-3AD203B41FA5}">
                      <a16:colId xmlns:a16="http://schemas.microsoft.com/office/drawing/2014/main" val="1642975316"/>
                    </a:ext>
                  </a:extLst>
                </a:gridCol>
              </a:tblGrid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first_name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last_name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job_title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job_industry_category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wealth_segment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21730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Spellacy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VP Marketing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Health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385270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Winnifred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Beswetherick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Actuary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810776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Disbrow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 Accountant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Financial Services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299042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Martelle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Tuppeny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Marketing Assistant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Manufacturing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1069916"/>
                  </a:ext>
                </a:extLst>
              </a:tr>
              <a:tr h="47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Patricia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Everix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Director of 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Health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Mass Customer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7837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F227D-A92F-95F4-7118-274A5FF6736F}"/>
              </a:ext>
            </a:extLst>
          </p:cNvPr>
          <p:cNvSpPr txBox="1"/>
          <p:nvPr/>
        </p:nvSpPr>
        <p:spPr>
          <a:xfrm>
            <a:off x="325675" y="1117600"/>
            <a:ext cx="4100275" cy="2816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Problem Outline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Sprocket Central Pty Ltd is a company that specializes in high quality bike and accessories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company is targeting 1000 new customers.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company is focused in maximizing profit through Bike Sales.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BFE94-76D8-DD25-0702-B5A403439A7C}"/>
              </a:ext>
            </a:extLst>
          </p:cNvPr>
          <p:cNvSpPr txBox="1"/>
          <p:nvPr/>
        </p:nvSpPr>
        <p:spPr>
          <a:xfrm>
            <a:off x="4794250" y="1117600"/>
            <a:ext cx="3892550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 distributions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Number of bike purchases in 3 years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category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Wealth segments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 on each states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Profile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6BFE5-3B95-2740-2056-CAC093A66F14}"/>
              </a:ext>
            </a:extLst>
          </p:cNvPr>
          <p:cNvSpPr txBox="1"/>
          <p:nvPr/>
        </p:nvSpPr>
        <p:spPr>
          <a:xfrm>
            <a:off x="3156851" y="903417"/>
            <a:ext cx="266194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Data Qualit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Assessment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6D8D-CEFB-D006-5972-E16E9D943D22}"/>
              </a:ext>
            </a:extLst>
          </p:cNvPr>
          <p:cNvSpPr txBox="1"/>
          <p:nvPr/>
        </p:nvSpPr>
        <p:spPr>
          <a:xfrm>
            <a:off x="611148" y="1324861"/>
            <a:ext cx="775335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Quality issues identified in the Transaction, Customer Demographic and Customer Address databases.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C27E1D-B096-5BDB-04C9-F8A4AF4CC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7004"/>
              </p:ext>
            </p:extLst>
          </p:nvPr>
        </p:nvGraphicFramePr>
        <p:xfrm>
          <a:off x="611148" y="1746305"/>
          <a:ext cx="7833133" cy="327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76">
                  <a:extLst>
                    <a:ext uri="{9D8B030D-6E8A-4147-A177-3AD203B41FA5}">
                      <a16:colId xmlns:a16="http://schemas.microsoft.com/office/drawing/2014/main" val="690429047"/>
                    </a:ext>
                  </a:extLst>
                </a:gridCol>
                <a:gridCol w="883412">
                  <a:extLst>
                    <a:ext uri="{9D8B030D-6E8A-4147-A177-3AD203B41FA5}">
                      <a16:colId xmlns:a16="http://schemas.microsoft.com/office/drawing/2014/main" val="1008984034"/>
                    </a:ext>
                  </a:extLst>
                </a:gridCol>
                <a:gridCol w="1296062">
                  <a:extLst>
                    <a:ext uri="{9D8B030D-6E8A-4147-A177-3AD203B41FA5}">
                      <a16:colId xmlns:a16="http://schemas.microsoft.com/office/drawing/2014/main" val="2025497300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917939727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847900124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2186744574"/>
                    </a:ext>
                  </a:extLst>
                </a:gridCol>
                <a:gridCol w="1144984">
                  <a:extLst>
                    <a:ext uri="{9D8B030D-6E8A-4147-A177-3AD203B41FA5}">
                      <a16:colId xmlns:a16="http://schemas.microsoft.com/office/drawing/2014/main" val="3178065125"/>
                    </a:ext>
                  </a:extLst>
                </a:gridCol>
              </a:tblGrid>
              <a:tr h="48219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Datasets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Accuracy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sym typeface="Arial"/>
                        </a:rPr>
                        <a:t>Completeness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sym typeface="Arial"/>
                        </a:rPr>
                        <a:t>Consistency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sym typeface="Arial"/>
                        </a:rPr>
                        <a:t>Currency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sym typeface="Arial"/>
                        </a:rPr>
                        <a:t>Relevancy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sym typeface="Arial"/>
                        </a:rPr>
                        <a:t>Validity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2641"/>
                  </a:ext>
                </a:extLst>
              </a:tr>
              <a:tr h="1060819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Customer</a:t>
                      </a:r>
                      <a:endParaRPr lang="en-US" sz="1200" b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sym typeface="Arial"/>
                      </a:endParaRPr>
                    </a:p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Demographic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DOB: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Inaccurate</a:t>
                      </a:r>
                    </a:p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age: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Missing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job_title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blanks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gender: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Inconsistency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deceased_indicator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Filter out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default column: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Delete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81503"/>
                  </a:ext>
                </a:extLst>
              </a:tr>
              <a:tr h="675067"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Customer Address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state: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Inconsistency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07698"/>
                  </a:ext>
                </a:extLst>
              </a:tr>
              <a:tr h="1060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Transactions</a:t>
                      </a:r>
                      <a:endParaRPr lang="en-US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profit: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Missing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online_order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Blanks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brand: Blanks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order_status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:</a:t>
                      </a:r>
                    </a:p>
                    <a:p>
                      <a:pPr algn="l"/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Cancelled filtered out</a:t>
                      </a:r>
                      <a:endParaRPr lang="en-US" sz="1200" dirty="0"/>
                    </a:p>
                    <a:p>
                      <a:pPr algn="l"/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list_price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: format</a:t>
                      </a:r>
                    </a:p>
                    <a:p>
                      <a:pPr marL="171450" lvl="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product_first_sold_date</a:t>
                      </a:r>
                      <a:r>
                        <a:rPr lang="en-US" sz="12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: format</a:t>
                      </a:r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184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76793"/>
            <a:ext cx="3856383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Based On the Age of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Most of the bike related purchases are made by customers between the age of 41 and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shows that middle aged customers are one of the most potential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E49D18F-C0D3-973C-C235-3125317CB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92156"/>
              </p:ext>
            </p:extLst>
          </p:nvPr>
        </p:nvGraphicFramePr>
        <p:xfrm>
          <a:off x="4487825" y="1176793"/>
          <a:ext cx="4282800" cy="370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30296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778578" cy="21390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Profit Based On Job Industry Category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Manufacturing, Financial Services and Health are the top three profit generating industries, followed by Retail, Property, IT, Entertainment, Agriculture, Telecommunications.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0855A6-66F6-989E-40BD-DEB0D24D1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458475"/>
              </p:ext>
            </p:extLst>
          </p:nvPr>
        </p:nvGraphicFramePr>
        <p:xfrm>
          <a:off x="4487825" y="1103974"/>
          <a:ext cx="4282800" cy="37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2833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858092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Profit in each Wealth Segment Based on Age of Customers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highest profit is obtained from customers of the age between 41 and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age between 41 and 50, Mass Customers have the highest profit, followed by High Net Worth Customers and finally Affluent Customers.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54F0B8-23A7-9F0C-0192-0ABD7DA9C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24945"/>
              </p:ext>
            </p:extLst>
          </p:nvPr>
        </p:nvGraphicFramePr>
        <p:xfrm>
          <a:off x="4487825" y="1103974"/>
          <a:ext cx="4282800" cy="37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97318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82628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with respect to Car ownership in each state.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Bike related purchases are from customers of NSW who own cars, NSW also has the highest population of customers of 10272.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those customers that don’t own cars, most purchases are also from NSW, followed by VIC and finally QLD state.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and the number of customers in each state are directly proportional.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69696EC-982B-586D-02F8-981DDAD98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068005"/>
              </p:ext>
            </p:extLst>
          </p:nvPr>
        </p:nvGraphicFramePr>
        <p:xfrm>
          <a:off x="4572000" y="3281093"/>
          <a:ext cx="4198625" cy="159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718251-117B-9BF8-EB1D-D809E05D8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65507"/>
              </p:ext>
            </p:extLst>
          </p:nvPr>
        </p:nvGraphicFramePr>
        <p:xfrm>
          <a:off x="4580200" y="1103975"/>
          <a:ext cx="4190425" cy="1893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29622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63B57-4867-9001-5AFA-AD73089D4134}"/>
              </a:ext>
            </a:extLst>
          </p:cNvPr>
          <p:cNvSpPr txBox="1"/>
          <p:nvPr/>
        </p:nvSpPr>
        <p:spPr>
          <a:xfrm>
            <a:off x="205025" y="1103974"/>
            <a:ext cx="3826286" cy="23544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Profit based on total number of customers and gender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profit is received from customers from the age of 41 to 50.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data the highest number of customers are female followed by male followed by U.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2B0288-58C3-7971-BFD4-F6E5C9210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79190"/>
              </p:ext>
            </p:extLst>
          </p:nvPr>
        </p:nvGraphicFramePr>
        <p:xfrm>
          <a:off x="4580200" y="1103974"/>
          <a:ext cx="4190425" cy="1717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4089EF-AE36-28B1-B193-88BCDF5BA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141952"/>
              </p:ext>
            </p:extLst>
          </p:nvPr>
        </p:nvGraphicFramePr>
        <p:xfrm>
          <a:off x="4572000" y="3123751"/>
          <a:ext cx="4198625" cy="175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1294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12947</TotalTime>
  <Words>741</Words>
  <Application>Microsoft Office PowerPoint</Application>
  <PresentationFormat>On-screen Show (16:9)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 s</cp:lastModifiedBy>
  <cp:revision>25</cp:revision>
  <dcterms:modified xsi:type="dcterms:W3CDTF">2023-08-23T15:17:43Z</dcterms:modified>
</cp:coreProperties>
</file>