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03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6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96" y="2032850"/>
            <a:ext cx="5516629" cy="16253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Marketing Analytics 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552" y="3658158"/>
            <a:ext cx="5356205" cy="1160213"/>
          </a:xfrm>
        </p:spPr>
        <p:txBody>
          <a:bodyPr/>
          <a:lstStyle/>
          <a:p>
            <a:r>
              <a:rPr dirty="0"/>
              <a:t>Business Ideas &amp; Insights Summary</a:t>
            </a:r>
          </a:p>
          <a:p>
            <a:r>
              <a:rPr lang="en-US" dirty="0"/>
              <a:t>Presented by: </a:t>
            </a:r>
            <a:r>
              <a:rPr dirty="0"/>
              <a:t>Arun</a:t>
            </a:r>
            <a:r>
              <a:rPr lang="en-US" dirty="0"/>
              <a:t>achalam S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3F75-CE17-DF95-6F17-42B43F61F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FADE-F00F-837A-E350-6F6EB9CA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9626799" cy="1286212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Q8 –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Optimize mobile landing pages and reduce load time.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18B0C-73A7-FD09-18E7-8EB7CB60C2B6}"/>
              </a:ext>
            </a:extLst>
          </p:cNvPr>
          <p:cNvSpPr txBox="1"/>
          <p:nvPr/>
        </p:nvSpPr>
        <p:spPr>
          <a:xfrm>
            <a:off x="1076178" y="2112105"/>
            <a:ext cx="982628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Discounts increased volume but reduced overall profit margins by 12%.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dirty="0">
                <a:latin typeface="+mj-lt"/>
              </a:rPr>
              <a:t>Use targeted discounts for specific segments instead of blanket offers.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Apply discount caps and track profitability per product.</a:t>
            </a:r>
          </a:p>
        </p:txBody>
      </p:sp>
    </p:spTree>
    <p:extLst>
      <p:ext uri="{BB962C8B-B14F-4D97-AF65-F5344CB8AC3E}">
        <p14:creationId xmlns:p14="http://schemas.microsoft.com/office/powerpoint/2010/main" val="383404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6DA1-0449-B431-54D2-1FAC35AD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B8A1-B651-2327-62D5-33853A87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Q9 – Market Basket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C7D14-3FF9-067B-CB77-3C3E5121CCE1}"/>
              </a:ext>
            </a:extLst>
          </p:cNvPr>
          <p:cNvSpPr txBox="1"/>
          <p:nvPr/>
        </p:nvSpPr>
        <p:spPr>
          <a:xfrm>
            <a:off x="1076178" y="1639204"/>
            <a:ext cx="982628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Customers frequently bought Shoes + Socks and Phone + Earphones together.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Bundle frequently purchased items to increase order value.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Launch combo offers and cross-sell campaigns.</a:t>
            </a:r>
          </a:p>
        </p:txBody>
      </p:sp>
    </p:spTree>
    <p:extLst>
      <p:ext uri="{BB962C8B-B14F-4D97-AF65-F5344CB8AC3E}">
        <p14:creationId xmlns:p14="http://schemas.microsoft.com/office/powerpoint/2010/main" val="54993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0268-26DB-CD6B-A167-8339F523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6C3B-A490-77AF-3C1E-A6A7F096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Q10 – Brand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C67B4-1296-F786-B651-7D3205BE297A}"/>
              </a:ext>
            </a:extLst>
          </p:cNvPr>
          <p:cNvSpPr txBox="1"/>
          <p:nvPr/>
        </p:nvSpPr>
        <p:spPr>
          <a:xfrm>
            <a:off x="1076178" y="1639204"/>
            <a:ext cx="982628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+mj-lt"/>
              </a:rPr>
              <a:t>Nike &amp; Apple had highest positive sentiment, LG &amp; Sony had negative reviews.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Reinforce strong brands with loyalty programs, fix reputation for weaker brands.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Run targeted brand campaigns and address common customer complaints.</a:t>
            </a:r>
          </a:p>
        </p:txBody>
      </p:sp>
    </p:spTree>
    <p:extLst>
      <p:ext uri="{BB962C8B-B14F-4D97-AF65-F5344CB8AC3E}">
        <p14:creationId xmlns:p14="http://schemas.microsoft.com/office/powerpoint/2010/main" val="182155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C57C-DFBC-7FCE-BB91-C3A8B2C60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B24-1727-266C-32E0-6935E435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1C546-8DA7-7FB3-230C-B85BA2C09865}"/>
              </a:ext>
            </a:extLst>
          </p:cNvPr>
          <p:cNvSpPr txBox="1"/>
          <p:nvPr/>
        </p:nvSpPr>
        <p:spPr>
          <a:xfrm>
            <a:off x="1076178" y="1639204"/>
            <a:ext cx="982628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fr-FR" sz="2800" dirty="0" err="1">
                <a:latin typeface="+mj-lt"/>
              </a:rPr>
              <a:t>Optimize</a:t>
            </a:r>
            <a:r>
              <a:rPr lang="fr-FR" sz="2800" dirty="0">
                <a:latin typeface="+mj-lt"/>
              </a:rPr>
              <a:t> mobile </a:t>
            </a:r>
            <a:r>
              <a:rPr lang="fr-FR" sz="2800" dirty="0" err="1">
                <a:latin typeface="+mj-lt"/>
              </a:rPr>
              <a:t>experience</a:t>
            </a:r>
            <a:r>
              <a:rPr lang="fr-FR" sz="2800" dirty="0">
                <a:latin typeface="+mj-lt"/>
              </a:rPr>
              <a:t> &amp; landing pages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+mj-lt"/>
                <a:cs typeface="Calibri" panose="020F0502020204030204" pitchFamily="34" charset="0"/>
              </a:rPr>
              <a:t>Focus spend on high-ROI channels (Paid Search, Email)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+mj-lt"/>
                <a:cs typeface="Calibri" panose="020F0502020204030204" pitchFamily="34" charset="0"/>
              </a:rPr>
              <a:t>Use branded/long-tail keywords for </a:t>
            </a:r>
            <a:r>
              <a:rPr lang="en-US" sz="2800" b="1">
                <a:latin typeface="+mj-lt"/>
                <a:cs typeface="Calibri" panose="020F0502020204030204" pitchFamily="34" charset="0"/>
              </a:rPr>
              <a:t>better ROI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>
                <a:latin typeface="+mj-lt"/>
                <a:cs typeface="Calibri" panose="020F0502020204030204" pitchFamily="34" charset="0"/>
              </a:rPr>
              <a:t>Introduce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product bundles and targeted discounts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+mj-lt"/>
                <a:cs typeface="Calibri" panose="020F0502020204030204" pitchFamily="34" charset="0"/>
              </a:rPr>
              <a:t>Improve sentiment through customer engagement campaigns</a:t>
            </a:r>
          </a:p>
        </p:txBody>
      </p:sp>
    </p:spTree>
    <p:extLst>
      <p:ext uri="{BB962C8B-B14F-4D97-AF65-F5344CB8AC3E}">
        <p14:creationId xmlns:p14="http://schemas.microsoft.com/office/powerpoint/2010/main" val="303889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B45B6-3EF9-81ED-5E1F-C139DF26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6FF0-9D31-69AC-6302-148D1921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 Page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CF622-F1E8-FBD9-72A4-CE5BBFFD59E3}"/>
              </a:ext>
            </a:extLst>
          </p:cNvPr>
          <p:cNvSpPr txBox="1"/>
          <p:nvPr/>
        </p:nvSpPr>
        <p:spPr>
          <a:xfrm>
            <a:off x="1076178" y="1639204"/>
            <a:ext cx="889781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Calibri Light" panose="020F0302020204030204" pitchFamily="34" charset="0"/>
                <a:ea typeface="Artifakt Element" panose="020B0503050000020004" pitchFamily="34" charset="0"/>
                <a:cs typeface="Calibri Light" panose="020F0302020204030204" pitchFamily="34" charset="0"/>
              </a:rPr>
              <a:t>Email and Paid Ads had higher conversion rates vs. Organic Search.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high-performing paid channels with optimized landing pages.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 investment in top-performing campaigns and reduce low ROI spend.</a:t>
            </a:r>
            <a:endParaRPr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3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FFB51-9073-5F7C-BA2E-C754F2EA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D32C-D807-D285-6EF7-73C33A2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 – Social Media Campaign Performance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6DBDE-06BB-B178-3B94-7B85AD217DCC}"/>
              </a:ext>
            </a:extLst>
          </p:cNvPr>
          <p:cNvSpPr txBox="1"/>
          <p:nvPr/>
        </p:nvSpPr>
        <p:spPr>
          <a:xfrm>
            <a:off x="1076178" y="1639204"/>
            <a:ext cx="9826284" cy="390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Facebook Ads delivered highest impressions, but Instagram had better CTR.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Instagram for engagement-driven campaigns and Facebook for awareness.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Allocate higher budget to Instagram for conversions, maintain Facebook for reach.</a:t>
            </a:r>
            <a:endParaRPr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EC1A-2593-EB59-555B-0D054BA0A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F744-AFAB-3B14-6386-3965685F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 – Google Ads Keyword Performance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CFC-923D-65D5-4AF1-49A1CB2801D0}"/>
              </a:ext>
            </a:extLst>
          </p:cNvPr>
          <p:cNvSpPr txBox="1"/>
          <p:nvPr/>
        </p:nvSpPr>
        <p:spPr>
          <a:xfrm>
            <a:off x="1076178" y="1639204"/>
            <a:ext cx="982628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Branded keywords delivered 2.5x higher conversions than generic terms.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Prioritize branded &amp; long-tail keywords in campaigns.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Reduce bidding on generic high-cost low-conversion keywords.</a:t>
            </a:r>
            <a:endParaRPr sz="28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2F82-9343-BB88-6AD6-F17A7927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6BAD-D3ED-480E-BC87-E7F81BD2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Q3 – Email Campaign A/B Testing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0C1C6-89AA-5FFF-41E0-F245898ADAC0}"/>
              </a:ext>
            </a:extLst>
          </p:cNvPr>
          <p:cNvSpPr txBox="1"/>
          <p:nvPr/>
        </p:nvSpPr>
        <p:spPr>
          <a:xfrm>
            <a:off x="1076178" y="1639204"/>
            <a:ext cx="982628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Variant B emails had 15% higher open rates than Variant 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Adopt email designs with strong CTAs and engaging subject lines.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Standardize high-performing email templates for future campaigns.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F308-A14E-D47D-12F6-3461A782C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DF55-003C-3C64-A3E6-A730261A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Q4 – ROI Analysis for Multi-Channel Campaigns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992F-7B90-D69D-A810-181C2E2E1C18}"/>
              </a:ext>
            </a:extLst>
          </p:cNvPr>
          <p:cNvSpPr txBox="1"/>
          <p:nvPr/>
        </p:nvSpPr>
        <p:spPr>
          <a:xfrm>
            <a:off x="1076178" y="1639204"/>
            <a:ext cx="9826284" cy="269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+mj-lt"/>
              </a:rPr>
              <a:t>Paid Search showed highest ROI; Display Ads had lowest ROI.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Business Idea: </a:t>
            </a:r>
            <a:r>
              <a:rPr lang="en-US" sz="2800" dirty="0">
                <a:latin typeface="+mj-lt"/>
              </a:rPr>
              <a:t>Rebalance budget towards high ROI channels.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dirty="0">
                <a:latin typeface="+mj-lt"/>
              </a:rPr>
              <a:t>Cut spend on underperforming display ads.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8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F869-638A-3FFD-A54B-AE595B25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A0ED-E506-AA8D-1E9E-00F0DE6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Q5 – Customer Acquisition Cost (CAC)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F7A96-829D-99EA-E29F-2875E01213A2}"/>
              </a:ext>
            </a:extLst>
          </p:cNvPr>
          <p:cNvSpPr txBox="1"/>
          <p:nvPr/>
        </p:nvSpPr>
        <p:spPr>
          <a:xfrm>
            <a:off x="1076178" y="1639204"/>
            <a:ext cx="982628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+mj-lt"/>
              </a:rPr>
              <a:t>Social Media CAC is lowest, Referral CAC is highest.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Business Idea: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Scale social media ads as cost-effective acquisition source.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dirty="0">
                <a:latin typeface="+mj-lt"/>
              </a:rPr>
              <a:t>Optimize referral campaigns or redesign reward structures.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7D40-43C2-C690-A17E-F389516E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8F5-C8A5-7F4B-9159-5E24F8C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Q6 – Conversion Funnel Drop-off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64F7-D7CF-C837-92F4-4825DA0AD709}"/>
              </a:ext>
            </a:extLst>
          </p:cNvPr>
          <p:cNvSpPr txBox="1"/>
          <p:nvPr/>
        </p:nvSpPr>
        <p:spPr>
          <a:xfrm>
            <a:off x="1076178" y="1639204"/>
            <a:ext cx="982628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dirty="0">
                <a:latin typeface="+mj-lt"/>
              </a:rPr>
              <a:t>Major drop-off at “Product View → Add to Cart”.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Idea: </a:t>
            </a:r>
            <a:r>
              <a:rPr lang="en-US" sz="2800" dirty="0">
                <a:latin typeface="+mj-lt"/>
              </a:rPr>
              <a:t>Redesign product page with better descriptions, trust badges, reviews.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Run A/B tests on product detail page layout.</a:t>
            </a:r>
          </a:p>
        </p:txBody>
      </p:sp>
    </p:spTree>
    <p:extLst>
      <p:ext uri="{BB962C8B-B14F-4D97-AF65-F5344CB8AC3E}">
        <p14:creationId xmlns:p14="http://schemas.microsoft.com/office/powerpoint/2010/main" val="117843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156F-3D3F-6EE7-A736-B69591FF8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13A1-49C1-CA3D-212E-B36F5140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78" y="842391"/>
            <a:ext cx="10220179" cy="71912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Q7 – Bounce Rate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19051-1C54-9312-5F1E-529D7E13BC31}"/>
              </a:ext>
            </a:extLst>
          </p:cNvPr>
          <p:cNvSpPr txBox="1"/>
          <p:nvPr/>
        </p:nvSpPr>
        <p:spPr>
          <a:xfrm>
            <a:off x="1076178" y="1639204"/>
            <a:ext cx="982628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Mobile bounce rate is 25% higher than desktop.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Business </a:t>
            </a:r>
            <a:r>
              <a:rPr lang="en-US" sz="2800" dirty="0">
                <a:cs typeface="Calibri" panose="020F0502020204030204" pitchFamily="34" charset="0"/>
              </a:rPr>
              <a:t>Idea: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Prioritize mobile UX improvements.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 sz="1600" b="1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Action: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Optimize mobile landing pages and reduce load time.</a:t>
            </a:r>
          </a:p>
        </p:txBody>
      </p:sp>
    </p:spTree>
    <p:extLst>
      <p:ext uri="{BB962C8B-B14F-4D97-AF65-F5344CB8AC3E}">
        <p14:creationId xmlns:p14="http://schemas.microsoft.com/office/powerpoint/2010/main" val="496419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537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3</vt:lpstr>
      <vt:lpstr>Facet</vt:lpstr>
      <vt:lpstr>Marketing Analytics Project</vt:lpstr>
      <vt:lpstr>Overview Page</vt:lpstr>
      <vt:lpstr>Q1 – Social Media Campaign Performance</vt:lpstr>
      <vt:lpstr>Q2 – Google Ads Keyword Performance</vt:lpstr>
      <vt:lpstr>Q3 – Email Campaign A/B Testing</vt:lpstr>
      <vt:lpstr>Q4 – ROI Analysis for Multi-Channel Campaigns</vt:lpstr>
      <vt:lpstr>Q5 – Customer Acquisition Cost (CAC)</vt:lpstr>
      <vt:lpstr>Q6 – Conversion Funnel Drop-off</vt:lpstr>
      <vt:lpstr>Q7 – Bounce Rate Analysis</vt:lpstr>
      <vt:lpstr>Q8 – Optimize mobile landing pages and reduce load time.</vt:lpstr>
      <vt:lpstr>Q9 – Market Basket Analysis</vt:lpstr>
      <vt:lpstr>Q10 – Brand Sentiment Analysis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Arunachalam saminathan</cp:lastModifiedBy>
  <cp:revision>4</cp:revision>
  <dcterms:created xsi:type="dcterms:W3CDTF">2013-01-27T09:14:16Z</dcterms:created>
  <dcterms:modified xsi:type="dcterms:W3CDTF">2025-10-03T07:09:06Z</dcterms:modified>
  <cp:category/>
</cp:coreProperties>
</file>