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91" r:id="rId3"/>
    <p:sldId id="269" r:id="rId4"/>
    <p:sldId id="261" r:id="rId5"/>
    <p:sldId id="263" r:id="rId6"/>
    <p:sldId id="270" r:id="rId7"/>
    <p:sldId id="260" r:id="rId8"/>
    <p:sldId id="295" r:id="rId9"/>
    <p:sldId id="271" r:id="rId10"/>
    <p:sldId id="264" r:id="rId11"/>
    <p:sldId id="265" r:id="rId12"/>
    <p:sldId id="266" r:id="rId13"/>
    <p:sldId id="267" r:id="rId14"/>
    <p:sldId id="259" r:id="rId15"/>
    <p:sldId id="294" r:id="rId16"/>
    <p:sldId id="298" r:id="rId17"/>
    <p:sldId id="300" r:id="rId18"/>
    <p:sldId id="301"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3B4A8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9" autoAdjust="0"/>
    <p:restoredTop sz="94718" autoAdjust="0"/>
  </p:normalViewPr>
  <p:slideViewPr>
    <p:cSldViewPr>
      <p:cViewPr>
        <p:scale>
          <a:sx n="70" d="100"/>
          <a:sy n="70" d="100"/>
        </p:scale>
        <p:origin x="-486" y="-102"/>
      </p:cViewPr>
      <p:guideLst>
        <p:guide orient="horz" pos="2160"/>
        <p:guide pos="2880"/>
      </p:guideLst>
    </p:cSldViewPr>
  </p:slideViewPr>
  <p:outlineViewPr>
    <p:cViewPr>
      <p:scale>
        <a:sx n="33" d="100"/>
        <a:sy n="33" d="100"/>
      </p:scale>
      <p:origin x="0" y="5994"/>
    </p:cViewPr>
  </p:outlineViewPr>
  <p:notesTextViewPr>
    <p:cViewPr>
      <p:scale>
        <a:sx n="100" d="100"/>
        <a:sy n="100" d="100"/>
      </p:scale>
      <p:origin x="0" y="0"/>
    </p:cViewPr>
  </p:notesTextViewPr>
  <p:sorterViewPr>
    <p:cViewPr>
      <p:scale>
        <a:sx n="66" d="100"/>
        <a:sy n="66" d="100"/>
      </p:scale>
      <p:origin x="0" y="348"/>
    </p:cViewPr>
  </p:sorterViewPr>
  <p:notesViewPr>
    <p:cSldViewPr>
      <p:cViewPr varScale="1">
        <p:scale>
          <a:sx n="56" d="100"/>
          <a:sy n="56" d="100"/>
        </p:scale>
        <p:origin x="-181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24153B5-149E-416E-93A5-66F1B5F50918}" type="datetimeFigureOut">
              <a:rPr lang="en-US"/>
              <a:pPr>
                <a:defRPr/>
              </a:pPr>
              <a:t>3/26/2012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34F6C2C-DB8B-400E-8AC6-6CB00C66F29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E8C91-6C86-4583-8ADD-940D954EF15E}" type="datetimeFigureOut">
              <a:rPr lang="en-US" smtClean="0"/>
              <a:pPr/>
              <a:t>3/26/2012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A3862F-81DF-4476-9880-F6F749D13D1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A3862F-81DF-4476-9880-F6F749D13D1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CTP</a:t>
            </a:r>
            <a:r>
              <a:rPr lang="en-US" b="0" baseline="0" dirty="0" smtClean="0"/>
              <a:t> : </a:t>
            </a:r>
            <a:r>
              <a:rPr lang="en-US" sz="1200" b="0" i="0" kern="1200" dirty="0" smtClean="0">
                <a:solidFill>
                  <a:schemeClr val="tx1"/>
                </a:solidFill>
                <a:latin typeface="+mn-lt"/>
                <a:ea typeface="+mn-ea"/>
                <a:cs typeface="+mn-cs"/>
              </a:rPr>
              <a:t>community technology preview</a:t>
            </a:r>
            <a:endParaRPr lang="en-US" b="0" dirty="0"/>
          </a:p>
        </p:txBody>
      </p:sp>
      <p:sp>
        <p:nvSpPr>
          <p:cNvPr id="4" name="Slide Number Placeholder 3"/>
          <p:cNvSpPr>
            <a:spLocks noGrp="1"/>
          </p:cNvSpPr>
          <p:nvPr>
            <p:ph type="sldNum" sz="quarter" idx="10"/>
          </p:nvPr>
        </p:nvSpPr>
        <p:spPr/>
        <p:txBody>
          <a:bodyPr/>
          <a:lstStyle/>
          <a:p>
            <a:fld id="{0DA3862F-81DF-4476-9880-F6F749D13D1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7682A2-F452-4C24-ACEE-633370D9CA61}"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descr="ots_logo.png"/>
          <p:cNvPicPr>
            <a:picLocks noChangeAspect="1"/>
          </p:cNvPicPr>
          <p:nvPr/>
        </p:nvPicPr>
        <p:blipFill>
          <a:blip r:embed="rId3"/>
          <a:srcRect/>
          <a:stretch>
            <a:fillRect/>
          </a:stretch>
        </p:blipFill>
        <p:spPr bwMode="auto">
          <a:xfrm>
            <a:off x="381000" y="1042988"/>
            <a:ext cx="2286000" cy="404812"/>
          </a:xfrm>
          <a:prstGeom prst="rect">
            <a:avLst/>
          </a:prstGeom>
          <a:noFill/>
          <a:ln w="9525">
            <a:noFill/>
            <a:miter lim="800000"/>
            <a:headEnd/>
            <a:tailEnd/>
          </a:ln>
        </p:spPr>
      </p:pic>
      <p:pic>
        <p:nvPicPr>
          <p:cNvPr id="5" name="Picture 7" descr="microsoft_certified_logo.png"/>
          <p:cNvPicPr>
            <a:picLocks noChangeAspect="1"/>
          </p:cNvPicPr>
          <p:nvPr/>
        </p:nvPicPr>
        <p:blipFill>
          <a:blip r:embed="rId4"/>
          <a:srcRect/>
          <a:stretch>
            <a:fillRect/>
          </a:stretch>
        </p:blipFill>
        <p:spPr bwMode="auto">
          <a:xfrm>
            <a:off x="7772400" y="6184900"/>
            <a:ext cx="990600" cy="444500"/>
          </a:xfrm>
          <a:prstGeom prst="rect">
            <a:avLst/>
          </a:prstGeom>
          <a:noFill/>
          <a:ln w="9525">
            <a:noFill/>
            <a:miter lim="800000"/>
            <a:headEnd/>
            <a:tailEnd/>
          </a:ln>
        </p:spPr>
      </p:pic>
      <p:sp>
        <p:nvSpPr>
          <p:cNvPr id="2" name="Title 1"/>
          <p:cNvSpPr>
            <a:spLocks noGrp="1"/>
          </p:cNvSpPr>
          <p:nvPr>
            <p:ph type="ctrTitle"/>
          </p:nvPr>
        </p:nvSpPr>
        <p:spPr>
          <a:xfrm>
            <a:off x="304800" y="2644775"/>
            <a:ext cx="6324600" cy="1470025"/>
          </a:xfrm>
        </p:spPr>
        <p:txBody>
          <a:bodyPr>
            <a:normAutofit/>
          </a:bodyPr>
          <a:lstStyle>
            <a:lvl1pPr algn="r">
              <a:defRPr sz="3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114800" y="4572000"/>
            <a:ext cx="2743200" cy="228600"/>
          </a:xfrm>
        </p:spPr>
        <p:txBody>
          <a:bodyPr>
            <a:noAutofit/>
          </a:bodyPr>
          <a:lstStyle>
            <a:lvl1pPr marL="0" indent="0" algn="r">
              <a:buNone/>
              <a:defRPr sz="11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g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85800"/>
          </a:xfrm>
        </p:spPr>
        <p:txBody>
          <a:bodyPr>
            <a:normAutofit/>
          </a:bodyPr>
          <a:lstStyle>
            <a:lvl1pPr algn="l">
              <a:defRPr sz="3400" b="1">
                <a:solidFill>
                  <a:srgbClr val="3B4A8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602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ubtitle 2"/>
          <p:cNvSpPr>
            <a:spLocks noGrp="1"/>
          </p:cNvSpPr>
          <p:nvPr>
            <p:ph type="subTitle" idx="13"/>
          </p:nvPr>
        </p:nvSpPr>
        <p:spPr>
          <a:xfrm>
            <a:off x="685800" y="429768"/>
            <a:ext cx="2743200" cy="228600"/>
          </a:xfrm>
        </p:spPr>
        <p:txBody>
          <a:bodyPr>
            <a:noAutofit/>
          </a:bodyPr>
          <a:lstStyle>
            <a:lvl1pPr marL="0" indent="0" algn="l">
              <a:buNone/>
              <a:defRPr sz="1100">
                <a:solidFill>
                  <a:srgbClr val="3B4A8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4"/>
          </p:nvPr>
        </p:nvSpPr>
        <p:spPr/>
        <p:txBody>
          <a:bodyPr/>
          <a:lstStyle>
            <a:lvl1pPr>
              <a:defRPr>
                <a:solidFill>
                  <a:schemeClr val="tx2"/>
                </a:solidFill>
              </a:defRPr>
            </a:lvl1pPr>
          </a:lstStyle>
          <a:p>
            <a:pPr>
              <a:defRPr/>
            </a:pPr>
            <a:fld id="{914C5515-B30B-44DE-8F8D-EAE18E1D88AB}" type="datetimeFigureOut">
              <a:rPr lang="en-US"/>
              <a:pPr>
                <a:defRPr/>
              </a:pPr>
              <a:t>3/26/2012</a:t>
            </a:fld>
            <a:endParaRPr lang="en-US"/>
          </a:p>
        </p:txBody>
      </p:sp>
      <p:sp>
        <p:nvSpPr>
          <p:cNvPr id="6" name="Footer Placeholder 4"/>
          <p:cNvSpPr>
            <a:spLocks noGrp="1"/>
          </p:cNvSpPr>
          <p:nvPr>
            <p:ph type="ftr" sz="quarter" idx="15"/>
          </p:nvPr>
        </p:nvSpPr>
        <p:spPr/>
        <p:txBody>
          <a:bodyPr/>
          <a:lstStyle>
            <a:lvl1pPr>
              <a:defRPr>
                <a:solidFill>
                  <a:schemeClr val="tx2"/>
                </a:solidFill>
              </a:defRPr>
            </a:lvl1pPr>
          </a:lstStyle>
          <a:p>
            <a:pPr>
              <a:defRPr/>
            </a:pPr>
            <a:endParaRPr lang="en-US"/>
          </a:p>
        </p:txBody>
      </p:sp>
      <p:sp>
        <p:nvSpPr>
          <p:cNvPr id="8" name="Slide Number Placeholder 5"/>
          <p:cNvSpPr>
            <a:spLocks noGrp="1"/>
          </p:cNvSpPr>
          <p:nvPr>
            <p:ph type="sldNum" sz="quarter" idx="16"/>
          </p:nvPr>
        </p:nvSpPr>
        <p:spPr/>
        <p:txBody>
          <a:bodyPr/>
          <a:lstStyle>
            <a:lvl1pPr>
              <a:defRPr>
                <a:solidFill>
                  <a:schemeClr val="tx2"/>
                </a:solidFill>
              </a:defRPr>
            </a:lvl1pPr>
          </a:lstStyle>
          <a:p>
            <a:pPr>
              <a:defRPr/>
            </a:pPr>
            <a:fld id="{35DD7878-8592-43B8-B402-53567A6190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pic>
        <p:nvPicPr>
          <p:cNvPr id="6" name="Picture 6" descr="ots_logo.png"/>
          <p:cNvPicPr>
            <a:picLocks noChangeAspect="1"/>
          </p:cNvPicPr>
          <p:nvPr/>
        </p:nvPicPr>
        <p:blipFill>
          <a:blip r:embed="rId3"/>
          <a:srcRect/>
          <a:stretch>
            <a:fillRect/>
          </a:stretch>
        </p:blipFill>
        <p:spPr bwMode="auto">
          <a:xfrm>
            <a:off x="381000" y="1042988"/>
            <a:ext cx="2286000" cy="404812"/>
          </a:xfrm>
          <a:prstGeom prst="rect">
            <a:avLst/>
          </a:prstGeom>
          <a:noFill/>
          <a:ln w="9525">
            <a:noFill/>
            <a:miter lim="800000"/>
            <a:headEnd/>
            <a:tailEnd/>
          </a:ln>
        </p:spPr>
      </p:pic>
      <p:pic>
        <p:nvPicPr>
          <p:cNvPr id="7" name="Picture 7" descr="microsoft_certified_logo.png"/>
          <p:cNvPicPr>
            <a:picLocks noChangeAspect="1"/>
          </p:cNvPicPr>
          <p:nvPr/>
        </p:nvPicPr>
        <p:blipFill>
          <a:blip r:embed="rId4"/>
          <a:srcRect/>
          <a:stretch>
            <a:fillRect/>
          </a:stretch>
        </p:blipFill>
        <p:spPr bwMode="auto">
          <a:xfrm>
            <a:off x="7772400" y="6184900"/>
            <a:ext cx="990600" cy="444500"/>
          </a:xfrm>
          <a:prstGeom prst="rect">
            <a:avLst/>
          </a:prstGeom>
          <a:noFill/>
          <a:ln w="9525">
            <a:noFill/>
            <a:miter lim="800000"/>
            <a:headEnd/>
            <a:tailEnd/>
          </a:ln>
        </p:spPr>
      </p:pic>
      <p:sp>
        <p:nvSpPr>
          <p:cNvPr id="2" name="Title 1"/>
          <p:cNvSpPr>
            <a:spLocks noGrp="1"/>
          </p:cNvSpPr>
          <p:nvPr>
            <p:ph type="title"/>
          </p:nvPr>
        </p:nvSpPr>
        <p:spPr>
          <a:xfrm>
            <a:off x="457200" y="3048000"/>
            <a:ext cx="1600200" cy="1143000"/>
          </a:xfrm>
        </p:spPr>
        <p:txBody>
          <a:bodyPr>
            <a:noAutofit/>
          </a:bodyPr>
          <a:lstStyle>
            <a:lvl1pPr>
              <a:defRPr sz="9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136775" y="3017838"/>
            <a:ext cx="6477000" cy="639762"/>
          </a:xfrm>
        </p:spPr>
        <p:txBody>
          <a:bodyPr anchor="b">
            <a:noAutofit/>
          </a:bodyPr>
          <a:lstStyle>
            <a:lvl1pPr marL="0" indent="0">
              <a:buNone/>
              <a:defRPr sz="3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2133600" y="3733800"/>
            <a:ext cx="5794375" cy="411162"/>
          </a:xfrm>
        </p:spPr>
        <p:txBody>
          <a:bodyPr anchor="b">
            <a:noAutofit/>
          </a:bodyPr>
          <a:lstStyle>
            <a:lvl1pPr marL="0" indent="0">
              <a:buNone/>
              <a:defRPr sz="2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Subtitle 2"/>
          <p:cNvSpPr>
            <a:spLocks noGrp="1"/>
          </p:cNvSpPr>
          <p:nvPr>
            <p:ph type="subTitle" idx="13"/>
          </p:nvPr>
        </p:nvSpPr>
        <p:spPr>
          <a:xfrm>
            <a:off x="5724144" y="4809744"/>
            <a:ext cx="2743200" cy="228600"/>
          </a:xfrm>
        </p:spPr>
        <p:txBody>
          <a:bodyPr>
            <a:noAutofit/>
          </a:bodyPr>
          <a:lstStyle>
            <a:lvl1pPr marL="0" indent="0" algn="r">
              <a:buNone/>
              <a:defRPr sz="11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20045A5-70F3-4A8A-A5B8-C2F38AE956A1}" type="datetimeFigureOut">
              <a:rPr lang="en-US"/>
              <a:pPr>
                <a:defRPr/>
              </a:pPr>
              <a:t>3/26/2012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5B00977-CE7E-44A9-A434-B261C202B97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rebuchet MS" pitchFamily="34" charset="0"/>
        </a:defRPr>
      </a:lvl2pPr>
      <a:lvl3pPr algn="ctr" rtl="0" eaLnBrk="1" fontAlgn="base" hangingPunct="1">
        <a:spcBef>
          <a:spcPct val="0"/>
        </a:spcBef>
        <a:spcAft>
          <a:spcPct val="0"/>
        </a:spcAft>
        <a:defRPr sz="4400">
          <a:solidFill>
            <a:schemeClr val="tx1"/>
          </a:solidFill>
          <a:latin typeface="Trebuchet MS" pitchFamily="34" charset="0"/>
        </a:defRPr>
      </a:lvl3pPr>
      <a:lvl4pPr algn="ctr" rtl="0" eaLnBrk="1" fontAlgn="base" hangingPunct="1">
        <a:spcBef>
          <a:spcPct val="0"/>
        </a:spcBef>
        <a:spcAft>
          <a:spcPct val="0"/>
        </a:spcAft>
        <a:defRPr sz="4400">
          <a:solidFill>
            <a:schemeClr val="tx1"/>
          </a:solidFill>
          <a:latin typeface="Trebuchet MS" pitchFamily="34" charset="0"/>
        </a:defRPr>
      </a:lvl4pPr>
      <a:lvl5pPr algn="ctr" rtl="0" eaLnBrk="1" fontAlgn="base" hangingPunct="1">
        <a:spcBef>
          <a:spcPct val="0"/>
        </a:spcBef>
        <a:spcAft>
          <a:spcPct val="0"/>
        </a:spcAft>
        <a:defRPr sz="4400">
          <a:solidFill>
            <a:schemeClr val="tx1"/>
          </a:solidFill>
          <a:latin typeface="Trebuchet MS" pitchFamily="34" charset="0"/>
        </a:defRPr>
      </a:lvl5pPr>
      <a:lvl6pPr marL="457200" algn="ctr" rtl="0" eaLnBrk="1" fontAlgn="base" hangingPunct="1">
        <a:spcBef>
          <a:spcPct val="0"/>
        </a:spcBef>
        <a:spcAft>
          <a:spcPct val="0"/>
        </a:spcAft>
        <a:defRPr sz="4400">
          <a:solidFill>
            <a:schemeClr val="tx1"/>
          </a:solidFill>
          <a:latin typeface="Trebuchet MS" pitchFamily="34" charset="0"/>
        </a:defRPr>
      </a:lvl6pPr>
      <a:lvl7pPr marL="914400" algn="ctr" rtl="0" eaLnBrk="1" fontAlgn="base" hangingPunct="1">
        <a:spcBef>
          <a:spcPct val="0"/>
        </a:spcBef>
        <a:spcAft>
          <a:spcPct val="0"/>
        </a:spcAft>
        <a:defRPr sz="4400">
          <a:solidFill>
            <a:schemeClr val="tx1"/>
          </a:solidFill>
          <a:latin typeface="Trebuchet MS" pitchFamily="34" charset="0"/>
        </a:defRPr>
      </a:lvl7pPr>
      <a:lvl8pPr marL="1371600" algn="ctr" rtl="0" eaLnBrk="1" fontAlgn="base" hangingPunct="1">
        <a:spcBef>
          <a:spcPct val="0"/>
        </a:spcBef>
        <a:spcAft>
          <a:spcPct val="0"/>
        </a:spcAft>
        <a:defRPr sz="4400">
          <a:solidFill>
            <a:schemeClr val="tx1"/>
          </a:solidFill>
          <a:latin typeface="Trebuchet MS" pitchFamily="34" charset="0"/>
        </a:defRPr>
      </a:lvl8pPr>
      <a:lvl9pPr marL="1828800" algn="ctr" rtl="0" eaLnBrk="1" fontAlgn="base" hangingPunct="1">
        <a:spcBef>
          <a:spcPct val="0"/>
        </a:spcBef>
        <a:spcAft>
          <a:spcPct val="0"/>
        </a:spcAft>
        <a:defRPr sz="4400">
          <a:solidFill>
            <a:schemeClr val="tx1"/>
          </a:solidFill>
          <a:latin typeface="Trebuchet MS"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0" y="1981200"/>
            <a:ext cx="8534400" cy="1470025"/>
          </a:xfrm>
        </p:spPr>
        <p:txBody>
          <a:bodyPr/>
          <a:lstStyle/>
          <a:p>
            <a:r>
              <a:rPr lang="en-US" dirty="0" smtClean="0"/>
              <a:t>.NET Framework 4.0 – Changes &amp; Benefits  </a:t>
            </a:r>
          </a:p>
        </p:txBody>
      </p:sp>
      <p:sp>
        <p:nvSpPr>
          <p:cNvPr id="5123" name="Subtitle 2"/>
          <p:cNvSpPr>
            <a:spLocks noGrp="1"/>
          </p:cNvSpPr>
          <p:nvPr>
            <p:ph type="subTitle" idx="1"/>
          </p:nvPr>
        </p:nvSpPr>
        <p:spPr/>
        <p:txBody>
          <a:bodyPr/>
          <a:lstStyle/>
          <a:p>
            <a:r>
              <a:rPr lang="en-US" dirty="0" smtClean="0"/>
              <a:t>www.otssolutions.com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algn="just">
              <a:defRPr/>
            </a:pPr>
            <a:r>
              <a:rPr lang="en-US" sz="2400" dirty="0" smtClean="0"/>
              <a:t>Apply common skills across a variety of devices, application types, and programming tasks</a:t>
            </a:r>
          </a:p>
          <a:p>
            <a:pPr algn="just">
              <a:buNone/>
              <a:defRPr/>
            </a:pPr>
            <a:endParaRPr lang="en-US" sz="2400" dirty="0" smtClean="0"/>
          </a:p>
          <a:p>
            <a:pPr algn="just">
              <a:defRPr/>
            </a:pPr>
            <a:r>
              <a:rPr lang="en-US" sz="2400" dirty="0" smtClean="0"/>
              <a:t>The .NET Framework helps software developers and systems administrators more easily build and maintain systems with improvements toward performance, security, and reliability.</a:t>
            </a:r>
          </a:p>
          <a:p>
            <a:endParaRPr lang="en-US" dirty="0" smtClean="0"/>
          </a:p>
        </p:txBody>
      </p:sp>
      <p:sp>
        <p:nvSpPr>
          <p:cNvPr id="6148" name="Subtitle 3"/>
          <p:cNvSpPr>
            <a:spLocks noGrp="1"/>
          </p:cNvSpPr>
          <p:nvPr>
            <p:ph type="subTitle" idx="13"/>
          </p:nvPr>
        </p:nvSpPr>
        <p:spPr>
          <a:xfrm>
            <a:off x="685800" y="430213"/>
            <a:ext cx="2743200" cy="228600"/>
          </a:xfrm>
        </p:spPr>
        <p:txBody>
          <a:bodyPr/>
          <a:lstStyle/>
          <a:p>
            <a:endParaRPr lang="en-US" smtClean="0"/>
          </a:p>
        </p:txBody>
      </p:sp>
      <p:sp>
        <p:nvSpPr>
          <p:cNvPr id="5" name="Title 1"/>
          <p:cNvSpPr>
            <a:spLocks noGrp="1"/>
          </p:cNvSpPr>
          <p:nvPr>
            <p:ph type="title"/>
          </p:nvPr>
        </p:nvSpPr>
        <p:spPr/>
        <p:txBody>
          <a:bodyPr>
            <a:normAutofit/>
          </a:bodyPr>
          <a:lstStyle/>
          <a:p>
            <a:r>
              <a:rPr lang="en-US" dirty="0" smtClean="0"/>
              <a:t>The .NET Framework Benefits: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.NET Framework Benefits:</a:t>
            </a:r>
            <a:endParaRPr lang="en-US" dirty="0"/>
          </a:p>
        </p:txBody>
      </p:sp>
      <p:sp>
        <p:nvSpPr>
          <p:cNvPr id="3" name="Content Placeholder 2"/>
          <p:cNvSpPr>
            <a:spLocks noGrp="1"/>
          </p:cNvSpPr>
          <p:nvPr>
            <p:ph idx="1"/>
          </p:nvPr>
        </p:nvSpPr>
        <p:spPr/>
        <p:txBody>
          <a:bodyPr/>
          <a:lstStyle/>
          <a:p>
            <a:pPr algn="just">
              <a:defRPr/>
            </a:pPr>
            <a:r>
              <a:rPr lang="en-US" sz="2400" dirty="0" smtClean="0"/>
              <a:t>Most consumers will never notice that the .NET Framework is running on their Pocket PC, Smartphone, or desktop computer. But they may appreciate the reliability, ease of use, and ability to connect to other systems that the .NET Framework helps bring to computers.</a:t>
            </a:r>
          </a:p>
          <a:p>
            <a:pPr algn="just"/>
            <a:r>
              <a:rPr lang="en-US" sz="2400" dirty="0" smtClean="0"/>
              <a:t>Build compelling applications faster.</a:t>
            </a:r>
          </a:p>
          <a:p>
            <a:pPr algn="just"/>
            <a:r>
              <a:rPr lang="en-US" sz="2400" dirty="0" smtClean="0"/>
              <a:t>Integrate with other tools and technologies to build the right solution with less work.</a:t>
            </a:r>
          </a:p>
          <a:p>
            <a:pPr>
              <a:buNone/>
            </a:pPr>
            <a:endParaRPr lang="en-US" dirty="0"/>
          </a:p>
        </p:txBody>
      </p:sp>
      <p:sp>
        <p:nvSpPr>
          <p:cNvPr id="4" name="Subtitle 3"/>
          <p:cNvSpPr>
            <a:spLocks noGrp="1"/>
          </p:cNvSpPr>
          <p:nvPr>
            <p:ph type="subTitle" idx="13"/>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.NET Framework Benefits:</a:t>
            </a:r>
            <a:endParaRPr lang="en-US" dirty="0"/>
          </a:p>
        </p:txBody>
      </p:sp>
      <p:sp>
        <p:nvSpPr>
          <p:cNvPr id="3" name="Content Placeholder 2"/>
          <p:cNvSpPr>
            <a:spLocks noGrp="1"/>
          </p:cNvSpPr>
          <p:nvPr>
            <p:ph idx="1"/>
          </p:nvPr>
        </p:nvSpPr>
        <p:spPr/>
        <p:txBody>
          <a:bodyPr/>
          <a:lstStyle/>
          <a:p>
            <a:pPr algn="just"/>
            <a:r>
              <a:rPr lang="en-US" sz="2400" dirty="0" smtClean="0"/>
              <a:t>The .NET Framework will enable developers to develop applications for various devices and platforms like windows application web applications windows services and web services.</a:t>
            </a:r>
          </a:p>
          <a:p>
            <a:pPr algn="just"/>
            <a:r>
              <a:rPr lang="en-US" sz="2400" dirty="0" smtClean="0"/>
              <a:t>Tools for developing software applications, run-time environments for software application to execute, server infrastructure, value added intelligent software which helps developers to do less coding and work efficiently.</a:t>
            </a:r>
            <a:endParaRPr lang="en-US" sz="2400" dirty="0"/>
          </a:p>
        </p:txBody>
      </p:sp>
      <p:sp>
        <p:nvSpPr>
          <p:cNvPr id="4" name="Subtitle 3"/>
          <p:cNvSpPr>
            <a:spLocks noGrp="1"/>
          </p:cNvSpPr>
          <p:nvPr>
            <p:ph type="subTitle" idx="13"/>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.NET Framework Benefits:</a:t>
            </a:r>
            <a:endParaRPr lang="en-US" dirty="0"/>
          </a:p>
        </p:txBody>
      </p:sp>
      <p:sp>
        <p:nvSpPr>
          <p:cNvPr id="3" name="Content Placeholder 2"/>
          <p:cNvSpPr>
            <a:spLocks noGrp="1"/>
          </p:cNvSpPr>
          <p:nvPr>
            <p:ph idx="1"/>
          </p:nvPr>
        </p:nvSpPr>
        <p:spPr/>
        <p:txBody>
          <a:bodyPr/>
          <a:lstStyle/>
          <a:p>
            <a:pPr algn="just"/>
            <a:r>
              <a:rPr lang="en-US" sz="2400" dirty="0" smtClean="0"/>
              <a:t>The .NET Compact Framework version 3.5 expands support for distributed mobile applications by including the Windows Communication Foundation (WCF) technology. It also adds new language features such as LINQ, new APIs based on community feedback, and improves debugging with updated diagnostic tools and features.</a:t>
            </a:r>
            <a:endParaRPr lang="en-US" sz="2400" dirty="0"/>
          </a:p>
        </p:txBody>
      </p:sp>
      <p:sp>
        <p:nvSpPr>
          <p:cNvPr id="4" name="Subtitle 3"/>
          <p:cNvSpPr>
            <a:spLocks noGrp="1"/>
          </p:cNvSpPr>
          <p:nvPr>
            <p:ph type="subTitle" idx="13"/>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4</a:t>
            </a:r>
          </a:p>
        </p:txBody>
      </p:sp>
      <p:sp>
        <p:nvSpPr>
          <p:cNvPr id="7171" name="Text Placeholder 2"/>
          <p:cNvSpPr>
            <a:spLocks noGrp="1"/>
          </p:cNvSpPr>
          <p:nvPr>
            <p:ph type="body" idx="1"/>
          </p:nvPr>
        </p:nvSpPr>
        <p:spPr/>
        <p:txBody>
          <a:bodyPr/>
          <a:lstStyle/>
          <a:p>
            <a:r>
              <a:rPr lang="en-US" dirty="0" smtClean="0"/>
              <a:t>.NET Framework 4 Architecture</a:t>
            </a:r>
          </a:p>
        </p:txBody>
      </p:sp>
      <p:sp>
        <p:nvSpPr>
          <p:cNvPr id="7172" name="Text Placeholder 3"/>
          <p:cNvSpPr>
            <a:spLocks noGrp="1"/>
          </p:cNvSpPr>
          <p:nvPr>
            <p:ph type="body" sz="quarter" idx="3"/>
          </p:nvPr>
        </p:nvSpPr>
        <p:spPr>
          <a:xfrm>
            <a:off x="2133600" y="3733800"/>
            <a:ext cx="5794375" cy="411163"/>
          </a:xfrm>
        </p:spPr>
        <p:txBody>
          <a:bodyPr/>
          <a:lstStyle/>
          <a:p>
            <a:endParaRPr lang="en-US" dirty="0" smtClean="0"/>
          </a:p>
        </p:txBody>
      </p:sp>
      <p:sp>
        <p:nvSpPr>
          <p:cNvPr id="7173" name="Subtitle 4"/>
          <p:cNvSpPr>
            <a:spLocks noGrp="1"/>
          </p:cNvSpPr>
          <p:nvPr>
            <p:ph type="subTitle" idx="13"/>
          </p:nvPr>
        </p:nvSpPr>
        <p:spPr>
          <a:xfrm>
            <a:off x="5724525" y="4810125"/>
            <a:ext cx="2743200" cy="228600"/>
          </a:xfrm>
        </p:spPr>
        <p:txBody>
          <a:bodyPr/>
          <a:lstStyle/>
          <a:p>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 Framework 4 Architecture</a:t>
            </a:r>
            <a:endParaRPr lang="en-US" dirty="0"/>
          </a:p>
        </p:txBody>
      </p:sp>
      <p:sp>
        <p:nvSpPr>
          <p:cNvPr id="4" name="Subtitle 3"/>
          <p:cNvSpPr>
            <a:spLocks noGrp="1"/>
          </p:cNvSpPr>
          <p:nvPr>
            <p:ph type="subTitle" idx="13"/>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590800" y="1600200"/>
            <a:ext cx="4953000" cy="4841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ubtitle 3"/>
          <p:cNvSpPr>
            <a:spLocks noGrp="1"/>
          </p:cNvSpPr>
          <p:nvPr>
            <p:ph type="subTitle" idx="13"/>
          </p:nvPr>
        </p:nvSpPr>
        <p:spPr/>
        <p:txBody>
          <a:bodyPr/>
          <a:lstStyle/>
          <a:p>
            <a:r>
              <a:rPr lang="en-US" dirty="0" smtClean="0"/>
              <a:t>.NET Framework 4 Architecture</a:t>
            </a:r>
            <a:endParaRPr lang="en-US" dirty="0"/>
          </a:p>
        </p:txBody>
      </p:sp>
      <p:pic>
        <p:nvPicPr>
          <p:cNvPr id="1026" name="Picture 2" descr="C:\Users\anuj.kumar\Downloads\DotNetArchitecture.jpg"/>
          <p:cNvPicPr>
            <a:picLocks noGrp="1" noChangeAspect="1" noChangeArrowheads="1"/>
          </p:cNvPicPr>
          <p:nvPr>
            <p:ph idx="1"/>
          </p:nvPr>
        </p:nvPicPr>
        <p:blipFill>
          <a:blip r:embed="rId2"/>
          <a:srcRect/>
          <a:stretch>
            <a:fillRect/>
          </a:stretch>
        </p:blipFill>
        <p:spPr bwMode="auto">
          <a:xfrm>
            <a:off x="457200" y="914400"/>
            <a:ext cx="8382000" cy="538400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2"/>
          <p:cNvSpPr>
            <a:spLocks noGrp="1"/>
          </p:cNvSpPr>
          <p:nvPr>
            <p:ph type="body" idx="1"/>
          </p:nvPr>
        </p:nvSpPr>
        <p:spPr/>
        <p:txBody>
          <a:bodyPr/>
          <a:lstStyle/>
          <a:p>
            <a:r>
              <a:rPr lang="en-US" dirty="0" smtClean="0"/>
              <a:t>      </a:t>
            </a:r>
          </a:p>
        </p:txBody>
      </p:sp>
      <p:sp>
        <p:nvSpPr>
          <p:cNvPr id="7172" name="Text Placeholder 3"/>
          <p:cNvSpPr>
            <a:spLocks noGrp="1"/>
          </p:cNvSpPr>
          <p:nvPr>
            <p:ph type="body" sz="quarter" idx="3"/>
          </p:nvPr>
        </p:nvSpPr>
        <p:spPr>
          <a:xfrm>
            <a:off x="2133600" y="3733800"/>
            <a:ext cx="5794375" cy="411163"/>
          </a:xfrm>
        </p:spPr>
        <p:txBody>
          <a:bodyPr/>
          <a:lstStyle/>
          <a:p>
            <a:r>
              <a:rPr lang="en-US" dirty="0" smtClean="0"/>
              <a:t>	</a:t>
            </a:r>
            <a:r>
              <a:rPr lang="en-US" sz="4400" dirty="0" smtClean="0"/>
              <a:t>Thank You</a:t>
            </a:r>
          </a:p>
        </p:txBody>
      </p:sp>
      <p:sp>
        <p:nvSpPr>
          <p:cNvPr id="7173" name="Subtitle 4"/>
          <p:cNvSpPr>
            <a:spLocks noGrp="1"/>
          </p:cNvSpPr>
          <p:nvPr>
            <p:ph type="subTitle" idx="13"/>
          </p:nvPr>
        </p:nvSpPr>
        <p:spPr>
          <a:xfrm>
            <a:off x="5724525" y="4810125"/>
            <a:ext cx="2743200" cy="228600"/>
          </a:xfrm>
        </p:spPr>
        <p:txBody>
          <a:bodyPr/>
          <a:lstStyle/>
          <a:p>
            <a:endParaRPr lang="en-US" smtClean="0"/>
          </a:p>
        </p:txBody>
      </p:sp>
    </p:spTree>
    <p:extLst>
      <p:ext uri="{BB962C8B-B14F-4D97-AF65-F5344CB8AC3E}">
        <p14:creationId xmlns="" xmlns:p14="http://schemas.microsoft.com/office/powerpoint/2010/main" val="504131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Subtitle 4"/>
          <p:cNvSpPr>
            <a:spLocks noGrp="1"/>
          </p:cNvSpPr>
          <p:nvPr>
            <p:ph type="subTitle" idx="13"/>
          </p:nvPr>
        </p:nvSpPr>
        <p:spPr>
          <a:xfrm>
            <a:off x="5724525" y="4810125"/>
            <a:ext cx="2743200" cy="228600"/>
          </a:xfrm>
        </p:spPr>
        <p:txBody>
          <a:bodyPr/>
          <a:lstStyle/>
          <a:p>
            <a:r>
              <a:rPr lang="en-US" dirty="0" smtClean="0"/>
              <a:t>http://www.otssolutions.com/</a:t>
            </a:r>
          </a:p>
        </p:txBody>
      </p:sp>
      <p:sp>
        <p:nvSpPr>
          <p:cNvPr id="7" name="Text Placeholder 3"/>
          <p:cNvSpPr>
            <a:spLocks noGrp="1"/>
          </p:cNvSpPr>
          <p:nvPr>
            <p:ph type="body" idx="1"/>
          </p:nvPr>
        </p:nvSpPr>
        <p:spPr>
          <a:xfrm>
            <a:off x="6019800" y="2362200"/>
            <a:ext cx="2895600" cy="2438400"/>
          </a:xfrm>
        </p:spPr>
        <p:txBody>
          <a:bodyPr/>
          <a:lstStyle/>
          <a:p>
            <a:r>
              <a:rPr lang="en-US" sz="1800" dirty="0" smtClean="0"/>
              <a:t>India </a:t>
            </a:r>
          </a:p>
          <a:p>
            <a:r>
              <a:rPr lang="en-US" sz="1200" dirty="0" smtClean="0"/>
              <a:t> </a:t>
            </a:r>
            <a:r>
              <a:rPr lang="en-US" sz="1600" dirty="0" err="1" smtClean="0"/>
              <a:t>Gurgaon</a:t>
            </a:r>
            <a:r>
              <a:rPr lang="en-US" sz="1600" dirty="0" smtClean="0"/>
              <a:t> ( Haryana ) </a:t>
            </a:r>
          </a:p>
          <a:p>
            <a:r>
              <a:rPr lang="en-US" sz="1200" dirty="0" smtClean="0"/>
              <a:t>795, </a:t>
            </a:r>
            <a:r>
              <a:rPr lang="en-US" sz="1200" dirty="0" err="1" smtClean="0"/>
              <a:t>Udyog</a:t>
            </a:r>
            <a:r>
              <a:rPr lang="en-US" sz="1200" dirty="0" smtClean="0"/>
              <a:t> </a:t>
            </a:r>
            <a:r>
              <a:rPr lang="en-US" sz="1200" dirty="0" err="1" smtClean="0"/>
              <a:t>Vihar</a:t>
            </a:r>
            <a:r>
              <a:rPr lang="en-US" sz="1200" dirty="0" smtClean="0"/>
              <a:t>, Phase-V </a:t>
            </a:r>
          </a:p>
          <a:p>
            <a:r>
              <a:rPr lang="en-US" sz="1200" dirty="0" err="1" smtClean="0"/>
              <a:t>Gurgaon</a:t>
            </a:r>
            <a:r>
              <a:rPr lang="en-US" sz="1200" dirty="0" smtClean="0"/>
              <a:t>(Haryana) India </a:t>
            </a:r>
          </a:p>
          <a:p>
            <a:r>
              <a:rPr lang="en-US" sz="1200" dirty="0" smtClean="0"/>
              <a:t>Ph:  +91 124 4101350 </a:t>
            </a:r>
          </a:p>
          <a:p>
            <a:r>
              <a:rPr lang="en-US" sz="1200" dirty="0" smtClean="0"/>
              <a:t>+91 124 4748100</a:t>
            </a:r>
          </a:p>
          <a:p>
            <a:r>
              <a:rPr lang="en-US" sz="1200" dirty="0" smtClean="0"/>
              <a:t>Write to us at: sales@otssolutions.com </a:t>
            </a:r>
            <a:endParaRPr lang="en-US" sz="1200" dirty="0"/>
          </a:p>
        </p:txBody>
      </p:sp>
      <p:sp>
        <p:nvSpPr>
          <p:cNvPr id="8" name="Text Placeholder 3"/>
          <p:cNvSpPr>
            <a:spLocks noGrp="1"/>
          </p:cNvSpPr>
          <p:nvPr>
            <p:ph type="body" idx="1"/>
          </p:nvPr>
        </p:nvSpPr>
        <p:spPr>
          <a:xfrm>
            <a:off x="2819400" y="2362200"/>
            <a:ext cx="3200400" cy="2514600"/>
          </a:xfrm>
        </p:spPr>
        <p:txBody>
          <a:bodyPr/>
          <a:lstStyle/>
          <a:p>
            <a:r>
              <a:rPr lang="en-US" sz="1800" dirty="0" smtClean="0"/>
              <a:t>United kingdom</a:t>
            </a:r>
          </a:p>
          <a:p>
            <a:r>
              <a:rPr lang="en-US" sz="1200" dirty="0" smtClean="0"/>
              <a:t>88 Wood Street</a:t>
            </a:r>
          </a:p>
          <a:p>
            <a:r>
              <a:rPr lang="en-US" sz="1200" dirty="0" smtClean="0"/>
              <a:t> 10th Floor London </a:t>
            </a:r>
          </a:p>
          <a:p>
            <a:r>
              <a:rPr lang="en-US" sz="1200" dirty="0" smtClean="0"/>
              <a:t>EC2V 7RS</a:t>
            </a:r>
          </a:p>
          <a:p>
            <a:r>
              <a:rPr lang="en-US" sz="1200" dirty="0" smtClean="0"/>
              <a:t>Ph: +44 208 099 1660</a:t>
            </a:r>
          </a:p>
          <a:p>
            <a:endParaRPr lang="en-US" sz="1200" dirty="0" smtClean="0"/>
          </a:p>
          <a:p>
            <a:endParaRPr lang="en-US" sz="1200" dirty="0" smtClean="0"/>
          </a:p>
          <a:p>
            <a:r>
              <a:rPr lang="en-US" sz="1200" dirty="0" smtClean="0"/>
              <a:t>Write to us at: sales@otssolutions.com</a:t>
            </a:r>
            <a:endParaRPr lang="en-US" sz="1200" dirty="0"/>
          </a:p>
        </p:txBody>
      </p:sp>
      <p:sp>
        <p:nvSpPr>
          <p:cNvPr id="9" name="Text Placeholder 3"/>
          <p:cNvSpPr>
            <a:spLocks noGrp="1"/>
          </p:cNvSpPr>
          <p:nvPr>
            <p:ph type="body" idx="1"/>
          </p:nvPr>
        </p:nvSpPr>
        <p:spPr>
          <a:xfrm>
            <a:off x="152400" y="2362200"/>
            <a:ext cx="2819400" cy="2514600"/>
          </a:xfrm>
        </p:spPr>
        <p:txBody>
          <a:bodyPr/>
          <a:lstStyle/>
          <a:p>
            <a:r>
              <a:rPr lang="en-US" sz="1800" dirty="0" smtClean="0"/>
              <a:t>USA </a:t>
            </a:r>
          </a:p>
          <a:p>
            <a:r>
              <a:rPr lang="en-US" sz="1200" dirty="0" smtClean="0"/>
              <a:t>4433 Merlin</a:t>
            </a:r>
          </a:p>
          <a:p>
            <a:r>
              <a:rPr lang="en-US" sz="1200" dirty="0" smtClean="0"/>
              <a:t> Way , Soquel </a:t>
            </a:r>
          </a:p>
          <a:p>
            <a:r>
              <a:rPr lang="en-US" sz="1200" dirty="0" smtClean="0"/>
              <a:t>CA 95073</a:t>
            </a:r>
          </a:p>
          <a:p>
            <a:r>
              <a:rPr lang="en-US" sz="1200" dirty="0" smtClean="0"/>
              <a:t>United States</a:t>
            </a:r>
          </a:p>
          <a:p>
            <a:r>
              <a:rPr lang="en-US" sz="1200" dirty="0" smtClean="0"/>
              <a:t>Ph:  +1 408 540 0001 </a:t>
            </a:r>
          </a:p>
          <a:p>
            <a:endParaRPr lang="en-US" sz="1200" dirty="0" smtClean="0"/>
          </a:p>
          <a:p>
            <a:r>
              <a:rPr lang="en-US" sz="1200" dirty="0" smtClean="0"/>
              <a:t>Write to us at: sales@otssolutions.com </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lstStyle/>
          <a:p>
            <a:r>
              <a:rPr lang="en-US" dirty="0" smtClean="0"/>
              <a:t>Agenda</a:t>
            </a:r>
            <a:endParaRPr lang="en-US" dirty="0"/>
          </a:p>
        </p:txBody>
      </p:sp>
      <p:sp>
        <p:nvSpPr>
          <p:cNvPr id="3" name="Content Placeholder 2"/>
          <p:cNvSpPr>
            <a:spLocks noGrp="1"/>
          </p:cNvSpPr>
          <p:nvPr>
            <p:ph idx="1"/>
          </p:nvPr>
        </p:nvSpPr>
        <p:spPr>
          <a:xfrm>
            <a:off x="457200" y="1676400"/>
            <a:ext cx="8229600" cy="4724400"/>
          </a:xfrm>
        </p:spPr>
        <p:txBody>
          <a:bodyPr/>
          <a:lstStyle/>
          <a:p>
            <a:pPr>
              <a:buFont typeface="Wingdings" pitchFamily="2" charset="2"/>
              <a:buChar char="Ø"/>
            </a:pPr>
            <a:r>
              <a:rPr lang="en-US" sz="2400" dirty="0" smtClean="0">
                <a:hlinkClick r:id="rId2" action="ppaction://hlinksldjump"/>
              </a:rPr>
              <a:t>Overview of .NET Framework </a:t>
            </a:r>
            <a:endParaRPr lang="en-US" sz="2400" dirty="0" smtClean="0"/>
          </a:p>
          <a:p>
            <a:pPr>
              <a:buFont typeface="Wingdings" pitchFamily="2" charset="2"/>
              <a:buChar char="Ø"/>
            </a:pPr>
            <a:r>
              <a:rPr lang="en-US" sz="2400" dirty="0" smtClean="0">
                <a:hlinkClick r:id="rId3" action="ppaction://hlinksldjump"/>
              </a:rPr>
              <a:t>.NET Framework History</a:t>
            </a:r>
            <a:endParaRPr lang="en-US" sz="2400" dirty="0" smtClean="0"/>
          </a:p>
          <a:p>
            <a:pPr>
              <a:buFont typeface="Wingdings" pitchFamily="2" charset="2"/>
              <a:buChar char="Ø"/>
            </a:pPr>
            <a:r>
              <a:rPr lang="en-US" sz="2400" dirty="0" smtClean="0">
                <a:hlinkClick r:id="rId4" action="ppaction://hlinksldjump"/>
              </a:rPr>
              <a:t>.NET Framework Benefits</a:t>
            </a:r>
            <a:endParaRPr lang="en-US" sz="2400" dirty="0" smtClean="0"/>
          </a:p>
          <a:p>
            <a:pPr>
              <a:buFont typeface="Wingdings" pitchFamily="2" charset="2"/>
              <a:buChar char="Ø"/>
            </a:pPr>
            <a:r>
              <a:rPr lang="en-US" sz="2400" dirty="0" smtClean="0">
                <a:hlinkClick r:id="rId5" action="ppaction://hlinksldjump"/>
              </a:rPr>
              <a:t>.NET Framework 4 Architecture</a:t>
            </a:r>
            <a:endParaRPr lang="en-US" sz="2400" b="1" dirty="0" smtClean="0"/>
          </a:p>
          <a:p>
            <a:pPr lvl="1">
              <a:buFont typeface="Wingdings" pitchFamily="2" charset="2"/>
              <a:buChar char="Ø"/>
            </a:pPr>
            <a:endParaRPr lang="en-US" sz="2400" b="1" dirty="0" smtClean="0"/>
          </a:p>
          <a:p>
            <a:pPr lvl="1">
              <a:buNone/>
            </a:pPr>
            <a:endParaRPr lang="en-US" sz="2400" b="1" dirty="0" smtClean="0"/>
          </a:p>
          <a:p>
            <a:pPr lvl="1">
              <a:buFont typeface="Wingdings" pitchFamily="2" charset="2"/>
              <a:buChar char="Ø"/>
            </a:pPr>
            <a:endParaRPr lang="en-US" sz="2400" b="1" dirty="0" smtClean="0"/>
          </a:p>
          <a:p>
            <a:pPr lvl="1">
              <a:buFont typeface="Wingdings" pitchFamily="2" charset="2"/>
              <a:buChar char="Ø"/>
            </a:pPr>
            <a:endParaRPr lang="en-US" sz="2400" dirty="0" smtClean="0">
              <a:solidFill>
                <a:prstClr val="black"/>
              </a:solidFill>
            </a:endParaRPr>
          </a:p>
          <a:p>
            <a:pPr lvl="1">
              <a:buFont typeface="Wingdings" pitchFamily="2" charset="2"/>
              <a:buChar char="Ø"/>
            </a:pPr>
            <a:endParaRPr lang="en-US" b="1" dirty="0" smtClean="0"/>
          </a:p>
          <a:p>
            <a:pPr lvl="1">
              <a:buFont typeface="Wingdings" pitchFamily="2" charset="2"/>
              <a:buChar char="Ø"/>
            </a:pPr>
            <a:endParaRPr lang="en-US" b="1" dirty="0" smtClean="0"/>
          </a:p>
          <a:p>
            <a:pPr lvl="1">
              <a:buFont typeface="Wingdings" pitchFamily="2" charset="2"/>
              <a:buChar char="Ø"/>
            </a:pPr>
            <a:endParaRPr lang="en-US" b="1" dirty="0" smtClean="0"/>
          </a:p>
          <a:p>
            <a:pPr lvl="1">
              <a:buFont typeface="Wingdings" pitchFamily="2" charset="2"/>
              <a:buChar char="Ø"/>
            </a:pPr>
            <a:endParaRPr lang="en-US" dirty="0" smtClean="0"/>
          </a:p>
          <a:p>
            <a:pPr>
              <a:buFont typeface="Wingdings" pitchFamily="2" charset="2"/>
              <a:buChar char="Ø"/>
            </a:pPr>
            <a:endParaRPr lang="en-US" dirty="0" smtClean="0"/>
          </a:p>
          <a:p>
            <a:endParaRPr lang="en-US" dirty="0"/>
          </a:p>
        </p:txBody>
      </p:sp>
      <p:sp>
        <p:nvSpPr>
          <p:cNvPr id="4" name="Subtitle 3"/>
          <p:cNvSpPr>
            <a:spLocks noGrp="1"/>
          </p:cNvSpPr>
          <p:nvPr>
            <p:ph type="subTitle" idx="13"/>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1</a:t>
            </a:r>
          </a:p>
        </p:txBody>
      </p:sp>
      <p:sp>
        <p:nvSpPr>
          <p:cNvPr id="7171" name="Text Placeholder 2"/>
          <p:cNvSpPr>
            <a:spLocks noGrp="1"/>
          </p:cNvSpPr>
          <p:nvPr>
            <p:ph type="body" idx="1"/>
          </p:nvPr>
        </p:nvSpPr>
        <p:spPr/>
        <p:txBody>
          <a:bodyPr/>
          <a:lstStyle/>
          <a:p>
            <a:r>
              <a:rPr lang="en-US" dirty="0" smtClean="0"/>
              <a:t>Overview of .NET framework</a:t>
            </a:r>
          </a:p>
        </p:txBody>
      </p:sp>
      <p:sp>
        <p:nvSpPr>
          <p:cNvPr id="7172" name="Text Placeholder 3"/>
          <p:cNvSpPr>
            <a:spLocks noGrp="1"/>
          </p:cNvSpPr>
          <p:nvPr>
            <p:ph type="body" sz="quarter" idx="3"/>
          </p:nvPr>
        </p:nvSpPr>
        <p:spPr>
          <a:xfrm>
            <a:off x="2133600" y="3733800"/>
            <a:ext cx="5794375" cy="411163"/>
          </a:xfrm>
        </p:spPr>
        <p:txBody>
          <a:bodyPr/>
          <a:lstStyle/>
          <a:p>
            <a:endParaRPr lang="en-US" dirty="0" smtClean="0"/>
          </a:p>
        </p:txBody>
      </p:sp>
      <p:sp>
        <p:nvSpPr>
          <p:cNvPr id="7173" name="Subtitle 4"/>
          <p:cNvSpPr>
            <a:spLocks noGrp="1"/>
          </p:cNvSpPr>
          <p:nvPr>
            <p:ph type="subTitle" idx="13"/>
          </p:nvPr>
        </p:nvSpPr>
        <p:spPr>
          <a:xfrm>
            <a:off x="5724525" y="4810125"/>
            <a:ext cx="2743200" cy="228600"/>
          </a:xfrm>
        </p:spPr>
        <p:txBody>
          <a:bodyPr/>
          <a:lstStyle/>
          <a:p>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r>
              <a:rPr lang="en-US" dirty="0" smtClean="0"/>
              <a:t>Overview of the .NET Framework</a:t>
            </a:r>
          </a:p>
        </p:txBody>
      </p:sp>
      <p:sp>
        <p:nvSpPr>
          <p:cNvPr id="6147" name="Content Placeholder 2"/>
          <p:cNvSpPr>
            <a:spLocks noGrp="1"/>
          </p:cNvSpPr>
          <p:nvPr>
            <p:ph idx="1"/>
          </p:nvPr>
        </p:nvSpPr>
        <p:spPr/>
        <p:txBody>
          <a:bodyPr/>
          <a:lstStyle/>
          <a:p>
            <a:pPr algn="just">
              <a:defRPr/>
            </a:pPr>
            <a:r>
              <a:rPr lang="en-US" sz="2400" dirty="0" smtClean="0"/>
              <a:t>The .NET Framework is a new computing platform that simplifies application development in the highly distributed environment of the Internet.</a:t>
            </a:r>
          </a:p>
          <a:p>
            <a:pPr algn="just">
              <a:buNone/>
              <a:defRPr/>
            </a:pPr>
            <a:endParaRPr lang="en-US" sz="2400" dirty="0" smtClean="0"/>
          </a:p>
          <a:p>
            <a:pPr algn="just">
              <a:defRPr/>
            </a:pPr>
            <a:r>
              <a:rPr lang="en-US" sz="2400" b="1" dirty="0" smtClean="0"/>
              <a:t>ASP.NET</a:t>
            </a:r>
            <a:r>
              <a:rPr lang="en-US" sz="2400" dirty="0" smtClean="0"/>
              <a:t> is a web application framework developed and marketed by Microsoft to allow programmers to build dynamic websites, web applications and web services.</a:t>
            </a:r>
          </a:p>
        </p:txBody>
      </p:sp>
      <p:sp>
        <p:nvSpPr>
          <p:cNvPr id="6148" name="Subtitle 3"/>
          <p:cNvSpPr>
            <a:spLocks noGrp="1"/>
          </p:cNvSpPr>
          <p:nvPr>
            <p:ph type="subTitle" idx="13"/>
          </p:nvPr>
        </p:nvSpPr>
        <p:spPr>
          <a:xfrm>
            <a:off x="685800" y="430213"/>
            <a:ext cx="2743200" cy="228600"/>
          </a:xfrm>
        </p:spPr>
        <p:txBody>
          <a:bodyPr/>
          <a:lstStyle/>
          <a:p>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r>
              <a:rPr lang="en-US" dirty="0" smtClean="0"/>
              <a:t>Overview of the .NET Framework</a:t>
            </a:r>
          </a:p>
        </p:txBody>
      </p:sp>
      <p:sp>
        <p:nvSpPr>
          <p:cNvPr id="6147" name="Content Placeholder 2"/>
          <p:cNvSpPr>
            <a:spLocks noGrp="1"/>
          </p:cNvSpPr>
          <p:nvPr>
            <p:ph idx="1"/>
          </p:nvPr>
        </p:nvSpPr>
        <p:spPr/>
        <p:txBody>
          <a:bodyPr/>
          <a:lstStyle/>
          <a:p>
            <a:pPr>
              <a:defRPr/>
            </a:pPr>
            <a:r>
              <a:rPr lang="en-US" sz="2400" dirty="0" smtClean="0"/>
              <a:t>Common Language Runtime – provides an abstraction layer over the operating system.</a:t>
            </a:r>
          </a:p>
          <a:p>
            <a:pPr>
              <a:buNone/>
              <a:defRPr/>
            </a:pPr>
            <a:endParaRPr lang="en-US" sz="2400" dirty="0" smtClean="0"/>
          </a:p>
          <a:p>
            <a:pPr>
              <a:defRPr/>
            </a:pPr>
            <a:r>
              <a:rPr lang="en-US" sz="2400" dirty="0" smtClean="0"/>
              <a:t>Base Class Libraries – pre-built code for common low-level programming tasks.</a:t>
            </a:r>
          </a:p>
          <a:p>
            <a:pPr>
              <a:buNone/>
              <a:defRPr/>
            </a:pPr>
            <a:endParaRPr lang="en-US" sz="2400" dirty="0" smtClean="0"/>
          </a:p>
          <a:p>
            <a:pPr>
              <a:defRPr/>
            </a:pPr>
            <a:r>
              <a:rPr lang="en-US" sz="2400" dirty="0" smtClean="0"/>
              <a:t>Development frameworks and technologies – reusable, customizable solutions for larger programming tasks.</a:t>
            </a:r>
          </a:p>
        </p:txBody>
      </p:sp>
      <p:sp>
        <p:nvSpPr>
          <p:cNvPr id="6148" name="Subtitle 3"/>
          <p:cNvSpPr>
            <a:spLocks noGrp="1"/>
          </p:cNvSpPr>
          <p:nvPr>
            <p:ph type="subTitle" idx="13"/>
          </p:nvPr>
        </p:nvSpPr>
        <p:spPr>
          <a:xfrm>
            <a:off x="685800" y="430213"/>
            <a:ext cx="2743200" cy="228600"/>
          </a:xfrm>
        </p:spPr>
        <p:txBody>
          <a:bodyPr/>
          <a:lstStyle/>
          <a:p>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2</a:t>
            </a:r>
          </a:p>
        </p:txBody>
      </p:sp>
      <p:sp>
        <p:nvSpPr>
          <p:cNvPr id="7171" name="Text Placeholder 2"/>
          <p:cNvSpPr>
            <a:spLocks noGrp="1"/>
          </p:cNvSpPr>
          <p:nvPr>
            <p:ph type="body" idx="1"/>
          </p:nvPr>
        </p:nvSpPr>
        <p:spPr/>
        <p:txBody>
          <a:bodyPr/>
          <a:lstStyle/>
          <a:p>
            <a:r>
              <a:rPr lang="en-US" dirty="0" smtClean="0"/>
              <a:t>.NET Framework History</a:t>
            </a:r>
          </a:p>
        </p:txBody>
      </p:sp>
      <p:sp>
        <p:nvSpPr>
          <p:cNvPr id="7172" name="Text Placeholder 3"/>
          <p:cNvSpPr>
            <a:spLocks noGrp="1"/>
          </p:cNvSpPr>
          <p:nvPr>
            <p:ph type="body" sz="quarter" idx="3"/>
          </p:nvPr>
        </p:nvSpPr>
        <p:spPr>
          <a:xfrm>
            <a:off x="2133600" y="3733800"/>
            <a:ext cx="5794375" cy="411163"/>
          </a:xfrm>
        </p:spPr>
        <p:txBody>
          <a:bodyPr/>
          <a:lstStyle/>
          <a:p>
            <a:endParaRPr lang="en-US" dirty="0" smtClean="0"/>
          </a:p>
        </p:txBody>
      </p:sp>
      <p:sp>
        <p:nvSpPr>
          <p:cNvPr id="7173" name="Subtitle 4"/>
          <p:cNvSpPr>
            <a:spLocks noGrp="1"/>
          </p:cNvSpPr>
          <p:nvPr>
            <p:ph type="subTitle" idx="13"/>
          </p:nvPr>
        </p:nvSpPr>
        <p:spPr>
          <a:xfrm>
            <a:off x="5724525" y="4810125"/>
            <a:ext cx="2743200" cy="228600"/>
          </a:xfrm>
        </p:spPr>
        <p:txBody>
          <a:bodyPr/>
          <a:lstStyle/>
          <a:p>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.NET Framework History</a:t>
            </a:r>
          </a:p>
        </p:txBody>
      </p:sp>
      <p:sp>
        <p:nvSpPr>
          <p:cNvPr id="6147" name="Content Placeholder 2"/>
          <p:cNvSpPr>
            <a:spLocks noGrp="1"/>
          </p:cNvSpPr>
          <p:nvPr>
            <p:ph idx="1"/>
          </p:nvPr>
        </p:nvSpPr>
        <p:spPr/>
        <p:txBody>
          <a:bodyPr/>
          <a:lstStyle/>
          <a:p>
            <a:pPr>
              <a:buNone/>
            </a:pPr>
            <a:endParaRPr lang="en-US" dirty="0" smtClean="0"/>
          </a:p>
        </p:txBody>
      </p:sp>
      <p:sp>
        <p:nvSpPr>
          <p:cNvPr id="6148" name="Subtitle 3"/>
          <p:cNvSpPr>
            <a:spLocks noGrp="1"/>
          </p:cNvSpPr>
          <p:nvPr>
            <p:ph type="subTitle" idx="13"/>
          </p:nvPr>
        </p:nvSpPr>
        <p:spPr>
          <a:xfrm>
            <a:off x="685800" y="430213"/>
            <a:ext cx="2743200" cy="228600"/>
          </a:xfrm>
        </p:spPr>
        <p:txBody>
          <a:bodyPr/>
          <a:lstStyle/>
          <a:p>
            <a:endParaRPr lang="en-US" dirty="0" smtClean="0"/>
          </a:p>
        </p:txBody>
      </p:sp>
      <p:sp>
        <p:nvSpPr>
          <p:cNvPr id="5" name="Rounded Rectangle 4"/>
          <p:cNvSpPr/>
          <p:nvPr/>
        </p:nvSpPr>
        <p:spPr bwMode="auto">
          <a:xfrm>
            <a:off x="685800" y="3429000"/>
            <a:ext cx="1773238" cy="785813"/>
          </a:xfrm>
          <a:prstGeom prst="roundRect">
            <a:avLst>
              <a:gd name="adj" fmla="val 9033"/>
            </a:avLst>
          </a:prstGeom>
          <a:gradFill rotWithShape="1">
            <a:gsLst>
              <a:gs pos="0">
                <a:srgbClr val="DF8045">
                  <a:tint val="62000"/>
                  <a:satMod val="180000"/>
                </a:srgbClr>
              </a:gs>
              <a:gs pos="65000">
                <a:srgbClr val="DF8045">
                  <a:tint val="32000"/>
                  <a:satMod val="250000"/>
                </a:srgbClr>
              </a:gs>
              <a:gs pos="100000">
                <a:srgbClr val="DF8045">
                  <a:tint val="23000"/>
                  <a:satMod val="300000"/>
                </a:srgbClr>
              </a:gs>
            </a:gsLst>
            <a:lin ang="16200000" scaled="0"/>
          </a:gradFill>
          <a:ln w="9525" cap="flat" cmpd="sng" algn="ctr">
            <a:solidFill>
              <a:srgbClr val="DF8045"/>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300" kern="0" dirty="0">
                <a:solidFill>
                  <a:srgbClr val="000000"/>
                </a:solidFill>
                <a:latin typeface="Calibri"/>
                <a:cs typeface="+mn-cs"/>
              </a:rPr>
              <a:t>.NET 1.0</a:t>
            </a:r>
          </a:p>
        </p:txBody>
      </p:sp>
      <p:sp>
        <p:nvSpPr>
          <p:cNvPr id="6" name="Rounded Rectangle 5"/>
          <p:cNvSpPr/>
          <p:nvPr/>
        </p:nvSpPr>
        <p:spPr bwMode="auto">
          <a:xfrm>
            <a:off x="2819400" y="3429000"/>
            <a:ext cx="1773238" cy="785813"/>
          </a:xfrm>
          <a:prstGeom prst="roundRect">
            <a:avLst>
              <a:gd name="adj" fmla="val 9033"/>
            </a:avLst>
          </a:prstGeom>
          <a:gradFill rotWithShape="1">
            <a:gsLst>
              <a:gs pos="0">
                <a:srgbClr val="DF8045">
                  <a:tint val="62000"/>
                  <a:satMod val="180000"/>
                </a:srgbClr>
              </a:gs>
              <a:gs pos="65000">
                <a:srgbClr val="DF8045">
                  <a:tint val="32000"/>
                  <a:satMod val="250000"/>
                </a:srgbClr>
              </a:gs>
              <a:gs pos="100000">
                <a:srgbClr val="DF8045">
                  <a:tint val="23000"/>
                  <a:satMod val="300000"/>
                </a:srgbClr>
              </a:gs>
            </a:gsLst>
            <a:lin ang="16200000" scaled="0"/>
          </a:gradFill>
          <a:ln w="9525" cap="flat" cmpd="sng" algn="ctr">
            <a:solidFill>
              <a:srgbClr val="DF8045"/>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300" kern="0" dirty="0">
                <a:solidFill>
                  <a:srgbClr val="000000"/>
                </a:solidFill>
                <a:latin typeface="Calibri"/>
                <a:cs typeface="+mn-cs"/>
              </a:rPr>
              <a:t>.NET 1.1</a:t>
            </a:r>
          </a:p>
        </p:txBody>
      </p:sp>
      <p:sp>
        <p:nvSpPr>
          <p:cNvPr id="7" name="Rounded Rectangle 6"/>
          <p:cNvSpPr/>
          <p:nvPr/>
        </p:nvSpPr>
        <p:spPr bwMode="auto">
          <a:xfrm>
            <a:off x="4876800" y="3429000"/>
            <a:ext cx="1773238" cy="785813"/>
          </a:xfrm>
          <a:prstGeom prst="roundRect">
            <a:avLst>
              <a:gd name="adj" fmla="val 9033"/>
            </a:avLst>
          </a:prstGeom>
          <a:gradFill rotWithShape="1">
            <a:gsLst>
              <a:gs pos="0">
                <a:srgbClr val="DF8045">
                  <a:tint val="62000"/>
                  <a:satMod val="180000"/>
                </a:srgbClr>
              </a:gs>
              <a:gs pos="65000">
                <a:srgbClr val="DF8045">
                  <a:tint val="32000"/>
                  <a:satMod val="250000"/>
                </a:srgbClr>
              </a:gs>
              <a:gs pos="100000">
                <a:srgbClr val="DF8045">
                  <a:tint val="23000"/>
                  <a:satMod val="300000"/>
                </a:srgbClr>
              </a:gs>
            </a:gsLst>
            <a:lin ang="16200000" scaled="0"/>
          </a:gradFill>
          <a:ln w="9525" cap="flat" cmpd="sng" algn="ctr">
            <a:solidFill>
              <a:srgbClr val="DF8045"/>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300" kern="0" dirty="0">
                <a:solidFill>
                  <a:srgbClr val="000000"/>
                </a:solidFill>
                <a:latin typeface="Calibri"/>
                <a:cs typeface="+mn-cs"/>
              </a:rPr>
              <a:t>.NET 2.0</a:t>
            </a:r>
          </a:p>
        </p:txBody>
      </p:sp>
      <p:sp>
        <p:nvSpPr>
          <p:cNvPr id="8" name="Rounded Rectangle 7"/>
          <p:cNvSpPr/>
          <p:nvPr/>
        </p:nvSpPr>
        <p:spPr bwMode="auto">
          <a:xfrm>
            <a:off x="5029200" y="2971800"/>
            <a:ext cx="1447800" cy="481013"/>
          </a:xfrm>
          <a:prstGeom prst="roundRect">
            <a:avLst>
              <a:gd name="adj" fmla="val 9033"/>
            </a:avLst>
          </a:prstGeom>
          <a:gradFill rotWithShape="1">
            <a:gsLst>
              <a:gs pos="0">
                <a:srgbClr val="DF8045">
                  <a:tint val="62000"/>
                  <a:satMod val="180000"/>
                </a:srgbClr>
              </a:gs>
              <a:gs pos="65000">
                <a:srgbClr val="DF8045">
                  <a:tint val="32000"/>
                  <a:satMod val="250000"/>
                </a:srgbClr>
              </a:gs>
              <a:gs pos="100000">
                <a:srgbClr val="DF8045">
                  <a:tint val="23000"/>
                  <a:satMod val="300000"/>
                </a:srgbClr>
              </a:gs>
            </a:gsLst>
            <a:lin ang="16200000" scaled="0"/>
          </a:gradFill>
          <a:ln w="9525" cap="flat" cmpd="sng" algn="ctr">
            <a:solidFill>
              <a:srgbClr val="DF8045"/>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300" kern="0" dirty="0">
                <a:solidFill>
                  <a:srgbClr val="000000"/>
                </a:solidFill>
                <a:latin typeface="Calibri"/>
                <a:cs typeface="+mn-cs"/>
              </a:rPr>
              <a:t>3.0</a:t>
            </a:r>
          </a:p>
        </p:txBody>
      </p:sp>
      <p:sp>
        <p:nvSpPr>
          <p:cNvPr id="9" name="Rounded Rectangle 8"/>
          <p:cNvSpPr/>
          <p:nvPr/>
        </p:nvSpPr>
        <p:spPr bwMode="auto">
          <a:xfrm>
            <a:off x="5181600" y="2514600"/>
            <a:ext cx="1143000" cy="481013"/>
          </a:xfrm>
          <a:prstGeom prst="roundRect">
            <a:avLst>
              <a:gd name="adj" fmla="val 9033"/>
            </a:avLst>
          </a:prstGeom>
          <a:gradFill rotWithShape="1">
            <a:gsLst>
              <a:gs pos="0">
                <a:srgbClr val="DF8045">
                  <a:tint val="62000"/>
                  <a:satMod val="180000"/>
                </a:srgbClr>
              </a:gs>
              <a:gs pos="65000">
                <a:srgbClr val="DF8045">
                  <a:tint val="32000"/>
                  <a:satMod val="250000"/>
                </a:srgbClr>
              </a:gs>
              <a:gs pos="100000">
                <a:srgbClr val="DF8045">
                  <a:tint val="23000"/>
                  <a:satMod val="300000"/>
                </a:srgbClr>
              </a:gs>
            </a:gsLst>
            <a:lin ang="16200000" scaled="0"/>
          </a:gradFill>
          <a:ln w="9525" cap="flat" cmpd="sng" algn="ctr">
            <a:solidFill>
              <a:srgbClr val="DF8045"/>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300" kern="0" dirty="0">
                <a:solidFill>
                  <a:srgbClr val="000000"/>
                </a:solidFill>
                <a:latin typeface="Calibri"/>
                <a:cs typeface="+mn-cs"/>
              </a:rPr>
              <a:t>3.5</a:t>
            </a:r>
          </a:p>
        </p:txBody>
      </p:sp>
      <p:sp>
        <p:nvSpPr>
          <p:cNvPr id="10" name="Rounded Rectangle 9"/>
          <p:cNvSpPr/>
          <p:nvPr/>
        </p:nvSpPr>
        <p:spPr bwMode="auto">
          <a:xfrm>
            <a:off x="6858000" y="3429000"/>
            <a:ext cx="1773238" cy="785813"/>
          </a:xfrm>
          <a:prstGeom prst="roundRect">
            <a:avLst>
              <a:gd name="adj" fmla="val 9033"/>
            </a:avLst>
          </a:prstGeom>
          <a:gradFill rotWithShape="1">
            <a:gsLst>
              <a:gs pos="0">
                <a:srgbClr val="DF8045">
                  <a:tint val="62000"/>
                  <a:satMod val="180000"/>
                </a:srgbClr>
              </a:gs>
              <a:gs pos="65000">
                <a:srgbClr val="DF8045">
                  <a:tint val="32000"/>
                  <a:satMod val="250000"/>
                </a:srgbClr>
              </a:gs>
              <a:gs pos="100000">
                <a:srgbClr val="DF8045">
                  <a:tint val="23000"/>
                  <a:satMod val="300000"/>
                </a:srgbClr>
              </a:gs>
            </a:gsLst>
            <a:lin ang="16200000" scaled="0"/>
          </a:gradFill>
          <a:ln w="9525" cap="flat" cmpd="sng" algn="ctr">
            <a:solidFill>
              <a:srgbClr val="DF8045"/>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300" kern="0" dirty="0">
                <a:solidFill>
                  <a:srgbClr val="000000"/>
                </a:solidFill>
                <a:latin typeface="Calibri"/>
                <a:cs typeface="+mn-cs"/>
              </a:rPr>
              <a:t>.NET 4</a:t>
            </a:r>
          </a:p>
        </p:txBody>
      </p:sp>
      <p:sp>
        <p:nvSpPr>
          <p:cNvPr id="11" name="TextBox 10"/>
          <p:cNvSpPr txBox="1"/>
          <p:nvPr/>
        </p:nvSpPr>
        <p:spPr>
          <a:xfrm>
            <a:off x="990600" y="4191000"/>
            <a:ext cx="1295400" cy="400050"/>
          </a:xfrm>
          <a:prstGeom prst="rect">
            <a:avLst/>
          </a:prstGeom>
          <a:solidFill>
            <a:schemeClr val="tx2">
              <a:lumMod val="40000"/>
              <a:lumOff val="60000"/>
            </a:schemeClr>
          </a:solidFill>
          <a:ln>
            <a:solidFill>
              <a:schemeClr val="tx1"/>
            </a:solidFill>
          </a:ln>
        </p:spPr>
        <p:txBody>
          <a:bodyPr>
            <a:spAutoFit/>
          </a:bodyPr>
          <a:lstStyle/>
          <a:p>
            <a:pPr algn="ctr" rtl="1" fontAlgn="auto">
              <a:spcBef>
                <a:spcPts val="0"/>
              </a:spcBef>
              <a:spcAft>
                <a:spcPts val="0"/>
              </a:spcAft>
              <a:defRPr/>
            </a:pPr>
            <a:r>
              <a:rPr lang="en-US" sz="2000" kern="0" dirty="0">
                <a:solidFill>
                  <a:schemeClr val="bg1"/>
                </a:solidFill>
                <a:latin typeface="+mn-lt"/>
                <a:cs typeface="+mn-cs"/>
              </a:rPr>
              <a:t>2002</a:t>
            </a:r>
          </a:p>
        </p:txBody>
      </p:sp>
      <p:sp>
        <p:nvSpPr>
          <p:cNvPr id="12" name="TextBox 11"/>
          <p:cNvSpPr txBox="1"/>
          <p:nvPr/>
        </p:nvSpPr>
        <p:spPr>
          <a:xfrm>
            <a:off x="3048000" y="4191000"/>
            <a:ext cx="1295400" cy="400050"/>
          </a:xfrm>
          <a:prstGeom prst="rect">
            <a:avLst/>
          </a:prstGeom>
          <a:solidFill>
            <a:schemeClr val="tx2">
              <a:lumMod val="40000"/>
              <a:lumOff val="60000"/>
            </a:schemeClr>
          </a:solidFill>
          <a:ln>
            <a:solidFill>
              <a:schemeClr val="tx1"/>
            </a:solidFill>
          </a:ln>
        </p:spPr>
        <p:txBody>
          <a:bodyPr>
            <a:spAutoFit/>
          </a:bodyPr>
          <a:lstStyle/>
          <a:p>
            <a:pPr algn="ctr" rtl="1" fontAlgn="auto">
              <a:spcBef>
                <a:spcPts val="0"/>
              </a:spcBef>
              <a:spcAft>
                <a:spcPts val="0"/>
              </a:spcAft>
              <a:defRPr/>
            </a:pPr>
            <a:r>
              <a:rPr lang="en-US" sz="2000" kern="0" dirty="0">
                <a:solidFill>
                  <a:schemeClr val="bg1"/>
                </a:solidFill>
                <a:latin typeface="+mn-lt"/>
                <a:cs typeface="+mn-cs"/>
              </a:rPr>
              <a:t>2003</a:t>
            </a:r>
          </a:p>
        </p:txBody>
      </p:sp>
      <p:sp>
        <p:nvSpPr>
          <p:cNvPr id="13" name="TextBox 12"/>
          <p:cNvSpPr txBox="1"/>
          <p:nvPr/>
        </p:nvSpPr>
        <p:spPr>
          <a:xfrm>
            <a:off x="6781800" y="4191000"/>
            <a:ext cx="1960563" cy="400050"/>
          </a:xfrm>
          <a:prstGeom prst="rect">
            <a:avLst/>
          </a:prstGeom>
          <a:solidFill>
            <a:schemeClr val="tx2">
              <a:lumMod val="40000"/>
              <a:lumOff val="60000"/>
            </a:schemeClr>
          </a:solidFill>
          <a:ln>
            <a:solidFill>
              <a:schemeClr val="tx1"/>
            </a:solidFill>
          </a:ln>
        </p:spPr>
        <p:txBody>
          <a:bodyPr>
            <a:spAutoFit/>
          </a:bodyPr>
          <a:lstStyle/>
          <a:p>
            <a:pPr algn="ctr" rtl="1" fontAlgn="auto">
              <a:spcBef>
                <a:spcPts val="0"/>
              </a:spcBef>
              <a:spcAft>
                <a:spcPts val="0"/>
              </a:spcAft>
              <a:defRPr/>
            </a:pPr>
            <a:r>
              <a:rPr lang="en-US" sz="2000" kern="0" dirty="0">
                <a:solidFill>
                  <a:schemeClr val="bg1"/>
                </a:solidFill>
                <a:latin typeface="+mn-lt"/>
                <a:cs typeface="+mn-cs"/>
              </a:rPr>
              <a:t>2008 CTP</a:t>
            </a:r>
          </a:p>
        </p:txBody>
      </p:sp>
      <p:sp>
        <p:nvSpPr>
          <p:cNvPr id="14" name="TextBox 13"/>
          <p:cNvSpPr txBox="1"/>
          <p:nvPr/>
        </p:nvSpPr>
        <p:spPr>
          <a:xfrm>
            <a:off x="5181600" y="4191000"/>
            <a:ext cx="1295400" cy="400050"/>
          </a:xfrm>
          <a:prstGeom prst="rect">
            <a:avLst/>
          </a:prstGeom>
          <a:solidFill>
            <a:schemeClr val="tx2">
              <a:lumMod val="40000"/>
              <a:lumOff val="60000"/>
            </a:schemeClr>
          </a:solidFill>
          <a:ln>
            <a:solidFill>
              <a:schemeClr val="tx1"/>
            </a:solidFill>
          </a:ln>
        </p:spPr>
        <p:txBody>
          <a:bodyPr>
            <a:spAutoFit/>
          </a:bodyPr>
          <a:lstStyle/>
          <a:p>
            <a:pPr algn="ctr" rtl="1" fontAlgn="auto">
              <a:spcBef>
                <a:spcPts val="0"/>
              </a:spcBef>
              <a:spcAft>
                <a:spcPts val="0"/>
              </a:spcAft>
              <a:defRPr/>
            </a:pPr>
            <a:r>
              <a:rPr lang="en-US" sz="2000" kern="0" dirty="0">
                <a:solidFill>
                  <a:schemeClr val="bg1"/>
                </a:solidFill>
                <a:latin typeface="+mn-lt"/>
                <a:cs typeface="+mn-cs"/>
              </a:rPr>
              <a:t>2005-08</a:t>
            </a:r>
          </a:p>
        </p:txBody>
      </p:sp>
      <p:sp>
        <p:nvSpPr>
          <p:cNvPr id="15" name="Rounded Rectangle 14"/>
          <p:cNvSpPr/>
          <p:nvPr/>
        </p:nvSpPr>
        <p:spPr bwMode="auto">
          <a:xfrm>
            <a:off x="990600" y="4876800"/>
            <a:ext cx="1219200" cy="557213"/>
          </a:xfrm>
          <a:prstGeom prst="roundRect">
            <a:avLst>
              <a:gd name="adj" fmla="val 9033"/>
            </a:avLst>
          </a:prstGeom>
          <a:gradFill rotWithShape="1">
            <a:gsLst>
              <a:gs pos="0">
                <a:srgbClr val="FF9929">
                  <a:tint val="62000"/>
                  <a:satMod val="180000"/>
                </a:srgbClr>
              </a:gs>
              <a:gs pos="65000">
                <a:srgbClr val="FF9929">
                  <a:tint val="32000"/>
                  <a:satMod val="250000"/>
                </a:srgbClr>
              </a:gs>
              <a:gs pos="100000">
                <a:srgbClr val="FF9929">
                  <a:tint val="23000"/>
                  <a:satMod val="300000"/>
                </a:srgbClr>
              </a:gs>
            </a:gsLst>
            <a:lin ang="16200000" scaled="0"/>
          </a:gradFill>
          <a:ln w="9525" cap="flat" cmpd="sng" algn="ctr">
            <a:solidFill>
              <a:srgbClr val="FF9929"/>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000" kern="0" dirty="0">
                <a:solidFill>
                  <a:srgbClr val="000000"/>
                </a:solidFill>
                <a:latin typeface="Calibri"/>
                <a:cs typeface="+mn-cs"/>
              </a:rPr>
              <a:t>CLR 1.0</a:t>
            </a:r>
          </a:p>
        </p:txBody>
      </p:sp>
      <p:sp>
        <p:nvSpPr>
          <p:cNvPr id="16" name="Rounded Rectangle 15"/>
          <p:cNvSpPr/>
          <p:nvPr/>
        </p:nvSpPr>
        <p:spPr bwMode="auto">
          <a:xfrm>
            <a:off x="3124200" y="4876800"/>
            <a:ext cx="1219200" cy="557213"/>
          </a:xfrm>
          <a:prstGeom prst="roundRect">
            <a:avLst>
              <a:gd name="adj" fmla="val 9033"/>
            </a:avLst>
          </a:prstGeom>
          <a:gradFill rotWithShape="1">
            <a:gsLst>
              <a:gs pos="0">
                <a:srgbClr val="FF9929">
                  <a:tint val="62000"/>
                  <a:satMod val="180000"/>
                </a:srgbClr>
              </a:gs>
              <a:gs pos="65000">
                <a:srgbClr val="FF9929">
                  <a:tint val="32000"/>
                  <a:satMod val="250000"/>
                </a:srgbClr>
              </a:gs>
              <a:gs pos="100000">
                <a:srgbClr val="FF9929">
                  <a:tint val="23000"/>
                  <a:satMod val="300000"/>
                </a:srgbClr>
              </a:gs>
            </a:gsLst>
            <a:lin ang="16200000" scaled="0"/>
          </a:gradFill>
          <a:ln w="9525" cap="flat" cmpd="sng" algn="ctr">
            <a:solidFill>
              <a:srgbClr val="FF9929"/>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000" kern="0" dirty="0">
                <a:solidFill>
                  <a:srgbClr val="000000"/>
                </a:solidFill>
                <a:latin typeface="Calibri"/>
                <a:cs typeface="+mn-cs"/>
              </a:rPr>
              <a:t>CLR 1.1</a:t>
            </a:r>
          </a:p>
        </p:txBody>
      </p:sp>
      <p:sp>
        <p:nvSpPr>
          <p:cNvPr id="17" name="Rounded Rectangle 16"/>
          <p:cNvSpPr/>
          <p:nvPr/>
        </p:nvSpPr>
        <p:spPr bwMode="auto">
          <a:xfrm>
            <a:off x="5181600" y="4876800"/>
            <a:ext cx="1219200" cy="557213"/>
          </a:xfrm>
          <a:prstGeom prst="roundRect">
            <a:avLst>
              <a:gd name="adj" fmla="val 9033"/>
            </a:avLst>
          </a:prstGeom>
          <a:gradFill rotWithShape="1">
            <a:gsLst>
              <a:gs pos="0">
                <a:srgbClr val="FF9929">
                  <a:tint val="62000"/>
                  <a:satMod val="180000"/>
                </a:srgbClr>
              </a:gs>
              <a:gs pos="65000">
                <a:srgbClr val="FF9929">
                  <a:tint val="32000"/>
                  <a:satMod val="250000"/>
                </a:srgbClr>
              </a:gs>
              <a:gs pos="100000">
                <a:srgbClr val="FF9929">
                  <a:tint val="23000"/>
                  <a:satMod val="300000"/>
                </a:srgbClr>
              </a:gs>
            </a:gsLst>
            <a:lin ang="16200000" scaled="0"/>
          </a:gradFill>
          <a:ln w="9525" cap="flat" cmpd="sng" algn="ctr">
            <a:solidFill>
              <a:srgbClr val="FF9929"/>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000" kern="0" dirty="0">
                <a:solidFill>
                  <a:srgbClr val="000000"/>
                </a:solidFill>
                <a:latin typeface="Calibri"/>
                <a:cs typeface="+mn-cs"/>
              </a:rPr>
              <a:t>CLR 2.0</a:t>
            </a:r>
          </a:p>
        </p:txBody>
      </p:sp>
      <p:sp>
        <p:nvSpPr>
          <p:cNvPr id="18" name="Rounded Rectangle 17"/>
          <p:cNvSpPr/>
          <p:nvPr/>
        </p:nvSpPr>
        <p:spPr bwMode="auto">
          <a:xfrm>
            <a:off x="7162800" y="4876800"/>
            <a:ext cx="1219200" cy="557213"/>
          </a:xfrm>
          <a:prstGeom prst="roundRect">
            <a:avLst>
              <a:gd name="adj" fmla="val 9033"/>
            </a:avLst>
          </a:prstGeom>
          <a:gradFill rotWithShape="1">
            <a:gsLst>
              <a:gs pos="0">
                <a:srgbClr val="FF9929">
                  <a:tint val="62000"/>
                  <a:satMod val="180000"/>
                </a:srgbClr>
              </a:gs>
              <a:gs pos="65000">
                <a:srgbClr val="FF9929">
                  <a:tint val="32000"/>
                  <a:satMod val="250000"/>
                </a:srgbClr>
              </a:gs>
              <a:gs pos="100000">
                <a:srgbClr val="FF9929">
                  <a:tint val="23000"/>
                  <a:satMod val="300000"/>
                </a:srgbClr>
              </a:gs>
            </a:gsLst>
            <a:lin ang="16200000" scaled="0"/>
          </a:gradFill>
          <a:ln w="9525" cap="flat" cmpd="sng" algn="ctr">
            <a:solidFill>
              <a:srgbClr val="FF9929"/>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000" kern="0" dirty="0">
                <a:solidFill>
                  <a:srgbClr val="000000"/>
                </a:solidFill>
                <a:latin typeface="Calibri"/>
                <a:cs typeface="+mn-cs"/>
              </a:rPr>
              <a:t>CLR 4</a:t>
            </a:r>
          </a:p>
        </p:txBody>
      </p:sp>
      <p:sp>
        <p:nvSpPr>
          <p:cNvPr id="19" name="Rounded Rectangle 18"/>
          <p:cNvSpPr/>
          <p:nvPr/>
        </p:nvSpPr>
        <p:spPr bwMode="auto">
          <a:xfrm>
            <a:off x="5334000" y="2057400"/>
            <a:ext cx="838200" cy="481013"/>
          </a:xfrm>
          <a:prstGeom prst="roundRect">
            <a:avLst>
              <a:gd name="adj" fmla="val 9033"/>
            </a:avLst>
          </a:prstGeom>
          <a:gradFill rotWithShape="1">
            <a:gsLst>
              <a:gs pos="0">
                <a:srgbClr val="DF8045">
                  <a:tint val="62000"/>
                  <a:satMod val="180000"/>
                </a:srgbClr>
              </a:gs>
              <a:gs pos="65000">
                <a:srgbClr val="DF8045">
                  <a:tint val="32000"/>
                  <a:satMod val="250000"/>
                </a:srgbClr>
              </a:gs>
              <a:gs pos="100000">
                <a:srgbClr val="DF8045">
                  <a:tint val="23000"/>
                  <a:satMod val="300000"/>
                </a:srgbClr>
              </a:gs>
            </a:gsLst>
            <a:lin ang="16200000" scaled="0"/>
          </a:gradFill>
          <a:ln w="9525" cap="flat" cmpd="sng" algn="ctr">
            <a:solidFill>
              <a:srgbClr val="DF8045"/>
            </a:solidFill>
            <a:prstDash val="solid"/>
            <a:headEnd type="none" w="med" len="med"/>
            <a:tailEnd type="none" w="med" len="med"/>
          </a:ln>
          <a:effectLst>
            <a:outerShdw blurRad="50800" dist="38100" dir="5400000" rotWithShape="0">
              <a:srgbClr val="000000">
                <a:alpha val="35000"/>
              </a:srgbClr>
            </a:outerShdw>
          </a:effectLst>
        </p:spPr>
        <p:txBody>
          <a:bodyPr lIns="91436" tIns="45718" rIns="91436" bIns="45718" anchor="ctr"/>
          <a:lstStyle/>
          <a:p>
            <a:pPr algn="ctr" defTabSz="914099" rtl="1">
              <a:defRPr/>
            </a:pPr>
            <a:r>
              <a:rPr lang="en-US" sz="2300" kern="0" dirty="0">
                <a:solidFill>
                  <a:srgbClr val="000000"/>
                </a:solidFill>
                <a:latin typeface="Calibri"/>
                <a:cs typeface="+mn-cs"/>
              </a:rPr>
              <a:t>SP1</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Incremental Architecture Of.NET 3.5 SP1</a:t>
            </a:r>
            <a:endParaRPr lang="en-US" dirty="0"/>
          </a:p>
        </p:txBody>
      </p:sp>
      <p:sp>
        <p:nvSpPr>
          <p:cNvPr id="4" name="Subtitle 3"/>
          <p:cNvSpPr>
            <a:spLocks noGrp="1"/>
          </p:cNvSpPr>
          <p:nvPr>
            <p:ph type="subTitle" idx="13"/>
          </p:nvPr>
        </p:nvSpPr>
        <p:spPr/>
        <p:txBody>
          <a:bodyPr/>
          <a:lstStyle/>
          <a:p>
            <a:r>
              <a:rPr lang="en-US" dirty="0" smtClean="0"/>
              <a:t>.NET Framework History</a:t>
            </a:r>
          </a:p>
        </p:txBody>
      </p:sp>
      <p:pic>
        <p:nvPicPr>
          <p:cNvPr id="2050" name="Picture 2"/>
          <p:cNvPicPr>
            <a:picLocks noGrp="1" noChangeAspect="1" noChangeArrowheads="1"/>
          </p:cNvPicPr>
          <p:nvPr>
            <p:ph idx="1"/>
          </p:nvPr>
        </p:nvPicPr>
        <p:blipFill>
          <a:blip r:embed="rId2"/>
          <a:srcRect/>
          <a:stretch>
            <a:fillRect/>
          </a:stretch>
        </p:blipFill>
        <p:spPr bwMode="auto">
          <a:xfrm>
            <a:off x="2362200" y="1600200"/>
            <a:ext cx="4953000" cy="4602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3</a:t>
            </a:r>
          </a:p>
        </p:txBody>
      </p:sp>
      <p:sp>
        <p:nvSpPr>
          <p:cNvPr id="7171" name="Text Placeholder 2"/>
          <p:cNvSpPr>
            <a:spLocks noGrp="1"/>
          </p:cNvSpPr>
          <p:nvPr>
            <p:ph type="body" idx="1"/>
          </p:nvPr>
        </p:nvSpPr>
        <p:spPr/>
        <p:txBody>
          <a:bodyPr/>
          <a:lstStyle/>
          <a:p>
            <a:r>
              <a:rPr lang="en-US" dirty="0" smtClean="0"/>
              <a:t>.NET Framework Benefits</a:t>
            </a:r>
          </a:p>
        </p:txBody>
      </p:sp>
      <p:sp>
        <p:nvSpPr>
          <p:cNvPr id="7172" name="Text Placeholder 3"/>
          <p:cNvSpPr>
            <a:spLocks noGrp="1"/>
          </p:cNvSpPr>
          <p:nvPr>
            <p:ph type="body" sz="quarter" idx="3"/>
          </p:nvPr>
        </p:nvSpPr>
        <p:spPr>
          <a:xfrm>
            <a:off x="2133600" y="3733800"/>
            <a:ext cx="5794375" cy="411163"/>
          </a:xfrm>
        </p:spPr>
        <p:txBody>
          <a:bodyPr/>
          <a:lstStyle/>
          <a:p>
            <a:endParaRPr lang="en-US" dirty="0" smtClean="0"/>
          </a:p>
        </p:txBody>
      </p:sp>
      <p:sp>
        <p:nvSpPr>
          <p:cNvPr id="7173" name="Subtitle 4"/>
          <p:cNvSpPr>
            <a:spLocks noGrp="1"/>
          </p:cNvSpPr>
          <p:nvPr>
            <p:ph type="subTitle" idx="13"/>
          </p:nvPr>
        </p:nvSpPr>
        <p:spPr>
          <a:xfrm>
            <a:off x="5724525" y="4810125"/>
            <a:ext cx="2743200" cy="228600"/>
          </a:xfrm>
        </p:spPr>
        <p:txBody>
          <a:bodyPr/>
          <a:lstStyle/>
          <a:p>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414</TotalTime>
  <Words>536</Words>
  <Application>Microsoft Office PowerPoint</Application>
  <PresentationFormat>On-screen Show (4:3)</PresentationFormat>
  <Paragraphs>96</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ppt template</vt:lpstr>
      <vt:lpstr>.NET Framework 4.0 – Changes &amp; Benefits  </vt:lpstr>
      <vt:lpstr>Agenda</vt:lpstr>
      <vt:lpstr>1</vt:lpstr>
      <vt:lpstr>Overview of the .NET Framework</vt:lpstr>
      <vt:lpstr>Overview of the .NET Framework</vt:lpstr>
      <vt:lpstr>2</vt:lpstr>
      <vt:lpstr>.NET Framework History</vt:lpstr>
      <vt:lpstr>Incremental Architecture Of.NET 3.5 SP1</vt:lpstr>
      <vt:lpstr>3</vt:lpstr>
      <vt:lpstr>The .NET Framework Benefits:</vt:lpstr>
      <vt:lpstr>The .NET Framework Benefits:</vt:lpstr>
      <vt:lpstr>The .NET Framework Benefits:</vt:lpstr>
      <vt:lpstr>The .NET Framework Benefits:</vt:lpstr>
      <vt:lpstr>4</vt:lpstr>
      <vt:lpstr>.NET Framework 4 Architecture</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4.0 Framework – Changes &amp; Benefits  </dc:title>
  <dc:creator>anuj.kumar</dc:creator>
  <cp:lastModifiedBy>Deepika</cp:lastModifiedBy>
  <cp:revision>74</cp:revision>
  <dcterms:created xsi:type="dcterms:W3CDTF">2012-02-28T06:45:05Z</dcterms:created>
  <dcterms:modified xsi:type="dcterms:W3CDTF">2012-03-26T11:39:57Z</dcterms:modified>
</cp:coreProperties>
</file>