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24"/>
  </p:notesMasterIdLst>
  <p:handoutMasterIdLst>
    <p:handoutMasterId r:id="rId25"/>
  </p:handoutMasterIdLst>
  <p:sldIdLst>
    <p:sldId id="535" r:id="rId3"/>
    <p:sldId id="495" r:id="rId4"/>
    <p:sldId id="258" r:id="rId5"/>
    <p:sldId id="259" r:id="rId6"/>
    <p:sldId id="260" r:id="rId7"/>
    <p:sldId id="261" r:id="rId8"/>
    <p:sldId id="262" r:id="rId9"/>
    <p:sldId id="263" r:id="rId10"/>
    <p:sldId id="519" r:id="rId11"/>
    <p:sldId id="521" r:id="rId12"/>
    <p:sldId id="270" r:id="rId13"/>
    <p:sldId id="268" r:id="rId14"/>
    <p:sldId id="522" r:id="rId15"/>
    <p:sldId id="523" r:id="rId16"/>
    <p:sldId id="536" r:id="rId17"/>
    <p:sldId id="537" r:id="rId18"/>
    <p:sldId id="538" r:id="rId19"/>
    <p:sldId id="539" r:id="rId20"/>
    <p:sldId id="525" r:id="rId21"/>
    <p:sldId id="266" r:id="rId22"/>
    <p:sldId id="520" r:id="rId23"/>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60"/>
  </p:normalViewPr>
  <p:slideViewPr>
    <p:cSldViewPr>
      <p:cViewPr varScale="1">
        <p:scale>
          <a:sx n="107" d="100"/>
          <a:sy n="107" d="100"/>
        </p:scale>
        <p:origin x="173"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DF542B-6EE0-1C12-12AE-5FD3661F4599}"/>
              </a:ext>
            </a:extLst>
          </p:cNvPr>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63C98F6-085E-5361-ADD7-CB9A5D95D35A}"/>
              </a:ext>
            </a:extLst>
          </p:cNvPr>
          <p:cNvSpPr>
            <a:spLocks noGrp="1"/>
          </p:cNvSpPr>
          <p:nvPr>
            <p:ph type="dt" sz="quarter" idx="1"/>
          </p:nvPr>
        </p:nvSpPr>
        <p:spPr>
          <a:xfrm>
            <a:off x="5180013" y="0"/>
            <a:ext cx="3962400" cy="257175"/>
          </a:xfrm>
          <a:prstGeom prst="rect">
            <a:avLst/>
          </a:prstGeom>
        </p:spPr>
        <p:txBody>
          <a:bodyPr vert="horz" lIns="91440" tIns="45720" rIns="91440" bIns="45720" rtlCol="0"/>
          <a:lstStyle>
            <a:lvl1pPr algn="r">
              <a:defRPr sz="1200"/>
            </a:lvl1pPr>
          </a:lstStyle>
          <a:p>
            <a:fld id="{C31FF098-3041-4EB3-842C-9ABBA7AC3889}" type="datetimeFigureOut">
              <a:rPr lang="en-IN" smtClean="0"/>
              <a:t>01/06/2025</a:t>
            </a:fld>
            <a:endParaRPr lang="en-IN"/>
          </a:p>
        </p:txBody>
      </p:sp>
      <p:sp>
        <p:nvSpPr>
          <p:cNvPr id="4" name="Footer Placeholder 3">
            <a:extLst>
              <a:ext uri="{FF2B5EF4-FFF2-40B4-BE49-F238E27FC236}">
                <a16:creationId xmlns:a16="http://schemas.microsoft.com/office/drawing/2014/main" id="{918CFD09-9E0C-8A4A-65A1-7F43ED15FE1F}"/>
              </a:ext>
            </a:extLst>
          </p:cNvPr>
          <p:cNvSpPr>
            <a:spLocks noGrp="1"/>
          </p:cNvSpPr>
          <p:nvPr>
            <p:ph type="ftr" sz="quarter" idx="2"/>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09D29F4-10F1-F4B5-E579-BEF752BADFBC}"/>
              </a:ext>
            </a:extLst>
          </p:cNvPr>
          <p:cNvSpPr>
            <a:spLocks noGrp="1"/>
          </p:cNvSpPr>
          <p:nvPr>
            <p:ph type="sldNum" sz="quarter" idx="3"/>
          </p:nvPr>
        </p:nvSpPr>
        <p:spPr>
          <a:xfrm>
            <a:off x="5180013" y="4886325"/>
            <a:ext cx="3962400" cy="257175"/>
          </a:xfrm>
          <a:prstGeom prst="rect">
            <a:avLst/>
          </a:prstGeom>
        </p:spPr>
        <p:txBody>
          <a:bodyPr vert="horz" lIns="91440" tIns="45720" rIns="91440" bIns="45720" rtlCol="0" anchor="b"/>
          <a:lstStyle>
            <a:lvl1pPr algn="r">
              <a:defRPr sz="1200"/>
            </a:lvl1pPr>
          </a:lstStyle>
          <a:p>
            <a:fld id="{0821DBBA-6619-4132-B444-E2DDD9B4B621}" type="slidenum">
              <a:rPr lang="en-IN" smtClean="0"/>
              <a:t>‹#›</a:t>
            </a:fld>
            <a:endParaRPr lang="en-IN"/>
          </a:p>
        </p:txBody>
      </p:sp>
    </p:spTree>
    <p:extLst>
      <p:ext uri="{BB962C8B-B14F-4D97-AF65-F5344CB8AC3E}">
        <p14:creationId xmlns:p14="http://schemas.microsoft.com/office/powerpoint/2010/main" val="278185868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9E38E6E5-2DEE-438B-A410-2054E868F899}" type="datetimeFigureOut">
              <a:rPr lang="en-IN" smtClean="0"/>
              <a:t>01/06/2025</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4F86C4E-3457-4CB1-892A-A71E018D47FF}" type="slidenum">
              <a:rPr lang="en-IN" smtClean="0"/>
              <a:t>‹#›</a:t>
            </a:fld>
            <a:endParaRPr lang="en-IN"/>
          </a:p>
        </p:txBody>
      </p:sp>
    </p:spTree>
    <p:extLst>
      <p:ext uri="{BB962C8B-B14F-4D97-AF65-F5344CB8AC3E}">
        <p14:creationId xmlns:p14="http://schemas.microsoft.com/office/powerpoint/2010/main" val="15343825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464652"/>
                </a:solidFill>
                <a:latin typeface="Times New Roman"/>
                <a:cs typeface="Times New Roman"/>
              </a:defRPr>
            </a:lvl1pPr>
          </a:lstStyle>
          <a:p>
            <a:pPr marL="12700">
              <a:lnSpc>
                <a:spcPts val="1410"/>
              </a:lnSpc>
            </a:pPr>
            <a:r>
              <a:rPr lang="en-IN"/>
              <a:t>CGB1221 – DATABASE MANAGEMENT SYSTEMS - END SEMESTER PROJECT REVIEW</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7C4BE7-B942-460B-BA74-3EFB70784F84}" type="datetime1">
              <a:rPr lang="en-US" smtClean="0"/>
              <a:t>6/1/2025</a:t>
            </a:fld>
            <a:endParaRPr lang="en-US"/>
          </a:p>
        </p:txBody>
      </p:sp>
      <p:sp>
        <p:nvSpPr>
          <p:cNvPr id="6" name="Holder 6"/>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38100">
              <a:lnSpc>
                <a:spcPct val="100000"/>
              </a:lnSpc>
              <a:spcBef>
                <a:spcPts val="5"/>
              </a:spcBef>
            </a:pPr>
            <a:fld id="{81D60167-4931-47E6-BA6A-407CBD079E47}" type="slidenum">
              <a:rPr spc="-25" dirty="0"/>
              <a:t>‹#›</a:t>
            </a:fld>
            <a:endParaRPr spc="-25"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A5433156-7CE9-407A-A4B0-CDF3A0579AB4}" type="datetime1">
              <a:rPr lang="en-US" smtClean="0"/>
              <a:t>6/1/2025</a:t>
            </a:fld>
            <a:endParaRPr lang="en-US" dirty="0"/>
          </a:p>
        </p:txBody>
      </p:sp>
      <p:sp>
        <p:nvSpPr>
          <p:cNvPr id="8" name="Footer Placeholder 7"/>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83886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F32BDFB6-31A7-4E28-9F03-F45642F6E295}" type="datetime1">
              <a:rPr lang="en-US" smtClean="0"/>
              <a:t>6/1/2025</a:t>
            </a:fld>
            <a:endParaRPr lang="en-US" dirty="0"/>
          </a:p>
        </p:txBody>
      </p:sp>
      <p:sp>
        <p:nvSpPr>
          <p:cNvPr id="4" name="Footer Placeholder 3"/>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426578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97D8634-ABFA-459D-998E-53B91A93E360}" type="datetime1">
              <a:rPr lang="en-US" smtClean="0"/>
              <a:t>6/1/2025</a:t>
            </a:fld>
            <a:endParaRPr lang="en-US" dirty="0"/>
          </a:p>
        </p:txBody>
      </p:sp>
      <p:sp>
        <p:nvSpPr>
          <p:cNvPr id="3" name="Footer Placeholder 2"/>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289822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8C86C0B5-FA25-43D5-9D66-E5C534E4F8EA}" type="datetime1">
              <a:rPr lang="en-US" smtClean="0"/>
              <a:t>6/1/2025</a:t>
            </a:fld>
            <a:endParaRPr lang="en-US" dirty="0"/>
          </a:p>
        </p:txBody>
      </p:sp>
      <p:sp>
        <p:nvSpPr>
          <p:cNvPr id="6" name="Footer Placeholder 5"/>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977173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18D8DD48-C5B2-4E27-9AC5-6453D0F2714C}" type="datetime1">
              <a:rPr lang="en-US" smtClean="0"/>
              <a:t>6/1/2025</a:t>
            </a:fld>
            <a:endParaRPr lang="en-US" dirty="0"/>
          </a:p>
        </p:txBody>
      </p:sp>
      <p:sp>
        <p:nvSpPr>
          <p:cNvPr id="6" name="Footer Placeholder 5"/>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46814063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EC68C945-747B-4E21-8A44-E994B667D584}" type="datetime1">
              <a:rPr lang="en-US" smtClean="0"/>
              <a:t>6/1/2025</a:t>
            </a:fld>
            <a:endParaRPr lang="en-US" dirty="0"/>
          </a:p>
        </p:txBody>
      </p:sp>
      <p:sp>
        <p:nvSpPr>
          <p:cNvPr id="5" name="Footer Placeholder 4"/>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1904713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D535C35-F798-40A1-8074-7E1C474BECD7}" type="datetime1">
              <a:rPr lang="en-US" smtClean="0"/>
              <a:t>6/1/2025</a:t>
            </a:fld>
            <a:endParaRPr lang="en-US" dirty="0"/>
          </a:p>
        </p:txBody>
      </p:sp>
      <p:sp>
        <p:nvSpPr>
          <p:cNvPr id="5" name="Footer Placeholder 4"/>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365991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464652"/>
                </a:solidFill>
                <a:latin typeface="Times New Roman"/>
                <a:cs typeface="Times New Roman"/>
              </a:defRPr>
            </a:lvl1pPr>
          </a:lstStyle>
          <a:p>
            <a:pPr marL="12700">
              <a:lnSpc>
                <a:spcPts val="1410"/>
              </a:lnSpc>
            </a:pPr>
            <a:r>
              <a:rPr lang="en-IN"/>
              <a:t>CGB1221 – DATABASE MANAGEMENT SYSTEMS - END SEMESTER PROJECT REVIEW</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EB4B1610-D294-45B1-BB03-BB2487567E24}" type="datetime1">
              <a:rPr lang="en-US" smtClean="0"/>
              <a:t>6/1/2025</a:t>
            </a:fld>
            <a:endParaRPr lang="en-US"/>
          </a:p>
        </p:txBody>
      </p:sp>
      <p:sp>
        <p:nvSpPr>
          <p:cNvPr id="6" name="Holder 6"/>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38100">
              <a:lnSpc>
                <a:spcPct val="100000"/>
              </a:lnSpc>
              <a:spcBef>
                <a:spcPts val="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464652"/>
                </a:solidFill>
                <a:latin typeface="Times New Roman"/>
                <a:cs typeface="Times New Roman"/>
              </a:defRPr>
            </a:lvl1pPr>
          </a:lstStyle>
          <a:p>
            <a:pPr marL="12700">
              <a:lnSpc>
                <a:spcPts val="1410"/>
              </a:lnSpc>
            </a:pPr>
            <a:r>
              <a:rPr lang="en-IN"/>
              <a:t>CGB1221 – DATABASE MANAGEMENT SYSTEMS - END SEMESTER PROJECT REVIEW</a:t>
            </a:r>
            <a:endParaRPr spc="-5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00431EE9-BF54-49B6-AA6A-0A8A3EA5306E}" type="datetime1">
              <a:rPr lang="en-US" smtClean="0"/>
              <a:t>6/1/2025</a:t>
            </a:fld>
            <a:endParaRPr lang="en-US"/>
          </a:p>
        </p:txBody>
      </p:sp>
      <p:sp>
        <p:nvSpPr>
          <p:cNvPr id="7" name="Holder 7"/>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38100">
              <a:lnSpc>
                <a:spcPct val="100000"/>
              </a:lnSpc>
              <a:spcBef>
                <a:spcPts val="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464652"/>
                </a:solidFill>
                <a:latin typeface="Times New Roman"/>
                <a:cs typeface="Times New Roman"/>
              </a:defRPr>
            </a:lvl1pPr>
          </a:lstStyle>
          <a:p>
            <a:pPr marL="12700">
              <a:lnSpc>
                <a:spcPts val="1410"/>
              </a:lnSpc>
            </a:pPr>
            <a:r>
              <a:rPr lang="en-IN"/>
              <a:t>CGB1221 – DATABASE MANAGEMENT SYSTEMS - END SEMESTER PROJECT REVIEW</a:t>
            </a:r>
            <a:endParaRPr spc="-5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7CD91F9-E95D-40D2-B21A-B498757A1507}" type="datetime1">
              <a:rPr lang="en-US" smtClean="0"/>
              <a:t>6/1/2025</a:t>
            </a:fld>
            <a:endParaRPr lang="en-US"/>
          </a:p>
        </p:txBody>
      </p:sp>
      <p:sp>
        <p:nvSpPr>
          <p:cNvPr id="5" name="Holder 5"/>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38100">
              <a:lnSpc>
                <a:spcPct val="100000"/>
              </a:lnSpc>
              <a:spcBef>
                <a:spcPts val="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464652"/>
                </a:solidFill>
                <a:latin typeface="Times New Roman"/>
                <a:cs typeface="Times New Roman"/>
              </a:defRPr>
            </a:lvl1pPr>
          </a:lstStyle>
          <a:p>
            <a:pPr marL="12700">
              <a:lnSpc>
                <a:spcPts val="1410"/>
              </a:lnSpc>
            </a:pPr>
            <a:r>
              <a:rPr lang="en-IN"/>
              <a:t>CGB1221 – DATABASE MANAGEMENT SYSTEMS - END SEMESTER PROJECT REVIEW</a:t>
            </a:r>
            <a:endParaRPr spc="-5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63F7530-81BE-4CB7-967D-D136FB64B341}" type="datetime1">
              <a:rPr lang="en-US" smtClean="0"/>
              <a:t>6/1/2025</a:t>
            </a:fld>
            <a:endParaRPr lang="en-US"/>
          </a:p>
        </p:txBody>
      </p:sp>
      <p:sp>
        <p:nvSpPr>
          <p:cNvPr id="4" name="Holder 4"/>
          <p:cNvSpPr>
            <a:spLocks noGrp="1"/>
          </p:cNvSpPr>
          <p:nvPr>
            <p:ph type="sldNum" sz="quarter" idx="7"/>
          </p:nvPr>
        </p:nvSpPr>
        <p:spPr/>
        <p:txBody>
          <a:bodyPr lIns="0" tIns="0" rIns="0" bIns="0"/>
          <a:lstStyle>
            <a:lvl1pPr>
              <a:defRPr sz="1400" b="0" i="0">
                <a:solidFill>
                  <a:srgbClr val="464652"/>
                </a:solidFill>
                <a:latin typeface="Gill Sans MT"/>
                <a:cs typeface="Gill Sans MT"/>
              </a:defRPr>
            </a:lvl1pPr>
          </a:lstStyle>
          <a:p>
            <a:pPr marL="38100">
              <a:lnSpc>
                <a:spcPct val="100000"/>
              </a:lnSpc>
              <a:spcBef>
                <a:spcPts val="5"/>
              </a:spcBef>
            </a:pPr>
            <a:fld id="{81D60167-4931-47E6-BA6A-407CBD079E47}" type="slidenum">
              <a:rPr spc="-25" dirty="0"/>
              <a:t>‹#›</a:t>
            </a:fld>
            <a:endParaRPr spc="-2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B135F21A-9B0E-4177-AE18-2AA004C6EAF5}" type="datetime1">
              <a:rPr lang="en-US" smtClean="0"/>
              <a:t>6/1/2025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CGB1221 – DATABASE MANAGEMENT SYSTEMS - END SEMESTER PROJECT REVIEW</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578444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2971BE83-F3D9-4D1D-88E1-82C6E1AEEA12}" type="datetime1">
              <a:rPr lang="en-US" smtClean="0"/>
              <a:t>6/1/2025</a:t>
            </a:fld>
            <a:endParaRPr lang="en-US" dirty="0"/>
          </a:p>
        </p:txBody>
      </p:sp>
      <p:sp>
        <p:nvSpPr>
          <p:cNvPr id="5" name="Footer Placeholder 4"/>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467626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3CE25627-342A-4A26-AB4F-3C8D8A3FA10C}" type="datetime1">
              <a:rPr lang="en-US" smtClean="0"/>
              <a:t>6/1/2025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CGB1221 – DATABASE MANAGEMENT SYSTEMS - END SEMESTER PROJECT REVIEW</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30191459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27E4779-087A-4A3B-94C2-E60697BA4AA6}" type="datetime1">
              <a:rPr lang="en-US" smtClean="0"/>
              <a:t>6/1/2025</a:t>
            </a:fld>
            <a:endParaRPr lang="en-US" dirty="0"/>
          </a:p>
        </p:txBody>
      </p:sp>
      <p:sp>
        <p:nvSpPr>
          <p:cNvPr id="6" name="Footer Placeholder 5"/>
          <p:cNvSpPr>
            <a:spLocks noGrp="1"/>
          </p:cNvSpPr>
          <p:nvPr>
            <p:ph type="ftr" sz="quarter" idx="11"/>
          </p:nvPr>
        </p:nvSpPr>
        <p:spPr/>
        <p:txBody>
          <a:bodyPr/>
          <a:lstStyle/>
          <a:p>
            <a:pPr>
              <a:defRPr/>
            </a:pPr>
            <a:r>
              <a:rPr lang="en-US"/>
              <a:t>CGB1221 – DATABASE MANAGEMENT SYSTEMS - END SEMESTER PROJECT REVIEW</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180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alphaModFix amt="22000"/>
            <a:lum/>
          </a:blip>
          <a:srcRect/>
          <a:tile tx="0" ty="0" sx="100000" sy="100000" flip="none" algn="tl"/>
        </a:blip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9144000" cy="5143500"/>
          </a:xfrm>
          <a:prstGeom prst="rect">
            <a:avLst/>
          </a:prstGeom>
        </p:spPr>
      </p:pic>
      <p:sp>
        <p:nvSpPr>
          <p:cNvPr id="17" name="bg object 17"/>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a:endParaRPr/>
          </a:p>
        </p:txBody>
      </p:sp>
      <p:sp>
        <p:nvSpPr>
          <p:cNvPr id="18" name="bg object 18"/>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a:endParaRPr/>
          </a:p>
        </p:txBody>
      </p:sp>
      <p:sp>
        <p:nvSpPr>
          <p:cNvPr id="19" name="bg object 19"/>
          <p:cNvSpPr/>
          <p:nvPr/>
        </p:nvSpPr>
        <p:spPr>
          <a:xfrm>
            <a:off x="454367" y="4824158"/>
            <a:ext cx="120650" cy="143510"/>
          </a:xfrm>
          <a:custGeom>
            <a:avLst/>
            <a:gdLst/>
            <a:ahLst/>
            <a:cxnLst/>
            <a:rect l="l" t="t" r="r" b="b"/>
            <a:pathLst>
              <a:path w="120650" h="143510">
                <a:moveTo>
                  <a:pt x="0" y="0"/>
                </a:moveTo>
                <a:lnTo>
                  <a:pt x="0" y="143128"/>
                </a:lnTo>
                <a:lnTo>
                  <a:pt x="120319" y="71564"/>
                </a:lnTo>
                <a:lnTo>
                  <a:pt x="0" y="0"/>
                </a:lnTo>
                <a:close/>
              </a:path>
            </a:pathLst>
          </a:custGeom>
          <a:solidFill>
            <a:srgbClr val="9FB8CD"/>
          </a:solidFill>
        </p:spPr>
        <p:txBody>
          <a:bodyPr wrap="square" lIns="0" tIns="0" rIns="0" bIns="0" rtlCol="0"/>
          <a:lstStyle/>
          <a:p>
            <a:endParaRPr/>
          </a:p>
        </p:txBody>
      </p:sp>
      <p:sp>
        <p:nvSpPr>
          <p:cNvPr id="2" name="Holder 2"/>
          <p:cNvSpPr>
            <a:spLocks noGrp="1"/>
          </p:cNvSpPr>
          <p:nvPr>
            <p:ph type="title"/>
          </p:nvPr>
        </p:nvSpPr>
        <p:spPr>
          <a:xfrm>
            <a:off x="457200" y="172288"/>
            <a:ext cx="8229600" cy="635000"/>
          </a:xfrm>
          <a:prstGeom prst="rect">
            <a:avLst/>
          </a:prstGeom>
        </p:spPr>
        <p:txBody>
          <a:bodyPr wrap="square" lIns="0" tIns="0" rIns="0" bIns="0">
            <a:spAutoFit/>
          </a:bodyPr>
          <a:lstStyle>
            <a:lvl1pPr>
              <a:defRPr sz="40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88950" y="1117600"/>
            <a:ext cx="8242300" cy="3238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456433" y="4813638"/>
            <a:ext cx="4931409" cy="194310"/>
          </a:xfrm>
          <a:prstGeom prst="rect">
            <a:avLst/>
          </a:prstGeom>
        </p:spPr>
        <p:txBody>
          <a:bodyPr wrap="square" lIns="0" tIns="0" rIns="0" bIns="0">
            <a:spAutoFit/>
          </a:bodyPr>
          <a:lstStyle>
            <a:lvl1pPr>
              <a:defRPr sz="1200" b="0" i="0">
                <a:solidFill>
                  <a:srgbClr val="464652"/>
                </a:solidFill>
                <a:latin typeface="Times New Roman"/>
                <a:cs typeface="Times New Roman"/>
              </a:defRPr>
            </a:lvl1pPr>
          </a:lstStyle>
          <a:p>
            <a:pPr marL="12700">
              <a:lnSpc>
                <a:spcPts val="1410"/>
              </a:lnSpc>
            </a:pPr>
            <a:r>
              <a:rPr lang="en-IN"/>
              <a:t>CGB1221 – DATABASE MANAGEMENT SYSTEMS - END SEMESTER PROJECT REVIEW</a:t>
            </a:r>
            <a:endParaRPr spc="-50"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ABC4ACAE-874C-46F0-8E88-3801D120BF99}" type="datetime1">
              <a:rPr lang="en-US" smtClean="0"/>
              <a:t>6/1/2025</a:t>
            </a:fld>
            <a:endParaRPr lang="en-US"/>
          </a:p>
        </p:txBody>
      </p:sp>
      <p:sp>
        <p:nvSpPr>
          <p:cNvPr id="6" name="Holder 6"/>
          <p:cNvSpPr>
            <a:spLocks noGrp="1"/>
          </p:cNvSpPr>
          <p:nvPr>
            <p:ph type="sldNum" sz="quarter" idx="7"/>
          </p:nvPr>
        </p:nvSpPr>
        <p:spPr>
          <a:xfrm>
            <a:off x="665987" y="4806620"/>
            <a:ext cx="231140" cy="232410"/>
          </a:xfrm>
          <a:prstGeom prst="rect">
            <a:avLst/>
          </a:prstGeom>
        </p:spPr>
        <p:txBody>
          <a:bodyPr wrap="square" lIns="0" tIns="0" rIns="0" bIns="0">
            <a:spAutoFit/>
          </a:bodyPr>
          <a:lstStyle>
            <a:lvl1pPr>
              <a:defRPr sz="1400" b="0" i="0">
                <a:solidFill>
                  <a:srgbClr val="464652"/>
                </a:solidFill>
                <a:latin typeface="Gill Sans MT"/>
                <a:cs typeface="Gill Sans MT"/>
              </a:defRPr>
            </a:lvl1pPr>
          </a:lstStyle>
          <a:p>
            <a:pPr marL="38100">
              <a:lnSpc>
                <a:spcPct val="100000"/>
              </a:lnSpc>
              <a:spcBef>
                <a:spcPts val="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D28B3D7-3CD7-4902-A958-24859CADDAC5}" type="datetime1">
              <a:rPr lang="en-US" smtClean="0"/>
              <a:t>6/1/2025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CGB1221 – DATABASE MANAGEMENT SYSTEMS - END SEMESTER PROJECT REVIEW</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25884183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052513"/>
          </a:xfrm>
          <a:solidFill>
            <a:schemeClr val="bg2">
              <a:lumMod val="75000"/>
            </a:schemeClr>
          </a:solidFill>
          <a:ln>
            <a:solidFill>
              <a:schemeClr val="tx1"/>
            </a:solidFill>
          </a:ln>
        </p:spPr>
        <p:txBody>
          <a:bodyPr>
            <a:normAutofit fontScale="90000"/>
          </a:bodyPr>
          <a:lstStyle/>
          <a:p>
            <a:pPr algn="ctr">
              <a:defRPr/>
            </a:pPr>
            <a:r>
              <a:rPr lang="en-IN" sz="2800" b="1" dirty="0">
                <a:solidFill>
                  <a:schemeClr val="tx1"/>
                </a:solidFill>
                <a:latin typeface="Times New Roman" pitchFamily="18" charset="0"/>
                <a:cs typeface="Times New Roman" pitchFamily="18" charset="0"/>
              </a:rPr>
              <a:t>CGB1221 – DATABASE MANAGEMENT SYSTEMS</a:t>
            </a:r>
            <a:br>
              <a:rPr lang="en-IN" sz="2800" b="1" dirty="0">
                <a:solidFill>
                  <a:schemeClr val="tx1"/>
                </a:solidFill>
                <a:latin typeface="Times New Roman" pitchFamily="18" charset="0"/>
                <a:cs typeface="Times New Roman" pitchFamily="18" charset="0"/>
              </a:rPr>
            </a:br>
            <a:r>
              <a:rPr lang="en-IN" sz="2700" b="1" dirty="0">
                <a:solidFill>
                  <a:schemeClr val="tx1"/>
                </a:solidFill>
                <a:latin typeface="Times New Roman" pitchFamily="18" charset="0"/>
                <a:cs typeface="Times New Roman" pitchFamily="18" charset="0"/>
              </a:rPr>
              <a:t>END SEMESTER PROJECT REVIEW</a:t>
            </a:r>
          </a:p>
        </p:txBody>
      </p:sp>
      <p:sp>
        <p:nvSpPr>
          <p:cNvPr id="7" name="Footer Placeholder 4"/>
          <p:cNvSpPr txBox="1">
            <a:spLocks/>
          </p:cNvSpPr>
          <p:nvPr/>
        </p:nvSpPr>
        <p:spPr>
          <a:xfrm>
            <a:off x="698351" y="1123950"/>
            <a:ext cx="7772400" cy="3505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Department of Computer Science and Engineering</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Academic Year: 2024 – 2025 (Even Semester)</a:t>
            </a:r>
          </a:p>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Register Number	: 927623BCS011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Name					: ARUN SANJEEV M 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Year					: II</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Semester				: IV</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Section				: CSE-A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Date					: 02/06/2025</a:t>
            </a:r>
          </a:p>
        </p:txBody>
      </p:sp>
      <p:sp>
        <p:nvSpPr>
          <p:cNvPr id="4" name="Slide Number Placeholder 3"/>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B554FDC-F986-4516-81A3-5CBC9634E9C1}" type="slidenum">
              <a:rPr kumimoji="0" lang="en-US" altLang="en-US" sz="1400" b="0" i="0" u="none" strike="noStrike" kern="1200" cap="none" spc="0" normalizeH="0" baseline="0" noProof="0" smtClean="0">
                <a:ln>
                  <a:noFill/>
                </a:ln>
                <a:solidFill>
                  <a:srgbClr val="464653"/>
                </a:solidFill>
                <a:effectLst/>
                <a:uLnTx/>
                <a:uFillTx/>
                <a:latin typeface="Gill Sans M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altLang="en-US" sz="1400" b="0" i="0" u="none" strike="noStrike" kern="1200" cap="none" spc="0" normalizeH="0" baseline="0" noProof="0">
              <a:ln>
                <a:noFill/>
              </a:ln>
              <a:solidFill>
                <a:srgbClr val="464653"/>
              </a:solidFill>
              <a:effectLst/>
              <a:uLnTx/>
              <a:uFillTx/>
              <a:latin typeface="Gill Sans MT"/>
              <a:ea typeface="+mn-ea"/>
              <a:cs typeface="+mn-cs"/>
            </a:endParaRPr>
          </a:p>
        </p:txBody>
      </p:sp>
      <p:sp>
        <p:nvSpPr>
          <p:cNvPr id="3" name="Footer Placeholder 2">
            <a:extLst>
              <a:ext uri="{FF2B5EF4-FFF2-40B4-BE49-F238E27FC236}">
                <a16:creationId xmlns:a16="http://schemas.microsoft.com/office/drawing/2014/main" id="{A05E02AB-E9E9-CE4E-E318-612AB5E9EFAB}"/>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464653"/>
                </a:solidFill>
                <a:effectLst/>
                <a:uLnTx/>
                <a:uFillTx/>
                <a:latin typeface="Gill Sans MT"/>
                <a:ea typeface="+mn-ea"/>
                <a:cs typeface="+mn-cs"/>
              </a:rPr>
              <a:t> </a:t>
            </a:r>
          </a:p>
        </p:txBody>
      </p:sp>
    </p:spTree>
    <p:extLst>
      <p:ext uri="{BB962C8B-B14F-4D97-AF65-F5344CB8AC3E}">
        <p14:creationId xmlns:p14="http://schemas.microsoft.com/office/powerpoint/2010/main" val="36448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7B690-AAA4-7ABB-21C0-26D18F8B917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15479B-9194-D577-86F2-94D7F1FE9C80}"/>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dirty="0"/>
          </a:p>
        </p:txBody>
      </p:sp>
      <p:sp>
        <p:nvSpPr>
          <p:cNvPr id="3" name="object 3">
            <a:extLst>
              <a:ext uri="{FF2B5EF4-FFF2-40B4-BE49-F238E27FC236}">
                <a16:creationId xmlns:a16="http://schemas.microsoft.com/office/drawing/2014/main" id="{D8DC9CD1-834F-160D-4810-7330E480DCAF}"/>
              </a:ext>
            </a:extLst>
          </p:cNvPr>
          <p:cNvSpPr txBox="1">
            <a:spLocks noGrp="1"/>
          </p:cNvSpPr>
          <p:nvPr>
            <p:ph type="title"/>
          </p:nvPr>
        </p:nvSpPr>
        <p:spPr>
          <a:prstGeom prst="rect">
            <a:avLst/>
          </a:prstGeom>
        </p:spPr>
        <p:txBody>
          <a:bodyPr vert="horz" wrap="square" lIns="0" tIns="138303" rIns="0" bIns="0" rtlCol="0">
            <a:spAutoFit/>
          </a:bodyPr>
          <a:lstStyle/>
          <a:p>
            <a:pPr algn="ctr">
              <a:lnSpc>
                <a:spcPct val="100000"/>
              </a:lnSpc>
              <a:spcBef>
                <a:spcPts val="105"/>
              </a:spcBef>
            </a:pPr>
            <a:r>
              <a:rPr lang="en-US" sz="3200" dirty="0"/>
              <a:t>List of Modules</a:t>
            </a:r>
            <a:endParaRPr sz="3200" dirty="0"/>
          </a:p>
        </p:txBody>
      </p:sp>
      <p:sp>
        <p:nvSpPr>
          <p:cNvPr id="16" name="object 16">
            <a:extLst>
              <a:ext uri="{FF2B5EF4-FFF2-40B4-BE49-F238E27FC236}">
                <a16:creationId xmlns:a16="http://schemas.microsoft.com/office/drawing/2014/main" id="{41BFF6EC-AA1F-BB4A-75EF-0B62F6DFF4BC}"/>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10</a:t>
            </a:fld>
            <a:endParaRPr spc="-25" dirty="0"/>
          </a:p>
        </p:txBody>
      </p:sp>
      <p:sp>
        <p:nvSpPr>
          <p:cNvPr id="17" name="object 17">
            <a:extLst>
              <a:ext uri="{FF2B5EF4-FFF2-40B4-BE49-F238E27FC236}">
                <a16:creationId xmlns:a16="http://schemas.microsoft.com/office/drawing/2014/main" id="{1A9DE7C6-2359-AB0D-3092-28273080C713}"/>
              </a:ext>
            </a:extLst>
          </p:cNvPr>
          <p:cNvSpPr txBox="1">
            <a:spLocks noGrp="1"/>
          </p:cNvSpPr>
          <p:nvPr>
            <p:ph type="ftr" sz="quarter" idx="5"/>
          </p:nvPr>
        </p:nvSpPr>
        <p:spPr>
          <a:xfrm>
            <a:off x="1487679" y="4881444"/>
            <a:ext cx="61686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FCBD5FD4-8282-E807-FF45-8DC113E7E7C1}"/>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78753C06-D423-3824-E9C9-1E97EB7A0724}"/>
              </a:ext>
            </a:extLst>
          </p:cNvPr>
          <p:cNvSpPr txBox="1"/>
          <p:nvPr/>
        </p:nvSpPr>
        <p:spPr>
          <a:xfrm>
            <a:off x="1487679" y="1263251"/>
            <a:ext cx="2903348" cy="2961515"/>
          </a:xfrm>
          <a:prstGeom prst="rect">
            <a:avLst/>
          </a:prstGeom>
        </p:spPr>
        <p:txBody>
          <a:bodyPr vert="horz" wrap="square" lIns="0" tIns="55244" rIns="0" bIns="0" rtlCol="0">
            <a:spAutoFit/>
          </a:bodyPr>
          <a:lstStyle/>
          <a:p>
            <a:pPr marL="184150" indent="-171450">
              <a:lnSpc>
                <a:spcPct val="150000"/>
              </a:lnSpc>
              <a:spcBef>
                <a:spcPts val="434"/>
              </a:spcBef>
              <a:buFont typeface="Wingdings" panose="05000000000000000000" pitchFamily="2" charset="2"/>
              <a:buChar char="Ø"/>
            </a:pPr>
            <a:r>
              <a:rPr lang="en-US" sz="1400" b="1" spc="-10" dirty="0">
                <a:latin typeface="Times New Roman"/>
                <a:cs typeface="Times New Roman"/>
              </a:rPr>
              <a:t>Authentication</a:t>
            </a:r>
            <a:r>
              <a:rPr lang="en-US" sz="1400" b="1" spc="90" dirty="0">
                <a:latin typeface="Times New Roman"/>
                <a:cs typeface="Times New Roman"/>
              </a:rPr>
              <a:t> </a:t>
            </a:r>
            <a:r>
              <a:rPr lang="en-US" sz="1400" b="1" spc="-10" dirty="0">
                <a:latin typeface="Times New Roman"/>
                <a:cs typeface="Times New Roman"/>
              </a:rPr>
              <a:t>Module</a:t>
            </a:r>
            <a:endParaRPr lang="en-US" sz="1400" dirty="0">
              <a:latin typeface="Times New Roman"/>
              <a:cs typeface="Times New Roman"/>
            </a:endParaRPr>
          </a:p>
          <a:p>
            <a:pPr marL="184150" indent="-171450">
              <a:lnSpc>
                <a:spcPct val="150000"/>
              </a:lnSpc>
              <a:spcBef>
                <a:spcPts val="430"/>
              </a:spcBef>
              <a:buFont typeface="Wingdings" panose="05000000000000000000" pitchFamily="2" charset="2"/>
              <a:buChar char="Ø"/>
            </a:pPr>
            <a:r>
              <a:rPr lang="en-US" sz="1400" b="1" dirty="0">
                <a:latin typeface="Times New Roman"/>
                <a:cs typeface="Times New Roman"/>
              </a:rPr>
              <a:t>User</a:t>
            </a:r>
            <a:r>
              <a:rPr lang="en-US" sz="1400" b="1" spc="-25" dirty="0">
                <a:latin typeface="Times New Roman"/>
                <a:cs typeface="Times New Roman"/>
              </a:rPr>
              <a:t> </a:t>
            </a:r>
            <a:r>
              <a:rPr lang="en-US" sz="1400" b="1" spc="-10" dirty="0">
                <a:latin typeface="Times New Roman"/>
                <a:cs typeface="Times New Roman"/>
              </a:rPr>
              <a:t>Module</a:t>
            </a:r>
          </a:p>
          <a:p>
            <a:pPr marL="184150" indent="-171450">
              <a:lnSpc>
                <a:spcPct val="150000"/>
              </a:lnSpc>
              <a:spcBef>
                <a:spcPts val="430"/>
              </a:spcBef>
              <a:buFont typeface="Wingdings" panose="05000000000000000000" pitchFamily="2" charset="2"/>
              <a:buChar char="Ø"/>
            </a:pPr>
            <a:r>
              <a:rPr lang="en-US" sz="1400" b="1" dirty="0">
                <a:latin typeface="Times New Roman"/>
                <a:cs typeface="Times New Roman"/>
              </a:rPr>
              <a:t>Admin</a:t>
            </a:r>
            <a:r>
              <a:rPr lang="en-US" sz="1400" b="1" spc="-25" dirty="0">
                <a:latin typeface="Times New Roman"/>
                <a:cs typeface="Times New Roman"/>
              </a:rPr>
              <a:t> </a:t>
            </a:r>
            <a:r>
              <a:rPr lang="en-US" sz="1400" b="1" spc="-10" dirty="0">
                <a:latin typeface="Times New Roman"/>
                <a:cs typeface="Times New Roman"/>
              </a:rPr>
              <a:t>Module</a:t>
            </a:r>
            <a:endParaRPr lang="en-US" sz="1400" dirty="0">
              <a:latin typeface="Times New Roman"/>
              <a:cs typeface="Times New Roman"/>
            </a:endParaRPr>
          </a:p>
          <a:p>
            <a:pPr marL="184150" indent="-171450">
              <a:lnSpc>
                <a:spcPct val="150000"/>
              </a:lnSpc>
              <a:spcBef>
                <a:spcPts val="434"/>
              </a:spcBef>
              <a:buFont typeface="Wingdings" panose="05000000000000000000" pitchFamily="2" charset="2"/>
              <a:buChar char="Ø"/>
            </a:pPr>
            <a:r>
              <a:rPr lang="en-US" sz="1400" b="1" dirty="0">
                <a:latin typeface="Times New Roman"/>
                <a:cs typeface="Times New Roman"/>
              </a:rPr>
              <a:t>Bus</a:t>
            </a:r>
            <a:r>
              <a:rPr lang="en-US" sz="1400" b="1" spc="-25" dirty="0">
                <a:latin typeface="Times New Roman"/>
                <a:cs typeface="Times New Roman"/>
              </a:rPr>
              <a:t> </a:t>
            </a:r>
            <a:r>
              <a:rPr lang="en-US" sz="1400" b="1" dirty="0">
                <a:latin typeface="Times New Roman"/>
                <a:cs typeface="Times New Roman"/>
              </a:rPr>
              <a:t>Search</a:t>
            </a:r>
            <a:r>
              <a:rPr lang="en-US" sz="1400" b="1" spc="-15" dirty="0">
                <a:latin typeface="Times New Roman"/>
                <a:cs typeface="Times New Roman"/>
              </a:rPr>
              <a:t> </a:t>
            </a:r>
            <a:r>
              <a:rPr lang="en-US" sz="1400" b="1" spc="-10" dirty="0">
                <a:latin typeface="Times New Roman"/>
                <a:cs typeface="Times New Roman"/>
              </a:rPr>
              <a:t>Module</a:t>
            </a:r>
            <a:endParaRPr lang="en-US" sz="1400" dirty="0">
              <a:latin typeface="Times New Roman"/>
              <a:cs typeface="Times New Roman"/>
            </a:endParaRPr>
          </a:p>
          <a:p>
            <a:pPr marL="184150" indent="-171450">
              <a:lnSpc>
                <a:spcPct val="150000"/>
              </a:lnSpc>
              <a:spcBef>
                <a:spcPts val="434"/>
              </a:spcBef>
              <a:buFont typeface="Wingdings" panose="05000000000000000000" pitchFamily="2" charset="2"/>
              <a:buChar char="Ø"/>
            </a:pPr>
            <a:r>
              <a:rPr lang="en-US" sz="1400" b="1" spc="-10" dirty="0">
                <a:latin typeface="Times New Roman"/>
                <a:cs typeface="Times New Roman"/>
              </a:rPr>
              <a:t>Booking</a:t>
            </a:r>
            <a:r>
              <a:rPr lang="en-US" sz="1400" b="1" spc="35" dirty="0">
                <a:latin typeface="Times New Roman"/>
                <a:cs typeface="Times New Roman"/>
              </a:rPr>
              <a:t> </a:t>
            </a:r>
            <a:r>
              <a:rPr lang="en-US" sz="1400" b="1" spc="-10" dirty="0">
                <a:latin typeface="Times New Roman"/>
                <a:cs typeface="Times New Roman"/>
              </a:rPr>
              <a:t>Module</a:t>
            </a:r>
          </a:p>
          <a:p>
            <a:pPr marL="184150" indent="-171450">
              <a:lnSpc>
                <a:spcPct val="150000"/>
              </a:lnSpc>
              <a:spcBef>
                <a:spcPts val="434"/>
              </a:spcBef>
              <a:buFont typeface="Wingdings" panose="05000000000000000000" pitchFamily="2" charset="2"/>
              <a:buChar char="Ø"/>
            </a:pPr>
            <a:r>
              <a:rPr lang="en-US" sz="1400" b="1" dirty="0">
                <a:latin typeface="Times New Roman"/>
                <a:cs typeface="Times New Roman"/>
              </a:rPr>
              <a:t>Payment Module</a:t>
            </a:r>
          </a:p>
          <a:p>
            <a:pPr marL="184150" indent="-171450">
              <a:lnSpc>
                <a:spcPct val="150000"/>
              </a:lnSpc>
              <a:spcBef>
                <a:spcPts val="434"/>
              </a:spcBef>
              <a:buFont typeface="Wingdings" panose="05000000000000000000" pitchFamily="2" charset="2"/>
              <a:buChar char="Ø"/>
            </a:pPr>
            <a:r>
              <a:rPr lang="en-US" sz="1400" b="1" spc="-10" dirty="0">
                <a:latin typeface="Times New Roman"/>
                <a:cs typeface="Times New Roman"/>
              </a:rPr>
              <a:t>Bus Management Module</a:t>
            </a:r>
          </a:p>
          <a:p>
            <a:pPr marL="184150" indent="-171450">
              <a:lnSpc>
                <a:spcPct val="150000"/>
              </a:lnSpc>
              <a:spcBef>
                <a:spcPts val="434"/>
              </a:spcBef>
              <a:buFont typeface="Wingdings" panose="05000000000000000000" pitchFamily="2" charset="2"/>
              <a:buChar char="Ø"/>
            </a:pPr>
            <a:r>
              <a:rPr lang="en-US" sz="1400" b="1" dirty="0">
                <a:latin typeface="Times New Roman"/>
                <a:cs typeface="Times New Roman"/>
              </a:rPr>
              <a:t>Report</a:t>
            </a:r>
            <a:r>
              <a:rPr lang="en-US" sz="1400" b="1" spc="10" dirty="0">
                <a:latin typeface="Times New Roman"/>
                <a:cs typeface="Times New Roman"/>
              </a:rPr>
              <a:t> </a:t>
            </a:r>
            <a:r>
              <a:rPr lang="en-US" sz="1400" b="1" spc="-10" dirty="0">
                <a:latin typeface="Times New Roman"/>
                <a:cs typeface="Times New Roman"/>
              </a:rPr>
              <a:t>Generation</a:t>
            </a:r>
            <a:r>
              <a:rPr lang="en-US" sz="1400" b="1" spc="20" dirty="0">
                <a:latin typeface="Times New Roman"/>
                <a:cs typeface="Times New Roman"/>
              </a:rPr>
              <a:t> </a:t>
            </a:r>
            <a:r>
              <a:rPr lang="en-US" sz="1400" b="1" spc="-10" dirty="0">
                <a:latin typeface="Times New Roman"/>
                <a:cs typeface="Times New Roman"/>
              </a:rPr>
              <a:t>Module</a:t>
            </a:r>
            <a:endParaRPr lang="en-US" sz="1400" spc="-10" dirty="0">
              <a:solidFill>
                <a:srgbClr val="464652"/>
              </a:solidFill>
              <a:latin typeface="Times New Roman"/>
              <a:cs typeface="Times New Roman"/>
            </a:endParaRPr>
          </a:p>
        </p:txBody>
      </p:sp>
    </p:spTree>
    <p:extLst>
      <p:ext uri="{BB962C8B-B14F-4D97-AF65-F5344CB8AC3E}">
        <p14:creationId xmlns:p14="http://schemas.microsoft.com/office/powerpoint/2010/main" val="358507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38B62-E766-ACCA-C9BA-65F3B912DBA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6E4045B-3AE5-13FB-08EF-184577FF4125}"/>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dirty="0"/>
          </a:p>
        </p:txBody>
      </p:sp>
      <p:sp>
        <p:nvSpPr>
          <p:cNvPr id="3" name="object 3">
            <a:extLst>
              <a:ext uri="{FF2B5EF4-FFF2-40B4-BE49-F238E27FC236}">
                <a16:creationId xmlns:a16="http://schemas.microsoft.com/office/drawing/2014/main" id="{9177C889-3E57-5389-3949-07EED109196F}"/>
              </a:ext>
            </a:extLst>
          </p:cNvPr>
          <p:cNvSpPr txBox="1">
            <a:spLocks noGrp="1"/>
          </p:cNvSpPr>
          <p:nvPr>
            <p:ph type="title"/>
          </p:nvPr>
        </p:nvSpPr>
        <p:spPr>
          <a:xfrm>
            <a:off x="457200" y="172288"/>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Module Description</a:t>
            </a:r>
            <a:endParaRPr sz="3200" dirty="0"/>
          </a:p>
        </p:txBody>
      </p:sp>
      <p:sp>
        <p:nvSpPr>
          <p:cNvPr id="16" name="object 16">
            <a:extLst>
              <a:ext uri="{FF2B5EF4-FFF2-40B4-BE49-F238E27FC236}">
                <a16:creationId xmlns:a16="http://schemas.microsoft.com/office/drawing/2014/main" id="{43027301-D46E-32A7-EAF6-A14352C3DEE1}"/>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11</a:t>
            </a:fld>
            <a:endParaRPr spc="-25" dirty="0"/>
          </a:p>
        </p:txBody>
      </p:sp>
      <p:sp>
        <p:nvSpPr>
          <p:cNvPr id="17" name="object 17">
            <a:extLst>
              <a:ext uri="{FF2B5EF4-FFF2-40B4-BE49-F238E27FC236}">
                <a16:creationId xmlns:a16="http://schemas.microsoft.com/office/drawing/2014/main" id="{4B2ADD22-B023-FA18-2740-F967622A3B36}"/>
              </a:ext>
            </a:extLst>
          </p:cNvPr>
          <p:cNvSpPr txBox="1">
            <a:spLocks noGrp="1"/>
          </p:cNvSpPr>
          <p:nvPr>
            <p:ph type="ftr" sz="quarter" idx="5"/>
          </p:nvPr>
        </p:nvSpPr>
        <p:spPr>
          <a:xfrm>
            <a:off x="1375760" y="4833057"/>
            <a:ext cx="6392480"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683308B9-FAA3-5FBB-35A9-E2AA11733633}"/>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9D378F6F-33CF-4D37-F0D5-BF8614EB8583}"/>
              </a:ext>
            </a:extLst>
          </p:cNvPr>
          <p:cNvSpPr txBox="1"/>
          <p:nvPr/>
        </p:nvSpPr>
        <p:spPr>
          <a:xfrm>
            <a:off x="995362" y="843845"/>
            <a:ext cx="7696200" cy="4044183"/>
          </a:xfrm>
          <a:prstGeom prst="rect">
            <a:avLst/>
          </a:prstGeom>
        </p:spPr>
        <p:txBody>
          <a:bodyPr vert="horz" wrap="square" lIns="0" tIns="55244" rIns="0" bIns="0" rtlCol="0">
            <a:spAutoFit/>
          </a:bodyPr>
          <a:lstStyle/>
          <a:p>
            <a:pPr marL="184150" indent="-171450">
              <a:lnSpc>
                <a:spcPct val="150000"/>
              </a:lnSpc>
              <a:spcBef>
                <a:spcPts val="434"/>
              </a:spcBef>
              <a:buFont typeface="Wingdings" panose="05000000000000000000" pitchFamily="2" charset="2"/>
              <a:buChar char="Ø"/>
            </a:pPr>
            <a:r>
              <a:rPr lang="en-US" sz="1200" b="1" spc="-10" dirty="0">
                <a:latin typeface="Times New Roman"/>
                <a:cs typeface="Times New Roman"/>
              </a:rPr>
              <a:t>Authentication</a:t>
            </a:r>
            <a:r>
              <a:rPr lang="en-US" sz="1200" b="1" spc="90" dirty="0">
                <a:latin typeface="Times New Roman"/>
                <a:cs typeface="Times New Roman"/>
              </a:rPr>
              <a:t> </a:t>
            </a:r>
            <a:r>
              <a:rPr lang="en-US" sz="1200" b="1" spc="-10" dirty="0">
                <a:latin typeface="Times New Roman"/>
                <a:cs typeface="Times New Roman"/>
              </a:rPr>
              <a:t>Module</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200" spc="-10" dirty="0">
                <a:solidFill>
                  <a:srgbClr val="464652"/>
                </a:solidFill>
                <a:latin typeface="Times New Roman"/>
                <a:cs typeface="Times New Roman"/>
              </a:rPr>
              <a:t>Responsible</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for </a:t>
            </a:r>
            <a:r>
              <a:rPr lang="en-US" sz="1200" b="1" dirty="0">
                <a:solidFill>
                  <a:srgbClr val="464652"/>
                </a:solidFill>
                <a:latin typeface="Times New Roman"/>
                <a:cs typeface="Times New Roman"/>
              </a:rPr>
              <a:t>user</a:t>
            </a:r>
            <a:r>
              <a:rPr lang="en-US" sz="1200" b="1" spc="-5" dirty="0">
                <a:solidFill>
                  <a:srgbClr val="464652"/>
                </a:solidFill>
                <a:latin typeface="Times New Roman"/>
                <a:cs typeface="Times New Roman"/>
              </a:rPr>
              <a:t> </a:t>
            </a:r>
            <a:r>
              <a:rPr lang="en-US" sz="1200" b="1" dirty="0">
                <a:solidFill>
                  <a:srgbClr val="464652"/>
                </a:solidFill>
                <a:latin typeface="Times New Roman"/>
                <a:cs typeface="Times New Roman"/>
              </a:rPr>
              <a:t>login</a:t>
            </a:r>
            <a:r>
              <a:rPr lang="en-US" sz="1200" b="1" spc="5" dirty="0">
                <a:solidFill>
                  <a:srgbClr val="464652"/>
                </a:solidFill>
                <a:latin typeface="Times New Roman"/>
                <a:cs typeface="Times New Roman"/>
              </a:rPr>
              <a:t> </a:t>
            </a:r>
            <a:r>
              <a:rPr lang="en-US" sz="1200" b="1" dirty="0">
                <a:solidFill>
                  <a:srgbClr val="464652"/>
                </a:solidFill>
                <a:latin typeface="Times New Roman"/>
                <a:cs typeface="Times New Roman"/>
              </a:rPr>
              <a:t>and</a:t>
            </a:r>
            <a:r>
              <a:rPr lang="en-US" sz="1200" b="1" spc="-15" dirty="0">
                <a:solidFill>
                  <a:srgbClr val="464652"/>
                </a:solidFill>
                <a:latin typeface="Times New Roman"/>
                <a:cs typeface="Times New Roman"/>
              </a:rPr>
              <a:t> </a:t>
            </a:r>
            <a:r>
              <a:rPr lang="en-US" sz="1200" b="1" spc="-10" dirty="0">
                <a:solidFill>
                  <a:srgbClr val="464652"/>
                </a:solidFill>
                <a:latin typeface="Times New Roman"/>
                <a:cs typeface="Times New Roman"/>
              </a:rPr>
              <a:t>registration</a:t>
            </a:r>
            <a:r>
              <a:rPr lang="en-US" sz="1200" spc="-10" dirty="0">
                <a:solidFill>
                  <a:srgbClr val="464652"/>
                </a:solidFill>
                <a:latin typeface="Times New Roman"/>
                <a:cs typeface="Times New Roman"/>
              </a:rPr>
              <a:t>.</a:t>
            </a:r>
            <a:endParaRPr lang="en-US" sz="1200" dirty="0">
              <a:latin typeface="Times New Roman"/>
              <a:cs typeface="Times New Roman"/>
            </a:endParaRPr>
          </a:p>
          <a:p>
            <a:pPr marL="367030" indent="-171450">
              <a:lnSpc>
                <a:spcPct val="150000"/>
              </a:lnSpc>
              <a:spcBef>
                <a:spcPts val="340"/>
              </a:spcBef>
              <a:buFont typeface="Wingdings" panose="05000000000000000000" pitchFamily="2" charset="2"/>
              <a:buChar char="ü"/>
              <a:tabLst>
                <a:tab pos="481965" algn="l"/>
              </a:tabLst>
            </a:pPr>
            <a:r>
              <a:rPr lang="en-US" sz="1200" spc="-10" dirty="0">
                <a:solidFill>
                  <a:srgbClr val="464652"/>
                </a:solidFill>
                <a:latin typeface="Times New Roman"/>
                <a:cs typeface="Times New Roman"/>
              </a:rPr>
              <a:t>Verifies</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user </a:t>
            </a:r>
            <a:r>
              <a:rPr lang="en-US" sz="1200" spc="-10" dirty="0">
                <a:solidFill>
                  <a:srgbClr val="464652"/>
                </a:solidFill>
                <a:latin typeface="Times New Roman"/>
                <a:cs typeface="Times New Roman"/>
              </a:rPr>
              <a:t>credentials</a:t>
            </a:r>
            <a:r>
              <a:rPr lang="en-US" sz="1200" spc="35" dirty="0">
                <a:solidFill>
                  <a:srgbClr val="464652"/>
                </a:solidFill>
                <a:latin typeface="Times New Roman"/>
                <a:cs typeface="Times New Roman"/>
              </a:rPr>
              <a:t> </a:t>
            </a:r>
            <a:r>
              <a:rPr lang="en-US" sz="1200" dirty="0">
                <a:solidFill>
                  <a:srgbClr val="464652"/>
                </a:solidFill>
                <a:latin typeface="Times New Roman"/>
                <a:cs typeface="Times New Roman"/>
              </a:rPr>
              <a:t>and</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provides</a:t>
            </a:r>
            <a:r>
              <a:rPr lang="en-US" sz="1200" spc="30" dirty="0">
                <a:solidFill>
                  <a:srgbClr val="464652"/>
                </a:solidFill>
                <a:latin typeface="Times New Roman"/>
                <a:cs typeface="Times New Roman"/>
              </a:rPr>
              <a:t> </a:t>
            </a:r>
            <a:r>
              <a:rPr lang="en-US" sz="1200" dirty="0">
                <a:solidFill>
                  <a:srgbClr val="464652"/>
                </a:solidFill>
                <a:latin typeface="Times New Roman"/>
                <a:cs typeface="Times New Roman"/>
              </a:rPr>
              <a:t>access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to</a:t>
            </a:r>
            <a:r>
              <a:rPr lang="en-US" sz="1200" spc="-15" dirty="0">
                <a:solidFill>
                  <a:srgbClr val="464652"/>
                </a:solidFill>
                <a:latin typeface="Times New Roman"/>
                <a:cs typeface="Times New Roman"/>
              </a:rPr>
              <a:t> </a:t>
            </a:r>
            <a:r>
              <a:rPr lang="en-US" sz="1200" spc="-10" dirty="0">
                <a:solidFill>
                  <a:srgbClr val="464652"/>
                </a:solidFill>
                <a:latin typeface="Times New Roman"/>
                <a:cs typeface="Times New Roman"/>
              </a:rPr>
              <a:t>authorized</a:t>
            </a:r>
            <a:r>
              <a:rPr lang="en-US" sz="1200" spc="40" dirty="0">
                <a:solidFill>
                  <a:srgbClr val="464652"/>
                </a:solidFill>
                <a:latin typeface="Times New Roman"/>
                <a:cs typeface="Times New Roman"/>
              </a:rPr>
              <a:t> </a:t>
            </a:r>
            <a:r>
              <a:rPr lang="en-US" sz="1200" spc="-10" dirty="0">
                <a:solidFill>
                  <a:srgbClr val="464652"/>
                </a:solidFill>
                <a:latin typeface="Times New Roman"/>
                <a:cs typeface="Times New Roman"/>
              </a:rPr>
              <a:t>modules.</a:t>
            </a:r>
            <a:endParaRPr lang="en-US" sz="1200" dirty="0">
              <a:latin typeface="Times New Roman"/>
              <a:cs typeface="Times New Roman"/>
            </a:endParaRPr>
          </a:p>
          <a:p>
            <a:pPr marL="184150" indent="-171450">
              <a:lnSpc>
                <a:spcPct val="150000"/>
              </a:lnSpc>
              <a:spcBef>
                <a:spcPts val="430"/>
              </a:spcBef>
              <a:buFont typeface="Wingdings" panose="05000000000000000000" pitchFamily="2" charset="2"/>
              <a:buChar char="Ø"/>
            </a:pPr>
            <a:r>
              <a:rPr lang="en-US" sz="1200" b="1" dirty="0">
                <a:latin typeface="Times New Roman"/>
                <a:cs typeface="Times New Roman"/>
              </a:rPr>
              <a:t>User</a:t>
            </a:r>
            <a:r>
              <a:rPr lang="en-US" sz="1200" b="1" spc="-25" dirty="0">
                <a:latin typeface="Times New Roman"/>
                <a:cs typeface="Times New Roman"/>
              </a:rPr>
              <a:t> </a:t>
            </a:r>
            <a:r>
              <a:rPr lang="en-US" sz="1200" b="1" spc="-10" dirty="0">
                <a:latin typeface="Times New Roman"/>
                <a:cs typeface="Times New Roman"/>
              </a:rPr>
              <a:t>Module</a:t>
            </a:r>
            <a:endParaRPr lang="en-US" sz="1200" dirty="0">
              <a:latin typeface="Times New Roman"/>
              <a:cs typeface="Times New Roman"/>
            </a:endParaRPr>
          </a:p>
          <a:p>
            <a:pPr marL="367030" indent="-171450">
              <a:lnSpc>
                <a:spcPct val="150000"/>
              </a:lnSpc>
              <a:spcBef>
                <a:spcPts val="325"/>
              </a:spcBef>
              <a:buFont typeface="Wingdings" panose="05000000000000000000" pitchFamily="2" charset="2"/>
              <a:buChar char="ü"/>
              <a:tabLst>
                <a:tab pos="481965" algn="l"/>
              </a:tabLst>
            </a:pPr>
            <a:r>
              <a:rPr lang="en-US" sz="1200" dirty="0">
                <a:solidFill>
                  <a:srgbClr val="464652"/>
                </a:solidFill>
                <a:latin typeface="Times New Roman"/>
                <a:cs typeface="Times New Roman"/>
              </a:rPr>
              <a:t>Allows users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to</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view</a:t>
            </a:r>
            <a:r>
              <a:rPr lang="en-US" sz="1200" spc="-10" dirty="0">
                <a:solidFill>
                  <a:srgbClr val="464652"/>
                </a:solidFill>
                <a:latin typeface="Times New Roman"/>
                <a:cs typeface="Times New Roman"/>
              </a:rPr>
              <a:t> available</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buses,</a:t>
            </a:r>
            <a:r>
              <a:rPr lang="en-US" sz="1200" spc="-15" dirty="0">
                <a:solidFill>
                  <a:srgbClr val="464652"/>
                </a:solidFill>
                <a:latin typeface="Times New Roman"/>
                <a:cs typeface="Times New Roman"/>
              </a:rPr>
              <a:t> </a:t>
            </a:r>
            <a:r>
              <a:rPr lang="en-US" sz="1200" dirty="0">
                <a:solidFill>
                  <a:srgbClr val="464652"/>
                </a:solidFill>
                <a:latin typeface="Times New Roman"/>
                <a:cs typeface="Times New Roman"/>
              </a:rPr>
              <a:t>book</a:t>
            </a:r>
            <a:r>
              <a:rPr lang="en-US" sz="1200" spc="-30" dirty="0">
                <a:solidFill>
                  <a:srgbClr val="464652"/>
                </a:solidFill>
                <a:latin typeface="Times New Roman"/>
                <a:cs typeface="Times New Roman"/>
              </a:rPr>
              <a:t> </a:t>
            </a:r>
            <a:r>
              <a:rPr lang="en-US" sz="1200" dirty="0">
                <a:solidFill>
                  <a:srgbClr val="464652"/>
                </a:solidFill>
                <a:latin typeface="Times New Roman"/>
                <a:cs typeface="Times New Roman"/>
              </a:rPr>
              <a:t>tickets, and</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check</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booking</a:t>
            </a:r>
            <a:r>
              <a:rPr lang="en-US" sz="1200" spc="10" dirty="0">
                <a:solidFill>
                  <a:srgbClr val="464652"/>
                </a:solidFill>
                <a:latin typeface="Times New Roman"/>
                <a:cs typeface="Times New Roman"/>
              </a:rPr>
              <a:t> </a:t>
            </a:r>
            <a:r>
              <a:rPr lang="en-US" sz="1200" spc="-10" dirty="0">
                <a:solidFill>
                  <a:srgbClr val="464652"/>
                </a:solidFill>
                <a:latin typeface="Times New Roman"/>
                <a:cs typeface="Times New Roman"/>
              </a:rPr>
              <a:t>history.</a:t>
            </a:r>
            <a:endParaRPr lang="en-US" sz="1200" dirty="0">
              <a:latin typeface="Times New Roman"/>
              <a:cs typeface="Times New Roman"/>
            </a:endParaRPr>
          </a:p>
          <a:p>
            <a:pPr marL="184150" indent="-171450">
              <a:lnSpc>
                <a:spcPct val="150000"/>
              </a:lnSpc>
              <a:spcBef>
                <a:spcPts val="430"/>
              </a:spcBef>
              <a:buFont typeface="Wingdings" panose="05000000000000000000" pitchFamily="2" charset="2"/>
              <a:buChar char="Ø"/>
            </a:pPr>
            <a:r>
              <a:rPr lang="en-US" sz="1200" b="1" dirty="0">
                <a:latin typeface="Times New Roman"/>
                <a:cs typeface="Times New Roman"/>
              </a:rPr>
              <a:t>Admin</a:t>
            </a:r>
            <a:r>
              <a:rPr lang="en-US" sz="1200" b="1" spc="-25" dirty="0">
                <a:latin typeface="Times New Roman"/>
                <a:cs typeface="Times New Roman"/>
              </a:rPr>
              <a:t> </a:t>
            </a:r>
            <a:r>
              <a:rPr lang="en-US" sz="1200" b="1" spc="-10" dirty="0">
                <a:latin typeface="Times New Roman"/>
                <a:cs typeface="Times New Roman"/>
              </a:rPr>
              <a:t>Module</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200" dirty="0">
                <a:solidFill>
                  <a:srgbClr val="464652"/>
                </a:solidFill>
                <a:latin typeface="Times New Roman"/>
                <a:cs typeface="Times New Roman"/>
              </a:rPr>
              <a:t>Provides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access</a:t>
            </a:r>
            <a:r>
              <a:rPr lang="en-US" sz="1200" spc="-30" dirty="0">
                <a:solidFill>
                  <a:srgbClr val="464652"/>
                </a:solidFill>
                <a:latin typeface="Times New Roman"/>
                <a:cs typeface="Times New Roman"/>
              </a:rPr>
              <a:t> </a:t>
            </a:r>
            <a:r>
              <a:rPr lang="en-US" sz="1200" dirty="0">
                <a:solidFill>
                  <a:srgbClr val="464652"/>
                </a:solidFill>
                <a:latin typeface="Times New Roman"/>
                <a:cs typeface="Times New Roman"/>
              </a:rPr>
              <a:t>to</a:t>
            </a:r>
            <a:r>
              <a:rPr lang="en-US" sz="1200" spc="-20" dirty="0">
                <a:solidFill>
                  <a:srgbClr val="464652"/>
                </a:solidFill>
                <a:latin typeface="Times New Roman"/>
                <a:cs typeface="Times New Roman"/>
              </a:rPr>
              <a:t> </a:t>
            </a:r>
            <a:r>
              <a:rPr lang="en-US" sz="1200" b="1" dirty="0">
                <a:solidFill>
                  <a:srgbClr val="464652"/>
                </a:solidFill>
                <a:latin typeface="Times New Roman"/>
                <a:cs typeface="Times New Roman"/>
              </a:rPr>
              <a:t>admin</a:t>
            </a:r>
            <a:r>
              <a:rPr lang="en-US" sz="1200" b="1" spc="-15" dirty="0">
                <a:solidFill>
                  <a:srgbClr val="464652"/>
                </a:solidFill>
                <a:latin typeface="Times New Roman"/>
                <a:cs typeface="Times New Roman"/>
              </a:rPr>
              <a:t> </a:t>
            </a:r>
            <a:r>
              <a:rPr lang="en-US" sz="1200" b="1" spc="-10" dirty="0">
                <a:solidFill>
                  <a:srgbClr val="464652"/>
                </a:solidFill>
                <a:latin typeface="Times New Roman"/>
                <a:cs typeface="Times New Roman"/>
              </a:rPr>
              <a:t>functionalities</a:t>
            </a:r>
            <a:r>
              <a:rPr lang="en-US" sz="1200" b="1" spc="25" dirty="0">
                <a:solidFill>
                  <a:srgbClr val="464652"/>
                </a:solidFill>
                <a:latin typeface="Times New Roman"/>
                <a:cs typeface="Times New Roman"/>
              </a:rPr>
              <a:t> </a:t>
            </a:r>
            <a:r>
              <a:rPr lang="en-US" sz="1200" dirty="0">
                <a:solidFill>
                  <a:srgbClr val="464652"/>
                </a:solidFill>
                <a:latin typeface="Times New Roman"/>
                <a:cs typeface="Times New Roman"/>
              </a:rPr>
              <a:t>like</a:t>
            </a:r>
            <a:r>
              <a:rPr lang="en-US" sz="1200" spc="5" dirty="0">
                <a:solidFill>
                  <a:srgbClr val="464652"/>
                </a:solidFill>
                <a:latin typeface="Times New Roman"/>
                <a:cs typeface="Times New Roman"/>
              </a:rPr>
              <a:t> </a:t>
            </a:r>
            <a:r>
              <a:rPr lang="en-US" sz="1200" dirty="0">
                <a:solidFill>
                  <a:srgbClr val="464652"/>
                </a:solidFill>
                <a:latin typeface="Times New Roman"/>
                <a:cs typeface="Times New Roman"/>
              </a:rPr>
              <a:t>managing</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bus</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details,</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bookings,</a:t>
            </a:r>
            <a:r>
              <a:rPr lang="en-US" sz="1200" spc="5" dirty="0">
                <a:solidFill>
                  <a:srgbClr val="464652"/>
                </a:solidFill>
                <a:latin typeface="Times New Roman"/>
                <a:cs typeface="Times New Roman"/>
              </a:rPr>
              <a:t> </a:t>
            </a:r>
            <a:r>
              <a:rPr lang="en-US" sz="1200" dirty="0">
                <a:solidFill>
                  <a:srgbClr val="464652"/>
                </a:solidFill>
                <a:latin typeface="Times New Roman"/>
                <a:cs typeface="Times New Roman"/>
              </a:rPr>
              <a:t>and</a:t>
            </a:r>
            <a:r>
              <a:rPr lang="en-US" sz="1200" spc="-20" dirty="0">
                <a:solidFill>
                  <a:srgbClr val="464652"/>
                </a:solidFill>
                <a:latin typeface="Times New Roman"/>
                <a:cs typeface="Times New Roman"/>
              </a:rPr>
              <a:t> </a:t>
            </a:r>
            <a:r>
              <a:rPr lang="en-US" sz="1200" spc="-10" dirty="0">
                <a:solidFill>
                  <a:srgbClr val="464652"/>
                </a:solidFill>
                <a:latin typeface="Times New Roman"/>
                <a:cs typeface="Times New Roman"/>
              </a:rPr>
              <a:t>generating</a:t>
            </a:r>
            <a:r>
              <a:rPr lang="en-US" sz="1200" spc="10" dirty="0">
                <a:solidFill>
                  <a:srgbClr val="464652"/>
                </a:solidFill>
                <a:latin typeface="Times New Roman"/>
                <a:cs typeface="Times New Roman"/>
              </a:rPr>
              <a:t> </a:t>
            </a:r>
            <a:r>
              <a:rPr lang="en-US" sz="1200" spc="-10" dirty="0">
                <a:solidFill>
                  <a:srgbClr val="464652"/>
                </a:solidFill>
                <a:latin typeface="Times New Roman"/>
                <a:cs typeface="Times New Roman"/>
              </a:rPr>
              <a:t>reports.</a:t>
            </a:r>
          </a:p>
          <a:p>
            <a:pPr marL="184150" indent="-171450">
              <a:lnSpc>
                <a:spcPct val="100000"/>
              </a:lnSpc>
              <a:spcBef>
                <a:spcPts val="434"/>
              </a:spcBef>
              <a:buFont typeface="Wingdings" panose="05000000000000000000" pitchFamily="2" charset="2"/>
              <a:buChar char="Ø"/>
            </a:pPr>
            <a:r>
              <a:rPr lang="en-US" sz="1200" b="1" dirty="0">
                <a:latin typeface="Times New Roman"/>
                <a:cs typeface="Times New Roman"/>
              </a:rPr>
              <a:t>Bus</a:t>
            </a:r>
            <a:r>
              <a:rPr lang="en-US" sz="1200" b="1" spc="-25" dirty="0">
                <a:latin typeface="Times New Roman"/>
                <a:cs typeface="Times New Roman"/>
              </a:rPr>
              <a:t> </a:t>
            </a:r>
            <a:r>
              <a:rPr lang="en-US" sz="1200" b="1" dirty="0">
                <a:latin typeface="Times New Roman"/>
                <a:cs typeface="Times New Roman"/>
              </a:rPr>
              <a:t>Search</a:t>
            </a:r>
            <a:r>
              <a:rPr lang="en-US" sz="1200" b="1" spc="-15" dirty="0">
                <a:latin typeface="Times New Roman"/>
                <a:cs typeface="Times New Roman"/>
              </a:rPr>
              <a:t> </a:t>
            </a:r>
            <a:r>
              <a:rPr lang="en-US" sz="1200" b="1" spc="-10" dirty="0">
                <a:latin typeface="Times New Roman"/>
                <a:cs typeface="Times New Roman"/>
              </a:rPr>
              <a:t>Module</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200" dirty="0">
                <a:solidFill>
                  <a:srgbClr val="464652"/>
                </a:solidFill>
                <a:latin typeface="Times New Roman"/>
                <a:cs typeface="Times New Roman"/>
              </a:rPr>
              <a:t>Helps</a:t>
            </a:r>
            <a:r>
              <a:rPr lang="en-US" sz="1200" spc="-5" dirty="0">
                <a:solidFill>
                  <a:srgbClr val="464652"/>
                </a:solidFill>
                <a:latin typeface="Times New Roman"/>
                <a:cs typeface="Times New Roman"/>
              </a:rPr>
              <a:t> </a:t>
            </a:r>
            <a:r>
              <a:rPr lang="en-US" sz="1200" dirty="0">
                <a:solidFill>
                  <a:srgbClr val="464652"/>
                </a:solidFill>
                <a:latin typeface="Times New Roman"/>
                <a:cs typeface="Times New Roman"/>
              </a:rPr>
              <a:t>users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search</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for</a:t>
            </a:r>
            <a:r>
              <a:rPr lang="en-US" sz="1200" spc="-5" dirty="0">
                <a:solidFill>
                  <a:srgbClr val="464652"/>
                </a:solidFill>
                <a:latin typeface="Times New Roman"/>
                <a:cs typeface="Times New Roman"/>
              </a:rPr>
              <a:t> </a:t>
            </a:r>
            <a:r>
              <a:rPr lang="en-US" sz="1200" spc="-10" dirty="0">
                <a:solidFill>
                  <a:srgbClr val="464652"/>
                </a:solidFill>
                <a:latin typeface="Times New Roman"/>
                <a:cs typeface="Times New Roman"/>
              </a:rPr>
              <a:t>available</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buses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based</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on</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departure</a:t>
            </a:r>
            <a:r>
              <a:rPr lang="en-US" sz="1200" spc="20" dirty="0">
                <a:solidFill>
                  <a:srgbClr val="464652"/>
                </a:solidFill>
                <a:latin typeface="Times New Roman"/>
                <a:cs typeface="Times New Roman"/>
              </a:rPr>
              <a:t> </a:t>
            </a:r>
            <a:r>
              <a:rPr lang="en-US" sz="1200" spc="-10" dirty="0">
                <a:solidFill>
                  <a:srgbClr val="464652"/>
                </a:solidFill>
                <a:latin typeface="Times New Roman"/>
                <a:cs typeface="Times New Roman"/>
              </a:rPr>
              <a:t>location,</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arrival</a:t>
            </a:r>
            <a:r>
              <a:rPr lang="en-US" sz="1200" spc="15" dirty="0">
                <a:solidFill>
                  <a:srgbClr val="464652"/>
                </a:solidFill>
                <a:latin typeface="Times New Roman"/>
                <a:cs typeface="Times New Roman"/>
              </a:rPr>
              <a:t> </a:t>
            </a:r>
            <a:r>
              <a:rPr lang="en-US" sz="1200" spc="-10" dirty="0">
                <a:solidFill>
                  <a:srgbClr val="464652"/>
                </a:solidFill>
                <a:latin typeface="Times New Roman"/>
                <a:cs typeface="Times New Roman"/>
              </a:rPr>
              <a:t>location,</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and</a:t>
            </a:r>
            <a:r>
              <a:rPr lang="en-US" sz="1200" spc="-15" dirty="0">
                <a:solidFill>
                  <a:srgbClr val="464652"/>
                </a:solidFill>
                <a:latin typeface="Times New Roman"/>
                <a:cs typeface="Times New Roman"/>
              </a:rPr>
              <a:t> </a:t>
            </a:r>
            <a:r>
              <a:rPr lang="en-US" sz="1200" spc="-10" dirty="0">
                <a:solidFill>
                  <a:srgbClr val="464652"/>
                </a:solidFill>
                <a:latin typeface="Times New Roman"/>
                <a:cs typeface="Times New Roman"/>
              </a:rPr>
              <a:t>date.</a:t>
            </a:r>
          </a:p>
          <a:p>
            <a:pPr marL="184150" indent="-171450">
              <a:lnSpc>
                <a:spcPct val="150000"/>
              </a:lnSpc>
              <a:spcBef>
                <a:spcPts val="434"/>
              </a:spcBef>
              <a:buFont typeface="Wingdings" panose="05000000000000000000" pitchFamily="2" charset="2"/>
              <a:buChar char="Ø"/>
            </a:pPr>
            <a:r>
              <a:rPr lang="en-US" sz="1200" b="1" spc="-10" dirty="0">
                <a:latin typeface="Times New Roman"/>
                <a:cs typeface="Times New Roman"/>
              </a:rPr>
              <a:t>Booking</a:t>
            </a:r>
            <a:r>
              <a:rPr lang="en-US" sz="1200" b="1" spc="35" dirty="0">
                <a:latin typeface="Times New Roman"/>
                <a:cs typeface="Times New Roman"/>
              </a:rPr>
              <a:t> </a:t>
            </a:r>
            <a:r>
              <a:rPr lang="en-US" sz="1200" b="1" spc="-10" dirty="0">
                <a:latin typeface="Times New Roman"/>
                <a:cs typeface="Times New Roman"/>
              </a:rPr>
              <a:t>Module</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200" spc="-10" dirty="0">
                <a:solidFill>
                  <a:srgbClr val="464652"/>
                </a:solidFill>
                <a:latin typeface="Times New Roman"/>
                <a:cs typeface="Times New Roman"/>
              </a:rPr>
              <a:t>Manages Bus ticket bookings, seat availability and payment integration</a:t>
            </a:r>
            <a:endParaRPr lang="en-US" sz="1200" dirty="0">
              <a:latin typeface="Times New Roman"/>
              <a:cs typeface="Times New Roman"/>
            </a:endParaRPr>
          </a:p>
          <a:p>
            <a:pPr marL="367030" indent="-171450">
              <a:lnSpc>
                <a:spcPct val="150000"/>
              </a:lnSpc>
              <a:spcBef>
                <a:spcPts val="340"/>
              </a:spcBef>
              <a:buFont typeface="Wingdings" panose="05000000000000000000" pitchFamily="2" charset="2"/>
              <a:buChar char="ü"/>
              <a:tabLst>
                <a:tab pos="481965" algn="l"/>
              </a:tabLst>
            </a:pPr>
            <a:r>
              <a:rPr lang="en-US" sz="1200" spc="-10" dirty="0">
                <a:solidFill>
                  <a:srgbClr val="464652"/>
                </a:solidFill>
                <a:latin typeface="Times New Roman"/>
                <a:cs typeface="Times New Roman"/>
              </a:rPr>
              <a:t>Verifies</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user </a:t>
            </a:r>
            <a:r>
              <a:rPr lang="en-US" sz="1200" spc="-10" dirty="0">
                <a:solidFill>
                  <a:srgbClr val="464652"/>
                </a:solidFill>
                <a:latin typeface="Times New Roman"/>
                <a:cs typeface="Times New Roman"/>
              </a:rPr>
              <a:t>credentials</a:t>
            </a:r>
            <a:r>
              <a:rPr lang="en-US" sz="1200" spc="35" dirty="0">
                <a:solidFill>
                  <a:srgbClr val="464652"/>
                </a:solidFill>
                <a:latin typeface="Times New Roman"/>
                <a:cs typeface="Times New Roman"/>
              </a:rPr>
              <a:t> </a:t>
            </a:r>
            <a:r>
              <a:rPr lang="en-US" sz="1200" dirty="0">
                <a:solidFill>
                  <a:srgbClr val="464652"/>
                </a:solidFill>
                <a:latin typeface="Times New Roman"/>
                <a:cs typeface="Times New Roman"/>
              </a:rPr>
              <a:t>and</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provides</a:t>
            </a:r>
            <a:r>
              <a:rPr lang="en-US" sz="1200" spc="30" dirty="0">
                <a:solidFill>
                  <a:srgbClr val="464652"/>
                </a:solidFill>
                <a:latin typeface="Times New Roman"/>
                <a:cs typeface="Times New Roman"/>
              </a:rPr>
              <a:t> </a:t>
            </a:r>
            <a:r>
              <a:rPr lang="en-US" sz="1200" dirty="0">
                <a:solidFill>
                  <a:srgbClr val="464652"/>
                </a:solidFill>
                <a:latin typeface="Times New Roman"/>
                <a:cs typeface="Times New Roman"/>
              </a:rPr>
              <a:t>access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to</a:t>
            </a:r>
            <a:r>
              <a:rPr lang="en-US" sz="1200" spc="-15" dirty="0">
                <a:solidFill>
                  <a:srgbClr val="464652"/>
                </a:solidFill>
                <a:latin typeface="Times New Roman"/>
                <a:cs typeface="Times New Roman"/>
              </a:rPr>
              <a:t> </a:t>
            </a:r>
            <a:r>
              <a:rPr lang="en-US" sz="1200" spc="-10" dirty="0">
                <a:solidFill>
                  <a:srgbClr val="464652"/>
                </a:solidFill>
                <a:latin typeface="Times New Roman"/>
                <a:cs typeface="Times New Roman"/>
              </a:rPr>
              <a:t>authorized</a:t>
            </a:r>
            <a:r>
              <a:rPr lang="en-US" sz="1200" spc="40" dirty="0">
                <a:solidFill>
                  <a:srgbClr val="464652"/>
                </a:solidFill>
                <a:latin typeface="Times New Roman"/>
                <a:cs typeface="Times New Roman"/>
              </a:rPr>
              <a:t> </a:t>
            </a:r>
            <a:r>
              <a:rPr lang="en-US" sz="1200" spc="-10" dirty="0">
                <a:solidFill>
                  <a:srgbClr val="464652"/>
                </a:solidFill>
                <a:latin typeface="Times New Roman"/>
                <a:cs typeface="Times New Roman"/>
              </a:rPr>
              <a:t>modules.</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endParaRPr lang="en-US" sz="1200" spc="-10" dirty="0">
              <a:solidFill>
                <a:srgbClr val="464652"/>
              </a:solidFill>
              <a:latin typeface="Times New Roman"/>
              <a:cs typeface="Times New Roman"/>
            </a:endParaRPr>
          </a:p>
        </p:txBody>
      </p:sp>
    </p:spTree>
    <p:extLst>
      <p:ext uri="{BB962C8B-B14F-4D97-AF65-F5344CB8AC3E}">
        <p14:creationId xmlns:p14="http://schemas.microsoft.com/office/powerpoint/2010/main" val="1029811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7FFA4-C21A-9AFF-3C37-B89CEB46E7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870B95-587E-152B-C675-B842B9ADE487}"/>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A8C19249-CD1D-75C7-DDCA-BFCA4C025457}"/>
              </a:ext>
            </a:extLst>
          </p:cNvPr>
          <p:cNvSpPr txBox="1">
            <a:spLocks noGrp="1"/>
          </p:cNvSpPr>
          <p:nvPr>
            <p:ph type="title"/>
          </p:nvPr>
        </p:nvSpPr>
        <p:spPr>
          <a:xfrm>
            <a:off x="457200" y="172288"/>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Module Description (Cont..)</a:t>
            </a:r>
            <a:endParaRPr sz="3200" dirty="0"/>
          </a:p>
        </p:txBody>
      </p:sp>
      <p:sp>
        <p:nvSpPr>
          <p:cNvPr id="16" name="object 16">
            <a:extLst>
              <a:ext uri="{FF2B5EF4-FFF2-40B4-BE49-F238E27FC236}">
                <a16:creationId xmlns:a16="http://schemas.microsoft.com/office/drawing/2014/main" id="{BAD51C5B-9EDD-3385-80AB-406F2C00AF07}"/>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12</a:t>
            </a:fld>
            <a:endParaRPr spc="-25" dirty="0"/>
          </a:p>
        </p:txBody>
      </p:sp>
      <p:sp>
        <p:nvSpPr>
          <p:cNvPr id="17" name="object 17">
            <a:extLst>
              <a:ext uri="{FF2B5EF4-FFF2-40B4-BE49-F238E27FC236}">
                <a16:creationId xmlns:a16="http://schemas.microsoft.com/office/drawing/2014/main" id="{98E84128-067B-31B9-9AF5-49DBC3BABAB9}"/>
              </a:ext>
            </a:extLst>
          </p:cNvPr>
          <p:cNvSpPr txBox="1">
            <a:spLocks noGrp="1"/>
          </p:cNvSpPr>
          <p:nvPr>
            <p:ph type="ftr" sz="quarter" idx="5"/>
          </p:nvPr>
        </p:nvSpPr>
        <p:spPr>
          <a:xfrm>
            <a:off x="1487679" y="4833057"/>
            <a:ext cx="61686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66401CF6-98AA-0EFF-25FE-E7B8A1B6B387}"/>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624DFC67-DC01-C4AD-4F9F-944322FE8D1A}"/>
              </a:ext>
            </a:extLst>
          </p:cNvPr>
          <p:cNvSpPr txBox="1"/>
          <p:nvPr/>
        </p:nvSpPr>
        <p:spPr>
          <a:xfrm>
            <a:off x="996696" y="971550"/>
            <a:ext cx="7696200" cy="2848984"/>
          </a:xfrm>
          <a:prstGeom prst="rect">
            <a:avLst/>
          </a:prstGeom>
        </p:spPr>
        <p:txBody>
          <a:bodyPr vert="horz" wrap="square" lIns="0" tIns="55244" rIns="0" bIns="0" rtlCol="0">
            <a:spAutoFit/>
          </a:bodyPr>
          <a:lstStyle/>
          <a:p>
            <a:pPr marL="184150" indent="-171450">
              <a:lnSpc>
                <a:spcPct val="150000"/>
              </a:lnSpc>
              <a:spcBef>
                <a:spcPts val="430"/>
              </a:spcBef>
              <a:buFont typeface="Wingdings" panose="05000000000000000000" pitchFamily="2" charset="2"/>
              <a:buChar char="Ø"/>
            </a:pPr>
            <a:r>
              <a:rPr lang="en-US" sz="1200" b="1" dirty="0">
                <a:latin typeface="Times New Roman"/>
                <a:cs typeface="Times New Roman"/>
              </a:rPr>
              <a:t>Payment Module</a:t>
            </a:r>
            <a:endParaRPr lang="en-US" sz="1200" dirty="0">
              <a:latin typeface="Times New Roman"/>
              <a:cs typeface="Times New Roman"/>
            </a:endParaRPr>
          </a:p>
          <a:p>
            <a:pPr marL="367030" indent="-171450">
              <a:lnSpc>
                <a:spcPct val="150000"/>
              </a:lnSpc>
              <a:spcBef>
                <a:spcPts val="325"/>
              </a:spcBef>
              <a:buFont typeface="Wingdings" panose="05000000000000000000" pitchFamily="2" charset="2"/>
              <a:buChar char="ü"/>
              <a:tabLst>
                <a:tab pos="481965" algn="l"/>
              </a:tabLst>
            </a:pPr>
            <a:r>
              <a:rPr lang="en-US" sz="1200" dirty="0">
                <a:solidFill>
                  <a:srgbClr val="464652"/>
                </a:solidFill>
                <a:latin typeface="Times New Roman"/>
                <a:cs typeface="Times New Roman"/>
              </a:rPr>
              <a:t>Allows users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to</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view</a:t>
            </a:r>
            <a:r>
              <a:rPr lang="en-US" sz="1200" spc="-10" dirty="0">
                <a:solidFill>
                  <a:srgbClr val="464652"/>
                </a:solidFill>
                <a:latin typeface="Times New Roman"/>
                <a:cs typeface="Times New Roman"/>
              </a:rPr>
              <a:t> available</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buses,</a:t>
            </a:r>
            <a:r>
              <a:rPr lang="en-US" sz="1200" spc="-15" dirty="0">
                <a:solidFill>
                  <a:srgbClr val="464652"/>
                </a:solidFill>
                <a:latin typeface="Times New Roman"/>
                <a:cs typeface="Times New Roman"/>
              </a:rPr>
              <a:t> </a:t>
            </a:r>
            <a:r>
              <a:rPr lang="en-US" sz="1200" dirty="0">
                <a:solidFill>
                  <a:srgbClr val="464652"/>
                </a:solidFill>
                <a:latin typeface="Times New Roman"/>
                <a:cs typeface="Times New Roman"/>
              </a:rPr>
              <a:t>book</a:t>
            </a:r>
            <a:r>
              <a:rPr lang="en-US" sz="1200" spc="-30" dirty="0">
                <a:solidFill>
                  <a:srgbClr val="464652"/>
                </a:solidFill>
                <a:latin typeface="Times New Roman"/>
                <a:cs typeface="Times New Roman"/>
              </a:rPr>
              <a:t> </a:t>
            </a:r>
            <a:r>
              <a:rPr lang="en-US" sz="1200" dirty="0">
                <a:solidFill>
                  <a:srgbClr val="464652"/>
                </a:solidFill>
                <a:latin typeface="Times New Roman"/>
                <a:cs typeface="Times New Roman"/>
              </a:rPr>
              <a:t>tickets, and</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check</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booking</a:t>
            </a:r>
            <a:r>
              <a:rPr lang="en-US" sz="1200" spc="10" dirty="0">
                <a:solidFill>
                  <a:srgbClr val="464652"/>
                </a:solidFill>
                <a:latin typeface="Times New Roman"/>
                <a:cs typeface="Times New Roman"/>
              </a:rPr>
              <a:t> </a:t>
            </a:r>
            <a:r>
              <a:rPr lang="en-US" sz="1200" spc="-10" dirty="0">
                <a:solidFill>
                  <a:srgbClr val="464652"/>
                </a:solidFill>
                <a:latin typeface="Times New Roman"/>
                <a:cs typeface="Times New Roman"/>
              </a:rPr>
              <a:t>history.</a:t>
            </a:r>
          </a:p>
          <a:p>
            <a:pPr marL="367030" indent="-171450">
              <a:lnSpc>
                <a:spcPct val="150000"/>
              </a:lnSpc>
              <a:spcBef>
                <a:spcPts val="325"/>
              </a:spcBef>
              <a:buFont typeface="Wingdings" panose="05000000000000000000" pitchFamily="2" charset="2"/>
              <a:buChar char="ü"/>
              <a:tabLst>
                <a:tab pos="481965" algn="l"/>
              </a:tabLst>
            </a:pPr>
            <a:r>
              <a:rPr lang="en-US" sz="1200" spc="-10" dirty="0">
                <a:solidFill>
                  <a:srgbClr val="464652"/>
                </a:solidFill>
                <a:latin typeface="Times New Roman"/>
                <a:cs typeface="Times New Roman"/>
              </a:rPr>
              <a:t>Handles payment transactions for booked tickets.</a:t>
            </a:r>
          </a:p>
          <a:p>
            <a:pPr marL="367030" indent="-171450">
              <a:lnSpc>
                <a:spcPct val="150000"/>
              </a:lnSpc>
              <a:spcBef>
                <a:spcPts val="325"/>
              </a:spcBef>
              <a:buFont typeface="Wingdings" panose="05000000000000000000" pitchFamily="2" charset="2"/>
              <a:buChar char="ü"/>
              <a:tabLst>
                <a:tab pos="481965" algn="l"/>
              </a:tabLst>
            </a:pPr>
            <a:r>
              <a:rPr lang="en-US" sz="1200" spc="-10" dirty="0">
                <a:solidFill>
                  <a:srgbClr val="464652"/>
                </a:solidFill>
                <a:latin typeface="Times New Roman"/>
                <a:cs typeface="Times New Roman"/>
              </a:rPr>
              <a:t>Stores payment details and status.</a:t>
            </a:r>
          </a:p>
          <a:p>
            <a:pPr marL="184150" indent="-171450">
              <a:lnSpc>
                <a:spcPct val="150000"/>
              </a:lnSpc>
              <a:spcBef>
                <a:spcPts val="430"/>
              </a:spcBef>
              <a:buFont typeface="Wingdings" panose="05000000000000000000" pitchFamily="2" charset="2"/>
              <a:buChar char="Ø"/>
            </a:pPr>
            <a:r>
              <a:rPr lang="en-US" sz="1200" b="1" spc="-10" dirty="0">
                <a:latin typeface="Times New Roman"/>
                <a:cs typeface="Times New Roman"/>
              </a:rPr>
              <a:t>Bus Management Module</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200" dirty="0">
                <a:solidFill>
                  <a:srgbClr val="464652"/>
                </a:solidFill>
                <a:latin typeface="Times New Roman"/>
                <a:cs typeface="Times New Roman"/>
              </a:rPr>
              <a:t>Allows admins to add, update, or delete bus schedules and manage seat availability.</a:t>
            </a:r>
          </a:p>
          <a:p>
            <a:pPr marL="184150" indent="-171450">
              <a:lnSpc>
                <a:spcPct val="150000"/>
              </a:lnSpc>
              <a:spcBef>
                <a:spcPts val="434"/>
              </a:spcBef>
              <a:buFont typeface="Wingdings" panose="05000000000000000000" pitchFamily="2" charset="2"/>
              <a:buChar char="Ø"/>
            </a:pPr>
            <a:r>
              <a:rPr lang="en-US" sz="1200" b="1" dirty="0">
                <a:latin typeface="Times New Roman"/>
                <a:cs typeface="Times New Roman"/>
              </a:rPr>
              <a:t>Report</a:t>
            </a:r>
            <a:r>
              <a:rPr lang="en-US" sz="1200" b="1" spc="10" dirty="0">
                <a:latin typeface="Times New Roman"/>
                <a:cs typeface="Times New Roman"/>
              </a:rPr>
              <a:t> </a:t>
            </a:r>
            <a:r>
              <a:rPr lang="en-US" sz="1200" b="1" spc="-10" dirty="0">
                <a:latin typeface="Times New Roman"/>
                <a:cs typeface="Times New Roman"/>
              </a:rPr>
              <a:t>Dashboard</a:t>
            </a:r>
            <a:r>
              <a:rPr lang="en-US" sz="1200" b="1" spc="20" dirty="0">
                <a:latin typeface="Times New Roman"/>
                <a:cs typeface="Times New Roman"/>
              </a:rPr>
              <a:t> </a:t>
            </a:r>
            <a:r>
              <a:rPr lang="en-US" sz="1200" b="1" spc="-10" dirty="0">
                <a:latin typeface="Times New Roman"/>
                <a:cs typeface="Times New Roman"/>
              </a:rPr>
              <a:t>Module</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200" dirty="0">
                <a:solidFill>
                  <a:srgbClr val="464652"/>
                </a:solidFill>
                <a:latin typeface="Times New Roman"/>
                <a:cs typeface="Times New Roman"/>
              </a:rPr>
              <a:t>Views Dashboard on</a:t>
            </a:r>
            <a:r>
              <a:rPr lang="en-US" sz="1200" spc="-25" dirty="0">
                <a:solidFill>
                  <a:srgbClr val="464652"/>
                </a:solidFill>
                <a:latin typeface="Times New Roman"/>
                <a:cs typeface="Times New Roman"/>
              </a:rPr>
              <a:t> </a:t>
            </a:r>
            <a:r>
              <a:rPr lang="en-US" sz="1200" dirty="0">
                <a:solidFill>
                  <a:srgbClr val="464652"/>
                </a:solidFill>
                <a:latin typeface="Times New Roman"/>
                <a:cs typeface="Times New Roman"/>
              </a:rPr>
              <a:t>bookings,</a:t>
            </a:r>
            <a:r>
              <a:rPr lang="en-US" sz="1200" spc="10" dirty="0">
                <a:solidFill>
                  <a:srgbClr val="464652"/>
                </a:solidFill>
                <a:latin typeface="Times New Roman"/>
                <a:cs typeface="Times New Roman"/>
              </a:rPr>
              <a:t> </a:t>
            </a:r>
            <a:r>
              <a:rPr lang="en-US" sz="1200" spc="-10" dirty="0">
                <a:solidFill>
                  <a:srgbClr val="464652"/>
                </a:solidFill>
                <a:latin typeface="Times New Roman"/>
                <a:cs typeface="Times New Roman"/>
              </a:rPr>
              <a:t>payments,</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and</a:t>
            </a:r>
            <a:r>
              <a:rPr lang="en-US" sz="1200" spc="-20" dirty="0">
                <a:solidFill>
                  <a:srgbClr val="464652"/>
                </a:solidFill>
                <a:latin typeface="Times New Roman"/>
                <a:cs typeface="Times New Roman"/>
              </a:rPr>
              <a:t> </a:t>
            </a:r>
            <a:r>
              <a:rPr lang="en-US" sz="1200" dirty="0">
                <a:solidFill>
                  <a:srgbClr val="464652"/>
                </a:solidFill>
                <a:latin typeface="Times New Roman"/>
                <a:cs typeface="Times New Roman"/>
              </a:rPr>
              <a:t>bus</a:t>
            </a:r>
            <a:r>
              <a:rPr lang="en-US" sz="1200" spc="-10" dirty="0">
                <a:solidFill>
                  <a:srgbClr val="464652"/>
                </a:solidFill>
                <a:latin typeface="Times New Roman"/>
                <a:cs typeface="Times New Roman"/>
              </a:rPr>
              <a:t> schedules</a:t>
            </a:r>
            <a:r>
              <a:rPr lang="en-US" sz="1200" spc="10" dirty="0">
                <a:solidFill>
                  <a:srgbClr val="464652"/>
                </a:solidFill>
                <a:latin typeface="Times New Roman"/>
                <a:cs typeface="Times New Roman"/>
              </a:rPr>
              <a:t> </a:t>
            </a:r>
            <a:r>
              <a:rPr lang="en-US" sz="1200" dirty="0">
                <a:solidFill>
                  <a:srgbClr val="464652"/>
                </a:solidFill>
                <a:latin typeface="Times New Roman"/>
                <a:cs typeface="Times New Roman"/>
              </a:rPr>
              <a:t>for</a:t>
            </a:r>
            <a:r>
              <a:rPr lang="en-US" sz="1200" spc="-5" dirty="0">
                <a:solidFill>
                  <a:srgbClr val="464652"/>
                </a:solidFill>
                <a:latin typeface="Times New Roman"/>
                <a:cs typeface="Times New Roman"/>
              </a:rPr>
              <a:t> </a:t>
            </a:r>
            <a:r>
              <a:rPr lang="en-US" sz="1200" dirty="0">
                <a:solidFill>
                  <a:srgbClr val="464652"/>
                </a:solidFill>
                <a:latin typeface="Times New Roman"/>
                <a:cs typeface="Times New Roman"/>
              </a:rPr>
              <a:t>admin</a:t>
            </a:r>
            <a:r>
              <a:rPr lang="en-US" sz="1200" spc="5" dirty="0">
                <a:solidFill>
                  <a:srgbClr val="464652"/>
                </a:solidFill>
                <a:latin typeface="Times New Roman"/>
                <a:cs typeface="Times New Roman"/>
              </a:rPr>
              <a:t> </a:t>
            </a:r>
            <a:r>
              <a:rPr lang="en-US" sz="1200" spc="-10" dirty="0">
                <a:solidFill>
                  <a:srgbClr val="464652"/>
                </a:solidFill>
                <a:latin typeface="Times New Roman"/>
                <a:cs typeface="Times New Roman"/>
              </a:rPr>
              <a:t>analysis.</a:t>
            </a:r>
            <a:endParaRPr lang="en-US" sz="12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endParaRPr lang="en-US" sz="1200" dirty="0">
              <a:solidFill>
                <a:srgbClr val="464652"/>
              </a:solidFill>
              <a:latin typeface="Times New Roman"/>
              <a:cs typeface="Times New Roman"/>
            </a:endParaRPr>
          </a:p>
        </p:txBody>
      </p:sp>
    </p:spTree>
    <p:extLst>
      <p:ext uri="{BB962C8B-B14F-4D97-AF65-F5344CB8AC3E}">
        <p14:creationId xmlns:p14="http://schemas.microsoft.com/office/powerpoint/2010/main" val="484021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BB36-1B19-EFB3-8B07-4305C042BED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0F644E-D305-841D-5AA7-253377ECA002}"/>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D7DFB573-D50C-8AB4-ED64-62D7BE1C5CBA}"/>
              </a:ext>
            </a:extLst>
          </p:cNvPr>
          <p:cNvSpPr txBox="1">
            <a:spLocks noGrp="1"/>
          </p:cNvSpPr>
          <p:nvPr>
            <p:ph type="title"/>
          </p:nvPr>
        </p:nvSpPr>
        <p:spPr>
          <a:xfrm>
            <a:off x="457200" y="83039"/>
            <a:ext cx="8229600" cy="755207"/>
          </a:xfrm>
          <a:prstGeom prst="rect">
            <a:avLst/>
          </a:prstGeom>
        </p:spPr>
        <p:txBody>
          <a:bodyPr vert="horz" wrap="square" lIns="0" tIns="138303" rIns="0" bIns="0" rtlCol="0">
            <a:spAutoFit/>
          </a:bodyPr>
          <a:lstStyle/>
          <a:p>
            <a:pPr algn="ctr">
              <a:lnSpc>
                <a:spcPct val="100000"/>
              </a:lnSpc>
              <a:spcBef>
                <a:spcPts val="105"/>
              </a:spcBef>
            </a:pPr>
            <a:r>
              <a:rPr lang="en-IN" sz="2000" b="1" dirty="0">
                <a:solidFill>
                  <a:schemeClr val="tx1"/>
                </a:solidFill>
                <a:latin typeface="Times New Roman" pitchFamily="18" charset="0"/>
                <a:cs typeface="Times New Roman" pitchFamily="18" charset="0"/>
              </a:rPr>
              <a:t>Software Specification </a:t>
            </a:r>
            <a:br>
              <a:rPr lang="en-IN" sz="2000" b="1" dirty="0">
                <a:solidFill>
                  <a:schemeClr val="tx1"/>
                </a:solidFill>
                <a:latin typeface="Times New Roman" pitchFamily="18" charset="0"/>
                <a:cs typeface="Times New Roman" pitchFamily="18" charset="0"/>
              </a:rPr>
            </a:br>
            <a:r>
              <a:rPr lang="en-IN" sz="2000" b="1" dirty="0">
                <a:solidFill>
                  <a:schemeClr val="tx1"/>
                </a:solidFill>
                <a:latin typeface="Times New Roman" pitchFamily="18" charset="0"/>
                <a:cs typeface="Times New Roman" pitchFamily="18" charset="0"/>
              </a:rPr>
              <a:t>(Tools / Programming Languages used)</a:t>
            </a:r>
            <a:endParaRPr sz="2800" dirty="0"/>
          </a:p>
        </p:txBody>
      </p:sp>
      <p:sp>
        <p:nvSpPr>
          <p:cNvPr id="16" name="object 16">
            <a:extLst>
              <a:ext uri="{FF2B5EF4-FFF2-40B4-BE49-F238E27FC236}">
                <a16:creationId xmlns:a16="http://schemas.microsoft.com/office/drawing/2014/main" id="{F069E5B7-F6C2-8416-0D87-7F1B725E24C5}"/>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13</a:t>
            </a:fld>
            <a:endParaRPr spc="-25" dirty="0"/>
          </a:p>
        </p:txBody>
      </p:sp>
      <p:sp>
        <p:nvSpPr>
          <p:cNvPr id="17" name="object 17">
            <a:extLst>
              <a:ext uri="{FF2B5EF4-FFF2-40B4-BE49-F238E27FC236}">
                <a16:creationId xmlns:a16="http://schemas.microsoft.com/office/drawing/2014/main" id="{5581294A-F775-0730-DB80-C1BF7E1BFAE6}"/>
              </a:ext>
            </a:extLst>
          </p:cNvPr>
          <p:cNvSpPr txBox="1">
            <a:spLocks noGrp="1"/>
          </p:cNvSpPr>
          <p:nvPr>
            <p:ph type="ftr" sz="quarter" idx="5"/>
          </p:nvPr>
        </p:nvSpPr>
        <p:spPr>
          <a:xfrm>
            <a:off x="1526541" y="4886945"/>
            <a:ext cx="6092442" cy="179536"/>
          </a:xfrm>
          <a:prstGeom prst="rect">
            <a:avLst/>
          </a:prstGeom>
        </p:spPr>
        <p:txBody>
          <a:bodyPr vert="horz" wrap="square" lIns="0" tIns="0" rIns="0" bIns="0" rtlCol="0">
            <a:spAutoFit/>
          </a:bodyPr>
          <a:lstStyle/>
          <a:p>
            <a:pPr marL="12700">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5DF4E32F-4CBF-6F3C-5DF9-8C9962DAF53A}"/>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35FF85A9-7A33-8353-7BDB-D92667C7D39F}"/>
              </a:ext>
            </a:extLst>
          </p:cNvPr>
          <p:cNvSpPr txBox="1"/>
          <p:nvPr/>
        </p:nvSpPr>
        <p:spPr>
          <a:xfrm>
            <a:off x="1447800" y="1083937"/>
            <a:ext cx="7696200" cy="3443699"/>
          </a:xfrm>
          <a:prstGeom prst="rect">
            <a:avLst/>
          </a:prstGeom>
        </p:spPr>
        <p:txBody>
          <a:bodyPr vert="horz" wrap="square" lIns="0" tIns="55244" rIns="0" bIns="0" rtlCol="0">
            <a:spAutoFit/>
          </a:bodyPr>
          <a:lstStyle/>
          <a:p>
            <a:pPr marL="184150" indent="-171450">
              <a:lnSpc>
                <a:spcPct val="150000"/>
              </a:lnSpc>
              <a:spcBef>
                <a:spcPts val="430"/>
              </a:spcBef>
              <a:buFont typeface="Wingdings" panose="05000000000000000000" pitchFamily="2" charset="2"/>
              <a:buChar char="Ø"/>
            </a:pPr>
            <a:r>
              <a:rPr lang="en-US" sz="1600" b="1" dirty="0">
                <a:latin typeface="Times New Roman"/>
                <a:cs typeface="Times New Roman"/>
              </a:rPr>
              <a:t>Front End</a:t>
            </a:r>
            <a:endParaRPr lang="en-US" sz="1600" dirty="0">
              <a:latin typeface="Times New Roman"/>
              <a:cs typeface="Times New Roman"/>
            </a:endParaRPr>
          </a:p>
          <a:p>
            <a:pPr marL="367030" indent="-171450">
              <a:lnSpc>
                <a:spcPct val="150000"/>
              </a:lnSpc>
              <a:spcBef>
                <a:spcPts val="325"/>
              </a:spcBef>
              <a:buFont typeface="Wingdings" panose="05000000000000000000" pitchFamily="2" charset="2"/>
              <a:buChar char="ü"/>
              <a:tabLst>
                <a:tab pos="481965" algn="l"/>
              </a:tabLst>
            </a:pPr>
            <a:r>
              <a:rPr lang="en-US" sz="1400" dirty="0">
                <a:solidFill>
                  <a:srgbClr val="464652"/>
                </a:solidFill>
                <a:latin typeface="Times New Roman"/>
                <a:cs typeface="Times New Roman"/>
              </a:rPr>
              <a:t>HTML</a:t>
            </a:r>
            <a:endParaRPr lang="en-US" sz="1400" spc="-10" dirty="0">
              <a:solidFill>
                <a:srgbClr val="464652"/>
              </a:solidFill>
              <a:latin typeface="Times New Roman"/>
              <a:cs typeface="Times New Roman"/>
            </a:endParaRPr>
          </a:p>
          <a:p>
            <a:pPr marL="367030" indent="-171450">
              <a:lnSpc>
                <a:spcPct val="150000"/>
              </a:lnSpc>
              <a:spcBef>
                <a:spcPts val="325"/>
              </a:spcBef>
              <a:buFont typeface="Wingdings" panose="05000000000000000000" pitchFamily="2" charset="2"/>
              <a:buChar char="ü"/>
              <a:tabLst>
                <a:tab pos="481965" algn="l"/>
              </a:tabLst>
            </a:pPr>
            <a:r>
              <a:rPr lang="en-US" sz="1400" spc="-10" dirty="0">
                <a:solidFill>
                  <a:srgbClr val="464652"/>
                </a:solidFill>
                <a:latin typeface="Times New Roman"/>
                <a:cs typeface="Times New Roman"/>
              </a:rPr>
              <a:t>CSS</a:t>
            </a:r>
          </a:p>
          <a:p>
            <a:pPr marL="367030" indent="-171450">
              <a:lnSpc>
                <a:spcPct val="150000"/>
              </a:lnSpc>
              <a:spcBef>
                <a:spcPts val="325"/>
              </a:spcBef>
              <a:buFont typeface="Wingdings" panose="05000000000000000000" pitchFamily="2" charset="2"/>
              <a:buChar char="ü"/>
              <a:tabLst>
                <a:tab pos="481965" algn="l"/>
              </a:tabLst>
            </a:pPr>
            <a:r>
              <a:rPr lang="en-US" sz="1400" spc="-10" dirty="0">
                <a:solidFill>
                  <a:srgbClr val="464652"/>
                </a:solidFill>
                <a:latin typeface="Times New Roman"/>
                <a:cs typeface="Times New Roman"/>
              </a:rPr>
              <a:t>Java Script</a:t>
            </a:r>
          </a:p>
          <a:p>
            <a:pPr marL="184150" indent="-171450">
              <a:lnSpc>
                <a:spcPct val="150000"/>
              </a:lnSpc>
              <a:spcBef>
                <a:spcPts val="430"/>
              </a:spcBef>
              <a:buFont typeface="Wingdings" panose="05000000000000000000" pitchFamily="2" charset="2"/>
              <a:buChar char="Ø"/>
            </a:pPr>
            <a:r>
              <a:rPr lang="en-US" b="1" spc="-10" dirty="0">
                <a:latin typeface="Times New Roman"/>
                <a:cs typeface="Times New Roman"/>
              </a:rPr>
              <a:t>Backend</a:t>
            </a:r>
            <a:endParaRPr lang="en-US"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400" dirty="0">
                <a:solidFill>
                  <a:srgbClr val="464652"/>
                </a:solidFill>
                <a:latin typeface="Times New Roman"/>
                <a:cs typeface="Times New Roman"/>
              </a:rPr>
              <a:t>PHP</a:t>
            </a:r>
          </a:p>
          <a:p>
            <a:pPr marL="184150" indent="-171450">
              <a:lnSpc>
                <a:spcPct val="150000"/>
              </a:lnSpc>
              <a:spcBef>
                <a:spcPts val="430"/>
              </a:spcBef>
              <a:buFont typeface="Wingdings" panose="05000000000000000000" pitchFamily="2" charset="2"/>
              <a:buChar char="Ø"/>
            </a:pPr>
            <a:r>
              <a:rPr lang="en-US" sz="1600" b="1" spc="-10" dirty="0">
                <a:latin typeface="Times New Roman"/>
                <a:cs typeface="Times New Roman"/>
              </a:rPr>
              <a:t>Database</a:t>
            </a:r>
            <a:endParaRPr lang="en-US" sz="1600" dirty="0">
              <a:latin typeface="Times New Roman"/>
              <a:cs typeface="Times New Roman"/>
            </a:endParaRPr>
          </a:p>
          <a:p>
            <a:pPr marL="367030" indent="-171450">
              <a:lnSpc>
                <a:spcPct val="150000"/>
              </a:lnSpc>
              <a:spcBef>
                <a:spcPts val="335"/>
              </a:spcBef>
              <a:buFont typeface="Wingdings" panose="05000000000000000000" pitchFamily="2" charset="2"/>
              <a:buChar char="ü"/>
              <a:tabLst>
                <a:tab pos="481965" algn="l"/>
              </a:tabLst>
            </a:pPr>
            <a:r>
              <a:rPr lang="en-US" sz="1400" dirty="0">
                <a:latin typeface="Times New Roman"/>
                <a:cs typeface="Times New Roman"/>
              </a:rPr>
              <a:t>MySQL.</a:t>
            </a:r>
          </a:p>
          <a:p>
            <a:pPr marL="367030" indent="-171450">
              <a:lnSpc>
                <a:spcPct val="150000"/>
              </a:lnSpc>
              <a:spcBef>
                <a:spcPts val="335"/>
              </a:spcBef>
              <a:buFont typeface="Wingdings" panose="05000000000000000000" pitchFamily="2" charset="2"/>
              <a:buChar char="ü"/>
              <a:tabLst>
                <a:tab pos="481965" algn="l"/>
              </a:tabLst>
            </a:pPr>
            <a:endParaRPr lang="en-US" sz="1400" dirty="0">
              <a:solidFill>
                <a:srgbClr val="464652"/>
              </a:solidFill>
              <a:latin typeface="Times New Roman"/>
              <a:cs typeface="Times New Roman"/>
            </a:endParaRPr>
          </a:p>
        </p:txBody>
      </p:sp>
    </p:spTree>
    <p:extLst>
      <p:ext uri="{BB962C8B-B14F-4D97-AF65-F5344CB8AC3E}">
        <p14:creationId xmlns:p14="http://schemas.microsoft.com/office/powerpoint/2010/main" val="357333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382D7-B5A1-844D-3923-FC199246048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5B8363-7968-7258-2472-E09A6D440D6A}"/>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EE064DD0-6C64-1659-6462-6501BAB81AAF}"/>
              </a:ext>
            </a:extLst>
          </p:cNvPr>
          <p:cNvSpPr txBox="1">
            <a:spLocks noGrp="1"/>
          </p:cNvSpPr>
          <p:nvPr>
            <p:ph type="title"/>
          </p:nvPr>
        </p:nvSpPr>
        <p:spPr>
          <a:xfrm>
            <a:off x="457200" y="83039"/>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Sample Screen shot</a:t>
            </a:r>
            <a:endParaRPr dirty="0"/>
          </a:p>
        </p:txBody>
      </p:sp>
      <p:sp>
        <p:nvSpPr>
          <p:cNvPr id="16" name="object 16">
            <a:extLst>
              <a:ext uri="{FF2B5EF4-FFF2-40B4-BE49-F238E27FC236}">
                <a16:creationId xmlns:a16="http://schemas.microsoft.com/office/drawing/2014/main" id="{736FD918-5AB8-75A5-418C-2B27E8A516D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14</a:t>
            </a:fld>
            <a:endParaRPr spc="-25" dirty="0"/>
          </a:p>
        </p:txBody>
      </p:sp>
      <p:sp>
        <p:nvSpPr>
          <p:cNvPr id="17" name="object 17">
            <a:extLst>
              <a:ext uri="{FF2B5EF4-FFF2-40B4-BE49-F238E27FC236}">
                <a16:creationId xmlns:a16="http://schemas.microsoft.com/office/drawing/2014/main" id="{1E60CACF-6009-0DBD-739D-4FD9B732B7C6}"/>
              </a:ext>
            </a:extLst>
          </p:cNvPr>
          <p:cNvSpPr txBox="1">
            <a:spLocks noGrp="1"/>
          </p:cNvSpPr>
          <p:nvPr>
            <p:ph type="ftr" sz="quarter" idx="5"/>
          </p:nvPr>
        </p:nvSpPr>
        <p:spPr>
          <a:xfrm>
            <a:off x="1525779" y="4858244"/>
            <a:ext cx="6092442" cy="179536"/>
          </a:xfrm>
          <a:prstGeom prst="rect">
            <a:avLst/>
          </a:prstGeom>
        </p:spPr>
        <p:txBody>
          <a:bodyPr vert="horz" wrap="square" lIns="0" tIns="0" rIns="0" bIns="0" rtlCol="0">
            <a:spAutoFit/>
          </a:bodyPr>
          <a:lstStyle/>
          <a:p>
            <a:pPr marL="12700">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0682DCC3-3D6B-AB0C-D8D8-2278887F6794}"/>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pic>
        <p:nvPicPr>
          <p:cNvPr id="5" name="Picture 4">
            <a:extLst>
              <a:ext uri="{FF2B5EF4-FFF2-40B4-BE49-F238E27FC236}">
                <a16:creationId xmlns:a16="http://schemas.microsoft.com/office/drawing/2014/main" id="{EF1CC0D8-36BB-779E-5461-D5E6326D1155}"/>
              </a:ext>
            </a:extLst>
          </p:cNvPr>
          <p:cNvPicPr>
            <a:picLocks noChangeAspect="1"/>
          </p:cNvPicPr>
          <p:nvPr/>
        </p:nvPicPr>
        <p:blipFill>
          <a:blip r:embed="rId2"/>
          <a:stretch>
            <a:fillRect/>
          </a:stretch>
        </p:blipFill>
        <p:spPr>
          <a:xfrm>
            <a:off x="457200" y="906156"/>
            <a:ext cx="8229601" cy="3642256"/>
          </a:xfrm>
          <a:prstGeom prst="rect">
            <a:avLst/>
          </a:prstGeom>
        </p:spPr>
      </p:pic>
    </p:spTree>
    <p:extLst>
      <p:ext uri="{BB962C8B-B14F-4D97-AF65-F5344CB8AC3E}">
        <p14:creationId xmlns:p14="http://schemas.microsoft.com/office/powerpoint/2010/main" val="267302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BCEE7-98E4-696F-0E47-67E40BF2E19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6EA36BB-0F82-5768-7BBD-1221734B39C4}"/>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BC0C006E-B521-FCF2-A6E1-4C7D42714CE2}"/>
              </a:ext>
            </a:extLst>
          </p:cNvPr>
          <p:cNvSpPr txBox="1">
            <a:spLocks noGrp="1"/>
          </p:cNvSpPr>
          <p:nvPr>
            <p:ph type="title"/>
          </p:nvPr>
        </p:nvSpPr>
        <p:spPr>
          <a:xfrm>
            <a:off x="457200" y="83039"/>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Sample Screen shot</a:t>
            </a:r>
            <a:endParaRPr dirty="0"/>
          </a:p>
        </p:txBody>
      </p:sp>
      <p:sp>
        <p:nvSpPr>
          <p:cNvPr id="16" name="object 16">
            <a:extLst>
              <a:ext uri="{FF2B5EF4-FFF2-40B4-BE49-F238E27FC236}">
                <a16:creationId xmlns:a16="http://schemas.microsoft.com/office/drawing/2014/main" id="{70F0B094-171B-7597-EA11-1CEF07DD67F6}"/>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15</a:t>
            </a:fld>
            <a:endParaRPr spc="-25" dirty="0"/>
          </a:p>
        </p:txBody>
      </p:sp>
      <p:sp>
        <p:nvSpPr>
          <p:cNvPr id="17" name="object 17">
            <a:extLst>
              <a:ext uri="{FF2B5EF4-FFF2-40B4-BE49-F238E27FC236}">
                <a16:creationId xmlns:a16="http://schemas.microsoft.com/office/drawing/2014/main" id="{E1E3A787-9F90-4E40-B983-DD42AD5841F0}"/>
              </a:ext>
            </a:extLst>
          </p:cNvPr>
          <p:cNvSpPr txBox="1">
            <a:spLocks noGrp="1"/>
          </p:cNvSpPr>
          <p:nvPr>
            <p:ph type="ftr" sz="quarter" idx="5"/>
          </p:nvPr>
        </p:nvSpPr>
        <p:spPr>
          <a:xfrm>
            <a:off x="1449578" y="4819784"/>
            <a:ext cx="6244843" cy="179536"/>
          </a:xfrm>
          <a:prstGeom prst="rect">
            <a:avLst/>
          </a:prstGeom>
        </p:spPr>
        <p:txBody>
          <a:bodyPr vert="horz" wrap="square" lIns="0" tIns="0" rIns="0" bIns="0" rtlCol="0">
            <a:spAutoFit/>
          </a:bodyPr>
          <a:lstStyle/>
          <a:p>
            <a:pPr marL="12700">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6C624257-FBB3-130A-BE69-BF12A6B44657}"/>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pic>
        <p:nvPicPr>
          <p:cNvPr id="6" name="Picture 5">
            <a:extLst>
              <a:ext uri="{FF2B5EF4-FFF2-40B4-BE49-F238E27FC236}">
                <a16:creationId xmlns:a16="http://schemas.microsoft.com/office/drawing/2014/main" id="{7458CFC8-A641-9C4D-2D08-E39137F86BC0}"/>
              </a:ext>
            </a:extLst>
          </p:cNvPr>
          <p:cNvPicPr>
            <a:picLocks noChangeAspect="1"/>
          </p:cNvPicPr>
          <p:nvPr/>
        </p:nvPicPr>
        <p:blipFill>
          <a:blip r:embed="rId2"/>
          <a:stretch>
            <a:fillRect/>
          </a:stretch>
        </p:blipFill>
        <p:spPr>
          <a:xfrm>
            <a:off x="440531" y="902617"/>
            <a:ext cx="8238758" cy="3645795"/>
          </a:xfrm>
          <a:prstGeom prst="rect">
            <a:avLst/>
          </a:prstGeom>
        </p:spPr>
      </p:pic>
    </p:spTree>
    <p:extLst>
      <p:ext uri="{BB962C8B-B14F-4D97-AF65-F5344CB8AC3E}">
        <p14:creationId xmlns:p14="http://schemas.microsoft.com/office/powerpoint/2010/main" val="2516416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B17FC-663C-B6AE-2DBD-D5CC4405937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731745D-902D-4FC6-D95B-679E2A93E673}"/>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75C4CC52-C410-805B-4039-6E746002DD31}"/>
              </a:ext>
            </a:extLst>
          </p:cNvPr>
          <p:cNvSpPr txBox="1">
            <a:spLocks noGrp="1"/>
          </p:cNvSpPr>
          <p:nvPr>
            <p:ph type="title"/>
          </p:nvPr>
        </p:nvSpPr>
        <p:spPr>
          <a:xfrm>
            <a:off x="457200" y="83039"/>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Sample Screen shot</a:t>
            </a:r>
            <a:endParaRPr dirty="0"/>
          </a:p>
        </p:txBody>
      </p:sp>
      <p:sp>
        <p:nvSpPr>
          <p:cNvPr id="16" name="object 16">
            <a:extLst>
              <a:ext uri="{FF2B5EF4-FFF2-40B4-BE49-F238E27FC236}">
                <a16:creationId xmlns:a16="http://schemas.microsoft.com/office/drawing/2014/main" id="{DCECA595-9A2D-C5DD-B55E-3D25CCF5BB76}"/>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16</a:t>
            </a:fld>
            <a:endParaRPr spc="-25" dirty="0"/>
          </a:p>
        </p:txBody>
      </p:sp>
      <p:sp>
        <p:nvSpPr>
          <p:cNvPr id="17" name="object 17">
            <a:extLst>
              <a:ext uri="{FF2B5EF4-FFF2-40B4-BE49-F238E27FC236}">
                <a16:creationId xmlns:a16="http://schemas.microsoft.com/office/drawing/2014/main" id="{BED801AB-0D51-62C3-1453-681782A489EC}"/>
              </a:ext>
            </a:extLst>
          </p:cNvPr>
          <p:cNvSpPr txBox="1">
            <a:spLocks noGrp="1"/>
          </p:cNvSpPr>
          <p:nvPr>
            <p:ph type="ftr" sz="quarter" idx="5"/>
          </p:nvPr>
        </p:nvSpPr>
        <p:spPr>
          <a:xfrm>
            <a:off x="1338236" y="4833057"/>
            <a:ext cx="6490715" cy="179536"/>
          </a:xfrm>
          <a:prstGeom prst="rect">
            <a:avLst/>
          </a:prstGeom>
        </p:spPr>
        <p:txBody>
          <a:bodyPr vert="horz" wrap="square" lIns="0" tIns="0" rIns="0" bIns="0" rtlCol="0">
            <a:spAutoFit/>
          </a:bodyPr>
          <a:lstStyle/>
          <a:p>
            <a:pPr marL="12700">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45D0F17E-9579-EDE3-EA49-214812480106}"/>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pic>
        <p:nvPicPr>
          <p:cNvPr id="5" name="Picture 4">
            <a:extLst>
              <a:ext uri="{FF2B5EF4-FFF2-40B4-BE49-F238E27FC236}">
                <a16:creationId xmlns:a16="http://schemas.microsoft.com/office/drawing/2014/main" id="{AE60A106-AD45-2175-01A8-F10F3165CB74}"/>
              </a:ext>
            </a:extLst>
          </p:cNvPr>
          <p:cNvPicPr>
            <a:picLocks noChangeAspect="1"/>
          </p:cNvPicPr>
          <p:nvPr/>
        </p:nvPicPr>
        <p:blipFill>
          <a:blip r:embed="rId2"/>
          <a:stretch>
            <a:fillRect/>
          </a:stretch>
        </p:blipFill>
        <p:spPr>
          <a:xfrm>
            <a:off x="469106" y="1077514"/>
            <a:ext cx="8228977" cy="2865835"/>
          </a:xfrm>
          <a:prstGeom prst="rect">
            <a:avLst/>
          </a:prstGeom>
        </p:spPr>
      </p:pic>
    </p:spTree>
    <p:extLst>
      <p:ext uri="{BB962C8B-B14F-4D97-AF65-F5344CB8AC3E}">
        <p14:creationId xmlns:p14="http://schemas.microsoft.com/office/powerpoint/2010/main" val="3597982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2F377-8CBF-3F77-854F-A805E9933A5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D5AB9B-32FF-EF9C-09EA-09FDF5D34F92}"/>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90D45F96-D226-ED95-E4F8-3B9A0AC91250}"/>
              </a:ext>
            </a:extLst>
          </p:cNvPr>
          <p:cNvSpPr txBox="1">
            <a:spLocks noGrp="1"/>
          </p:cNvSpPr>
          <p:nvPr>
            <p:ph type="title"/>
          </p:nvPr>
        </p:nvSpPr>
        <p:spPr>
          <a:xfrm>
            <a:off x="457200" y="83039"/>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Sample Screen shot</a:t>
            </a:r>
            <a:endParaRPr dirty="0"/>
          </a:p>
        </p:txBody>
      </p:sp>
      <p:sp>
        <p:nvSpPr>
          <p:cNvPr id="16" name="object 16">
            <a:extLst>
              <a:ext uri="{FF2B5EF4-FFF2-40B4-BE49-F238E27FC236}">
                <a16:creationId xmlns:a16="http://schemas.microsoft.com/office/drawing/2014/main" id="{35367999-C028-F139-5295-C66CFD3FB8DF}"/>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17</a:t>
            </a:fld>
            <a:endParaRPr spc="-25" dirty="0"/>
          </a:p>
        </p:txBody>
      </p:sp>
      <p:sp>
        <p:nvSpPr>
          <p:cNvPr id="17" name="object 17">
            <a:extLst>
              <a:ext uri="{FF2B5EF4-FFF2-40B4-BE49-F238E27FC236}">
                <a16:creationId xmlns:a16="http://schemas.microsoft.com/office/drawing/2014/main" id="{C2E7CB15-43DE-10FD-18CA-0AF5227703A7}"/>
              </a:ext>
            </a:extLst>
          </p:cNvPr>
          <p:cNvSpPr txBox="1">
            <a:spLocks noGrp="1"/>
          </p:cNvSpPr>
          <p:nvPr>
            <p:ph type="ftr" sz="quarter" idx="5"/>
          </p:nvPr>
        </p:nvSpPr>
        <p:spPr>
          <a:xfrm>
            <a:off x="1143001" y="4813638"/>
            <a:ext cx="62448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9390132E-D99C-9536-180E-1793CFF7636A}"/>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pic>
        <p:nvPicPr>
          <p:cNvPr id="6" name="Picture 5">
            <a:extLst>
              <a:ext uri="{FF2B5EF4-FFF2-40B4-BE49-F238E27FC236}">
                <a16:creationId xmlns:a16="http://schemas.microsoft.com/office/drawing/2014/main" id="{4C2D3966-5D2F-BC4B-696A-2F4C37518085}"/>
              </a:ext>
            </a:extLst>
          </p:cNvPr>
          <p:cNvPicPr>
            <a:picLocks noChangeAspect="1"/>
          </p:cNvPicPr>
          <p:nvPr/>
        </p:nvPicPr>
        <p:blipFill>
          <a:blip r:embed="rId2"/>
          <a:stretch>
            <a:fillRect/>
          </a:stretch>
        </p:blipFill>
        <p:spPr>
          <a:xfrm>
            <a:off x="564356" y="888511"/>
            <a:ext cx="8015288" cy="3804081"/>
          </a:xfrm>
          <a:prstGeom prst="rect">
            <a:avLst/>
          </a:prstGeom>
        </p:spPr>
      </p:pic>
    </p:spTree>
    <p:extLst>
      <p:ext uri="{BB962C8B-B14F-4D97-AF65-F5344CB8AC3E}">
        <p14:creationId xmlns:p14="http://schemas.microsoft.com/office/powerpoint/2010/main" val="673446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213F1-818D-5FBE-200B-A6C9BA04D90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BFD9ED2-CCD0-356D-1A38-1B681C024A71}"/>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74B23584-CDE7-3B45-65DE-2C7064DAF5B0}"/>
              </a:ext>
            </a:extLst>
          </p:cNvPr>
          <p:cNvSpPr txBox="1">
            <a:spLocks noGrp="1"/>
          </p:cNvSpPr>
          <p:nvPr>
            <p:ph type="title"/>
          </p:nvPr>
        </p:nvSpPr>
        <p:spPr>
          <a:xfrm>
            <a:off x="457200" y="83039"/>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Sample Screen shot</a:t>
            </a:r>
            <a:endParaRPr dirty="0"/>
          </a:p>
        </p:txBody>
      </p:sp>
      <p:sp>
        <p:nvSpPr>
          <p:cNvPr id="16" name="object 16">
            <a:extLst>
              <a:ext uri="{FF2B5EF4-FFF2-40B4-BE49-F238E27FC236}">
                <a16:creationId xmlns:a16="http://schemas.microsoft.com/office/drawing/2014/main" id="{CAE7D25B-4935-C866-E327-7AFBD1936D0B}"/>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18</a:t>
            </a:fld>
            <a:endParaRPr spc="-25" dirty="0"/>
          </a:p>
        </p:txBody>
      </p:sp>
      <p:sp>
        <p:nvSpPr>
          <p:cNvPr id="17" name="object 17">
            <a:extLst>
              <a:ext uri="{FF2B5EF4-FFF2-40B4-BE49-F238E27FC236}">
                <a16:creationId xmlns:a16="http://schemas.microsoft.com/office/drawing/2014/main" id="{DD162E34-E51B-8DB9-4EA2-DD85F90F7424}"/>
              </a:ext>
            </a:extLst>
          </p:cNvPr>
          <p:cNvSpPr txBox="1">
            <a:spLocks noGrp="1"/>
          </p:cNvSpPr>
          <p:nvPr>
            <p:ph type="ftr" sz="quarter" idx="5"/>
          </p:nvPr>
        </p:nvSpPr>
        <p:spPr>
          <a:xfrm>
            <a:off x="1373379" y="4842520"/>
            <a:ext cx="63972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E8884BBA-2AF7-25E6-2210-9A4AE033D846}"/>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pic>
        <p:nvPicPr>
          <p:cNvPr id="5" name="Picture 4">
            <a:extLst>
              <a:ext uri="{FF2B5EF4-FFF2-40B4-BE49-F238E27FC236}">
                <a16:creationId xmlns:a16="http://schemas.microsoft.com/office/drawing/2014/main" id="{5714DAB3-E5FC-4907-C69C-58168E6C9A37}"/>
              </a:ext>
            </a:extLst>
          </p:cNvPr>
          <p:cNvPicPr>
            <a:picLocks noChangeAspect="1"/>
          </p:cNvPicPr>
          <p:nvPr/>
        </p:nvPicPr>
        <p:blipFill>
          <a:blip r:embed="rId2"/>
          <a:stretch>
            <a:fillRect/>
          </a:stretch>
        </p:blipFill>
        <p:spPr>
          <a:xfrm>
            <a:off x="685037" y="919467"/>
            <a:ext cx="7526999" cy="3671020"/>
          </a:xfrm>
          <a:prstGeom prst="rect">
            <a:avLst/>
          </a:prstGeom>
        </p:spPr>
      </p:pic>
    </p:spTree>
    <p:extLst>
      <p:ext uri="{BB962C8B-B14F-4D97-AF65-F5344CB8AC3E}">
        <p14:creationId xmlns:p14="http://schemas.microsoft.com/office/powerpoint/2010/main" val="3272014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44C3D-A85D-3D46-D79C-C33C5372730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01C4FD-95DF-3845-E7C8-D2A235D5644F}"/>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a:extLst>
              <a:ext uri="{FF2B5EF4-FFF2-40B4-BE49-F238E27FC236}">
                <a16:creationId xmlns:a16="http://schemas.microsoft.com/office/drawing/2014/main" id="{5D07E947-1035-7A1B-EBFA-A3523AFC93B4}"/>
              </a:ext>
            </a:extLst>
          </p:cNvPr>
          <p:cNvSpPr txBox="1">
            <a:spLocks noGrp="1"/>
          </p:cNvSpPr>
          <p:nvPr>
            <p:ph type="title"/>
          </p:nvPr>
        </p:nvSpPr>
        <p:spPr>
          <a:xfrm>
            <a:off x="457200" y="172288"/>
            <a:ext cx="8229600" cy="508985"/>
          </a:xfrm>
          <a:prstGeom prst="rect">
            <a:avLst/>
          </a:prstGeom>
        </p:spPr>
        <p:txBody>
          <a:bodyPr vert="horz" wrap="square" lIns="0" tIns="138303" rIns="0" bIns="0" rtlCol="0">
            <a:spAutoFit/>
          </a:bodyPr>
          <a:lstStyle/>
          <a:p>
            <a:pPr algn="ctr">
              <a:lnSpc>
                <a:spcPct val="100000"/>
              </a:lnSpc>
              <a:spcBef>
                <a:spcPts val="105"/>
              </a:spcBef>
            </a:pPr>
            <a:r>
              <a:rPr lang="en-IN" sz="2400" b="1" dirty="0">
                <a:solidFill>
                  <a:schemeClr val="tx1"/>
                </a:solidFill>
                <a:latin typeface="Times New Roman" pitchFamily="18" charset="0"/>
                <a:cs typeface="Times New Roman" pitchFamily="18" charset="0"/>
              </a:rPr>
              <a:t>Conclusion</a:t>
            </a:r>
            <a:endParaRPr sz="3200" dirty="0"/>
          </a:p>
        </p:txBody>
      </p:sp>
      <p:sp>
        <p:nvSpPr>
          <p:cNvPr id="16" name="object 16">
            <a:extLst>
              <a:ext uri="{FF2B5EF4-FFF2-40B4-BE49-F238E27FC236}">
                <a16:creationId xmlns:a16="http://schemas.microsoft.com/office/drawing/2014/main" id="{735314C7-EC21-8C8B-B1AD-4B0DD85913A4}"/>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19</a:t>
            </a:fld>
            <a:endParaRPr spc="-25" dirty="0"/>
          </a:p>
        </p:txBody>
      </p:sp>
      <p:sp>
        <p:nvSpPr>
          <p:cNvPr id="17" name="object 17">
            <a:extLst>
              <a:ext uri="{FF2B5EF4-FFF2-40B4-BE49-F238E27FC236}">
                <a16:creationId xmlns:a16="http://schemas.microsoft.com/office/drawing/2014/main" id="{493AA78F-2E07-062D-7E9E-169053701BF1}"/>
              </a:ext>
            </a:extLst>
          </p:cNvPr>
          <p:cNvSpPr txBox="1">
            <a:spLocks noGrp="1"/>
          </p:cNvSpPr>
          <p:nvPr>
            <p:ph type="ftr" sz="quarter" idx="5"/>
          </p:nvPr>
        </p:nvSpPr>
        <p:spPr>
          <a:xfrm>
            <a:off x="1487679" y="4841396"/>
            <a:ext cx="61686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16927964-C9EE-47B4-4EF6-F8821686A637}"/>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9E5DAAFA-C116-7176-8345-B4EF64FB7158}"/>
              </a:ext>
            </a:extLst>
          </p:cNvPr>
          <p:cNvSpPr txBox="1"/>
          <p:nvPr/>
        </p:nvSpPr>
        <p:spPr>
          <a:xfrm>
            <a:off x="723900" y="1123950"/>
            <a:ext cx="7696200" cy="2925608"/>
          </a:xfrm>
          <a:prstGeom prst="rect">
            <a:avLst/>
          </a:prstGeom>
        </p:spPr>
        <p:txBody>
          <a:bodyPr vert="horz" wrap="square" lIns="0" tIns="55244" rIns="0" bIns="0" rtlCol="0">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The Bus Booking System is a robust and user-centric platform that automates the complete process of bus ticket reservations, schedule and route management, and passenger data handling. By incorporating distinct modules for users and administrators, the system ensures seamless interaction, real-time updates, and efficient control over operations. Users can easily search for buses, view seat availability, and make secure bookings, while administrators can manage bus information, fares, and user data through a dedicated backend panel. Developed using a secure PHP-MySQL framework, the system ensures data confidentiality, integrity, and protection against common web vulnerabilities. Its intuitive interface, responsive design, and reliable performance significantly enhance the user experience while also enabling transport providers to reduce manual workload, eliminate booking errors, and operate more efficiently.</a:t>
            </a:r>
          </a:p>
        </p:txBody>
      </p:sp>
    </p:spTree>
    <p:extLst>
      <p:ext uri="{BB962C8B-B14F-4D97-AF65-F5344CB8AC3E}">
        <p14:creationId xmlns:p14="http://schemas.microsoft.com/office/powerpoint/2010/main" val="120537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1441704" y="4767263"/>
            <a:ext cx="6248400" cy="3762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10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CGB1221 – DATABASE MANAGEMENT SYSTEMS - END SEMESTER PROJECT REVIEW</a:t>
            </a:r>
            <a:endParaRPr kumimoji="0" lang="en-US" sz="1100" i="0" u="none" strike="noStrike" kern="1200" cap="none" spc="0" normalizeH="0" baseline="0" noProof="0" dirty="0">
              <a:ln>
                <a:noFill/>
              </a:ln>
              <a:solidFill>
                <a:srgbClr val="464653"/>
              </a:solidFill>
              <a:effectLst/>
              <a:uLnTx/>
              <a:uFillTx/>
              <a:latin typeface="Gill Sans MT"/>
              <a:ea typeface="+mn-ea"/>
              <a:cs typeface="+mn-cs"/>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8B3AA75-1EA1-4A20-9182-A423EE2FFA8F}" type="slidenum">
              <a:rPr kumimoji="0" lang="en-US" altLang="en-US" sz="1400" b="0" i="0" u="none" strike="noStrike" kern="1200" cap="none" spc="0" normalizeH="0" baseline="0" noProof="0">
                <a:ln>
                  <a:noFill/>
                </a:ln>
                <a:solidFill>
                  <a:srgbClr val="464653"/>
                </a:solidFill>
                <a:effectLst/>
                <a:uLnTx/>
                <a:uFillTx/>
                <a:latin typeface="Gill Sans M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a:t>
            </a:fld>
            <a:endParaRPr kumimoji="0" lang="en-US" altLang="en-US" sz="1400" b="0" i="0" u="none" strike="noStrike" kern="1200" cap="none" spc="0" normalizeH="0" baseline="0" noProof="0">
              <a:ln>
                <a:noFill/>
              </a:ln>
              <a:solidFill>
                <a:srgbClr val="464653"/>
              </a:solidFill>
              <a:effectLst/>
              <a:uLnTx/>
              <a:uFillTx/>
              <a:latin typeface="Gill Sans MT"/>
              <a:ea typeface="+mn-ea"/>
              <a:cs typeface="+mn-cs"/>
            </a:endParaRPr>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2500" b="1" i="0" u="none" strike="noStrike" kern="1200" cap="none" spc="0" normalizeH="0" baseline="0" noProof="0" dirty="0">
              <a:ln>
                <a:noFill/>
              </a:ln>
              <a:solidFill>
                <a:prstClr val="black">
                  <a:tint val="95000"/>
                </a:prstClr>
              </a:solidFill>
              <a:effectLst/>
              <a:uLnTx/>
              <a:uFillTx/>
              <a:latin typeface="Arial" charset="0"/>
              <a:ea typeface="+mn-ea"/>
              <a:cs typeface="Arial" charset="0"/>
            </a:endParaRPr>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76200" y="2307472"/>
            <a:ext cx="9284208" cy="1530667"/>
          </a:xfrm>
        </p:spPr>
        <p:txBody>
          <a:bodyPr/>
          <a:lstStyle/>
          <a:p>
            <a:pPr marL="0" indent="0" algn="ctr">
              <a:buNone/>
            </a:pPr>
            <a:r>
              <a:rPr lang="en-IN" b="1" dirty="0">
                <a:latin typeface="Times New Roman" pitchFamily="18" charset="0"/>
                <a:cs typeface="Times New Roman" pitchFamily="18" charset="0"/>
              </a:rPr>
              <a:t>BUS RESERVATION SYSTEM</a:t>
            </a:r>
          </a:p>
        </p:txBody>
      </p:sp>
    </p:spTree>
    <p:extLst>
      <p:ext uri="{BB962C8B-B14F-4D97-AF65-F5344CB8AC3E}">
        <p14:creationId xmlns:p14="http://schemas.microsoft.com/office/powerpoint/2010/main"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2" cstate="print"/>
            <a:stretch>
              <a:fillRect/>
            </a:stretch>
          </p:blipFill>
          <p:spPr>
            <a:xfrm>
              <a:off x="0" y="0"/>
              <a:ext cx="9144000" cy="5143500"/>
            </a:xfrm>
            <a:prstGeom prst="rect">
              <a:avLst/>
            </a:prstGeom>
          </p:spPr>
        </p:pic>
        <p:sp>
          <p:nvSpPr>
            <p:cNvPr id="4" name="object 4"/>
            <p:cNvSpPr/>
            <p:nvPr/>
          </p:nvSpPr>
          <p:spPr>
            <a:xfrm>
              <a:off x="457200" y="4764875"/>
              <a:ext cx="8229600" cy="635"/>
            </a:xfrm>
            <a:custGeom>
              <a:avLst/>
              <a:gdLst/>
              <a:ahLst/>
              <a:cxnLst/>
              <a:rect l="l" t="t" r="r" b="b"/>
              <a:pathLst>
                <a:path w="8229600" h="635">
                  <a:moveTo>
                    <a:pt x="0" y="0"/>
                  </a:moveTo>
                  <a:lnTo>
                    <a:pt x="8229600" y="12"/>
                  </a:lnTo>
                </a:path>
              </a:pathLst>
            </a:custGeom>
            <a:ln w="9525">
              <a:solidFill>
                <a:srgbClr val="9FB8CD"/>
              </a:solidFill>
              <a:prstDash val="sysDash"/>
            </a:ln>
          </p:spPr>
          <p:txBody>
            <a:bodyPr wrap="square" lIns="0" tIns="0" rIns="0" bIns="0" rtlCol="0"/>
            <a:lstStyle/>
            <a:p>
              <a:endParaRPr/>
            </a:p>
          </p:txBody>
        </p:sp>
      </p:grpSp>
      <p:sp>
        <p:nvSpPr>
          <p:cNvPr id="5" name="object 5"/>
          <p:cNvSpPr/>
          <p:nvPr/>
        </p:nvSpPr>
        <p:spPr>
          <a:xfrm>
            <a:off x="457200" y="857250"/>
            <a:ext cx="8229600" cy="0"/>
          </a:xfrm>
          <a:custGeom>
            <a:avLst/>
            <a:gdLst/>
            <a:ahLst/>
            <a:cxnLst/>
            <a:rect l="l" t="t" r="r" b="b"/>
            <a:pathLst>
              <a:path w="8229600">
                <a:moveTo>
                  <a:pt x="0" y="0"/>
                </a:moveTo>
                <a:lnTo>
                  <a:pt x="8229600" y="0"/>
                </a:lnTo>
              </a:path>
            </a:pathLst>
          </a:custGeom>
          <a:ln w="9525">
            <a:solidFill>
              <a:srgbClr val="9FB8CD"/>
            </a:solidFill>
            <a:prstDash val="sysDash"/>
          </a:ln>
        </p:spPr>
        <p:txBody>
          <a:bodyPr wrap="square" lIns="0" tIns="0" rIns="0" bIns="0" rtlCol="0"/>
          <a:lstStyle/>
          <a:p>
            <a:endParaRPr/>
          </a:p>
        </p:txBody>
      </p:sp>
      <p:pic>
        <p:nvPicPr>
          <p:cNvPr id="6" name="object 6"/>
          <p:cNvPicPr/>
          <p:nvPr/>
        </p:nvPicPr>
        <p:blipFill>
          <a:blip r:embed="rId3" cstate="print"/>
          <a:stretch>
            <a:fillRect/>
          </a:stretch>
        </p:blipFill>
        <p:spPr>
          <a:xfrm>
            <a:off x="454367" y="4824158"/>
            <a:ext cx="120319" cy="143129"/>
          </a:xfrm>
          <a:prstGeom prst="rect">
            <a:avLst/>
          </a:prstGeom>
        </p:spPr>
      </p:pic>
      <p:sp>
        <p:nvSpPr>
          <p:cNvPr id="7" name="object 7"/>
          <p:cNvSpPr/>
          <p:nvPr/>
        </p:nvSpPr>
        <p:spPr>
          <a:xfrm>
            <a:off x="457200" y="171450"/>
            <a:ext cx="8229600" cy="685800"/>
          </a:xfrm>
          <a:custGeom>
            <a:avLst/>
            <a:gdLst/>
            <a:ahLst/>
            <a:cxnLst/>
            <a:rect l="l" t="t" r="r" b="b"/>
            <a:pathLst>
              <a:path w="8229600" h="685800">
                <a:moveTo>
                  <a:pt x="8229600" y="0"/>
                </a:moveTo>
                <a:lnTo>
                  <a:pt x="0" y="0"/>
                </a:lnTo>
                <a:lnTo>
                  <a:pt x="0" y="685800"/>
                </a:lnTo>
                <a:lnTo>
                  <a:pt x="8229600" y="685800"/>
                </a:lnTo>
                <a:lnTo>
                  <a:pt x="8229600" y="0"/>
                </a:lnTo>
                <a:close/>
              </a:path>
            </a:pathLst>
          </a:custGeom>
          <a:solidFill>
            <a:srgbClr val="93B9C3"/>
          </a:solidFill>
        </p:spPr>
        <p:txBody>
          <a:bodyPr wrap="square" lIns="0" tIns="0" rIns="0" bIns="0" rtlCol="0"/>
          <a:lstStyle/>
          <a:p>
            <a:endParaRPr/>
          </a:p>
        </p:txBody>
      </p:sp>
      <p:sp>
        <p:nvSpPr>
          <p:cNvPr id="8" name="object 8"/>
          <p:cNvSpPr txBox="1">
            <a:spLocks noGrp="1"/>
          </p:cNvSpPr>
          <p:nvPr>
            <p:ph type="title"/>
          </p:nvPr>
        </p:nvSpPr>
        <p:spPr>
          <a:prstGeom prst="rect">
            <a:avLst/>
          </a:prstGeom>
        </p:spPr>
        <p:txBody>
          <a:bodyPr vert="horz" wrap="square" lIns="0" tIns="12065" rIns="0" bIns="0" rtlCol="0">
            <a:spAutoFit/>
          </a:bodyPr>
          <a:lstStyle/>
          <a:p>
            <a:pPr algn="ctr">
              <a:lnSpc>
                <a:spcPct val="100000"/>
              </a:lnSpc>
              <a:spcBef>
                <a:spcPts val="95"/>
              </a:spcBef>
              <a:tabLst>
                <a:tab pos="1674495" algn="l"/>
              </a:tabLst>
            </a:pPr>
            <a:r>
              <a:rPr spc="-10" dirty="0"/>
              <a:t>Thank</a:t>
            </a:r>
            <a:r>
              <a:rPr dirty="0"/>
              <a:t>	</a:t>
            </a:r>
            <a:r>
              <a:rPr spc="-25" dirty="0"/>
              <a:t>You</a:t>
            </a:r>
          </a:p>
        </p:txBody>
      </p:sp>
      <p:sp>
        <p:nvSpPr>
          <p:cNvPr id="9" name="object 9"/>
          <p:cNvSpPr/>
          <p:nvPr/>
        </p:nvSpPr>
        <p:spPr>
          <a:xfrm>
            <a:off x="0" y="1834654"/>
            <a:ext cx="9144000" cy="1664335"/>
          </a:xfrm>
          <a:custGeom>
            <a:avLst/>
            <a:gdLst/>
            <a:ahLst/>
            <a:cxnLst/>
            <a:rect l="l" t="t" r="r" b="b"/>
            <a:pathLst>
              <a:path w="9144000" h="1664335">
                <a:moveTo>
                  <a:pt x="9144000" y="0"/>
                </a:moveTo>
                <a:lnTo>
                  <a:pt x="0" y="0"/>
                </a:lnTo>
                <a:lnTo>
                  <a:pt x="0" y="1664207"/>
                </a:lnTo>
                <a:lnTo>
                  <a:pt x="9144000" y="1664207"/>
                </a:lnTo>
                <a:lnTo>
                  <a:pt x="9144000" y="0"/>
                </a:lnTo>
                <a:close/>
              </a:path>
            </a:pathLst>
          </a:custGeom>
          <a:solidFill>
            <a:srgbClr val="ECEFC9"/>
          </a:solidFill>
        </p:spPr>
        <p:txBody>
          <a:bodyPr wrap="square" lIns="0" tIns="0" rIns="0" bIns="0" rtlCol="0"/>
          <a:lstStyle/>
          <a:p>
            <a:endParaRPr/>
          </a:p>
        </p:txBody>
      </p:sp>
      <p:sp>
        <p:nvSpPr>
          <p:cNvPr id="10" name="object 10"/>
          <p:cNvSpPr txBox="1"/>
          <p:nvPr/>
        </p:nvSpPr>
        <p:spPr>
          <a:xfrm>
            <a:off x="2641917" y="2284412"/>
            <a:ext cx="3860165" cy="574675"/>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a:cs typeface="Times New Roman"/>
              </a:rPr>
              <a:t>ANY</a:t>
            </a:r>
            <a:r>
              <a:rPr sz="3600" b="1" spc="-145" dirty="0">
                <a:latin typeface="Times New Roman"/>
                <a:cs typeface="Times New Roman"/>
              </a:rPr>
              <a:t> </a:t>
            </a:r>
            <a:r>
              <a:rPr sz="3600" b="1" spc="-10" dirty="0">
                <a:latin typeface="Times New Roman"/>
                <a:cs typeface="Times New Roman"/>
              </a:rPr>
              <a:t>QUERIES???</a:t>
            </a:r>
            <a:endParaRPr sz="3600" dirty="0">
              <a:latin typeface="Times New Roman"/>
              <a:cs typeface="Times New Roman"/>
            </a:endParaRPr>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20</a:t>
            </a:fld>
            <a:endParaRPr spc="-25" dirty="0"/>
          </a:p>
        </p:txBody>
      </p:sp>
      <p:sp>
        <p:nvSpPr>
          <p:cNvPr id="12" name="object 12"/>
          <p:cNvSpPr txBox="1">
            <a:spLocks noGrp="1"/>
          </p:cNvSpPr>
          <p:nvPr>
            <p:ph type="ftr" sz="quarter" idx="5"/>
          </p:nvPr>
        </p:nvSpPr>
        <p:spPr>
          <a:xfrm>
            <a:off x="1182566" y="4833458"/>
            <a:ext cx="6778868"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6D422-7FE6-3DE6-8F81-639EA6BAB2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35520C-8A92-765C-E89F-596163FB0C0F}"/>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dirty="0"/>
          </a:p>
        </p:txBody>
      </p:sp>
      <p:sp>
        <p:nvSpPr>
          <p:cNvPr id="3" name="object 3">
            <a:extLst>
              <a:ext uri="{FF2B5EF4-FFF2-40B4-BE49-F238E27FC236}">
                <a16:creationId xmlns:a16="http://schemas.microsoft.com/office/drawing/2014/main" id="{191A09A2-7F8C-C14E-F6A8-F0CAEAF2AC8B}"/>
              </a:ext>
            </a:extLst>
          </p:cNvPr>
          <p:cNvSpPr txBox="1">
            <a:spLocks noGrp="1"/>
          </p:cNvSpPr>
          <p:nvPr>
            <p:ph type="title"/>
          </p:nvPr>
        </p:nvSpPr>
        <p:spPr>
          <a:prstGeom prst="rect">
            <a:avLst/>
          </a:prstGeom>
        </p:spPr>
        <p:txBody>
          <a:bodyPr vert="horz" wrap="square" lIns="0" tIns="138303" rIns="0" bIns="0" rtlCol="0">
            <a:spAutoFit/>
          </a:bodyPr>
          <a:lstStyle/>
          <a:p>
            <a:pPr algn="ctr">
              <a:lnSpc>
                <a:spcPct val="100000"/>
              </a:lnSpc>
              <a:spcBef>
                <a:spcPts val="105"/>
              </a:spcBef>
            </a:pPr>
            <a:r>
              <a:rPr lang="en-US" sz="3200" dirty="0"/>
              <a:t>New Innovations</a:t>
            </a:r>
            <a:endParaRPr sz="3200" dirty="0"/>
          </a:p>
        </p:txBody>
      </p:sp>
      <p:sp>
        <p:nvSpPr>
          <p:cNvPr id="16" name="object 16">
            <a:extLst>
              <a:ext uri="{FF2B5EF4-FFF2-40B4-BE49-F238E27FC236}">
                <a16:creationId xmlns:a16="http://schemas.microsoft.com/office/drawing/2014/main" id="{E1019C87-3A73-1FA7-2808-07DD839929CE}"/>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21</a:t>
            </a:fld>
            <a:endParaRPr spc="-25" dirty="0"/>
          </a:p>
        </p:txBody>
      </p:sp>
      <p:sp>
        <p:nvSpPr>
          <p:cNvPr id="17" name="object 17">
            <a:extLst>
              <a:ext uri="{FF2B5EF4-FFF2-40B4-BE49-F238E27FC236}">
                <a16:creationId xmlns:a16="http://schemas.microsoft.com/office/drawing/2014/main" id="{116C1514-5D25-D151-51E7-7A8D114B859E}"/>
              </a:ext>
            </a:extLst>
          </p:cNvPr>
          <p:cNvSpPr txBox="1">
            <a:spLocks noGrp="1"/>
          </p:cNvSpPr>
          <p:nvPr>
            <p:ph type="ftr" sz="quarter" idx="5"/>
          </p:nvPr>
        </p:nvSpPr>
        <p:spPr>
          <a:xfrm>
            <a:off x="1525779" y="4841396"/>
            <a:ext cx="6092442" cy="179536"/>
          </a:xfrm>
          <a:prstGeom prst="rect">
            <a:avLst/>
          </a:prstGeom>
        </p:spPr>
        <p:txBody>
          <a:bodyPr vert="horz" wrap="square" lIns="0" tIns="0" rIns="0" bIns="0" rtlCol="0">
            <a:spAutoFit/>
          </a:bodyPr>
          <a:lstStyle/>
          <a:p>
            <a:pPr marL="12700">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7AC32D0E-03AD-6D4A-E896-C51AC098B5B3}"/>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AF52C80A-4B3A-279C-5BB3-F3FBB8EB6F16}"/>
              </a:ext>
            </a:extLst>
          </p:cNvPr>
          <p:cNvSpPr txBox="1"/>
          <p:nvPr/>
        </p:nvSpPr>
        <p:spPr>
          <a:xfrm>
            <a:off x="984504" y="971550"/>
            <a:ext cx="7696200" cy="3623555"/>
          </a:xfrm>
          <a:prstGeom prst="rect">
            <a:avLst/>
          </a:prstGeom>
        </p:spPr>
        <p:txBody>
          <a:bodyPr vert="horz" wrap="square" lIns="0" tIns="55244" rIns="0" bIns="0" rtlCol="0">
            <a:spAutoFit/>
          </a:bodyPr>
          <a:lstStyle/>
          <a:p>
            <a:pPr marL="228600" indent="-228600">
              <a:lnSpc>
                <a:spcPct val="150000"/>
              </a:lnSpc>
              <a:buAutoNum type="arabicPeriod"/>
            </a:pPr>
            <a:r>
              <a:rPr lang="en-US" sz="1200" b="1" dirty="0">
                <a:latin typeface="Times New Roman" panose="02020603050405020304" pitchFamily="18" charset="0"/>
                <a:cs typeface="Times New Roman" panose="02020603050405020304" pitchFamily="18" charset="0"/>
              </a:rPr>
              <a:t>AI-Powered Seat Recommendation</a:t>
            </a:r>
          </a:p>
          <a:p>
            <a:pPr lvl="1">
              <a:lnSpc>
                <a:spcPct val="150000"/>
              </a:lnSpc>
            </a:pPr>
            <a:r>
              <a:rPr lang="en-US" sz="1200" b="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Implement an AI algorithm that suggests the best available seat based on user preferences </a:t>
            </a:r>
          </a:p>
          <a:p>
            <a:pPr>
              <a:lnSpc>
                <a:spcPct val="150000"/>
              </a:lnSpc>
            </a:pPr>
            <a:r>
              <a:rPr lang="en-US" sz="1200" b="1" dirty="0">
                <a:latin typeface="Times New Roman" panose="02020603050405020304" pitchFamily="18" charset="0"/>
                <a:cs typeface="Times New Roman" panose="02020603050405020304" pitchFamily="18" charset="0"/>
              </a:rPr>
              <a:t>2. Dynamic Pricing Model</a:t>
            </a:r>
          </a:p>
          <a:p>
            <a:pPr lvl="1">
              <a:lnSpc>
                <a:spcPct val="150000"/>
              </a:lnSpc>
            </a:pPr>
            <a:r>
              <a:rPr lang="en-US" sz="1200" dirty="0">
                <a:latin typeface="Times New Roman" panose="02020603050405020304" pitchFamily="18" charset="0"/>
                <a:cs typeface="Times New Roman" panose="02020603050405020304" pitchFamily="18" charset="0"/>
              </a:rPr>
              <a:t>	Implement a </a:t>
            </a:r>
            <a:r>
              <a:rPr lang="en-US" sz="1200" b="1" dirty="0">
                <a:latin typeface="Times New Roman" panose="02020603050405020304" pitchFamily="18" charset="0"/>
                <a:cs typeface="Times New Roman" panose="02020603050405020304" pitchFamily="18" charset="0"/>
              </a:rPr>
              <a:t>real-time fare adjustment</a:t>
            </a:r>
            <a:r>
              <a:rPr lang="en-US" sz="1200" dirty="0">
                <a:latin typeface="Times New Roman" panose="02020603050405020304" pitchFamily="18" charset="0"/>
                <a:cs typeface="Times New Roman" panose="02020603050405020304" pitchFamily="18" charset="0"/>
              </a:rPr>
              <a:t> system based on demand, time of booking, and availability.</a:t>
            </a:r>
          </a:p>
          <a:p>
            <a:pPr>
              <a:lnSpc>
                <a:spcPct val="150000"/>
              </a:lnSpc>
            </a:pPr>
            <a:r>
              <a:rPr lang="en-US" sz="1200" b="1" dirty="0">
                <a:latin typeface="Times New Roman" panose="02020603050405020304" pitchFamily="18" charset="0"/>
                <a:cs typeface="Times New Roman" panose="02020603050405020304" pitchFamily="18" charset="0"/>
              </a:rPr>
              <a:t>3. Smart Route Optimization</a:t>
            </a:r>
          </a:p>
          <a:p>
            <a:pPr>
              <a:lnSpc>
                <a:spcPct val="150000"/>
              </a:lnSpc>
            </a:pPr>
            <a:r>
              <a:rPr lang="en-US" sz="1200" dirty="0">
                <a:latin typeface="Times New Roman" panose="02020603050405020304" pitchFamily="18" charset="0"/>
                <a:cs typeface="Times New Roman" panose="02020603050405020304" pitchFamily="18" charset="0"/>
              </a:rPr>
              <a:t>	Analyze traffic data and suggest the fastest or less congested routes for buses in real-time.</a:t>
            </a:r>
          </a:p>
          <a:p>
            <a:pPr>
              <a:lnSpc>
                <a:spcPct val="150000"/>
              </a:lnSpc>
            </a:pPr>
            <a:r>
              <a:rPr lang="en-US" sz="1200" dirty="0">
                <a:latin typeface="Times New Roman" panose="02020603050405020304" pitchFamily="18" charset="0"/>
                <a:cs typeface="Times New Roman" panose="02020603050405020304" pitchFamily="18" charset="0"/>
              </a:rPr>
              <a:t>	Update customers about delays dynamically.</a:t>
            </a:r>
          </a:p>
          <a:p>
            <a:pPr>
              <a:lnSpc>
                <a:spcPct val="150000"/>
              </a:lnSpc>
            </a:pPr>
            <a:r>
              <a:rPr lang="en-US" sz="1200" b="1" dirty="0">
                <a:latin typeface="Times New Roman" panose="02020603050405020304" pitchFamily="18" charset="0"/>
                <a:cs typeface="Times New Roman" panose="02020603050405020304" pitchFamily="18" charset="0"/>
              </a:rPr>
              <a:t>4. Waitlist and Auto-Upgrade System</a:t>
            </a:r>
          </a:p>
          <a:p>
            <a:pPr>
              <a:lnSpc>
                <a:spcPct val="150000"/>
              </a:lnSpc>
            </a:pPr>
            <a:r>
              <a:rPr lang="en-US" sz="1200" dirty="0">
                <a:latin typeface="Times New Roman" panose="02020603050405020304" pitchFamily="18" charset="0"/>
                <a:cs typeface="Times New Roman" panose="02020603050405020304" pitchFamily="18" charset="0"/>
              </a:rPr>
              <a:t>	If seats are full, users can join a </a:t>
            </a:r>
            <a:r>
              <a:rPr lang="en-US" sz="1200" b="1" dirty="0">
                <a:latin typeface="Times New Roman" panose="02020603050405020304" pitchFamily="18" charset="0"/>
                <a:cs typeface="Times New Roman" panose="02020603050405020304" pitchFamily="18" charset="0"/>
              </a:rPr>
              <a:t>waitlist</a:t>
            </a:r>
            <a:r>
              <a:rPr lang="en-US" sz="1200" dirty="0">
                <a:latin typeface="Times New Roman" panose="02020603050405020304" pitchFamily="18" charset="0"/>
                <a:cs typeface="Times New Roman" panose="02020603050405020304" pitchFamily="18" charset="0"/>
              </a:rPr>
              <a:t> and get an auto-upgrade if a seat becomes available.</a:t>
            </a:r>
          </a:p>
          <a:p>
            <a:pPr>
              <a:lnSpc>
                <a:spcPct val="150000"/>
              </a:lnSpc>
            </a:pPr>
            <a:r>
              <a:rPr lang="en-US" sz="1200" b="1" dirty="0">
                <a:latin typeface="Times New Roman" panose="02020603050405020304" pitchFamily="18" charset="0"/>
                <a:cs typeface="Times New Roman" panose="02020603050405020304" pitchFamily="18" charset="0"/>
              </a:rPr>
              <a:t>5. Carbon Footprint Calculator</a:t>
            </a:r>
          </a:p>
          <a:p>
            <a:pPr>
              <a:lnSpc>
                <a:spcPct val="150000"/>
              </a:lnSpc>
            </a:pPr>
            <a:r>
              <a:rPr lang="en-US" sz="1200" dirty="0">
                <a:latin typeface="Times New Roman" panose="02020603050405020304" pitchFamily="18" charset="0"/>
                <a:cs typeface="Times New Roman" panose="02020603050405020304" pitchFamily="18" charset="0"/>
              </a:rPr>
              <a:t>	Show users the </a:t>
            </a:r>
            <a:r>
              <a:rPr lang="en-US" sz="1200" b="1" dirty="0">
                <a:latin typeface="Times New Roman" panose="02020603050405020304" pitchFamily="18" charset="0"/>
                <a:cs typeface="Times New Roman" panose="02020603050405020304" pitchFamily="18" charset="0"/>
              </a:rPr>
              <a:t>CO2 emissions saved</a:t>
            </a:r>
            <a:r>
              <a:rPr lang="en-US" sz="1200" dirty="0">
                <a:latin typeface="Times New Roman" panose="02020603050405020304" pitchFamily="18" charset="0"/>
                <a:cs typeface="Times New Roman" panose="02020603050405020304" pitchFamily="18" charset="0"/>
              </a:rPr>
              <a:t> by taking a bus instead of a car, promoting eco-friendly travel.</a:t>
            </a:r>
          </a:p>
          <a:p>
            <a:pPr>
              <a:lnSpc>
                <a:spcPct val="150000"/>
              </a:lnSpc>
            </a:pPr>
            <a:r>
              <a:rPr lang="en-US" sz="1200" b="1" dirty="0">
                <a:latin typeface="Times New Roman" panose="02020603050405020304" pitchFamily="18" charset="0"/>
                <a:cs typeface="Times New Roman" panose="02020603050405020304" pitchFamily="18" charset="0"/>
              </a:rPr>
              <a:t>6. Offline Ticket Generation with QR Code</a:t>
            </a:r>
          </a:p>
          <a:p>
            <a:pPr>
              <a:lnSpc>
                <a:spcPct val="150000"/>
              </a:lnSpc>
            </a:pPr>
            <a:r>
              <a:rPr lang="en-US" sz="1200" dirty="0">
                <a:latin typeface="Times New Roman" panose="02020603050405020304" pitchFamily="18" charset="0"/>
                <a:cs typeface="Times New Roman" panose="02020603050405020304" pitchFamily="18" charset="0"/>
              </a:rPr>
              <a:t>	Allow users to </a:t>
            </a:r>
            <a:r>
              <a:rPr lang="en-US" sz="1200" b="1" dirty="0">
                <a:latin typeface="Times New Roman" panose="02020603050405020304" pitchFamily="18" charset="0"/>
                <a:cs typeface="Times New Roman" panose="02020603050405020304" pitchFamily="18" charset="0"/>
              </a:rPr>
              <a:t>generate an offline QR code ticket</a:t>
            </a:r>
            <a:r>
              <a:rPr lang="en-US" sz="1200" dirty="0">
                <a:latin typeface="Times New Roman" panose="02020603050405020304" pitchFamily="18" charset="0"/>
                <a:cs typeface="Times New Roman" panose="02020603050405020304" pitchFamily="18" charset="0"/>
              </a:rPr>
              <a:t> that can be scanned at the boarding.</a:t>
            </a:r>
          </a:p>
        </p:txBody>
      </p:sp>
    </p:spTree>
    <p:extLst>
      <p:ext uri="{BB962C8B-B14F-4D97-AF65-F5344CB8AC3E}">
        <p14:creationId xmlns:p14="http://schemas.microsoft.com/office/powerpoint/2010/main" val="3360408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9550"/>
            <a:ext cx="8229600" cy="609600"/>
          </a:xfrm>
          <a:custGeom>
            <a:avLst/>
            <a:gdLst/>
            <a:ahLst/>
            <a:cxnLst/>
            <a:rect l="l" t="t" r="r" b="b"/>
            <a:pathLst>
              <a:path w="8229600" h="609600">
                <a:moveTo>
                  <a:pt x="8229600" y="0"/>
                </a:moveTo>
                <a:lnTo>
                  <a:pt x="0" y="0"/>
                </a:lnTo>
                <a:lnTo>
                  <a:pt x="0" y="609600"/>
                </a:lnTo>
                <a:lnTo>
                  <a:pt x="8229600" y="609600"/>
                </a:lnTo>
                <a:lnTo>
                  <a:pt x="8229600" y="0"/>
                </a:lnTo>
                <a:close/>
              </a:path>
            </a:pathLst>
          </a:custGeom>
          <a:solidFill>
            <a:srgbClr val="93B9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00203" rIns="0" bIns="0" rtlCol="0">
            <a:spAutoFit/>
          </a:bodyPr>
          <a:lstStyle/>
          <a:p>
            <a:pPr marL="3356610">
              <a:lnSpc>
                <a:spcPct val="100000"/>
              </a:lnSpc>
              <a:spcBef>
                <a:spcPts val="105"/>
              </a:spcBef>
            </a:pPr>
            <a:r>
              <a:rPr sz="3200" spc="-10" dirty="0"/>
              <a:t>Abstract</a:t>
            </a:r>
            <a:endParaRPr sz="3200"/>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3</a:t>
            </a:fld>
            <a:endParaRPr spc="-25" dirty="0"/>
          </a:p>
        </p:txBody>
      </p:sp>
      <p:sp>
        <p:nvSpPr>
          <p:cNvPr id="6" name="object 6"/>
          <p:cNvSpPr txBox="1">
            <a:spLocks noGrp="1"/>
          </p:cNvSpPr>
          <p:nvPr>
            <p:ph type="ftr" sz="quarter" idx="5"/>
          </p:nvPr>
        </p:nvSpPr>
        <p:spPr>
          <a:xfrm>
            <a:off x="930973" y="4806620"/>
            <a:ext cx="7291577" cy="184666"/>
          </a:xfrm>
          <a:prstGeom prst="rect">
            <a:avLst/>
          </a:prstGeom>
        </p:spPr>
        <p:txBody>
          <a:bodyPr vert="horz"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20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CGB1221 – DATABASE MANAGEMENT SYSTEMS - END SEMESTER PROJECT REVIEW</a:t>
            </a:r>
            <a:endParaRPr kumimoji="0" lang="en-US" sz="1200" i="0" u="none" strike="noStrike" kern="1200" cap="none" spc="0" normalizeH="0" baseline="0" noProof="0" dirty="0">
              <a:ln>
                <a:noFill/>
              </a:ln>
              <a:solidFill>
                <a:srgbClr val="464653"/>
              </a:solidFill>
              <a:effectLst/>
              <a:uLnTx/>
              <a:uFillTx/>
              <a:latin typeface="Gill Sans MT"/>
              <a:ea typeface="+mn-ea"/>
              <a:cs typeface="+mn-cs"/>
            </a:endParaRPr>
          </a:p>
        </p:txBody>
      </p:sp>
      <p:sp>
        <p:nvSpPr>
          <p:cNvPr id="4" name="object 4"/>
          <p:cNvSpPr txBox="1"/>
          <p:nvPr/>
        </p:nvSpPr>
        <p:spPr>
          <a:xfrm>
            <a:off x="926211" y="971550"/>
            <a:ext cx="7291577" cy="3529621"/>
          </a:xfrm>
          <a:prstGeom prst="rect">
            <a:avLst/>
          </a:prstGeom>
        </p:spPr>
        <p:txBody>
          <a:bodyPr vert="horz" wrap="square" lIns="0" tIns="13335" rIns="0" bIns="0" rtlCol="0">
            <a:spAutoFit/>
          </a:bodyPr>
          <a:lstStyle/>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Bus Ticket Booking System is a database management system designed to automate the process of booking bus tickets for passengers.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This system aims to simplify ticket reservations by allowing users to search for available buses based on departure and arrival locations, dates, and times.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It enables users to book tickets, make secure online payments, and view their booking history.</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system maintains essential details such as bus schedules, passenger information, ticket availability, and payment records.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Additionally, administrators can manage bus schedules, monitor bookings, and generate detailed reports for better operational management.</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project enhances efficiency, reduces manual work, and improves user satisfaction by providing a streamlined and user-friendly ticket booking experience.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71450"/>
            <a:ext cx="8001000" cy="495300"/>
          </a:xfrm>
          <a:prstGeom prst="rect">
            <a:avLst/>
          </a:prstGeom>
          <a:solidFill>
            <a:srgbClr val="93B9C3"/>
          </a:solidFill>
        </p:spPr>
        <p:txBody>
          <a:bodyPr vert="horz" wrap="square" lIns="0" tIns="0" rIns="0" bIns="0" rtlCol="0">
            <a:spAutoFit/>
          </a:bodyPr>
          <a:lstStyle/>
          <a:p>
            <a:pPr algn="ctr">
              <a:lnSpc>
                <a:spcPts val="3435"/>
              </a:lnSpc>
            </a:pPr>
            <a:r>
              <a:rPr sz="3200" dirty="0"/>
              <a:t>Abstract</a:t>
            </a:r>
            <a:r>
              <a:rPr sz="3200" spc="-35" dirty="0"/>
              <a:t> </a:t>
            </a:r>
            <a:r>
              <a:rPr sz="3200" dirty="0"/>
              <a:t>with</a:t>
            </a:r>
            <a:r>
              <a:rPr sz="3200" spc="-15" dirty="0"/>
              <a:t> </a:t>
            </a:r>
            <a:r>
              <a:rPr sz="3200" dirty="0"/>
              <a:t>CO/PO</a:t>
            </a:r>
            <a:r>
              <a:rPr sz="3200" spc="-10" dirty="0"/>
              <a:t> Mapping</a:t>
            </a:r>
            <a:endParaRPr sz="3200"/>
          </a:p>
        </p:txBody>
      </p:sp>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4</a:t>
            </a:fld>
            <a:endParaRPr spc="-25" dirty="0"/>
          </a:p>
        </p:txBody>
      </p:sp>
      <p:sp>
        <p:nvSpPr>
          <p:cNvPr id="5" name="object 5"/>
          <p:cNvSpPr txBox="1">
            <a:spLocks noGrp="1"/>
          </p:cNvSpPr>
          <p:nvPr>
            <p:ph type="ftr" sz="quarter" idx="5"/>
          </p:nvPr>
        </p:nvSpPr>
        <p:spPr>
          <a:xfrm>
            <a:off x="1600200" y="4858370"/>
            <a:ext cx="61686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graphicFrame>
        <p:nvGraphicFramePr>
          <p:cNvPr id="3" name="object 3"/>
          <p:cNvGraphicFramePr>
            <a:graphicFrameLocks noGrp="1"/>
          </p:cNvGraphicFramePr>
          <p:nvPr>
            <p:extLst>
              <p:ext uri="{D42A27DB-BD31-4B8C-83A1-F6EECF244321}">
                <p14:modId xmlns:p14="http://schemas.microsoft.com/office/powerpoint/2010/main" val="2900868750"/>
              </p:ext>
            </p:extLst>
          </p:nvPr>
        </p:nvGraphicFramePr>
        <p:xfrm>
          <a:off x="527050" y="1117600"/>
          <a:ext cx="8153400" cy="3510089"/>
        </p:xfrm>
        <a:graphic>
          <a:graphicData uri="http://schemas.openxmlformats.org/drawingml/2006/table">
            <a:tbl>
              <a:tblPr firstRow="1" bandRow="1">
                <a:tableStyleId>{2D5ABB26-0587-4C30-8999-92F81FD0307C}</a:tableStyleId>
              </a:tblPr>
              <a:tblGrid>
                <a:gridCol w="55626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438784">
                <a:tc>
                  <a:txBody>
                    <a:bodyPr/>
                    <a:lstStyle/>
                    <a:p>
                      <a:pPr algn="ctr">
                        <a:lnSpc>
                          <a:spcPct val="100000"/>
                        </a:lnSpc>
                        <a:spcBef>
                          <a:spcPts val="305"/>
                        </a:spcBef>
                      </a:pPr>
                      <a:r>
                        <a:rPr sz="1800" b="1" spc="-10" dirty="0">
                          <a:latin typeface="Times New Roman"/>
                          <a:cs typeface="Times New Roman"/>
                        </a:rPr>
                        <a:t>Abstract</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B"/>
                    </a:solidFill>
                  </a:tcPr>
                </a:tc>
                <a:tc>
                  <a:txBody>
                    <a:bodyPr/>
                    <a:lstStyle/>
                    <a:p>
                      <a:pPr marL="248285">
                        <a:lnSpc>
                          <a:spcPct val="100000"/>
                        </a:lnSpc>
                        <a:spcBef>
                          <a:spcPts val="305"/>
                        </a:spcBef>
                      </a:pPr>
                      <a:r>
                        <a:rPr sz="1800" b="1" spc="-25" dirty="0">
                          <a:latin typeface="Times New Roman"/>
                          <a:cs typeface="Times New Roman"/>
                        </a:rPr>
                        <a:t>CO</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B"/>
                    </a:solidFill>
                  </a:tcPr>
                </a:tc>
                <a:tc>
                  <a:txBody>
                    <a:bodyPr/>
                    <a:lstStyle/>
                    <a:p>
                      <a:pPr marL="254635">
                        <a:lnSpc>
                          <a:spcPct val="100000"/>
                        </a:lnSpc>
                        <a:spcBef>
                          <a:spcPts val="305"/>
                        </a:spcBef>
                      </a:pPr>
                      <a:r>
                        <a:rPr sz="1800" b="1" spc="-25" dirty="0">
                          <a:latin typeface="Times New Roman"/>
                          <a:cs typeface="Times New Roman"/>
                        </a:rPr>
                        <a:t>POs</a:t>
                      </a:r>
                      <a:endParaRPr sz="180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B"/>
                    </a:solidFill>
                  </a:tcPr>
                </a:tc>
                <a:tc>
                  <a:txBody>
                    <a:bodyPr/>
                    <a:lstStyle/>
                    <a:p>
                      <a:pPr marL="196850">
                        <a:lnSpc>
                          <a:spcPct val="100000"/>
                        </a:lnSpc>
                        <a:spcBef>
                          <a:spcPts val="305"/>
                        </a:spcBef>
                      </a:pPr>
                      <a:r>
                        <a:rPr sz="1800" b="1" spc="-25" dirty="0">
                          <a:latin typeface="Times New Roman"/>
                          <a:cs typeface="Times New Roman"/>
                        </a:rPr>
                        <a:t>PSO</a:t>
                      </a:r>
                      <a:endParaRPr sz="18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B"/>
                    </a:solidFill>
                  </a:tcPr>
                </a:tc>
                <a:extLst>
                  <a:ext uri="{0D108BD9-81ED-4DB2-BD59-A6C34878D82A}">
                    <a16:rowId xmlns:a16="http://schemas.microsoft.com/office/drawing/2014/main" val="10000"/>
                  </a:ext>
                </a:extLst>
              </a:tr>
              <a:tr h="2799715">
                <a:tc>
                  <a:txBody>
                    <a:bodyPr/>
                    <a:lstStyle/>
                    <a:p>
                      <a:pPr marL="91440" marR="81915" algn="just">
                        <a:lnSpc>
                          <a:spcPct val="150000"/>
                        </a:lnSpc>
                        <a:spcBef>
                          <a:spcPts val="305"/>
                        </a:spcBef>
                      </a:pPr>
                      <a:r>
                        <a:rPr sz="1400" dirty="0">
                          <a:latin typeface="Times New Roman"/>
                          <a:cs typeface="Times New Roman"/>
                        </a:rPr>
                        <a:t>The</a:t>
                      </a:r>
                      <a:r>
                        <a:rPr sz="1400" spc="95" dirty="0">
                          <a:latin typeface="Times New Roman"/>
                          <a:cs typeface="Times New Roman"/>
                        </a:rPr>
                        <a:t>  </a:t>
                      </a:r>
                      <a:r>
                        <a:rPr sz="1400" dirty="0">
                          <a:latin typeface="Times New Roman"/>
                          <a:cs typeface="Times New Roman"/>
                        </a:rPr>
                        <a:t>Bus</a:t>
                      </a:r>
                      <a:r>
                        <a:rPr sz="1400" spc="95" dirty="0">
                          <a:latin typeface="Times New Roman"/>
                          <a:cs typeface="Times New Roman"/>
                        </a:rPr>
                        <a:t>  </a:t>
                      </a:r>
                      <a:r>
                        <a:rPr sz="1400" dirty="0">
                          <a:latin typeface="Times New Roman"/>
                          <a:cs typeface="Times New Roman"/>
                        </a:rPr>
                        <a:t>Ticket</a:t>
                      </a:r>
                      <a:r>
                        <a:rPr sz="1400" spc="100" dirty="0">
                          <a:latin typeface="Times New Roman"/>
                          <a:cs typeface="Times New Roman"/>
                        </a:rPr>
                        <a:t>  </a:t>
                      </a:r>
                      <a:r>
                        <a:rPr sz="1400" dirty="0">
                          <a:latin typeface="Times New Roman"/>
                          <a:cs typeface="Times New Roman"/>
                        </a:rPr>
                        <a:t>Booking</a:t>
                      </a:r>
                      <a:r>
                        <a:rPr sz="1400" spc="95" dirty="0">
                          <a:latin typeface="Times New Roman"/>
                          <a:cs typeface="Times New Roman"/>
                        </a:rPr>
                        <a:t>  </a:t>
                      </a:r>
                      <a:r>
                        <a:rPr sz="1400" dirty="0">
                          <a:latin typeface="Times New Roman"/>
                          <a:cs typeface="Times New Roman"/>
                        </a:rPr>
                        <a:t>System</a:t>
                      </a:r>
                      <a:r>
                        <a:rPr sz="1400" spc="95" dirty="0">
                          <a:latin typeface="Times New Roman"/>
                          <a:cs typeface="Times New Roman"/>
                        </a:rPr>
                        <a:t>  </a:t>
                      </a:r>
                      <a:r>
                        <a:rPr sz="1400" dirty="0">
                          <a:latin typeface="Times New Roman"/>
                          <a:cs typeface="Times New Roman"/>
                        </a:rPr>
                        <a:t>is</a:t>
                      </a:r>
                      <a:r>
                        <a:rPr sz="1400" spc="90" dirty="0">
                          <a:latin typeface="Times New Roman"/>
                          <a:cs typeface="Times New Roman"/>
                        </a:rPr>
                        <a:t>  </a:t>
                      </a:r>
                      <a:r>
                        <a:rPr sz="1400" dirty="0">
                          <a:latin typeface="Times New Roman"/>
                          <a:cs typeface="Times New Roman"/>
                        </a:rPr>
                        <a:t>a</a:t>
                      </a:r>
                      <a:r>
                        <a:rPr sz="1400" spc="95" dirty="0">
                          <a:latin typeface="Times New Roman"/>
                          <a:cs typeface="Times New Roman"/>
                        </a:rPr>
                        <a:t>  </a:t>
                      </a:r>
                      <a:r>
                        <a:rPr sz="1400" spc="-10" dirty="0">
                          <a:latin typeface="Times New Roman"/>
                          <a:cs typeface="Times New Roman"/>
                        </a:rPr>
                        <a:t>database-based </a:t>
                      </a:r>
                      <a:r>
                        <a:rPr sz="1400" dirty="0">
                          <a:latin typeface="Times New Roman"/>
                          <a:cs typeface="Times New Roman"/>
                        </a:rPr>
                        <a:t>application</a:t>
                      </a:r>
                      <a:r>
                        <a:rPr sz="1400" spc="-35" dirty="0">
                          <a:latin typeface="Times New Roman"/>
                          <a:cs typeface="Times New Roman"/>
                        </a:rPr>
                        <a:t> </a:t>
                      </a:r>
                      <a:r>
                        <a:rPr sz="1400" dirty="0">
                          <a:latin typeface="Times New Roman"/>
                          <a:cs typeface="Times New Roman"/>
                        </a:rPr>
                        <a:t>designed</a:t>
                      </a:r>
                      <a:r>
                        <a:rPr sz="1400" spc="-30" dirty="0">
                          <a:latin typeface="Times New Roman"/>
                          <a:cs typeface="Times New Roman"/>
                        </a:rPr>
                        <a:t> </a:t>
                      </a:r>
                      <a:r>
                        <a:rPr sz="1400" dirty="0">
                          <a:latin typeface="Times New Roman"/>
                          <a:cs typeface="Times New Roman"/>
                        </a:rPr>
                        <a:t>to</a:t>
                      </a:r>
                      <a:r>
                        <a:rPr sz="1400" spc="-35" dirty="0">
                          <a:latin typeface="Times New Roman"/>
                          <a:cs typeface="Times New Roman"/>
                        </a:rPr>
                        <a:t> </a:t>
                      </a:r>
                      <a:r>
                        <a:rPr sz="1400" dirty="0">
                          <a:latin typeface="Times New Roman"/>
                          <a:cs typeface="Times New Roman"/>
                        </a:rPr>
                        <a:t>automate</a:t>
                      </a:r>
                      <a:r>
                        <a:rPr sz="1400" spc="-30" dirty="0">
                          <a:latin typeface="Times New Roman"/>
                          <a:cs typeface="Times New Roman"/>
                        </a:rPr>
                        <a:t> </a:t>
                      </a:r>
                      <a:r>
                        <a:rPr sz="1400" dirty="0">
                          <a:latin typeface="Times New Roman"/>
                          <a:cs typeface="Times New Roman"/>
                        </a:rPr>
                        <a:t>bus</a:t>
                      </a:r>
                      <a:r>
                        <a:rPr sz="1400" spc="-30" dirty="0">
                          <a:latin typeface="Times New Roman"/>
                          <a:cs typeface="Times New Roman"/>
                        </a:rPr>
                        <a:t> </a:t>
                      </a:r>
                      <a:r>
                        <a:rPr sz="1400" dirty="0">
                          <a:latin typeface="Times New Roman"/>
                          <a:cs typeface="Times New Roman"/>
                        </a:rPr>
                        <a:t>ticket</a:t>
                      </a:r>
                      <a:r>
                        <a:rPr sz="1400" spc="-25" dirty="0">
                          <a:latin typeface="Times New Roman"/>
                          <a:cs typeface="Times New Roman"/>
                        </a:rPr>
                        <a:t> </a:t>
                      </a:r>
                      <a:r>
                        <a:rPr sz="1400" dirty="0">
                          <a:latin typeface="Times New Roman"/>
                          <a:cs typeface="Times New Roman"/>
                        </a:rPr>
                        <a:t>reservations.</a:t>
                      </a:r>
                      <a:r>
                        <a:rPr sz="1400" spc="-30" dirty="0">
                          <a:latin typeface="Times New Roman"/>
                          <a:cs typeface="Times New Roman"/>
                        </a:rPr>
                        <a:t> </a:t>
                      </a:r>
                      <a:r>
                        <a:rPr sz="1400" spc="-25" dirty="0">
                          <a:latin typeface="Times New Roman"/>
                          <a:cs typeface="Times New Roman"/>
                        </a:rPr>
                        <a:t>It </a:t>
                      </a:r>
                      <a:r>
                        <a:rPr sz="1400" dirty="0">
                          <a:latin typeface="Times New Roman"/>
                          <a:cs typeface="Times New Roman"/>
                        </a:rPr>
                        <a:t>allows</a:t>
                      </a:r>
                      <a:r>
                        <a:rPr sz="1400" spc="310" dirty="0">
                          <a:latin typeface="Times New Roman"/>
                          <a:cs typeface="Times New Roman"/>
                        </a:rPr>
                        <a:t>  </a:t>
                      </a:r>
                      <a:r>
                        <a:rPr sz="1400" dirty="0">
                          <a:latin typeface="Times New Roman"/>
                          <a:cs typeface="Times New Roman"/>
                        </a:rPr>
                        <a:t>users</a:t>
                      </a:r>
                      <a:r>
                        <a:rPr sz="1400" spc="305" dirty="0">
                          <a:latin typeface="Times New Roman"/>
                          <a:cs typeface="Times New Roman"/>
                        </a:rPr>
                        <a:t>  </a:t>
                      </a:r>
                      <a:r>
                        <a:rPr sz="1400" dirty="0">
                          <a:latin typeface="Times New Roman"/>
                          <a:cs typeface="Times New Roman"/>
                        </a:rPr>
                        <a:t>to</a:t>
                      </a:r>
                      <a:r>
                        <a:rPr sz="1400" spc="315" dirty="0">
                          <a:latin typeface="Times New Roman"/>
                          <a:cs typeface="Times New Roman"/>
                        </a:rPr>
                        <a:t>  </a:t>
                      </a:r>
                      <a:r>
                        <a:rPr sz="1400" dirty="0">
                          <a:latin typeface="Times New Roman"/>
                          <a:cs typeface="Times New Roman"/>
                        </a:rPr>
                        <a:t>search</a:t>
                      </a:r>
                      <a:r>
                        <a:rPr sz="1400" spc="315" dirty="0">
                          <a:latin typeface="Times New Roman"/>
                          <a:cs typeface="Times New Roman"/>
                        </a:rPr>
                        <a:t>  </a:t>
                      </a:r>
                      <a:r>
                        <a:rPr sz="1400" dirty="0">
                          <a:latin typeface="Times New Roman"/>
                          <a:cs typeface="Times New Roman"/>
                        </a:rPr>
                        <a:t>buses,</a:t>
                      </a:r>
                      <a:r>
                        <a:rPr sz="1400" spc="315" dirty="0">
                          <a:latin typeface="Times New Roman"/>
                          <a:cs typeface="Times New Roman"/>
                        </a:rPr>
                        <a:t>  </a:t>
                      </a:r>
                      <a:r>
                        <a:rPr sz="1400" dirty="0">
                          <a:latin typeface="Times New Roman"/>
                          <a:cs typeface="Times New Roman"/>
                        </a:rPr>
                        <a:t>book</a:t>
                      </a:r>
                      <a:r>
                        <a:rPr sz="1400" spc="305" dirty="0">
                          <a:latin typeface="Times New Roman"/>
                          <a:cs typeface="Times New Roman"/>
                        </a:rPr>
                        <a:t>  </a:t>
                      </a:r>
                      <a:r>
                        <a:rPr sz="1400" dirty="0">
                          <a:latin typeface="Times New Roman"/>
                          <a:cs typeface="Times New Roman"/>
                        </a:rPr>
                        <a:t>tickets,</a:t>
                      </a:r>
                      <a:r>
                        <a:rPr sz="1400" spc="320" dirty="0">
                          <a:latin typeface="Times New Roman"/>
                          <a:cs typeface="Times New Roman"/>
                        </a:rPr>
                        <a:t>  </a:t>
                      </a:r>
                      <a:r>
                        <a:rPr sz="1400" spc="-20" dirty="0">
                          <a:latin typeface="Times New Roman"/>
                          <a:cs typeface="Times New Roman"/>
                        </a:rPr>
                        <a:t>make </a:t>
                      </a:r>
                      <a:r>
                        <a:rPr sz="1400" dirty="0">
                          <a:latin typeface="Times New Roman"/>
                          <a:cs typeface="Times New Roman"/>
                        </a:rPr>
                        <a:t>payments,</a:t>
                      </a:r>
                      <a:r>
                        <a:rPr sz="1400" spc="35" dirty="0">
                          <a:latin typeface="Times New Roman"/>
                          <a:cs typeface="Times New Roman"/>
                        </a:rPr>
                        <a:t> </a:t>
                      </a:r>
                      <a:r>
                        <a:rPr sz="1400" dirty="0">
                          <a:latin typeface="Times New Roman"/>
                          <a:cs typeface="Times New Roman"/>
                        </a:rPr>
                        <a:t>and</a:t>
                      </a:r>
                      <a:r>
                        <a:rPr sz="1400" spc="30" dirty="0">
                          <a:latin typeface="Times New Roman"/>
                          <a:cs typeface="Times New Roman"/>
                        </a:rPr>
                        <a:t> </a:t>
                      </a:r>
                      <a:r>
                        <a:rPr sz="1400" dirty="0">
                          <a:latin typeface="Times New Roman"/>
                          <a:cs typeface="Times New Roman"/>
                        </a:rPr>
                        <a:t>view</a:t>
                      </a:r>
                      <a:r>
                        <a:rPr sz="1400" spc="35" dirty="0">
                          <a:latin typeface="Times New Roman"/>
                          <a:cs typeface="Times New Roman"/>
                        </a:rPr>
                        <a:t> </a:t>
                      </a:r>
                      <a:r>
                        <a:rPr sz="1400" dirty="0">
                          <a:latin typeface="Times New Roman"/>
                          <a:cs typeface="Times New Roman"/>
                        </a:rPr>
                        <a:t>booking</a:t>
                      </a:r>
                      <a:r>
                        <a:rPr sz="1400" spc="25" dirty="0">
                          <a:latin typeface="Times New Roman"/>
                          <a:cs typeface="Times New Roman"/>
                        </a:rPr>
                        <a:t> </a:t>
                      </a:r>
                      <a:r>
                        <a:rPr sz="1400" dirty="0">
                          <a:latin typeface="Times New Roman"/>
                          <a:cs typeface="Times New Roman"/>
                        </a:rPr>
                        <a:t>history.</a:t>
                      </a:r>
                      <a:r>
                        <a:rPr sz="1400" spc="30" dirty="0">
                          <a:latin typeface="Times New Roman"/>
                          <a:cs typeface="Times New Roman"/>
                        </a:rPr>
                        <a:t> </a:t>
                      </a:r>
                      <a:r>
                        <a:rPr sz="1400" dirty="0">
                          <a:latin typeface="Times New Roman"/>
                          <a:cs typeface="Times New Roman"/>
                        </a:rPr>
                        <a:t>The</a:t>
                      </a:r>
                      <a:r>
                        <a:rPr sz="1400" spc="30" dirty="0">
                          <a:latin typeface="Times New Roman"/>
                          <a:cs typeface="Times New Roman"/>
                        </a:rPr>
                        <a:t> </a:t>
                      </a:r>
                      <a:r>
                        <a:rPr sz="1400" dirty="0">
                          <a:latin typeface="Times New Roman"/>
                          <a:cs typeface="Times New Roman"/>
                        </a:rPr>
                        <a:t>system</a:t>
                      </a:r>
                      <a:r>
                        <a:rPr sz="1400" spc="25" dirty="0">
                          <a:latin typeface="Times New Roman"/>
                          <a:cs typeface="Times New Roman"/>
                        </a:rPr>
                        <a:t> </a:t>
                      </a:r>
                      <a:r>
                        <a:rPr sz="1400" spc="-10" dirty="0">
                          <a:latin typeface="Times New Roman"/>
                          <a:cs typeface="Times New Roman"/>
                        </a:rPr>
                        <a:t>manages </a:t>
                      </a:r>
                      <a:r>
                        <a:rPr sz="1400" dirty="0">
                          <a:latin typeface="Times New Roman"/>
                          <a:cs typeface="Times New Roman"/>
                        </a:rPr>
                        <a:t>bus</a:t>
                      </a:r>
                      <a:r>
                        <a:rPr sz="1400" spc="290" dirty="0">
                          <a:latin typeface="Times New Roman"/>
                          <a:cs typeface="Times New Roman"/>
                        </a:rPr>
                        <a:t>   </a:t>
                      </a:r>
                      <a:r>
                        <a:rPr sz="1400" dirty="0">
                          <a:latin typeface="Times New Roman"/>
                          <a:cs typeface="Times New Roman"/>
                        </a:rPr>
                        <a:t>schedules,</a:t>
                      </a:r>
                      <a:r>
                        <a:rPr sz="1400" spc="295" dirty="0">
                          <a:latin typeface="Times New Roman"/>
                          <a:cs typeface="Times New Roman"/>
                        </a:rPr>
                        <a:t>   </a:t>
                      </a:r>
                      <a:r>
                        <a:rPr sz="1400" dirty="0">
                          <a:latin typeface="Times New Roman"/>
                          <a:cs typeface="Times New Roman"/>
                        </a:rPr>
                        <a:t>passenger</a:t>
                      </a:r>
                      <a:r>
                        <a:rPr sz="1400" spc="290" dirty="0">
                          <a:latin typeface="Times New Roman"/>
                          <a:cs typeface="Times New Roman"/>
                        </a:rPr>
                        <a:t>   </a:t>
                      </a:r>
                      <a:r>
                        <a:rPr sz="1400" dirty="0">
                          <a:latin typeface="Times New Roman"/>
                          <a:cs typeface="Times New Roman"/>
                        </a:rPr>
                        <a:t>details,</a:t>
                      </a:r>
                      <a:r>
                        <a:rPr sz="1400" spc="295" dirty="0">
                          <a:latin typeface="Times New Roman"/>
                          <a:cs typeface="Times New Roman"/>
                        </a:rPr>
                        <a:t>   </a:t>
                      </a:r>
                      <a:r>
                        <a:rPr sz="1400" dirty="0">
                          <a:latin typeface="Times New Roman"/>
                          <a:cs typeface="Times New Roman"/>
                        </a:rPr>
                        <a:t>and</a:t>
                      </a:r>
                      <a:r>
                        <a:rPr sz="1400" spc="295" dirty="0">
                          <a:latin typeface="Times New Roman"/>
                          <a:cs typeface="Times New Roman"/>
                        </a:rPr>
                        <a:t>   </a:t>
                      </a:r>
                      <a:r>
                        <a:rPr sz="1400" spc="-10" dirty="0">
                          <a:latin typeface="Times New Roman"/>
                          <a:cs typeface="Times New Roman"/>
                        </a:rPr>
                        <a:t>payment </a:t>
                      </a:r>
                      <a:r>
                        <a:rPr sz="1400" dirty="0">
                          <a:latin typeface="Times New Roman"/>
                          <a:cs typeface="Times New Roman"/>
                        </a:rPr>
                        <a:t>transactions,</a:t>
                      </a:r>
                      <a:r>
                        <a:rPr sz="1400" spc="355" dirty="0">
                          <a:latin typeface="Times New Roman"/>
                          <a:cs typeface="Times New Roman"/>
                        </a:rPr>
                        <a:t> </a:t>
                      </a:r>
                      <a:r>
                        <a:rPr sz="1400" dirty="0">
                          <a:latin typeface="Times New Roman"/>
                          <a:cs typeface="Times New Roman"/>
                        </a:rPr>
                        <a:t>while</a:t>
                      </a:r>
                      <a:r>
                        <a:rPr sz="1400" spc="345" dirty="0">
                          <a:latin typeface="Times New Roman"/>
                          <a:cs typeface="Times New Roman"/>
                        </a:rPr>
                        <a:t> </a:t>
                      </a:r>
                      <a:r>
                        <a:rPr sz="1400" dirty="0">
                          <a:latin typeface="Times New Roman"/>
                          <a:cs typeface="Times New Roman"/>
                        </a:rPr>
                        <a:t>administrators</a:t>
                      </a:r>
                      <a:r>
                        <a:rPr sz="1400" spc="350" dirty="0">
                          <a:latin typeface="Times New Roman"/>
                          <a:cs typeface="Times New Roman"/>
                        </a:rPr>
                        <a:t> </a:t>
                      </a:r>
                      <a:r>
                        <a:rPr sz="1400" dirty="0">
                          <a:latin typeface="Times New Roman"/>
                          <a:cs typeface="Times New Roman"/>
                        </a:rPr>
                        <a:t>can</a:t>
                      </a:r>
                      <a:r>
                        <a:rPr sz="1400" spc="350" dirty="0">
                          <a:latin typeface="Times New Roman"/>
                          <a:cs typeface="Times New Roman"/>
                        </a:rPr>
                        <a:t> </a:t>
                      </a:r>
                      <a:r>
                        <a:rPr sz="1400" dirty="0">
                          <a:latin typeface="Times New Roman"/>
                          <a:cs typeface="Times New Roman"/>
                        </a:rPr>
                        <a:t>update</a:t>
                      </a:r>
                      <a:r>
                        <a:rPr sz="1400" spc="350" dirty="0">
                          <a:latin typeface="Times New Roman"/>
                          <a:cs typeface="Times New Roman"/>
                        </a:rPr>
                        <a:t> </a:t>
                      </a:r>
                      <a:r>
                        <a:rPr sz="1400" spc="-10" dirty="0">
                          <a:latin typeface="Times New Roman"/>
                          <a:cs typeface="Times New Roman"/>
                        </a:rPr>
                        <a:t>schedules, </a:t>
                      </a:r>
                      <a:r>
                        <a:rPr sz="1400" dirty="0">
                          <a:latin typeface="Times New Roman"/>
                          <a:cs typeface="Times New Roman"/>
                        </a:rPr>
                        <a:t>monitor</a:t>
                      </a:r>
                      <a:r>
                        <a:rPr sz="1400" spc="135" dirty="0">
                          <a:latin typeface="Times New Roman"/>
                          <a:cs typeface="Times New Roman"/>
                        </a:rPr>
                        <a:t>  </a:t>
                      </a:r>
                      <a:r>
                        <a:rPr sz="1400" dirty="0">
                          <a:latin typeface="Times New Roman"/>
                          <a:cs typeface="Times New Roman"/>
                        </a:rPr>
                        <a:t>bookings,</a:t>
                      </a:r>
                      <a:r>
                        <a:rPr sz="1400" spc="140" dirty="0">
                          <a:latin typeface="Times New Roman"/>
                          <a:cs typeface="Times New Roman"/>
                        </a:rPr>
                        <a:t>  </a:t>
                      </a:r>
                      <a:r>
                        <a:rPr sz="1400" dirty="0">
                          <a:latin typeface="Times New Roman"/>
                          <a:cs typeface="Times New Roman"/>
                        </a:rPr>
                        <a:t>and</a:t>
                      </a:r>
                      <a:r>
                        <a:rPr sz="1400" spc="140" dirty="0">
                          <a:latin typeface="Times New Roman"/>
                          <a:cs typeface="Times New Roman"/>
                        </a:rPr>
                        <a:t>  </a:t>
                      </a:r>
                      <a:r>
                        <a:rPr sz="1400" dirty="0">
                          <a:latin typeface="Times New Roman"/>
                          <a:cs typeface="Times New Roman"/>
                        </a:rPr>
                        <a:t>generate</a:t>
                      </a:r>
                      <a:r>
                        <a:rPr sz="1400" spc="140" dirty="0">
                          <a:latin typeface="Times New Roman"/>
                          <a:cs typeface="Times New Roman"/>
                        </a:rPr>
                        <a:t>  </a:t>
                      </a:r>
                      <a:r>
                        <a:rPr sz="1400" dirty="0">
                          <a:latin typeface="Times New Roman"/>
                          <a:cs typeface="Times New Roman"/>
                        </a:rPr>
                        <a:t>reports.</a:t>
                      </a:r>
                      <a:r>
                        <a:rPr sz="1400" spc="140" dirty="0">
                          <a:latin typeface="Times New Roman"/>
                          <a:cs typeface="Times New Roman"/>
                        </a:rPr>
                        <a:t>  </a:t>
                      </a:r>
                      <a:r>
                        <a:rPr sz="1400" dirty="0">
                          <a:latin typeface="Times New Roman"/>
                          <a:cs typeface="Times New Roman"/>
                        </a:rPr>
                        <a:t>This</a:t>
                      </a:r>
                      <a:r>
                        <a:rPr sz="1400" spc="140" dirty="0">
                          <a:latin typeface="Times New Roman"/>
                          <a:cs typeface="Times New Roman"/>
                        </a:rPr>
                        <a:t>  </a:t>
                      </a:r>
                      <a:r>
                        <a:rPr sz="1400" spc="-10" dirty="0">
                          <a:latin typeface="Times New Roman"/>
                          <a:cs typeface="Times New Roman"/>
                        </a:rPr>
                        <a:t>system </a:t>
                      </a:r>
                      <a:r>
                        <a:rPr sz="1400" dirty="0">
                          <a:latin typeface="Times New Roman"/>
                          <a:cs typeface="Times New Roman"/>
                        </a:rPr>
                        <a:t>improves</a:t>
                      </a:r>
                      <a:r>
                        <a:rPr sz="1400" spc="30" dirty="0">
                          <a:latin typeface="Times New Roman"/>
                          <a:cs typeface="Times New Roman"/>
                        </a:rPr>
                        <a:t> </a:t>
                      </a:r>
                      <a:r>
                        <a:rPr sz="1400" dirty="0">
                          <a:latin typeface="Times New Roman"/>
                          <a:cs typeface="Times New Roman"/>
                        </a:rPr>
                        <a:t>efficiency,</a:t>
                      </a:r>
                      <a:r>
                        <a:rPr sz="1400" spc="40" dirty="0">
                          <a:latin typeface="Times New Roman"/>
                          <a:cs typeface="Times New Roman"/>
                        </a:rPr>
                        <a:t> </a:t>
                      </a:r>
                      <a:r>
                        <a:rPr sz="1400" dirty="0">
                          <a:latin typeface="Times New Roman"/>
                          <a:cs typeface="Times New Roman"/>
                        </a:rPr>
                        <a:t>reduces</a:t>
                      </a:r>
                      <a:r>
                        <a:rPr sz="1400" spc="40" dirty="0">
                          <a:latin typeface="Times New Roman"/>
                          <a:cs typeface="Times New Roman"/>
                        </a:rPr>
                        <a:t> </a:t>
                      </a:r>
                      <a:r>
                        <a:rPr sz="1400" dirty="0">
                          <a:latin typeface="Times New Roman"/>
                          <a:cs typeface="Times New Roman"/>
                        </a:rPr>
                        <a:t>manual</a:t>
                      </a:r>
                      <a:r>
                        <a:rPr sz="1400" spc="40" dirty="0">
                          <a:latin typeface="Times New Roman"/>
                          <a:cs typeface="Times New Roman"/>
                        </a:rPr>
                        <a:t> </a:t>
                      </a:r>
                      <a:r>
                        <a:rPr sz="1400" dirty="0">
                          <a:latin typeface="Times New Roman"/>
                          <a:cs typeface="Times New Roman"/>
                        </a:rPr>
                        <a:t>work,</a:t>
                      </a:r>
                      <a:r>
                        <a:rPr sz="1400" spc="40" dirty="0">
                          <a:latin typeface="Times New Roman"/>
                          <a:cs typeface="Times New Roman"/>
                        </a:rPr>
                        <a:t> </a:t>
                      </a:r>
                      <a:r>
                        <a:rPr sz="1400" dirty="0">
                          <a:latin typeface="Times New Roman"/>
                          <a:cs typeface="Times New Roman"/>
                        </a:rPr>
                        <a:t>and</a:t>
                      </a:r>
                      <a:r>
                        <a:rPr sz="1400" spc="15" dirty="0">
                          <a:latin typeface="Times New Roman"/>
                          <a:cs typeface="Times New Roman"/>
                        </a:rPr>
                        <a:t> </a:t>
                      </a:r>
                      <a:r>
                        <a:rPr sz="1400" dirty="0">
                          <a:latin typeface="Times New Roman"/>
                          <a:cs typeface="Times New Roman"/>
                        </a:rPr>
                        <a:t>provides</a:t>
                      </a:r>
                      <a:r>
                        <a:rPr sz="1400" spc="20" dirty="0">
                          <a:latin typeface="Times New Roman"/>
                          <a:cs typeface="Times New Roman"/>
                        </a:rPr>
                        <a:t> </a:t>
                      </a:r>
                      <a:r>
                        <a:rPr sz="1400" spc="-50" dirty="0">
                          <a:latin typeface="Times New Roman"/>
                          <a:cs typeface="Times New Roman"/>
                        </a:rPr>
                        <a:t>a </a:t>
                      </a:r>
                      <a:r>
                        <a:rPr sz="1400" dirty="0">
                          <a:latin typeface="Times New Roman"/>
                          <a:cs typeface="Times New Roman"/>
                        </a:rPr>
                        <a:t>seamless</a:t>
                      </a:r>
                      <a:r>
                        <a:rPr sz="1400" spc="-25" dirty="0">
                          <a:latin typeface="Times New Roman"/>
                          <a:cs typeface="Times New Roman"/>
                        </a:rPr>
                        <a:t> </a:t>
                      </a:r>
                      <a:r>
                        <a:rPr sz="1400" dirty="0">
                          <a:latin typeface="Times New Roman"/>
                          <a:cs typeface="Times New Roman"/>
                        </a:rPr>
                        <a:t>booking</a:t>
                      </a:r>
                      <a:r>
                        <a:rPr sz="1400" spc="-25" dirty="0">
                          <a:latin typeface="Times New Roman"/>
                          <a:cs typeface="Times New Roman"/>
                        </a:rPr>
                        <a:t> </a:t>
                      </a:r>
                      <a:r>
                        <a:rPr sz="1400" spc="-10" dirty="0">
                          <a:latin typeface="Times New Roman"/>
                          <a:cs typeface="Times New Roman"/>
                        </a:rPr>
                        <a:t>experience.</a:t>
                      </a:r>
                      <a:endParaRPr sz="14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B"/>
                    </a:solidFill>
                  </a:tcPr>
                </a:tc>
                <a:tc>
                  <a:txBody>
                    <a:bodyPr/>
                    <a:lstStyle/>
                    <a:p>
                      <a:pPr marL="92075" marR="306070">
                        <a:lnSpc>
                          <a:spcPct val="150000"/>
                        </a:lnSpc>
                        <a:spcBef>
                          <a:spcPts val="305"/>
                        </a:spcBef>
                      </a:pPr>
                      <a:r>
                        <a:rPr sz="1400" spc="-25" dirty="0">
                          <a:latin typeface="Times New Roman"/>
                          <a:cs typeface="Times New Roman"/>
                        </a:rPr>
                        <a:t>CO1 CO2</a:t>
                      </a:r>
                      <a:endParaRPr sz="14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B"/>
                    </a:solidFill>
                  </a:tcPr>
                </a:tc>
                <a:tc>
                  <a:txBody>
                    <a:bodyPr/>
                    <a:lstStyle/>
                    <a:p>
                      <a:pPr marL="92075" marR="407670" algn="just">
                        <a:lnSpc>
                          <a:spcPct val="150000"/>
                        </a:lnSpc>
                        <a:spcBef>
                          <a:spcPts val="305"/>
                        </a:spcBef>
                      </a:pPr>
                      <a:r>
                        <a:rPr sz="1400" spc="-25" dirty="0">
                          <a:latin typeface="Times New Roman"/>
                          <a:cs typeface="Times New Roman"/>
                        </a:rPr>
                        <a:t>PO1 PO2 PO3 P</a:t>
                      </a:r>
                      <a:r>
                        <a:rPr lang="en-US" sz="1400" spc="-25" dirty="0">
                          <a:latin typeface="Times New Roman"/>
                          <a:cs typeface="Times New Roman"/>
                        </a:rPr>
                        <a:t>O</a:t>
                      </a:r>
                      <a:r>
                        <a:rPr sz="1400" spc="-25" dirty="0">
                          <a:latin typeface="Times New Roman"/>
                          <a:cs typeface="Times New Roman"/>
                        </a:rPr>
                        <a:t>5</a:t>
                      </a:r>
                      <a:endParaRPr lang="en-US" sz="1400" spc="-25" dirty="0">
                        <a:latin typeface="Times New Roman"/>
                        <a:cs typeface="Times New Roman"/>
                      </a:endParaRPr>
                    </a:p>
                    <a:p>
                      <a:pPr marL="92075" marR="407670" algn="just">
                        <a:lnSpc>
                          <a:spcPct val="150000"/>
                        </a:lnSpc>
                        <a:spcBef>
                          <a:spcPts val="305"/>
                        </a:spcBef>
                      </a:pPr>
                      <a:r>
                        <a:rPr lang="en-IN" sz="1400" spc="-25" dirty="0">
                          <a:latin typeface="Times New Roman"/>
                          <a:cs typeface="Times New Roman"/>
                        </a:rPr>
                        <a:t>PO8</a:t>
                      </a:r>
                    </a:p>
                    <a:p>
                      <a:pPr marL="92075" marR="407670" algn="just">
                        <a:lnSpc>
                          <a:spcPct val="150000"/>
                        </a:lnSpc>
                        <a:spcBef>
                          <a:spcPts val="305"/>
                        </a:spcBef>
                      </a:pPr>
                      <a:r>
                        <a:rPr lang="en-IN" sz="1400" spc="-25" dirty="0">
                          <a:latin typeface="Times New Roman"/>
                          <a:cs typeface="Times New Roman"/>
                        </a:rPr>
                        <a:t>PO10</a:t>
                      </a:r>
                    </a:p>
                    <a:p>
                      <a:pPr marL="92075" marR="407670" algn="just">
                        <a:lnSpc>
                          <a:spcPct val="150000"/>
                        </a:lnSpc>
                        <a:spcBef>
                          <a:spcPts val="305"/>
                        </a:spcBef>
                      </a:pPr>
                      <a:r>
                        <a:rPr lang="en-IN" sz="1400" spc="-25" dirty="0">
                          <a:latin typeface="Times New Roman"/>
                          <a:cs typeface="Times New Roman"/>
                        </a:rPr>
                        <a:t>PO11</a:t>
                      </a:r>
                    </a:p>
                    <a:p>
                      <a:pPr marL="92075" marR="407670" algn="just">
                        <a:lnSpc>
                          <a:spcPct val="150000"/>
                        </a:lnSpc>
                        <a:spcBef>
                          <a:spcPts val="305"/>
                        </a:spcBef>
                      </a:pPr>
                      <a:r>
                        <a:rPr lang="en-IN" sz="1400" spc="-25" dirty="0">
                          <a:latin typeface="Times New Roman"/>
                          <a:cs typeface="Times New Roman"/>
                        </a:rPr>
                        <a:t>PO12</a:t>
                      </a:r>
                      <a:endParaRPr lang="en-US" sz="1400" spc="-25" dirty="0">
                        <a:latin typeface="Times New Roman"/>
                        <a:cs typeface="Times New Roman"/>
                      </a:endParaRPr>
                    </a:p>
                    <a:p>
                      <a:pPr marL="92075" marR="407670" algn="just">
                        <a:lnSpc>
                          <a:spcPct val="150000"/>
                        </a:lnSpc>
                        <a:spcBef>
                          <a:spcPts val="305"/>
                        </a:spcBef>
                      </a:pPr>
                      <a:endParaRPr sz="14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B"/>
                    </a:solidFill>
                  </a:tcPr>
                </a:tc>
                <a:tc>
                  <a:txBody>
                    <a:bodyPr/>
                    <a:lstStyle/>
                    <a:p>
                      <a:pPr marL="92075" marR="205104">
                        <a:lnSpc>
                          <a:spcPct val="150000"/>
                        </a:lnSpc>
                        <a:spcBef>
                          <a:spcPts val="305"/>
                        </a:spcBef>
                      </a:pPr>
                      <a:r>
                        <a:rPr sz="1400" spc="-20" dirty="0">
                          <a:latin typeface="Times New Roman"/>
                          <a:cs typeface="Times New Roman"/>
                        </a:rPr>
                        <a:t>PSO1 PSO2</a:t>
                      </a:r>
                      <a:endParaRPr sz="1400" dirty="0">
                        <a:latin typeface="Times New Roman"/>
                        <a:cs typeface="Times New Roman"/>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B"/>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85750"/>
            <a:ext cx="8229600" cy="457200"/>
          </a:xfrm>
          <a:custGeom>
            <a:avLst/>
            <a:gdLst/>
            <a:ahLst/>
            <a:cxnLst/>
            <a:rect l="l" t="t" r="r" b="b"/>
            <a:pathLst>
              <a:path w="8229600" h="457200">
                <a:moveTo>
                  <a:pt x="8229600" y="0"/>
                </a:moveTo>
                <a:lnTo>
                  <a:pt x="0" y="0"/>
                </a:lnTo>
                <a:lnTo>
                  <a:pt x="0" y="457200"/>
                </a:lnTo>
                <a:lnTo>
                  <a:pt x="8229600" y="457200"/>
                </a:lnTo>
                <a:lnTo>
                  <a:pt x="8229600" y="0"/>
                </a:lnTo>
                <a:close/>
              </a:path>
            </a:pathLst>
          </a:custGeom>
          <a:solidFill>
            <a:srgbClr val="93B9C3"/>
          </a:solidFill>
        </p:spPr>
        <p:txBody>
          <a:bodyPr wrap="square" lIns="0" tIns="0" rIns="0" bIns="0" rtlCol="0"/>
          <a:lstStyle/>
          <a:p>
            <a:endParaRPr/>
          </a:p>
        </p:txBody>
      </p:sp>
      <p:sp>
        <p:nvSpPr>
          <p:cNvPr id="3" name="object 3"/>
          <p:cNvSpPr txBox="1">
            <a:spLocks noGrp="1"/>
          </p:cNvSpPr>
          <p:nvPr>
            <p:ph type="title"/>
          </p:nvPr>
        </p:nvSpPr>
        <p:spPr>
          <a:xfrm>
            <a:off x="457200" y="242708"/>
            <a:ext cx="8229600" cy="635000"/>
          </a:xfrm>
          <a:prstGeom prst="rect">
            <a:avLst/>
          </a:prstGeom>
        </p:spPr>
        <p:txBody>
          <a:bodyPr vert="horz" wrap="square" lIns="0" tIns="13335" rIns="0" bIns="0" rtlCol="0">
            <a:spAutoFit/>
          </a:bodyPr>
          <a:lstStyle/>
          <a:p>
            <a:pPr marL="3011170">
              <a:lnSpc>
                <a:spcPct val="100000"/>
              </a:lnSpc>
              <a:spcBef>
                <a:spcPts val="105"/>
              </a:spcBef>
            </a:pPr>
            <a:r>
              <a:rPr sz="3200" spc="-10" dirty="0"/>
              <a:t>Introduction</a:t>
            </a:r>
            <a:endParaRPr sz="3200" dirty="0"/>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5</a:t>
            </a:fld>
            <a:endParaRPr spc="-25" dirty="0"/>
          </a:p>
        </p:txBody>
      </p:sp>
      <p:sp>
        <p:nvSpPr>
          <p:cNvPr id="6" name="object 6"/>
          <p:cNvSpPr txBox="1">
            <a:spLocks noGrp="1"/>
          </p:cNvSpPr>
          <p:nvPr>
            <p:ph type="ftr" sz="quarter" idx="5"/>
          </p:nvPr>
        </p:nvSpPr>
        <p:spPr>
          <a:xfrm>
            <a:off x="1487677" y="4856626"/>
            <a:ext cx="6168643"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4" name="object 4"/>
          <p:cNvSpPr txBox="1"/>
          <p:nvPr/>
        </p:nvSpPr>
        <p:spPr>
          <a:xfrm>
            <a:off x="534987" y="1123950"/>
            <a:ext cx="8074025" cy="3218638"/>
          </a:xfrm>
          <a:prstGeom prst="rect">
            <a:avLst/>
          </a:prstGeom>
        </p:spPr>
        <p:txBody>
          <a:bodyPr vert="horz" wrap="square" lIns="0" tIns="12700" rIns="0" bIns="0" rtlCol="0">
            <a:spAutoFit/>
          </a:bodyPr>
          <a:lstStyle/>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Bus Booking System is a database-driven web application for booking bus tickets online.</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Designed to simplify the reservation process for passengers and enhance operational efficiency for bus operators.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Users can search for buses, check availability, book tickets, and make payments securely.</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system ensures real-time seat availability updates and automated booking management.</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Implements a relational database model to store passenger details, booking history, bus schedules, and payment records.</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Developed using DBMS concepts for efficient data storage, retrieval, and management.</a:t>
            </a:r>
          </a:p>
          <a:p>
            <a:pPr marL="285750" indent="-285750">
              <a:lnSpc>
                <a:spcPct val="150000"/>
              </a:lnSpc>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Aims to reduce manual workload, minimize errors, and provide a seamless user experience.</a:t>
            </a:r>
          </a:p>
          <a:p>
            <a:pPr marL="298450" marR="5080" indent="-285750" algn="just">
              <a:lnSpc>
                <a:spcPct val="150000"/>
              </a:lnSpc>
              <a:spcBef>
                <a:spcPts val="100"/>
              </a:spcBef>
              <a:buFont typeface="Wingdings" panose="05000000000000000000" pitchFamily="2" charset="2"/>
              <a:buChar char="Ø"/>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dirty="0"/>
          </a:p>
        </p:txBody>
      </p:sp>
      <p:sp>
        <p:nvSpPr>
          <p:cNvPr id="3" name="object 3"/>
          <p:cNvSpPr txBox="1">
            <a:spLocks noGrp="1"/>
          </p:cNvSpPr>
          <p:nvPr>
            <p:ph type="title"/>
          </p:nvPr>
        </p:nvSpPr>
        <p:spPr>
          <a:prstGeom prst="rect">
            <a:avLst/>
          </a:prstGeom>
        </p:spPr>
        <p:txBody>
          <a:bodyPr vert="horz" wrap="square" lIns="0" tIns="138303" rIns="0" bIns="0" rtlCol="0">
            <a:spAutoFit/>
          </a:bodyPr>
          <a:lstStyle/>
          <a:p>
            <a:pPr algn="ctr">
              <a:lnSpc>
                <a:spcPct val="100000"/>
              </a:lnSpc>
              <a:spcBef>
                <a:spcPts val="105"/>
              </a:spcBef>
            </a:pPr>
            <a:r>
              <a:rPr sz="3200" dirty="0"/>
              <a:t>DBMS</a:t>
            </a:r>
            <a:r>
              <a:rPr sz="3200" spc="-20" dirty="0"/>
              <a:t> </a:t>
            </a:r>
            <a:r>
              <a:rPr sz="3200" dirty="0"/>
              <a:t>Concepts</a:t>
            </a:r>
            <a:r>
              <a:rPr sz="3200" spc="-25" dirty="0"/>
              <a:t> </a:t>
            </a:r>
            <a:r>
              <a:rPr sz="3200" spc="-20" dirty="0"/>
              <a:t>Used</a:t>
            </a:r>
            <a:endParaRPr sz="3200" dirty="0"/>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6</a:t>
            </a:fld>
            <a:endParaRPr spc="-25" dirty="0"/>
          </a:p>
        </p:txBody>
      </p:sp>
      <p:sp>
        <p:nvSpPr>
          <p:cNvPr id="6" name="object 6"/>
          <p:cNvSpPr txBox="1">
            <a:spLocks noGrp="1"/>
          </p:cNvSpPr>
          <p:nvPr>
            <p:ph type="ftr" sz="quarter" idx="5"/>
          </p:nvPr>
        </p:nvSpPr>
        <p:spPr>
          <a:xfrm>
            <a:off x="1487679" y="4826927"/>
            <a:ext cx="61686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sp>
        <p:nvSpPr>
          <p:cNvPr id="4" name="object 4"/>
          <p:cNvSpPr txBox="1"/>
          <p:nvPr/>
        </p:nvSpPr>
        <p:spPr>
          <a:xfrm>
            <a:off x="2895600" y="1548571"/>
            <a:ext cx="6061710" cy="2184572"/>
          </a:xfrm>
          <a:prstGeom prst="rect">
            <a:avLst/>
          </a:prstGeom>
        </p:spPr>
        <p:txBody>
          <a:bodyPr vert="horz" wrap="square" lIns="0" tIns="12700" rIns="0" bIns="0"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Entity Relationship Model</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Normalization</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Primary and Foreign keys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ACID Properties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Query Optimization</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 Security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38303" rIns="0" bIns="0" rtlCol="0">
            <a:spAutoFit/>
          </a:bodyPr>
          <a:lstStyle/>
          <a:p>
            <a:pPr algn="ctr">
              <a:lnSpc>
                <a:spcPct val="100000"/>
              </a:lnSpc>
              <a:spcBef>
                <a:spcPts val="105"/>
              </a:spcBef>
            </a:pPr>
            <a:r>
              <a:rPr sz="3200" spc="-10" dirty="0"/>
              <a:t>E-</a:t>
            </a:r>
            <a:r>
              <a:rPr sz="3200" dirty="0"/>
              <a:t>R</a:t>
            </a:r>
            <a:r>
              <a:rPr sz="3200" spc="15" dirty="0"/>
              <a:t> </a:t>
            </a:r>
            <a:r>
              <a:rPr sz="3200" spc="-10" dirty="0"/>
              <a:t>DIAGRAM</a:t>
            </a:r>
            <a:endParaRPr sz="3200"/>
          </a:p>
        </p:txBody>
      </p:sp>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7</a:t>
            </a:fld>
            <a:endParaRPr spc="-25" dirty="0"/>
          </a:p>
        </p:txBody>
      </p:sp>
      <p:sp>
        <p:nvSpPr>
          <p:cNvPr id="6" name="object 6"/>
          <p:cNvSpPr txBox="1">
            <a:spLocks noGrp="1"/>
          </p:cNvSpPr>
          <p:nvPr>
            <p:ph type="ftr" sz="quarter" idx="5"/>
          </p:nvPr>
        </p:nvSpPr>
        <p:spPr>
          <a:xfrm>
            <a:off x="1411479" y="4849664"/>
            <a:ext cx="6321042" cy="179536"/>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pic>
        <p:nvPicPr>
          <p:cNvPr id="185" name="Picture 184">
            <a:extLst>
              <a:ext uri="{FF2B5EF4-FFF2-40B4-BE49-F238E27FC236}">
                <a16:creationId xmlns:a16="http://schemas.microsoft.com/office/drawing/2014/main" id="{332187B1-FC4C-4C7F-6C42-B6E97B5175BB}"/>
              </a:ext>
            </a:extLst>
          </p:cNvPr>
          <p:cNvPicPr>
            <a:picLocks noChangeAspect="1"/>
          </p:cNvPicPr>
          <p:nvPr/>
        </p:nvPicPr>
        <p:blipFill>
          <a:blip r:embed="rId2"/>
          <a:srcRect l="1260" t="5028" r="2740" b="4063"/>
          <a:stretch/>
        </p:blipFill>
        <p:spPr>
          <a:xfrm>
            <a:off x="781557" y="969078"/>
            <a:ext cx="7315200" cy="3682670"/>
          </a:xfrm>
          <a:prstGeom prst="rect">
            <a:avLst/>
          </a:prstGeom>
          <a:ln>
            <a:noFill/>
          </a:ln>
          <a:effectLst>
            <a:softEdge rad="11250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8229600" cy="742950"/>
          </a:xfrm>
          <a:prstGeom prst="rect">
            <a:avLst/>
          </a:prstGeom>
          <a:solidFill>
            <a:srgbClr val="93B9C3"/>
          </a:solidFill>
        </p:spPr>
        <p:txBody>
          <a:bodyPr vert="horz" wrap="square" lIns="0" tIns="196215" rIns="0" bIns="0" rtlCol="0">
            <a:spAutoFit/>
          </a:bodyPr>
          <a:lstStyle/>
          <a:p>
            <a:pPr algn="ctr">
              <a:lnSpc>
                <a:spcPct val="100000"/>
              </a:lnSpc>
              <a:spcBef>
                <a:spcPts val="1545"/>
              </a:spcBef>
            </a:pPr>
            <a:r>
              <a:rPr sz="3200" dirty="0"/>
              <a:t>Proposed</a:t>
            </a:r>
            <a:r>
              <a:rPr sz="3200" spc="-90" dirty="0"/>
              <a:t> </a:t>
            </a:r>
            <a:r>
              <a:rPr sz="3200" dirty="0"/>
              <a:t>System</a:t>
            </a:r>
            <a:r>
              <a:rPr sz="3200" spc="-200" dirty="0"/>
              <a:t> </a:t>
            </a:r>
            <a:r>
              <a:rPr sz="3200" spc="-10" dirty="0"/>
              <a:t>Architecture</a:t>
            </a:r>
            <a:endParaRPr sz="3200"/>
          </a:p>
        </p:txBody>
      </p:sp>
      <p:grpSp>
        <p:nvGrpSpPr>
          <p:cNvPr id="3" name="object 3"/>
          <p:cNvGrpSpPr/>
          <p:nvPr/>
        </p:nvGrpSpPr>
        <p:grpSpPr>
          <a:xfrm>
            <a:off x="3114675" y="914019"/>
            <a:ext cx="2076450" cy="448309"/>
            <a:chOff x="3114675" y="914019"/>
            <a:chExt cx="2076450" cy="448309"/>
          </a:xfrm>
        </p:grpSpPr>
        <p:sp>
          <p:nvSpPr>
            <p:cNvPr id="4" name="object 4"/>
            <p:cNvSpPr/>
            <p:nvPr/>
          </p:nvSpPr>
          <p:spPr>
            <a:xfrm>
              <a:off x="3124200" y="923544"/>
              <a:ext cx="2057400" cy="429259"/>
            </a:xfrm>
            <a:custGeom>
              <a:avLst/>
              <a:gdLst/>
              <a:ahLst/>
              <a:cxnLst/>
              <a:rect l="l" t="t" r="r" b="b"/>
              <a:pathLst>
                <a:path w="2057400" h="429259">
                  <a:moveTo>
                    <a:pt x="1028700" y="0"/>
                  </a:moveTo>
                  <a:lnTo>
                    <a:pt x="955226" y="538"/>
                  </a:lnTo>
                  <a:lnTo>
                    <a:pt x="883149" y="2129"/>
                  </a:lnTo>
                  <a:lnTo>
                    <a:pt x="812641" y="4737"/>
                  </a:lnTo>
                  <a:lnTo>
                    <a:pt x="743876" y="8325"/>
                  </a:lnTo>
                  <a:lnTo>
                    <a:pt x="677029" y="12856"/>
                  </a:lnTo>
                  <a:lnTo>
                    <a:pt x="612273" y="18296"/>
                  </a:lnTo>
                  <a:lnTo>
                    <a:pt x="549783" y="24607"/>
                  </a:lnTo>
                  <a:lnTo>
                    <a:pt x="489732" y="31753"/>
                  </a:lnTo>
                  <a:lnTo>
                    <a:pt x="432294" y="39697"/>
                  </a:lnTo>
                  <a:lnTo>
                    <a:pt x="377644" y="48405"/>
                  </a:lnTo>
                  <a:lnTo>
                    <a:pt x="325955" y="57839"/>
                  </a:lnTo>
                  <a:lnTo>
                    <a:pt x="277401" y="67963"/>
                  </a:lnTo>
                  <a:lnTo>
                    <a:pt x="232157" y="78741"/>
                  </a:lnTo>
                  <a:lnTo>
                    <a:pt x="190396" y="90136"/>
                  </a:lnTo>
                  <a:lnTo>
                    <a:pt x="152292" y="102113"/>
                  </a:lnTo>
                  <a:lnTo>
                    <a:pt x="87752" y="127665"/>
                  </a:lnTo>
                  <a:lnTo>
                    <a:pt x="39928" y="155108"/>
                  </a:lnTo>
                  <a:lnTo>
                    <a:pt x="10214" y="184150"/>
                  </a:lnTo>
                  <a:lnTo>
                    <a:pt x="0" y="214502"/>
                  </a:lnTo>
                  <a:lnTo>
                    <a:pt x="2582" y="229824"/>
                  </a:lnTo>
                  <a:lnTo>
                    <a:pt x="39928" y="273897"/>
                  </a:lnTo>
                  <a:lnTo>
                    <a:pt x="87752" y="301340"/>
                  </a:lnTo>
                  <a:lnTo>
                    <a:pt x="152292" y="326892"/>
                  </a:lnTo>
                  <a:lnTo>
                    <a:pt x="190396" y="338869"/>
                  </a:lnTo>
                  <a:lnTo>
                    <a:pt x="232157" y="350264"/>
                  </a:lnTo>
                  <a:lnTo>
                    <a:pt x="277401" y="361042"/>
                  </a:lnTo>
                  <a:lnTo>
                    <a:pt x="325955" y="371166"/>
                  </a:lnTo>
                  <a:lnTo>
                    <a:pt x="377644" y="380600"/>
                  </a:lnTo>
                  <a:lnTo>
                    <a:pt x="432294" y="389308"/>
                  </a:lnTo>
                  <a:lnTo>
                    <a:pt x="489732" y="397252"/>
                  </a:lnTo>
                  <a:lnTo>
                    <a:pt x="549783" y="404398"/>
                  </a:lnTo>
                  <a:lnTo>
                    <a:pt x="612273" y="410709"/>
                  </a:lnTo>
                  <a:lnTo>
                    <a:pt x="677029" y="416149"/>
                  </a:lnTo>
                  <a:lnTo>
                    <a:pt x="743876" y="420680"/>
                  </a:lnTo>
                  <a:lnTo>
                    <a:pt x="812641" y="424268"/>
                  </a:lnTo>
                  <a:lnTo>
                    <a:pt x="883149" y="426876"/>
                  </a:lnTo>
                  <a:lnTo>
                    <a:pt x="955226" y="428467"/>
                  </a:lnTo>
                  <a:lnTo>
                    <a:pt x="1028700" y="429005"/>
                  </a:lnTo>
                  <a:lnTo>
                    <a:pt x="1102173" y="428467"/>
                  </a:lnTo>
                  <a:lnTo>
                    <a:pt x="1174250" y="426876"/>
                  </a:lnTo>
                  <a:lnTo>
                    <a:pt x="1244758" y="424268"/>
                  </a:lnTo>
                  <a:lnTo>
                    <a:pt x="1313523" y="420680"/>
                  </a:lnTo>
                  <a:lnTo>
                    <a:pt x="1380370" y="416149"/>
                  </a:lnTo>
                  <a:lnTo>
                    <a:pt x="1445126" y="410709"/>
                  </a:lnTo>
                  <a:lnTo>
                    <a:pt x="1507616" y="404398"/>
                  </a:lnTo>
                  <a:lnTo>
                    <a:pt x="1567667" y="397252"/>
                  </a:lnTo>
                  <a:lnTo>
                    <a:pt x="1625105" y="389308"/>
                  </a:lnTo>
                  <a:lnTo>
                    <a:pt x="1679755" y="380600"/>
                  </a:lnTo>
                  <a:lnTo>
                    <a:pt x="1731444" y="371166"/>
                  </a:lnTo>
                  <a:lnTo>
                    <a:pt x="1779998" y="361042"/>
                  </a:lnTo>
                  <a:lnTo>
                    <a:pt x="1825242" y="350264"/>
                  </a:lnTo>
                  <a:lnTo>
                    <a:pt x="1867003" y="338869"/>
                  </a:lnTo>
                  <a:lnTo>
                    <a:pt x="1905107" y="326892"/>
                  </a:lnTo>
                  <a:lnTo>
                    <a:pt x="1969647" y="301340"/>
                  </a:lnTo>
                  <a:lnTo>
                    <a:pt x="2017471" y="273897"/>
                  </a:lnTo>
                  <a:lnTo>
                    <a:pt x="2047185" y="244855"/>
                  </a:lnTo>
                  <a:lnTo>
                    <a:pt x="2057400" y="214502"/>
                  </a:lnTo>
                  <a:lnTo>
                    <a:pt x="2054817" y="199181"/>
                  </a:lnTo>
                  <a:lnTo>
                    <a:pt x="2017471" y="155108"/>
                  </a:lnTo>
                  <a:lnTo>
                    <a:pt x="1969647" y="127665"/>
                  </a:lnTo>
                  <a:lnTo>
                    <a:pt x="1905107" y="102113"/>
                  </a:lnTo>
                  <a:lnTo>
                    <a:pt x="1867003" y="90136"/>
                  </a:lnTo>
                  <a:lnTo>
                    <a:pt x="1825242" y="78741"/>
                  </a:lnTo>
                  <a:lnTo>
                    <a:pt x="1779998" y="67963"/>
                  </a:lnTo>
                  <a:lnTo>
                    <a:pt x="1731444" y="57839"/>
                  </a:lnTo>
                  <a:lnTo>
                    <a:pt x="1679755" y="48405"/>
                  </a:lnTo>
                  <a:lnTo>
                    <a:pt x="1625105" y="39697"/>
                  </a:lnTo>
                  <a:lnTo>
                    <a:pt x="1567667" y="31753"/>
                  </a:lnTo>
                  <a:lnTo>
                    <a:pt x="1507616" y="24607"/>
                  </a:lnTo>
                  <a:lnTo>
                    <a:pt x="1445126" y="18296"/>
                  </a:lnTo>
                  <a:lnTo>
                    <a:pt x="1380370" y="12856"/>
                  </a:lnTo>
                  <a:lnTo>
                    <a:pt x="1313523" y="8325"/>
                  </a:lnTo>
                  <a:lnTo>
                    <a:pt x="1244758" y="4737"/>
                  </a:lnTo>
                  <a:lnTo>
                    <a:pt x="1174250" y="2129"/>
                  </a:lnTo>
                  <a:lnTo>
                    <a:pt x="1102173" y="538"/>
                  </a:lnTo>
                  <a:lnTo>
                    <a:pt x="1028700" y="0"/>
                  </a:lnTo>
                  <a:close/>
                </a:path>
              </a:pathLst>
            </a:custGeom>
            <a:solidFill>
              <a:srgbClr val="FFFFFF"/>
            </a:solidFill>
          </p:spPr>
          <p:txBody>
            <a:bodyPr wrap="square" lIns="0" tIns="0" rIns="0" bIns="0" rtlCol="0"/>
            <a:lstStyle/>
            <a:p>
              <a:endParaRPr/>
            </a:p>
          </p:txBody>
        </p:sp>
        <p:sp>
          <p:nvSpPr>
            <p:cNvPr id="5" name="object 5"/>
            <p:cNvSpPr/>
            <p:nvPr/>
          </p:nvSpPr>
          <p:spPr>
            <a:xfrm>
              <a:off x="3124200" y="923544"/>
              <a:ext cx="2057400" cy="429259"/>
            </a:xfrm>
            <a:custGeom>
              <a:avLst/>
              <a:gdLst/>
              <a:ahLst/>
              <a:cxnLst/>
              <a:rect l="l" t="t" r="r" b="b"/>
              <a:pathLst>
                <a:path w="2057400" h="429259">
                  <a:moveTo>
                    <a:pt x="0" y="214502"/>
                  </a:moveTo>
                  <a:lnTo>
                    <a:pt x="22720" y="169447"/>
                  </a:lnTo>
                  <a:lnTo>
                    <a:pt x="61663" y="141168"/>
                  </a:lnTo>
                  <a:lnTo>
                    <a:pt x="118019" y="114635"/>
                  </a:lnTo>
                  <a:lnTo>
                    <a:pt x="190396" y="90136"/>
                  </a:lnTo>
                  <a:lnTo>
                    <a:pt x="232157" y="78741"/>
                  </a:lnTo>
                  <a:lnTo>
                    <a:pt x="277401" y="67963"/>
                  </a:lnTo>
                  <a:lnTo>
                    <a:pt x="325955" y="57839"/>
                  </a:lnTo>
                  <a:lnTo>
                    <a:pt x="377644" y="48405"/>
                  </a:lnTo>
                  <a:lnTo>
                    <a:pt x="432294" y="39697"/>
                  </a:lnTo>
                  <a:lnTo>
                    <a:pt x="489732" y="31753"/>
                  </a:lnTo>
                  <a:lnTo>
                    <a:pt x="549783" y="24607"/>
                  </a:lnTo>
                  <a:lnTo>
                    <a:pt x="612273" y="18296"/>
                  </a:lnTo>
                  <a:lnTo>
                    <a:pt x="677029" y="12856"/>
                  </a:lnTo>
                  <a:lnTo>
                    <a:pt x="743876" y="8325"/>
                  </a:lnTo>
                  <a:lnTo>
                    <a:pt x="812641" y="4737"/>
                  </a:lnTo>
                  <a:lnTo>
                    <a:pt x="883149" y="2129"/>
                  </a:lnTo>
                  <a:lnTo>
                    <a:pt x="955226" y="538"/>
                  </a:lnTo>
                  <a:lnTo>
                    <a:pt x="1028700" y="0"/>
                  </a:lnTo>
                  <a:lnTo>
                    <a:pt x="1102173" y="538"/>
                  </a:lnTo>
                  <a:lnTo>
                    <a:pt x="1174250" y="2129"/>
                  </a:lnTo>
                  <a:lnTo>
                    <a:pt x="1244758" y="4737"/>
                  </a:lnTo>
                  <a:lnTo>
                    <a:pt x="1313523" y="8325"/>
                  </a:lnTo>
                  <a:lnTo>
                    <a:pt x="1380370" y="12856"/>
                  </a:lnTo>
                  <a:lnTo>
                    <a:pt x="1445126" y="18296"/>
                  </a:lnTo>
                  <a:lnTo>
                    <a:pt x="1507616" y="24607"/>
                  </a:lnTo>
                  <a:lnTo>
                    <a:pt x="1567667" y="31753"/>
                  </a:lnTo>
                  <a:lnTo>
                    <a:pt x="1625105" y="39697"/>
                  </a:lnTo>
                  <a:lnTo>
                    <a:pt x="1679755" y="48405"/>
                  </a:lnTo>
                  <a:lnTo>
                    <a:pt x="1731444" y="57839"/>
                  </a:lnTo>
                  <a:lnTo>
                    <a:pt x="1779998" y="67963"/>
                  </a:lnTo>
                  <a:lnTo>
                    <a:pt x="1825242" y="78741"/>
                  </a:lnTo>
                  <a:lnTo>
                    <a:pt x="1867003" y="90136"/>
                  </a:lnTo>
                  <a:lnTo>
                    <a:pt x="1905107" y="102113"/>
                  </a:lnTo>
                  <a:lnTo>
                    <a:pt x="1969647" y="127665"/>
                  </a:lnTo>
                  <a:lnTo>
                    <a:pt x="2017471" y="155108"/>
                  </a:lnTo>
                  <a:lnTo>
                    <a:pt x="2047185" y="184150"/>
                  </a:lnTo>
                  <a:lnTo>
                    <a:pt x="2057400" y="214502"/>
                  </a:lnTo>
                  <a:lnTo>
                    <a:pt x="2054817" y="229824"/>
                  </a:lnTo>
                  <a:lnTo>
                    <a:pt x="2017471" y="273897"/>
                  </a:lnTo>
                  <a:lnTo>
                    <a:pt x="1969647" y="301340"/>
                  </a:lnTo>
                  <a:lnTo>
                    <a:pt x="1905107" y="326892"/>
                  </a:lnTo>
                  <a:lnTo>
                    <a:pt x="1867003" y="338869"/>
                  </a:lnTo>
                  <a:lnTo>
                    <a:pt x="1825242" y="350264"/>
                  </a:lnTo>
                  <a:lnTo>
                    <a:pt x="1779998" y="361042"/>
                  </a:lnTo>
                  <a:lnTo>
                    <a:pt x="1731444" y="371166"/>
                  </a:lnTo>
                  <a:lnTo>
                    <a:pt x="1679755" y="380600"/>
                  </a:lnTo>
                  <a:lnTo>
                    <a:pt x="1625105" y="389308"/>
                  </a:lnTo>
                  <a:lnTo>
                    <a:pt x="1567667" y="397252"/>
                  </a:lnTo>
                  <a:lnTo>
                    <a:pt x="1507616" y="404398"/>
                  </a:lnTo>
                  <a:lnTo>
                    <a:pt x="1445126" y="410709"/>
                  </a:lnTo>
                  <a:lnTo>
                    <a:pt x="1380370" y="416149"/>
                  </a:lnTo>
                  <a:lnTo>
                    <a:pt x="1313523" y="420680"/>
                  </a:lnTo>
                  <a:lnTo>
                    <a:pt x="1244758" y="424268"/>
                  </a:lnTo>
                  <a:lnTo>
                    <a:pt x="1174250" y="426876"/>
                  </a:lnTo>
                  <a:lnTo>
                    <a:pt x="1102173" y="428467"/>
                  </a:lnTo>
                  <a:lnTo>
                    <a:pt x="1028700" y="429005"/>
                  </a:lnTo>
                  <a:lnTo>
                    <a:pt x="955226" y="428467"/>
                  </a:lnTo>
                  <a:lnTo>
                    <a:pt x="883149" y="426876"/>
                  </a:lnTo>
                  <a:lnTo>
                    <a:pt x="812641" y="424268"/>
                  </a:lnTo>
                  <a:lnTo>
                    <a:pt x="743876" y="420680"/>
                  </a:lnTo>
                  <a:lnTo>
                    <a:pt x="677029" y="416149"/>
                  </a:lnTo>
                  <a:lnTo>
                    <a:pt x="612273" y="410709"/>
                  </a:lnTo>
                  <a:lnTo>
                    <a:pt x="549783" y="404398"/>
                  </a:lnTo>
                  <a:lnTo>
                    <a:pt x="489732" y="397252"/>
                  </a:lnTo>
                  <a:lnTo>
                    <a:pt x="432294" y="389308"/>
                  </a:lnTo>
                  <a:lnTo>
                    <a:pt x="377644" y="380600"/>
                  </a:lnTo>
                  <a:lnTo>
                    <a:pt x="325955" y="371166"/>
                  </a:lnTo>
                  <a:lnTo>
                    <a:pt x="277401" y="361042"/>
                  </a:lnTo>
                  <a:lnTo>
                    <a:pt x="232157" y="350264"/>
                  </a:lnTo>
                  <a:lnTo>
                    <a:pt x="190396" y="338869"/>
                  </a:lnTo>
                  <a:lnTo>
                    <a:pt x="152292" y="326892"/>
                  </a:lnTo>
                  <a:lnTo>
                    <a:pt x="87752" y="301340"/>
                  </a:lnTo>
                  <a:lnTo>
                    <a:pt x="39928" y="273897"/>
                  </a:lnTo>
                  <a:lnTo>
                    <a:pt x="10214" y="244855"/>
                  </a:lnTo>
                  <a:lnTo>
                    <a:pt x="0" y="214502"/>
                  </a:lnTo>
                  <a:close/>
                </a:path>
              </a:pathLst>
            </a:custGeom>
            <a:ln w="19050">
              <a:solidFill>
                <a:srgbClr val="8E736A"/>
              </a:solidFill>
            </a:ln>
          </p:spPr>
          <p:txBody>
            <a:bodyPr wrap="square" lIns="0" tIns="0" rIns="0" bIns="0" rtlCol="0"/>
            <a:lstStyle/>
            <a:p>
              <a:endParaRPr/>
            </a:p>
          </p:txBody>
        </p:sp>
      </p:grpSp>
      <p:sp>
        <p:nvSpPr>
          <p:cNvPr id="6" name="object 6"/>
          <p:cNvSpPr txBox="1"/>
          <p:nvPr/>
        </p:nvSpPr>
        <p:spPr>
          <a:xfrm>
            <a:off x="3494088" y="990251"/>
            <a:ext cx="1393824" cy="259045"/>
          </a:xfrm>
          <a:prstGeom prst="rect">
            <a:avLst/>
          </a:prstGeom>
        </p:spPr>
        <p:txBody>
          <a:bodyPr vert="horz" wrap="square" lIns="0" tIns="12700" rIns="0" bIns="0" rtlCol="0">
            <a:spAutoFit/>
          </a:bodyPr>
          <a:lstStyle/>
          <a:p>
            <a:pPr marL="32384" marR="5080" indent="-20320">
              <a:lnSpc>
                <a:spcPct val="100000"/>
              </a:lnSpc>
              <a:spcBef>
                <a:spcPts val="100"/>
              </a:spcBef>
            </a:pPr>
            <a:r>
              <a:rPr lang="en-US" sz="1600" spc="-20" dirty="0">
                <a:latin typeface="Gill Sans MT"/>
                <a:cs typeface="Gill Sans MT"/>
              </a:rPr>
              <a:t>Web Application</a:t>
            </a:r>
            <a:endParaRPr sz="1600" dirty="0">
              <a:latin typeface="Gill Sans MT"/>
              <a:cs typeface="Gill Sans MT"/>
            </a:endParaRPr>
          </a:p>
        </p:txBody>
      </p:sp>
      <p:sp>
        <p:nvSpPr>
          <p:cNvPr id="7" name="object 7"/>
          <p:cNvSpPr txBox="1"/>
          <p:nvPr/>
        </p:nvSpPr>
        <p:spPr>
          <a:xfrm>
            <a:off x="3343909" y="1621282"/>
            <a:ext cx="1752600" cy="429259"/>
          </a:xfrm>
          <a:prstGeom prst="rect">
            <a:avLst/>
          </a:prstGeom>
          <a:solidFill>
            <a:srgbClr val="FFFFFF"/>
          </a:solidFill>
          <a:ln w="19050">
            <a:solidFill>
              <a:srgbClr val="8E736A"/>
            </a:solidFill>
          </a:ln>
        </p:spPr>
        <p:txBody>
          <a:bodyPr vert="horz" wrap="square" lIns="0" tIns="68580" rIns="0" bIns="0" rtlCol="0">
            <a:spAutoFit/>
          </a:bodyPr>
          <a:lstStyle/>
          <a:p>
            <a:pPr marL="189865">
              <a:lnSpc>
                <a:spcPct val="100000"/>
              </a:lnSpc>
              <a:spcBef>
                <a:spcPts val="540"/>
              </a:spcBef>
            </a:pPr>
            <a:r>
              <a:rPr sz="1800" spc="-10" dirty="0">
                <a:latin typeface="Gill Sans MT"/>
                <a:cs typeface="Gill Sans MT"/>
              </a:rPr>
              <a:t>Authentication</a:t>
            </a:r>
            <a:endParaRPr sz="1800">
              <a:latin typeface="Gill Sans MT"/>
              <a:cs typeface="Gill Sans MT"/>
            </a:endParaRPr>
          </a:p>
        </p:txBody>
      </p:sp>
      <p:grpSp>
        <p:nvGrpSpPr>
          <p:cNvPr id="8" name="object 8"/>
          <p:cNvGrpSpPr/>
          <p:nvPr/>
        </p:nvGrpSpPr>
        <p:grpSpPr>
          <a:xfrm>
            <a:off x="5553075" y="1887156"/>
            <a:ext cx="1619250" cy="451484"/>
            <a:chOff x="5553075" y="1887156"/>
            <a:chExt cx="1619250" cy="451484"/>
          </a:xfrm>
        </p:grpSpPr>
        <p:sp>
          <p:nvSpPr>
            <p:cNvPr id="9" name="object 9"/>
            <p:cNvSpPr/>
            <p:nvPr/>
          </p:nvSpPr>
          <p:spPr>
            <a:xfrm>
              <a:off x="5562600" y="1896681"/>
              <a:ext cx="1600200" cy="432434"/>
            </a:xfrm>
            <a:custGeom>
              <a:avLst/>
              <a:gdLst/>
              <a:ahLst/>
              <a:cxnLst/>
              <a:rect l="l" t="t" r="r" b="b"/>
              <a:pathLst>
                <a:path w="1600200" h="432435">
                  <a:moveTo>
                    <a:pt x="1600200" y="0"/>
                  </a:moveTo>
                  <a:lnTo>
                    <a:pt x="0" y="0"/>
                  </a:lnTo>
                  <a:lnTo>
                    <a:pt x="0" y="431863"/>
                  </a:lnTo>
                  <a:lnTo>
                    <a:pt x="1600200" y="431863"/>
                  </a:lnTo>
                  <a:lnTo>
                    <a:pt x="1600200" y="0"/>
                  </a:lnTo>
                  <a:close/>
                </a:path>
              </a:pathLst>
            </a:custGeom>
            <a:solidFill>
              <a:srgbClr val="FFFFFF"/>
            </a:solidFill>
          </p:spPr>
          <p:txBody>
            <a:bodyPr wrap="square" lIns="0" tIns="0" rIns="0" bIns="0" rtlCol="0"/>
            <a:lstStyle/>
            <a:p>
              <a:endParaRPr/>
            </a:p>
          </p:txBody>
        </p:sp>
        <p:sp>
          <p:nvSpPr>
            <p:cNvPr id="10" name="object 10"/>
            <p:cNvSpPr/>
            <p:nvPr/>
          </p:nvSpPr>
          <p:spPr>
            <a:xfrm>
              <a:off x="5562600" y="1896681"/>
              <a:ext cx="1600200" cy="432434"/>
            </a:xfrm>
            <a:custGeom>
              <a:avLst/>
              <a:gdLst/>
              <a:ahLst/>
              <a:cxnLst/>
              <a:rect l="l" t="t" r="r" b="b"/>
              <a:pathLst>
                <a:path w="1600200" h="432435">
                  <a:moveTo>
                    <a:pt x="0" y="431863"/>
                  </a:moveTo>
                  <a:lnTo>
                    <a:pt x="1600200" y="431863"/>
                  </a:lnTo>
                  <a:lnTo>
                    <a:pt x="1600200" y="0"/>
                  </a:lnTo>
                  <a:lnTo>
                    <a:pt x="0" y="0"/>
                  </a:lnTo>
                  <a:lnTo>
                    <a:pt x="0" y="431863"/>
                  </a:lnTo>
                  <a:close/>
                </a:path>
              </a:pathLst>
            </a:custGeom>
            <a:ln w="19049">
              <a:solidFill>
                <a:srgbClr val="8E736A"/>
              </a:solidFill>
            </a:ln>
          </p:spPr>
          <p:txBody>
            <a:bodyPr wrap="square" lIns="0" tIns="0" rIns="0" bIns="0" rtlCol="0"/>
            <a:lstStyle/>
            <a:p>
              <a:endParaRPr/>
            </a:p>
          </p:txBody>
        </p:sp>
      </p:grpSp>
      <p:sp>
        <p:nvSpPr>
          <p:cNvPr id="11" name="object 11"/>
          <p:cNvSpPr txBox="1"/>
          <p:nvPr/>
        </p:nvSpPr>
        <p:spPr>
          <a:xfrm>
            <a:off x="6045200" y="1954148"/>
            <a:ext cx="6350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Gill Sans MT"/>
                <a:cs typeface="Gill Sans MT"/>
              </a:rPr>
              <a:t>Admin</a:t>
            </a:r>
            <a:endParaRPr sz="1800">
              <a:latin typeface="Gill Sans MT"/>
              <a:cs typeface="Gill Sans MT"/>
            </a:endParaRPr>
          </a:p>
        </p:txBody>
      </p:sp>
      <p:grpSp>
        <p:nvGrpSpPr>
          <p:cNvPr id="12" name="object 12"/>
          <p:cNvGrpSpPr/>
          <p:nvPr/>
        </p:nvGrpSpPr>
        <p:grpSpPr>
          <a:xfrm>
            <a:off x="1514475" y="1943493"/>
            <a:ext cx="1470025" cy="394970"/>
            <a:chOff x="1514475" y="1943493"/>
            <a:chExt cx="1470025" cy="394970"/>
          </a:xfrm>
        </p:grpSpPr>
        <p:sp>
          <p:nvSpPr>
            <p:cNvPr id="13" name="object 13"/>
            <p:cNvSpPr/>
            <p:nvPr/>
          </p:nvSpPr>
          <p:spPr>
            <a:xfrm>
              <a:off x="1524000" y="1953018"/>
              <a:ext cx="1450975" cy="375920"/>
            </a:xfrm>
            <a:custGeom>
              <a:avLst/>
              <a:gdLst/>
              <a:ahLst/>
              <a:cxnLst/>
              <a:rect l="l" t="t" r="r" b="b"/>
              <a:pathLst>
                <a:path w="1450975" h="375919">
                  <a:moveTo>
                    <a:pt x="1450848" y="0"/>
                  </a:moveTo>
                  <a:lnTo>
                    <a:pt x="0" y="0"/>
                  </a:lnTo>
                  <a:lnTo>
                    <a:pt x="0" y="375526"/>
                  </a:lnTo>
                  <a:lnTo>
                    <a:pt x="1450848" y="375526"/>
                  </a:lnTo>
                  <a:lnTo>
                    <a:pt x="1450848" y="0"/>
                  </a:lnTo>
                  <a:close/>
                </a:path>
              </a:pathLst>
            </a:custGeom>
            <a:solidFill>
              <a:srgbClr val="FFFFFF"/>
            </a:solidFill>
          </p:spPr>
          <p:txBody>
            <a:bodyPr wrap="square" lIns="0" tIns="0" rIns="0" bIns="0" rtlCol="0"/>
            <a:lstStyle/>
            <a:p>
              <a:endParaRPr/>
            </a:p>
          </p:txBody>
        </p:sp>
        <p:sp>
          <p:nvSpPr>
            <p:cNvPr id="14" name="object 14"/>
            <p:cNvSpPr/>
            <p:nvPr/>
          </p:nvSpPr>
          <p:spPr>
            <a:xfrm>
              <a:off x="1524000" y="1953018"/>
              <a:ext cx="1450975" cy="375920"/>
            </a:xfrm>
            <a:custGeom>
              <a:avLst/>
              <a:gdLst/>
              <a:ahLst/>
              <a:cxnLst/>
              <a:rect l="l" t="t" r="r" b="b"/>
              <a:pathLst>
                <a:path w="1450975" h="375919">
                  <a:moveTo>
                    <a:pt x="0" y="375526"/>
                  </a:moveTo>
                  <a:lnTo>
                    <a:pt x="1450848" y="375526"/>
                  </a:lnTo>
                  <a:lnTo>
                    <a:pt x="1450848" y="0"/>
                  </a:lnTo>
                  <a:lnTo>
                    <a:pt x="0" y="0"/>
                  </a:lnTo>
                  <a:lnTo>
                    <a:pt x="0" y="375526"/>
                  </a:lnTo>
                  <a:close/>
                </a:path>
              </a:pathLst>
            </a:custGeom>
            <a:ln w="19049">
              <a:solidFill>
                <a:srgbClr val="8E736A"/>
              </a:solidFill>
            </a:ln>
          </p:spPr>
          <p:txBody>
            <a:bodyPr wrap="square" lIns="0" tIns="0" rIns="0" bIns="0" rtlCol="0"/>
            <a:lstStyle/>
            <a:p>
              <a:endParaRPr/>
            </a:p>
          </p:txBody>
        </p:sp>
      </p:grpSp>
      <p:sp>
        <p:nvSpPr>
          <p:cNvPr id="15" name="object 15"/>
          <p:cNvSpPr txBox="1"/>
          <p:nvPr/>
        </p:nvSpPr>
        <p:spPr>
          <a:xfrm>
            <a:off x="2012060" y="1982470"/>
            <a:ext cx="475615"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Gill Sans MT"/>
                <a:cs typeface="Gill Sans MT"/>
              </a:rPr>
              <a:t>User</a:t>
            </a:r>
            <a:endParaRPr sz="1800">
              <a:latin typeface="Gill Sans MT"/>
              <a:cs typeface="Gill Sans MT"/>
            </a:endParaRPr>
          </a:p>
        </p:txBody>
      </p:sp>
      <p:sp>
        <p:nvSpPr>
          <p:cNvPr id="16" name="object 16"/>
          <p:cNvSpPr txBox="1"/>
          <p:nvPr/>
        </p:nvSpPr>
        <p:spPr>
          <a:xfrm>
            <a:off x="1524000" y="2720213"/>
            <a:ext cx="1450975" cy="647065"/>
          </a:xfrm>
          <a:prstGeom prst="rect">
            <a:avLst/>
          </a:prstGeom>
          <a:solidFill>
            <a:srgbClr val="FFFFFF"/>
          </a:solidFill>
          <a:ln w="19050">
            <a:solidFill>
              <a:srgbClr val="8E736A"/>
            </a:solidFill>
          </a:ln>
        </p:spPr>
        <p:txBody>
          <a:bodyPr vert="horz" wrap="square" lIns="0" tIns="177800" rIns="0" bIns="0" rtlCol="0">
            <a:spAutoFit/>
          </a:bodyPr>
          <a:lstStyle/>
          <a:p>
            <a:pPr marL="230504">
              <a:lnSpc>
                <a:spcPct val="100000"/>
              </a:lnSpc>
              <a:spcBef>
                <a:spcPts val="1400"/>
              </a:spcBef>
            </a:pPr>
            <a:r>
              <a:rPr sz="1800" dirty="0">
                <a:latin typeface="Gill Sans MT"/>
                <a:cs typeface="Gill Sans MT"/>
              </a:rPr>
              <a:t>Bus</a:t>
            </a:r>
            <a:r>
              <a:rPr sz="1800" spc="-15" dirty="0">
                <a:latin typeface="Gill Sans MT"/>
                <a:cs typeface="Gill Sans MT"/>
              </a:rPr>
              <a:t> </a:t>
            </a:r>
            <a:r>
              <a:rPr sz="1800" spc="-10" dirty="0">
                <a:latin typeface="Gill Sans MT"/>
                <a:cs typeface="Gill Sans MT"/>
              </a:rPr>
              <a:t>search</a:t>
            </a:r>
            <a:endParaRPr sz="1800">
              <a:latin typeface="Gill Sans MT"/>
              <a:cs typeface="Gill Sans MT"/>
            </a:endParaRPr>
          </a:p>
        </p:txBody>
      </p:sp>
      <p:sp>
        <p:nvSpPr>
          <p:cNvPr id="17" name="object 17"/>
          <p:cNvSpPr txBox="1"/>
          <p:nvPr/>
        </p:nvSpPr>
        <p:spPr>
          <a:xfrm>
            <a:off x="3610609" y="2592857"/>
            <a:ext cx="1219200" cy="629920"/>
          </a:xfrm>
          <a:prstGeom prst="rect">
            <a:avLst/>
          </a:prstGeom>
          <a:solidFill>
            <a:srgbClr val="FFFFFF"/>
          </a:solidFill>
          <a:ln w="19050">
            <a:solidFill>
              <a:srgbClr val="8E736A"/>
            </a:solidFill>
          </a:ln>
        </p:spPr>
        <p:txBody>
          <a:bodyPr vert="horz" wrap="square" lIns="0" tIns="168910" rIns="0" bIns="0" rtlCol="0">
            <a:spAutoFit/>
          </a:bodyPr>
          <a:lstStyle/>
          <a:p>
            <a:pPr marL="232410">
              <a:lnSpc>
                <a:spcPct val="100000"/>
              </a:lnSpc>
              <a:spcBef>
                <a:spcPts val="1330"/>
              </a:spcBef>
            </a:pPr>
            <a:r>
              <a:rPr sz="1800" spc="-10" dirty="0">
                <a:latin typeface="Gill Sans MT"/>
                <a:cs typeface="Gill Sans MT"/>
              </a:rPr>
              <a:t>Booking</a:t>
            </a:r>
            <a:endParaRPr sz="1800" dirty="0">
              <a:latin typeface="Gill Sans MT"/>
              <a:cs typeface="Gill Sans MT"/>
            </a:endParaRPr>
          </a:p>
        </p:txBody>
      </p:sp>
      <p:sp>
        <p:nvSpPr>
          <p:cNvPr id="18" name="object 18"/>
          <p:cNvSpPr txBox="1"/>
          <p:nvPr/>
        </p:nvSpPr>
        <p:spPr>
          <a:xfrm>
            <a:off x="3638803" y="3486150"/>
            <a:ext cx="1219200" cy="629920"/>
          </a:xfrm>
          <a:prstGeom prst="rect">
            <a:avLst/>
          </a:prstGeom>
          <a:solidFill>
            <a:srgbClr val="FFFFFF"/>
          </a:solidFill>
          <a:ln w="19050">
            <a:solidFill>
              <a:srgbClr val="8E736A"/>
            </a:solidFill>
          </a:ln>
        </p:spPr>
        <p:txBody>
          <a:bodyPr vert="horz" wrap="square" lIns="0" tIns="169545" rIns="0" bIns="0" rtlCol="0">
            <a:spAutoFit/>
          </a:bodyPr>
          <a:lstStyle/>
          <a:p>
            <a:pPr marL="219075">
              <a:lnSpc>
                <a:spcPct val="100000"/>
              </a:lnSpc>
              <a:spcBef>
                <a:spcPts val="1335"/>
              </a:spcBef>
            </a:pPr>
            <a:r>
              <a:rPr sz="1800" spc="-10" dirty="0">
                <a:latin typeface="Gill Sans MT"/>
                <a:cs typeface="Gill Sans MT"/>
              </a:rPr>
              <a:t>Payment</a:t>
            </a:r>
            <a:endParaRPr sz="1800">
              <a:latin typeface="Gill Sans MT"/>
              <a:cs typeface="Gill Sans MT"/>
            </a:endParaRPr>
          </a:p>
        </p:txBody>
      </p:sp>
      <p:sp>
        <p:nvSpPr>
          <p:cNvPr id="19" name="object 19"/>
          <p:cNvSpPr txBox="1"/>
          <p:nvPr/>
        </p:nvSpPr>
        <p:spPr>
          <a:xfrm>
            <a:off x="5888228" y="2681249"/>
            <a:ext cx="1752600" cy="584200"/>
          </a:xfrm>
          <a:prstGeom prst="rect">
            <a:avLst/>
          </a:prstGeom>
          <a:solidFill>
            <a:srgbClr val="FFFFFF"/>
          </a:solidFill>
          <a:ln w="19050">
            <a:solidFill>
              <a:srgbClr val="8E736A"/>
            </a:solidFill>
          </a:ln>
        </p:spPr>
        <p:txBody>
          <a:bodyPr vert="horz" wrap="square" lIns="0" tIns="146050" rIns="0" bIns="0" rtlCol="0">
            <a:spAutoFit/>
          </a:bodyPr>
          <a:lstStyle/>
          <a:p>
            <a:pPr marL="94615">
              <a:lnSpc>
                <a:spcPct val="100000"/>
              </a:lnSpc>
              <a:spcBef>
                <a:spcPts val="1150"/>
              </a:spcBef>
            </a:pPr>
            <a:r>
              <a:rPr sz="1800" dirty="0">
                <a:latin typeface="Gill Sans MT"/>
                <a:cs typeface="Gill Sans MT"/>
              </a:rPr>
              <a:t>Bus</a:t>
            </a:r>
            <a:r>
              <a:rPr sz="1800" spc="-20" dirty="0">
                <a:latin typeface="Gill Sans MT"/>
                <a:cs typeface="Gill Sans MT"/>
              </a:rPr>
              <a:t> </a:t>
            </a:r>
            <a:r>
              <a:rPr sz="1800" spc="-10" dirty="0">
                <a:latin typeface="Gill Sans MT"/>
                <a:cs typeface="Gill Sans MT"/>
              </a:rPr>
              <a:t>management</a:t>
            </a:r>
            <a:endParaRPr sz="1800">
              <a:latin typeface="Gill Sans MT"/>
              <a:cs typeface="Gill Sans MT"/>
            </a:endParaRPr>
          </a:p>
        </p:txBody>
      </p:sp>
      <p:sp>
        <p:nvSpPr>
          <p:cNvPr id="20" name="object 20"/>
          <p:cNvSpPr txBox="1"/>
          <p:nvPr/>
        </p:nvSpPr>
        <p:spPr>
          <a:xfrm>
            <a:off x="6172200" y="3482238"/>
            <a:ext cx="1752600" cy="918844"/>
          </a:xfrm>
          <a:prstGeom prst="rect">
            <a:avLst/>
          </a:prstGeom>
          <a:solidFill>
            <a:srgbClr val="FFFFFF"/>
          </a:solidFill>
          <a:ln w="19050">
            <a:solidFill>
              <a:srgbClr val="8E736A"/>
            </a:solidFill>
          </a:ln>
        </p:spPr>
        <p:txBody>
          <a:bodyPr vert="horz" wrap="square" lIns="0" tIns="176530" rIns="0" bIns="0" rtlCol="0">
            <a:spAutoFit/>
          </a:bodyPr>
          <a:lstStyle/>
          <a:p>
            <a:pPr marL="383540" marR="375285" indent="162560">
              <a:lnSpc>
                <a:spcPct val="100000"/>
              </a:lnSpc>
              <a:spcBef>
                <a:spcPts val="1390"/>
              </a:spcBef>
            </a:pPr>
            <a:r>
              <a:rPr sz="1800" spc="-10" dirty="0">
                <a:latin typeface="Gill Sans MT"/>
                <a:cs typeface="Gill Sans MT"/>
              </a:rPr>
              <a:t>Report generation</a:t>
            </a:r>
            <a:endParaRPr sz="1800">
              <a:latin typeface="Gill Sans MT"/>
              <a:cs typeface="Gill Sans MT"/>
            </a:endParaRPr>
          </a:p>
        </p:txBody>
      </p:sp>
      <p:grpSp>
        <p:nvGrpSpPr>
          <p:cNvPr id="21" name="object 21"/>
          <p:cNvGrpSpPr/>
          <p:nvPr/>
        </p:nvGrpSpPr>
        <p:grpSpPr>
          <a:xfrm>
            <a:off x="849274" y="3447622"/>
            <a:ext cx="1598651" cy="1257728"/>
            <a:chOff x="447675" y="3548888"/>
            <a:chExt cx="2000250" cy="937894"/>
          </a:xfrm>
        </p:grpSpPr>
        <p:sp>
          <p:nvSpPr>
            <p:cNvPr id="22" name="object 22"/>
            <p:cNvSpPr/>
            <p:nvPr/>
          </p:nvSpPr>
          <p:spPr>
            <a:xfrm>
              <a:off x="457200" y="3558413"/>
              <a:ext cx="1981200" cy="918844"/>
            </a:xfrm>
            <a:prstGeom prst="can">
              <a:avLst/>
            </a:prstGeom>
            <a:solidFill>
              <a:srgbClr val="FFFFFF"/>
            </a:solidFill>
          </p:spPr>
          <p:txBody>
            <a:bodyPr wrap="square" lIns="0" tIns="0" rIns="0" bIns="0" rtlCol="0"/>
            <a:lstStyle/>
            <a:p>
              <a:endParaRPr dirty="0"/>
            </a:p>
          </p:txBody>
        </p:sp>
        <p:sp>
          <p:nvSpPr>
            <p:cNvPr id="23" name="object 23"/>
            <p:cNvSpPr/>
            <p:nvPr/>
          </p:nvSpPr>
          <p:spPr>
            <a:xfrm>
              <a:off x="457200" y="3558413"/>
              <a:ext cx="1981200" cy="918844"/>
            </a:xfrm>
            <a:prstGeom prst="can">
              <a:avLst/>
            </a:prstGeom>
            <a:ln w="19050">
              <a:solidFill>
                <a:srgbClr val="8E736A"/>
              </a:solidFill>
            </a:ln>
          </p:spPr>
          <p:txBody>
            <a:bodyPr wrap="square" lIns="0" tIns="0" rIns="0" bIns="0" rtlCol="0"/>
            <a:lstStyle/>
            <a:p>
              <a:endParaRPr/>
            </a:p>
          </p:txBody>
        </p:sp>
      </p:grpSp>
      <p:sp>
        <p:nvSpPr>
          <p:cNvPr id="24" name="object 24"/>
          <p:cNvSpPr txBox="1"/>
          <p:nvPr/>
        </p:nvSpPr>
        <p:spPr>
          <a:xfrm>
            <a:off x="1068069" y="3770154"/>
            <a:ext cx="1195705" cy="843821"/>
          </a:xfrm>
          <a:prstGeom prst="rect">
            <a:avLst/>
          </a:prstGeom>
        </p:spPr>
        <p:txBody>
          <a:bodyPr vert="horz" wrap="square" lIns="0" tIns="12700" rIns="0" bIns="0" rtlCol="0">
            <a:spAutoFit/>
          </a:bodyPr>
          <a:lstStyle/>
          <a:p>
            <a:pPr marL="12065" marR="5080" indent="-635" algn="ctr">
              <a:lnSpc>
                <a:spcPct val="100000"/>
              </a:lnSpc>
              <a:spcBef>
                <a:spcPts val="100"/>
              </a:spcBef>
            </a:pPr>
            <a:r>
              <a:rPr spc="-10" dirty="0">
                <a:latin typeface="Gill Sans MT"/>
                <a:cs typeface="Gill Sans MT"/>
              </a:rPr>
              <a:t>Database management system</a:t>
            </a:r>
            <a:endParaRPr dirty="0">
              <a:latin typeface="Gill Sans MT"/>
              <a:cs typeface="Gill Sans MT"/>
            </a:endParaRPr>
          </a:p>
        </p:txBody>
      </p:sp>
      <p:sp>
        <p:nvSpPr>
          <p:cNvPr id="25" name="object 25"/>
          <p:cNvSpPr/>
          <p:nvPr/>
        </p:nvSpPr>
        <p:spPr>
          <a:xfrm>
            <a:off x="4114800" y="1352550"/>
            <a:ext cx="76200" cy="264160"/>
          </a:xfrm>
          <a:custGeom>
            <a:avLst/>
            <a:gdLst/>
            <a:ahLst/>
            <a:cxnLst/>
            <a:rect l="l" t="t" r="r" b="b"/>
            <a:pathLst>
              <a:path w="76200" h="264159">
                <a:moveTo>
                  <a:pt x="33274" y="187578"/>
                </a:moveTo>
                <a:lnTo>
                  <a:pt x="0" y="187578"/>
                </a:lnTo>
                <a:lnTo>
                  <a:pt x="38100" y="263778"/>
                </a:lnTo>
                <a:lnTo>
                  <a:pt x="69850" y="200278"/>
                </a:lnTo>
                <a:lnTo>
                  <a:pt x="33274" y="200278"/>
                </a:lnTo>
                <a:lnTo>
                  <a:pt x="33274" y="187578"/>
                </a:lnTo>
                <a:close/>
              </a:path>
              <a:path w="76200" h="264159">
                <a:moveTo>
                  <a:pt x="42799" y="0"/>
                </a:moveTo>
                <a:lnTo>
                  <a:pt x="33274" y="0"/>
                </a:lnTo>
                <a:lnTo>
                  <a:pt x="33274" y="200278"/>
                </a:lnTo>
                <a:lnTo>
                  <a:pt x="42799" y="200278"/>
                </a:lnTo>
                <a:lnTo>
                  <a:pt x="42799" y="0"/>
                </a:lnTo>
                <a:close/>
              </a:path>
              <a:path w="76200" h="264159">
                <a:moveTo>
                  <a:pt x="76200" y="187578"/>
                </a:moveTo>
                <a:lnTo>
                  <a:pt x="42799" y="187578"/>
                </a:lnTo>
                <a:lnTo>
                  <a:pt x="42799" y="200278"/>
                </a:lnTo>
                <a:lnTo>
                  <a:pt x="69850" y="200278"/>
                </a:lnTo>
                <a:lnTo>
                  <a:pt x="76200" y="187578"/>
                </a:lnTo>
                <a:close/>
              </a:path>
            </a:pathLst>
          </a:custGeom>
          <a:solidFill>
            <a:srgbClr val="717BA2"/>
          </a:solidFill>
        </p:spPr>
        <p:txBody>
          <a:bodyPr wrap="square" lIns="0" tIns="0" rIns="0" bIns="0" rtlCol="0"/>
          <a:lstStyle/>
          <a:p>
            <a:endParaRPr/>
          </a:p>
        </p:txBody>
      </p:sp>
      <p:grpSp>
        <p:nvGrpSpPr>
          <p:cNvPr id="26" name="object 26"/>
          <p:cNvGrpSpPr/>
          <p:nvPr/>
        </p:nvGrpSpPr>
        <p:grpSpPr>
          <a:xfrm>
            <a:off x="1714500" y="1691449"/>
            <a:ext cx="1629410" cy="1029335"/>
            <a:chOff x="1714500" y="1691449"/>
            <a:chExt cx="1629410" cy="1029335"/>
          </a:xfrm>
        </p:grpSpPr>
        <p:sp>
          <p:nvSpPr>
            <p:cNvPr id="27" name="object 27"/>
            <p:cNvSpPr/>
            <p:nvPr/>
          </p:nvSpPr>
          <p:spPr>
            <a:xfrm>
              <a:off x="1752600" y="1696211"/>
              <a:ext cx="1591310" cy="0"/>
            </a:xfrm>
            <a:custGeom>
              <a:avLst/>
              <a:gdLst/>
              <a:ahLst/>
              <a:cxnLst/>
              <a:rect l="l" t="t" r="r" b="b"/>
              <a:pathLst>
                <a:path w="1591310">
                  <a:moveTo>
                    <a:pt x="0" y="0"/>
                  </a:moveTo>
                  <a:lnTo>
                    <a:pt x="1591310" y="0"/>
                  </a:lnTo>
                </a:path>
              </a:pathLst>
            </a:custGeom>
            <a:ln w="9525">
              <a:solidFill>
                <a:srgbClr val="717BA2"/>
              </a:solidFill>
            </a:ln>
          </p:spPr>
          <p:txBody>
            <a:bodyPr wrap="square" lIns="0" tIns="0" rIns="0" bIns="0" rtlCol="0"/>
            <a:lstStyle/>
            <a:p>
              <a:endParaRPr/>
            </a:p>
          </p:txBody>
        </p:sp>
        <p:sp>
          <p:nvSpPr>
            <p:cNvPr id="28" name="object 28"/>
            <p:cNvSpPr/>
            <p:nvPr/>
          </p:nvSpPr>
          <p:spPr>
            <a:xfrm>
              <a:off x="1714500" y="1696211"/>
              <a:ext cx="573405" cy="1024255"/>
            </a:xfrm>
            <a:custGeom>
              <a:avLst/>
              <a:gdLst/>
              <a:ahLst/>
              <a:cxnLst/>
              <a:rect l="l" t="t" r="r" b="b"/>
              <a:pathLst>
                <a:path w="573405" h="1024255">
                  <a:moveTo>
                    <a:pt x="76200" y="180594"/>
                  </a:moveTo>
                  <a:lnTo>
                    <a:pt x="42913" y="180594"/>
                  </a:lnTo>
                  <a:lnTo>
                    <a:pt x="42799" y="0"/>
                  </a:lnTo>
                  <a:lnTo>
                    <a:pt x="33274" y="0"/>
                  </a:lnTo>
                  <a:lnTo>
                    <a:pt x="33388" y="180594"/>
                  </a:lnTo>
                  <a:lnTo>
                    <a:pt x="0" y="180594"/>
                  </a:lnTo>
                  <a:lnTo>
                    <a:pt x="38100" y="256794"/>
                  </a:lnTo>
                  <a:lnTo>
                    <a:pt x="69850" y="193294"/>
                  </a:lnTo>
                  <a:lnTo>
                    <a:pt x="76200" y="180594"/>
                  </a:lnTo>
                  <a:close/>
                </a:path>
                <a:path w="573405" h="1024255">
                  <a:moveTo>
                    <a:pt x="573024" y="947801"/>
                  </a:moveTo>
                  <a:lnTo>
                    <a:pt x="539737" y="947801"/>
                  </a:lnTo>
                  <a:lnTo>
                    <a:pt x="539623" y="632333"/>
                  </a:lnTo>
                  <a:lnTo>
                    <a:pt x="530098" y="632333"/>
                  </a:lnTo>
                  <a:lnTo>
                    <a:pt x="530212" y="947801"/>
                  </a:lnTo>
                  <a:lnTo>
                    <a:pt x="496824" y="947801"/>
                  </a:lnTo>
                  <a:lnTo>
                    <a:pt x="534924" y="1024001"/>
                  </a:lnTo>
                  <a:lnTo>
                    <a:pt x="566674" y="960501"/>
                  </a:lnTo>
                  <a:lnTo>
                    <a:pt x="573024" y="947801"/>
                  </a:lnTo>
                  <a:close/>
                </a:path>
              </a:pathLst>
            </a:custGeom>
            <a:solidFill>
              <a:srgbClr val="717BA2"/>
            </a:solidFill>
          </p:spPr>
          <p:txBody>
            <a:bodyPr wrap="square" lIns="0" tIns="0" rIns="0" bIns="0" rtlCol="0"/>
            <a:lstStyle/>
            <a:p>
              <a:endParaRPr/>
            </a:p>
          </p:txBody>
        </p:sp>
      </p:grpSp>
      <p:sp>
        <p:nvSpPr>
          <p:cNvPr id="29" name="object 29"/>
          <p:cNvSpPr/>
          <p:nvPr/>
        </p:nvSpPr>
        <p:spPr>
          <a:xfrm>
            <a:off x="2974848" y="3005582"/>
            <a:ext cx="636270" cy="76200"/>
          </a:xfrm>
          <a:custGeom>
            <a:avLst/>
            <a:gdLst/>
            <a:ahLst/>
            <a:cxnLst/>
            <a:rect l="l" t="t" r="r" b="b"/>
            <a:pathLst>
              <a:path w="636270" h="76200">
                <a:moveTo>
                  <a:pt x="559562" y="0"/>
                </a:moveTo>
                <a:lnTo>
                  <a:pt x="559562" y="76200"/>
                </a:lnTo>
                <a:lnTo>
                  <a:pt x="626363" y="42799"/>
                </a:lnTo>
                <a:lnTo>
                  <a:pt x="572262" y="42799"/>
                </a:lnTo>
                <a:lnTo>
                  <a:pt x="572262" y="33274"/>
                </a:lnTo>
                <a:lnTo>
                  <a:pt x="626110" y="33274"/>
                </a:lnTo>
                <a:lnTo>
                  <a:pt x="559562" y="0"/>
                </a:lnTo>
                <a:close/>
              </a:path>
              <a:path w="636270" h="76200">
                <a:moveTo>
                  <a:pt x="559562" y="33274"/>
                </a:moveTo>
                <a:lnTo>
                  <a:pt x="0" y="33274"/>
                </a:lnTo>
                <a:lnTo>
                  <a:pt x="0" y="42799"/>
                </a:lnTo>
                <a:lnTo>
                  <a:pt x="559562" y="42799"/>
                </a:lnTo>
                <a:lnTo>
                  <a:pt x="559562" y="33274"/>
                </a:lnTo>
                <a:close/>
              </a:path>
              <a:path w="636270" h="76200">
                <a:moveTo>
                  <a:pt x="626110" y="33274"/>
                </a:moveTo>
                <a:lnTo>
                  <a:pt x="572262" y="33274"/>
                </a:lnTo>
                <a:lnTo>
                  <a:pt x="572262" y="42799"/>
                </a:lnTo>
                <a:lnTo>
                  <a:pt x="626363" y="42799"/>
                </a:lnTo>
                <a:lnTo>
                  <a:pt x="635762" y="38100"/>
                </a:lnTo>
                <a:lnTo>
                  <a:pt x="626110" y="33274"/>
                </a:lnTo>
                <a:close/>
              </a:path>
            </a:pathLst>
          </a:custGeom>
          <a:solidFill>
            <a:srgbClr val="717BA2"/>
          </a:solidFill>
        </p:spPr>
        <p:txBody>
          <a:bodyPr wrap="square" lIns="0" tIns="0" rIns="0" bIns="0" rtlCol="0"/>
          <a:lstStyle/>
          <a:p>
            <a:endParaRPr/>
          </a:p>
        </p:txBody>
      </p:sp>
      <p:sp>
        <p:nvSpPr>
          <p:cNvPr id="30" name="object 30"/>
          <p:cNvSpPr/>
          <p:nvPr/>
        </p:nvSpPr>
        <p:spPr>
          <a:xfrm>
            <a:off x="4210303" y="3220339"/>
            <a:ext cx="76200" cy="266065"/>
          </a:xfrm>
          <a:custGeom>
            <a:avLst/>
            <a:gdLst/>
            <a:ahLst/>
            <a:cxnLst/>
            <a:rect l="l" t="t" r="r" b="b"/>
            <a:pathLst>
              <a:path w="76200" h="266064">
                <a:moveTo>
                  <a:pt x="33400" y="189611"/>
                </a:moveTo>
                <a:lnTo>
                  <a:pt x="0" y="189611"/>
                </a:lnTo>
                <a:lnTo>
                  <a:pt x="38100" y="265811"/>
                </a:lnTo>
                <a:lnTo>
                  <a:pt x="69850" y="202311"/>
                </a:lnTo>
                <a:lnTo>
                  <a:pt x="33400" y="202311"/>
                </a:lnTo>
                <a:lnTo>
                  <a:pt x="33400" y="189611"/>
                </a:lnTo>
                <a:close/>
              </a:path>
              <a:path w="76200" h="266064">
                <a:moveTo>
                  <a:pt x="42925" y="0"/>
                </a:moveTo>
                <a:lnTo>
                  <a:pt x="33400" y="0"/>
                </a:lnTo>
                <a:lnTo>
                  <a:pt x="33400" y="202311"/>
                </a:lnTo>
                <a:lnTo>
                  <a:pt x="42925" y="202311"/>
                </a:lnTo>
                <a:lnTo>
                  <a:pt x="42925" y="0"/>
                </a:lnTo>
                <a:close/>
              </a:path>
              <a:path w="76200" h="266064">
                <a:moveTo>
                  <a:pt x="76200" y="189611"/>
                </a:moveTo>
                <a:lnTo>
                  <a:pt x="42925" y="189611"/>
                </a:lnTo>
                <a:lnTo>
                  <a:pt x="42925" y="202311"/>
                </a:lnTo>
                <a:lnTo>
                  <a:pt x="69850" y="202311"/>
                </a:lnTo>
                <a:lnTo>
                  <a:pt x="76200" y="189611"/>
                </a:lnTo>
                <a:close/>
              </a:path>
            </a:pathLst>
          </a:custGeom>
          <a:solidFill>
            <a:srgbClr val="717BA2"/>
          </a:solidFill>
        </p:spPr>
        <p:txBody>
          <a:bodyPr wrap="square" lIns="0" tIns="0" rIns="0" bIns="0" rtlCol="0"/>
          <a:lstStyle/>
          <a:p>
            <a:endParaRPr/>
          </a:p>
        </p:txBody>
      </p:sp>
      <p:sp>
        <p:nvSpPr>
          <p:cNvPr id="31" name="object 31"/>
          <p:cNvSpPr/>
          <p:nvPr/>
        </p:nvSpPr>
        <p:spPr>
          <a:xfrm>
            <a:off x="2437053" y="3898620"/>
            <a:ext cx="1195705" cy="87922"/>
          </a:xfrm>
          <a:custGeom>
            <a:avLst/>
            <a:gdLst/>
            <a:ahLst/>
            <a:cxnLst/>
            <a:rect l="l" t="t" r="r" b="b"/>
            <a:pathLst>
              <a:path w="1361439" h="76200">
                <a:moveTo>
                  <a:pt x="76200" y="0"/>
                </a:moveTo>
                <a:lnTo>
                  <a:pt x="0" y="38100"/>
                </a:lnTo>
                <a:lnTo>
                  <a:pt x="76200" y="76200"/>
                </a:lnTo>
                <a:lnTo>
                  <a:pt x="76200" y="42925"/>
                </a:lnTo>
                <a:lnTo>
                  <a:pt x="63500" y="42925"/>
                </a:lnTo>
                <a:lnTo>
                  <a:pt x="63500" y="33400"/>
                </a:lnTo>
                <a:lnTo>
                  <a:pt x="76200" y="33400"/>
                </a:lnTo>
                <a:lnTo>
                  <a:pt x="76200" y="0"/>
                </a:lnTo>
                <a:close/>
              </a:path>
              <a:path w="1361439" h="76200">
                <a:moveTo>
                  <a:pt x="76200" y="33400"/>
                </a:moveTo>
                <a:lnTo>
                  <a:pt x="63500" y="33400"/>
                </a:lnTo>
                <a:lnTo>
                  <a:pt x="63500" y="42925"/>
                </a:lnTo>
                <a:lnTo>
                  <a:pt x="76200" y="42925"/>
                </a:lnTo>
                <a:lnTo>
                  <a:pt x="76200" y="33400"/>
                </a:lnTo>
                <a:close/>
              </a:path>
              <a:path w="1361439" h="76200">
                <a:moveTo>
                  <a:pt x="1361186" y="33400"/>
                </a:moveTo>
                <a:lnTo>
                  <a:pt x="76200" y="33400"/>
                </a:lnTo>
                <a:lnTo>
                  <a:pt x="76200" y="42925"/>
                </a:lnTo>
                <a:lnTo>
                  <a:pt x="1361186" y="42925"/>
                </a:lnTo>
                <a:lnTo>
                  <a:pt x="1361186" y="33400"/>
                </a:lnTo>
                <a:close/>
              </a:path>
            </a:pathLst>
          </a:custGeom>
          <a:solidFill>
            <a:srgbClr val="717BA2"/>
          </a:solidFill>
        </p:spPr>
        <p:txBody>
          <a:bodyPr wrap="square" lIns="0" tIns="0" rIns="0" bIns="0" rtlCol="0"/>
          <a:lstStyle/>
          <a:p>
            <a:endParaRPr/>
          </a:p>
        </p:txBody>
      </p:sp>
      <p:grpSp>
        <p:nvGrpSpPr>
          <p:cNvPr id="32" name="object 32"/>
          <p:cNvGrpSpPr/>
          <p:nvPr/>
        </p:nvGrpSpPr>
        <p:grpSpPr>
          <a:xfrm>
            <a:off x="5096509" y="1696211"/>
            <a:ext cx="1304290" cy="2290331"/>
            <a:chOff x="5096509" y="1696211"/>
            <a:chExt cx="1304290" cy="2290331"/>
          </a:xfrm>
        </p:grpSpPr>
        <p:sp>
          <p:nvSpPr>
            <p:cNvPr id="33" name="object 33"/>
            <p:cNvSpPr/>
            <p:nvPr/>
          </p:nvSpPr>
          <p:spPr>
            <a:xfrm>
              <a:off x="5096509" y="1696211"/>
              <a:ext cx="1266190" cy="0"/>
            </a:xfrm>
            <a:custGeom>
              <a:avLst/>
              <a:gdLst/>
              <a:ahLst/>
              <a:cxnLst/>
              <a:rect l="l" t="t" r="r" b="b"/>
              <a:pathLst>
                <a:path w="1266189">
                  <a:moveTo>
                    <a:pt x="0" y="0"/>
                  </a:moveTo>
                  <a:lnTo>
                    <a:pt x="1266189" y="0"/>
                  </a:lnTo>
                </a:path>
              </a:pathLst>
            </a:custGeom>
            <a:ln w="9525">
              <a:solidFill>
                <a:srgbClr val="717BA2"/>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6324599" y="1696211"/>
              <a:ext cx="76200" cy="200406"/>
            </a:xfrm>
            <a:prstGeom prst="rect">
              <a:avLst/>
            </a:prstGeom>
          </p:spPr>
        </p:pic>
        <p:pic>
          <p:nvPicPr>
            <p:cNvPr id="36" name="object 36"/>
            <p:cNvPicPr/>
            <p:nvPr/>
          </p:nvPicPr>
          <p:blipFill>
            <a:blip r:embed="rId3" cstate="print"/>
            <a:stretch>
              <a:fillRect/>
            </a:stretch>
          </p:blipFill>
          <p:spPr>
            <a:xfrm>
              <a:off x="5729604" y="2869437"/>
              <a:ext cx="158623" cy="76200"/>
            </a:xfrm>
            <a:prstGeom prst="rect">
              <a:avLst/>
            </a:prstGeom>
          </p:spPr>
        </p:pic>
        <p:sp>
          <p:nvSpPr>
            <p:cNvPr id="37" name="object 37"/>
            <p:cNvSpPr/>
            <p:nvPr/>
          </p:nvSpPr>
          <p:spPr>
            <a:xfrm>
              <a:off x="5738748" y="3910342"/>
              <a:ext cx="442595" cy="76200"/>
            </a:xfrm>
            <a:custGeom>
              <a:avLst/>
              <a:gdLst/>
              <a:ahLst/>
              <a:cxnLst/>
              <a:rect l="l" t="t" r="r" b="b"/>
              <a:pathLst>
                <a:path w="442595" h="76200">
                  <a:moveTo>
                    <a:pt x="366395" y="0"/>
                  </a:moveTo>
                  <a:lnTo>
                    <a:pt x="366395" y="76199"/>
                  </a:lnTo>
                  <a:lnTo>
                    <a:pt x="433070" y="42862"/>
                  </a:lnTo>
                  <a:lnTo>
                    <a:pt x="379095" y="42862"/>
                  </a:lnTo>
                  <a:lnTo>
                    <a:pt x="379095" y="33337"/>
                  </a:lnTo>
                  <a:lnTo>
                    <a:pt x="433070" y="33337"/>
                  </a:lnTo>
                  <a:lnTo>
                    <a:pt x="366395" y="0"/>
                  </a:lnTo>
                  <a:close/>
                </a:path>
                <a:path w="442595" h="76200">
                  <a:moveTo>
                    <a:pt x="366395" y="33337"/>
                  </a:moveTo>
                  <a:lnTo>
                    <a:pt x="0" y="33337"/>
                  </a:lnTo>
                  <a:lnTo>
                    <a:pt x="0" y="42862"/>
                  </a:lnTo>
                  <a:lnTo>
                    <a:pt x="366395" y="42862"/>
                  </a:lnTo>
                  <a:lnTo>
                    <a:pt x="366395" y="33337"/>
                  </a:lnTo>
                  <a:close/>
                </a:path>
                <a:path w="442595" h="76200">
                  <a:moveTo>
                    <a:pt x="433070" y="33337"/>
                  </a:moveTo>
                  <a:lnTo>
                    <a:pt x="379095" y="33337"/>
                  </a:lnTo>
                  <a:lnTo>
                    <a:pt x="379095" y="42862"/>
                  </a:lnTo>
                  <a:lnTo>
                    <a:pt x="433070" y="42862"/>
                  </a:lnTo>
                  <a:lnTo>
                    <a:pt x="442595" y="38099"/>
                  </a:lnTo>
                  <a:lnTo>
                    <a:pt x="433070" y="33337"/>
                  </a:lnTo>
                  <a:close/>
                </a:path>
              </a:pathLst>
            </a:custGeom>
            <a:solidFill>
              <a:srgbClr val="717BA2"/>
            </a:solidFill>
          </p:spPr>
          <p:txBody>
            <a:bodyPr wrap="square" lIns="0" tIns="0" rIns="0" bIns="0" rtlCol="0"/>
            <a:lstStyle/>
            <a:p>
              <a:endParaRPr dirty="0"/>
            </a:p>
          </p:txBody>
        </p:sp>
      </p:grpSp>
      <p:sp>
        <p:nvSpPr>
          <p:cNvPr id="38" name="object 38"/>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8</a:t>
            </a:fld>
            <a:endParaRPr spc="-25" dirty="0"/>
          </a:p>
        </p:txBody>
      </p:sp>
      <p:sp>
        <p:nvSpPr>
          <p:cNvPr id="39" name="object 39"/>
          <p:cNvSpPr txBox="1">
            <a:spLocks noGrp="1"/>
          </p:cNvSpPr>
          <p:nvPr>
            <p:ph type="ftr" sz="quarter" idx="5"/>
          </p:nvPr>
        </p:nvSpPr>
        <p:spPr>
          <a:xfrm>
            <a:off x="1420623" y="4862960"/>
            <a:ext cx="6150353" cy="185979"/>
          </a:xfrm>
          <a:prstGeom prst="rect">
            <a:avLst/>
          </a:prstGeom>
        </p:spPr>
        <p:txBody>
          <a:bodyPr vert="horz" wrap="square" lIns="0" tIns="0" rIns="0" bIns="0" rtlCol="0">
            <a:spAutoFit/>
          </a:bodyPr>
          <a:lstStyle/>
          <a:p>
            <a:pPr marL="12700" algn="ctr">
              <a:lnSpc>
                <a:spcPts val="1410"/>
              </a:lnSpc>
            </a:pPr>
            <a:r>
              <a:rPr lang="en-IN"/>
              <a:t>CGB1221 – DATABASE MANAGEMENT SYSTEMS - END SEMESTER PROJECT REVIEW</a:t>
            </a:r>
            <a:endParaRPr spc="-50" dirty="0"/>
          </a:p>
        </p:txBody>
      </p:sp>
      <p:cxnSp>
        <p:nvCxnSpPr>
          <p:cNvPr id="41" name="Straight Connector 40">
            <a:extLst>
              <a:ext uri="{FF2B5EF4-FFF2-40B4-BE49-F238E27FC236}">
                <a16:creationId xmlns:a16="http://schemas.microsoft.com/office/drawing/2014/main" id="{8321AA57-5689-1290-E637-6EE3797EA6D5}"/>
              </a:ext>
            </a:extLst>
          </p:cNvPr>
          <p:cNvCxnSpPr/>
          <p:nvPr/>
        </p:nvCxnSpPr>
        <p:spPr>
          <a:xfrm>
            <a:off x="5729604" y="2328938"/>
            <a:ext cx="9144" cy="161950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AF830-A7CE-D3C0-89E5-7B5CB91A4E9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EB01EF5-AF10-98D7-BC83-A59417B387AF}"/>
              </a:ext>
            </a:extLst>
          </p:cNvPr>
          <p:cNvSpPr/>
          <p:nvPr/>
        </p:nvSpPr>
        <p:spPr>
          <a:xfrm>
            <a:off x="457200" y="114300"/>
            <a:ext cx="8229600" cy="742950"/>
          </a:xfrm>
          <a:custGeom>
            <a:avLst/>
            <a:gdLst/>
            <a:ahLst/>
            <a:cxnLst/>
            <a:rect l="l" t="t" r="r" b="b"/>
            <a:pathLst>
              <a:path w="8229600" h="742950">
                <a:moveTo>
                  <a:pt x="8229600" y="0"/>
                </a:moveTo>
                <a:lnTo>
                  <a:pt x="0" y="0"/>
                </a:lnTo>
                <a:lnTo>
                  <a:pt x="0" y="742950"/>
                </a:lnTo>
                <a:lnTo>
                  <a:pt x="8229600" y="742950"/>
                </a:lnTo>
                <a:lnTo>
                  <a:pt x="8229600" y="0"/>
                </a:lnTo>
                <a:close/>
              </a:path>
            </a:pathLst>
          </a:custGeom>
          <a:solidFill>
            <a:srgbClr val="93B9C3"/>
          </a:solidFill>
        </p:spPr>
        <p:txBody>
          <a:bodyPr wrap="square" lIns="0" tIns="0" rIns="0" bIns="0" rtlCol="0"/>
          <a:lstStyle/>
          <a:p>
            <a:endParaRPr dirty="0"/>
          </a:p>
        </p:txBody>
      </p:sp>
      <p:sp>
        <p:nvSpPr>
          <p:cNvPr id="3" name="object 3">
            <a:extLst>
              <a:ext uri="{FF2B5EF4-FFF2-40B4-BE49-F238E27FC236}">
                <a16:creationId xmlns:a16="http://schemas.microsoft.com/office/drawing/2014/main" id="{6984A268-3839-2098-0EB0-BDB933EB364A}"/>
              </a:ext>
            </a:extLst>
          </p:cNvPr>
          <p:cNvSpPr txBox="1">
            <a:spLocks noGrp="1"/>
          </p:cNvSpPr>
          <p:nvPr>
            <p:ph type="title"/>
          </p:nvPr>
        </p:nvSpPr>
        <p:spPr>
          <a:prstGeom prst="rect">
            <a:avLst/>
          </a:prstGeom>
        </p:spPr>
        <p:txBody>
          <a:bodyPr vert="horz" wrap="square" lIns="0" tIns="138303" rIns="0" bIns="0" rtlCol="0">
            <a:spAutoFit/>
          </a:bodyPr>
          <a:lstStyle/>
          <a:p>
            <a:pPr algn="ctr">
              <a:lnSpc>
                <a:spcPct val="100000"/>
              </a:lnSpc>
              <a:spcBef>
                <a:spcPts val="105"/>
              </a:spcBef>
            </a:pPr>
            <a:r>
              <a:rPr lang="en-IN" sz="3200" b="1" dirty="0">
                <a:solidFill>
                  <a:schemeClr val="tx1"/>
                </a:solidFill>
                <a:latin typeface="Times New Roman" pitchFamily="18" charset="0"/>
                <a:cs typeface="Times New Roman" pitchFamily="18" charset="0"/>
              </a:rPr>
              <a:t>Proposed System - </a:t>
            </a:r>
            <a:r>
              <a:rPr lang="en-IN" sz="3200" b="1" dirty="0">
                <a:latin typeface="Times New Roman" pitchFamily="18" charset="0"/>
                <a:cs typeface="Times New Roman" pitchFamily="18" charset="0"/>
              </a:rPr>
              <a:t>Description</a:t>
            </a:r>
            <a:endParaRPr sz="3200" dirty="0"/>
          </a:p>
        </p:txBody>
      </p:sp>
      <p:sp>
        <p:nvSpPr>
          <p:cNvPr id="16" name="object 16">
            <a:extLst>
              <a:ext uri="{FF2B5EF4-FFF2-40B4-BE49-F238E27FC236}">
                <a16:creationId xmlns:a16="http://schemas.microsoft.com/office/drawing/2014/main" id="{8F7E6293-3BCC-9ABF-082C-BAB7BFB39D59}"/>
              </a:ext>
            </a:extLst>
          </p:cNvPr>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9</a:t>
            </a:fld>
            <a:endParaRPr spc="-25" dirty="0"/>
          </a:p>
        </p:txBody>
      </p:sp>
      <p:sp>
        <p:nvSpPr>
          <p:cNvPr id="17" name="object 17">
            <a:extLst>
              <a:ext uri="{FF2B5EF4-FFF2-40B4-BE49-F238E27FC236}">
                <a16:creationId xmlns:a16="http://schemas.microsoft.com/office/drawing/2014/main" id="{055ED6C1-C295-3698-37E8-B9BCBEC0B616}"/>
              </a:ext>
            </a:extLst>
          </p:cNvPr>
          <p:cNvSpPr txBox="1">
            <a:spLocks noGrp="1"/>
          </p:cNvSpPr>
          <p:nvPr>
            <p:ph type="ftr" sz="quarter" idx="5"/>
          </p:nvPr>
        </p:nvSpPr>
        <p:spPr>
          <a:xfrm>
            <a:off x="1487679" y="4849664"/>
            <a:ext cx="6168642" cy="179536"/>
          </a:xfrm>
          <a:prstGeom prst="rect">
            <a:avLst/>
          </a:prstGeom>
        </p:spPr>
        <p:txBody>
          <a:bodyPr vert="horz" wrap="square" lIns="0" tIns="0" rIns="0" bIns="0" rtlCol="0">
            <a:spAutoFit/>
          </a:bodyPr>
          <a:lstStyle/>
          <a:p>
            <a:pPr marL="12700">
              <a:lnSpc>
                <a:spcPts val="1410"/>
              </a:lnSpc>
            </a:pPr>
            <a:r>
              <a:rPr lang="en-IN"/>
              <a:t>CGB1221 – DATABASE MANAGEMENT SYSTEMS - END SEMESTER PROJECT REVIEW</a:t>
            </a:r>
            <a:endParaRPr spc="-50" dirty="0"/>
          </a:p>
        </p:txBody>
      </p:sp>
      <p:sp>
        <p:nvSpPr>
          <p:cNvPr id="12" name="object 12">
            <a:extLst>
              <a:ext uri="{FF2B5EF4-FFF2-40B4-BE49-F238E27FC236}">
                <a16:creationId xmlns:a16="http://schemas.microsoft.com/office/drawing/2014/main" id="{7542E6EC-0E2D-2E14-45A8-FE784B718F51}"/>
              </a:ext>
            </a:extLst>
          </p:cNvPr>
          <p:cNvSpPr txBox="1"/>
          <p:nvPr/>
        </p:nvSpPr>
        <p:spPr>
          <a:xfrm>
            <a:off x="535940" y="4024071"/>
            <a:ext cx="76200" cy="92974"/>
          </a:xfrm>
          <a:prstGeom prst="rect">
            <a:avLst/>
          </a:prstGeom>
        </p:spPr>
        <p:txBody>
          <a:bodyPr vert="horz" wrap="square" lIns="0" tIns="15875" rIns="0" bIns="0" rtlCol="0">
            <a:spAutoFit/>
          </a:bodyPr>
          <a:lstStyle/>
          <a:p>
            <a:pPr marL="12700">
              <a:lnSpc>
                <a:spcPct val="100000"/>
              </a:lnSpc>
              <a:spcBef>
                <a:spcPts val="125"/>
              </a:spcBef>
            </a:pPr>
            <a:r>
              <a:rPr sz="500" b="1" spc="-25" dirty="0">
                <a:solidFill>
                  <a:srgbClr val="717BA2"/>
                </a:solidFill>
                <a:latin typeface="Times New Roman"/>
                <a:cs typeface="Times New Roman"/>
              </a:rPr>
              <a:t>.</a:t>
            </a:r>
            <a:endParaRPr sz="500" dirty="0">
              <a:latin typeface="Times New Roman"/>
              <a:cs typeface="Times New Roman"/>
            </a:endParaRPr>
          </a:p>
        </p:txBody>
      </p:sp>
      <p:sp>
        <p:nvSpPr>
          <p:cNvPr id="15" name="object 15">
            <a:extLst>
              <a:ext uri="{FF2B5EF4-FFF2-40B4-BE49-F238E27FC236}">
                <a16:creationId xmlns:a16="http://schemas.microsoft.com/office/drawing/2014/main" id="{8B00A406-EB52-62C7-5341-C8C82528692C}"/>
              </a:ext>
            </a:extLst>
          </p:cNvPr>
          <p:cNvSpPr txBox="1"/>
          <p:nvPr/>
        </p:nvSpPr>
        <p:spPr>
          <a:xfrm>
            <a:off x="990600" y="929361"/>
            <a:ext cx="7696200" cy="3920303"/>
          </a:xfrm>
          <a:prstGeom prst="rect">
            <a:avLst/>
          </a:prstGeom>
        </p:spPr>
        <p:txBody>
          <a:bodyPr vert="horz" wrap="square" lIns="0" tIns="55244" rIns="0" bIns="0" rtlCol="0">
            <a:spAutoFit/>
          </a:bodyPr>
          <a:lstStyle/>
          <a:p>
            <a:pPr marL="285750" indent="-285750" algn="just">
              <a:lnSpc>
                <a:spcPct val="20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Users can register and log in</a:t>
            </a:r>
            <a:r>
              <a:rPr lang="en-US" sz="1600" b="0" i="0" dirty="0">
                <a:effectLst/>
                <a:latin typeface="Times New Roman" panose="02020603050405020304" pitchFamily="18" charset="0"/>
                <a:cs typeface="Times New Roman" panose="02020603050405020304" pitchFamily="18" charset="0"/>
              </a:rPr>
              <a:t> to access the system.</a:t>
            </a:r>
          </a:p>
          <a:p>
            <a:pPr marL="285750" indent="-285750" algn="just">
              <a:lnSpc>
                <a:spcPct val="20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They can search for buses</a:t>
            </a:r>
            <a:r>
              <a:rPr lang="en-US" sz="1600" b="0" i="0" dirty="0">
                <a:effectLst/>
                <a:latin typeface="Times New Roman" panose="02020603050405020304" pitchFamily="18" charset="0"/>
                <a:cs typeface="Times New Roman" panose="02020603050405020304" pitchFamily="18" charset="0"/>
              </a:rPr>
              <a:t> based on </a:t>
            </a:r>
            <a:r>
              <a:rPr lang="en-US" sz="1600" b="1" i="0" dirty="0">
                <a:effectLst/>
                <a:latin typeface="Times New Roman" panose="02020603050405020304" pitchFamily="18" charset="0"/>
                <a:cs typeface="Times New Roman" panose="02020603050405020304" pitchFamily="18" charset="0"/>
              </a:rPr>
              <a:t>departure and arrival locations</a:t>
            </a:r>
            <a:r>
              <a:rPr lang="en-US" sz="1600" b="0" i="0" dirty="0">
                <a:effectLst/>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Users select seats</a:t>
            </a:r>
            <a:r>
              <a:rPr lang="en-US" sz="1600" b="0" i="0" dirty="0">
                <a:effectLst/>
                <a:latin typeface="Times New Roman" panose="02020603050405020304" pitchFamily="18" charset="0"/>
                <a:cs typeface="Times New Roman" panose="02020603050405020304" pitchFamily="18" charset="0"/>
              </a:rPr>
              <a:t> and proceed to </a:t>
            </a:r>
            <a:r>
              <a:rPr lang="en-US" sz="1600" b="1" i="0" dirty="0">
                <a:effectLst/>
                <a:latin typeface="Times New Roman" panose="02020603050405020304" pitchFamily="18" charset="0"/>
                <a:cs typeface="Times New Roman" panose="02020603050405020304" pitchFamily="18" charset="0"/>
              </a:rPr>
              <a:t>payment through Payment Gateway</a:t>
            </a:r>
            <a:r>
              <a:rPr lang="en-US" sz="1600" b="0" i="0" dirty="0">
                <a:effectLst/>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Bookings are confirmed</a:t>
            </a:r>
            <a:r>
              <a:rPr lang="en-US" sz="1600" b="0" i="0" dirty="0">
                <a:effectLst/>
                <a:latin typeface="Times New Roman" panose="02020603050405020304" pitchFamily="18" charset="0"/>
                <a:cs typeface="Times New Roman" panose="02020603050405020304" pitchFamily="18" charset="0"/>
              </a:rPr>
              <a:t>, and users can </a:t>
            </a:r>
            <a:r>
              <a:rPr lang="en-US" sz="1600" b="1" i="0" dirty="0">
                <a:effectLst/>
                <a:latin typeface="Times New Roman" panose="02020603050405020304" pitchFamily="18" charset="0"/>
                <a:cs typeface="Times New Roman" panose="02020603050405020304" pitchFamily="18" charset="0"/>
              </a:rPr>
              <a:t>view booking history</a:t>
            </a:r>
            <a:r>
              <a:rPr lang="en-US" sz="1600" b="0" i="0" dirty="0">
                <a:effectLst/>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Ø"/>
            </a:pPr>
            <a:r>
              <a:rPr lang="en-US" sz="1600" b="1" i="0" dirty="0">
                <a:effectLst/>
                <a:latin typeface="Times New Roman" panose="02020603050405020304" pitchFamily="18" charset="0"/>
                <a:cs typeface="Times New Roman" panose="02020603050405020304" pitchFamily="18" charset="0"/>
              </a:rPr>
              <a:t>Admins can manage bus schedules</a:t>
            </a:r>
            <a:r>
              <a:rPr lang="en-US" sz="1600" b="0" i="0" dirty="0">
                <a:effectLst/>
                <a:latin typeface="Times New Roman" panose="02020603050405020304" pitchFamily="18" charset="0"/>
                <a:cs typeface="Times New Roman" panose="02020603050405020304" pitchFamily="18" charset="0"/>
              </a:rPr>
              <a:t>, </a:t>
            </a:r>
            <a:r>
              <a:rPr lang="en-US" sz="1600" b="1" i="0" dirty="0">
                <a:effectLst/>
                <a:latin typeface="Times New Roman" panose="02020603050405020304" pitchFamily="18" charset="0"/>
                <a:cs typeface="Times New Roman" panose="02020603050405020304" pitchFamily="18" charset="0"/>
              </a:rPr>
              <a:t>monitor bookings</a:t>
            </a:r>
            <a:r>
              <a:rPr lang="en-US" sz="1600" b="0" i="0" dirty="0">
                <a:effectLst/>
                <a:latin typeface="Times New Roman" panose="02020603050405020304" pitchFamily="18" charset="0"/>
                <a:cs typeface="Times New Roman" panose="02020603050405020304" pitchFamily="18" charset="0"/>
              </a:rPr>
              <a:t>, and </a:t>
            </a:r>
            <a:r>
              <a:rPr lang="en-US" sz="1600" b="1" i="0" dirty="0">
                <a:effectLst/>
                <a:latin typeface="Times New Roman" panose="02020603050405020304" pitchFamily="18" charset="0"/>
                <a:cs typeface="Times New Roman" panose="02020603050405020304" pitchFamily="18" charset="0"/>
              </a:rPr>
              <a:t>generate reports</a:t>
            </a:r>
            <a:r>
              <a:rPr lang="en-US" sz="1600" b="0" i="0" dirty="0">
                <a:effectLst/>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Ø"/>
            </a:pPr>
            <a:r>
              <a:rPr lang="en-US" sz="1600" b="0" i="0" dirty="0">
                <a:effectLst/>
                <a:latin typeface="Times New Roman" panose="02020603050405020304" pitchFamily="18" charset="0"/>
                <a:cs typeface="Times New Roman" panose="02020603050405020304" pitchFamily="18" charset="0"/>
              </a:rPr>
              <a:t>The system is designed for </a:t>
            </a:r>
            <a:r>
              <a:rPr lang="en-US" sz="1600" b="1" i="0" dirty="0">
                <a:effectLst/>
                <a:latin typeface="Times New Roman" panose="02020603050405020304" pitchFamily="18" charset="0"/>
                <a:cs typeface="Times New Roman" panose="02020603050405020304" pitchFamily="18" charset="0"/>
              </a:rPr>
              <a:t>efficiency, security, and real-time booking updates</a:t>
            </a:r>
            <a:r>
              <a:rPr lang="en-US" sz="1600" b="0" i="0" dirty="0">
                <a:effectLst/>
                <a:latin typeface="Times New Roman" panose="02020603050405020304" pitchFamily="18" charset="0"/>
                <a:cs typeface="Times New Roman" panose="02020603050405020304" pitchFamily="18" charset="0"/>
              </a:rPr>
              <a:t>.</a:t>
            </a:r>
          </a:p>
          <a:p>
            <a:pPr marL="285750" indent="-285750" algn="just">
              <a:lnSpc>
                <a:spcPct val="2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SOS and Alternative trip plan</a:t>
            </a:r>
            <a:endParaRPr lang="en-US" sz="1600" b="0" i="0" dirty="0">
              <a:effectLst/>
              <a:latin typeface="Times New Roman" panose="02020603050405020304" pitchFamily="18" charset="0"/>
              <a:cs typeface="Times New Roman" panose="02020603050405020304" pitchFamily="18" charset="0"/>
            </a:endParaRPr>
          </a:p>
          <a:p>
            <a:pPr algn="just">
              <a:lnSpc>
                <a:spcPct val="200000"/>
              </a:lnSpc>
            </a:pPr>
            <a:endParaRPr lang="en-IN" sz="16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77266001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401</TotalTime>
  <Words>1302</Words>
  <Application>Microsoft Office PowerPoint</Application>
  <PresentationFormat>On-screen Show (16:9)</PresentationFormat>
  <Paragraphs>184</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Arial</vt:lpstr>
      <vt:lpstr>Bookman Old Style</vt:lpstr>
      <vt:lpstr>Calibri</vt:lpstr>
      <vt:lpstr>Gill Sans MT</vt:lpstr>
      <vt:lpstr>Times New Roman</vt:lpstr>
      <vt:lpstr>Wingdings</vt:lpstr>
      <vt:lpstr>Wingdings 3</vt:lpstr>
      <vt:lpstr>Office Theme</vt:lpstr>
      <vt:lpstr>Origin</vt:lpstr>
      <vt:lpstr>CGB1221 – DATABASE MANAGEMENT SYSTEMS END SEMESTER PROJECT REVIEW</vt:lpstr>
      <vt:lpstr>Title of the Project</vt:lpstr>
      <vt:lpstr>Abstract</vt:lpstr>
      <vt:lpstr>Abstract with CO/PO Mapping</vt:lpstr>
      <vt:lpstr>Introduction</vt:lpstr>
      <vt:lpstr>DBMS Concepts Used</vt:lpstr>
      <vt:lpstr>E-R DIAGRAM</vt:lpstr>
      <vt:lpstr>Proposed System Architecture</vt:lpstr>
      <vt:lpstr>Proposed System - Description</vt:lpstr>
      <vt:lpstr>List of Modules</vt:lpstr>
      <vt:lpstr>Module Description</vt:lpstr>
      <vt:lpstr>Module Description (Cont..)</vt:lpstr>
      <vt:lpstr>Software Specification  (Tools / Programming Languages used)</vt:lpstr>
      <vt:lpstr>Sample Screen shot</vt:lpstr>
      <vt:lpstr>Sample Screen shot</vt:lpstr>
      <vt:lpstr>Sample Screen shot</vt:lpstr>
      <vt:lpstr>Sample Screen shot</vt:lpstr>
      <vt:lpstr>Sample Screen shot</vt:lpstr>
      <vt:lpstr>Conclusion</vt:lpstr>
      <vt:lpstr>Thank You</vt:lpstr>
      <vt:lpstr>New Innovations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Booking System</dc:title>
  <dc:creator>Arun Sanjeev M S</dc:creator>
  <cp:keywords>4th Sem Project</cp:keywords>
  <cp:lastModifiedBy>SENGOTTUVEL MUTHUSAMY</cp:lastModifiedBy>
  <cp:revision>19</cp:revision>
  <cp:lastPrinted>2025-06-01T13:33:01Z</cp:lastPrinted>
  <dcterms:created xsi:type="dcterms:W3CDTF">2025-03-04T03:36:14Z</dcterms:created>
  <dcterms:modified xsi:type="dcterms:W3CDTF">2025-06-01T15:43:11Z</dcterms:modified>
  <cp:category>DBMS Project Presentation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2025-03-03T00:00:00Z</vt:filetime>
  </property>
  <property fmtid="{D5CDD505-2E9C-101B-9397-08002B2CF9AE}" pid="3" name="Creator">
    <vt:lpwstr>Microsoft® PowerPoint® 2021</vt:lpwstr>
  </property>
  <property fmtid="{D5CDD505-2E9C-101B-9397-08002B2CF9AE}" pid="4" name="LastSaved">
    <vt:filetime>2025-03-04T00:00:00Z</vt:filetime>
  </property>
  <property fmtid="{D5CDD505-2E9C-101B-9397-08002B2CF9AE}" pid="5" name="Producer">
    <vt:lpwstr>3-Heights(TM) PDF Security Shell 4.8.25.2 (http://www.pdf-tools.com)</vt:lpwstr>
  </property>
</Properties>
</file>