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471" r:id="rId3"/>
    <p:sldId id="472" r:id="rId4"/>
    <p:sldId id="258" r:id="rId5"/>
    <p:sldId id="266" r:id="rId6"/>
    <p:sldId id="259" r:id="rId7"/>
    <p:sldId id="260" r:id="rId8"/>
    <p:sldId id="261" r:id="rId9"/>
    <p:sldId id="262" r:id="rId10"/>
    <p:sldId id="264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 autoAdjust="0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68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E8BBCD-7890-F721-3F7F-E01DE74C69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F0707-234A-9FE0-DC8C-29D3BD9CFB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B20D3-AB9E-4FE9-988C-DD871E3D4B0A}" type="datetimeFigureOut">
              <a:rPr lang="en-IN" smtClean="0"/>
              <a:t>02/05/2024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4B4686-F38B-77BE-6C8C-FA48B90C1D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5C3D8-6968-70FD-E223-B7C7047987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D189E-112A-4040-8359-DC507049C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9250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4366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93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62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70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1870489" y="978441"/>
            <a:ext cx="1090335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endParaRPr lang="en-US" sz="6000" b="1" dirty="0"/>
          </a:p>
        </p:txBody>
      </p:sp>
      <p:sp>
        <p:nvSpPr>
          <p:cNvPr id="5" name="Text 2"/>
          <p:cNvSpPr/>
          <p:nvPr/>
        </p:nvSpPr>
        <p:spPr>
          <a:xfrm>
            <a:off x="3173968" y="3292912"/>
            <a:ext cx="27654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800" u="sng" dirty="0"/>
          </a:p>
        </p:txBody>
      </p:sp>
      <p:sp>
        <p:nvSpPr>
          <p:cNvPr id="6" name="Text 3"/>
          <p:cNvSpPr/>
          <p:nvPr/>
        </p:nvSpPr>
        <p:spPr>
          <a:xfrm>
            <a:off x="2624376" y="3862267"/>
            <a:ext cx="2765465" cy="45179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ct val="150000"/>
              </a:lnSpc>
            </a:pPr>
            <a:endParaRPr lang="en-US" sz="2000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7" name="Text 4"/>
          <p:cNvSpPr/>
          <p:nvPr/>
        </p:nvSpPr>
        <p:spPr>
          <a:xfrm>
            <a:off x="6439376" y="3364476"/>
            <a:ext cx="27654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800" u="sng" dirty="0"/>
          </a:p>
        </p:txBody>
      </p:sp>
      <p:sp>
        <p:nvSpPr>
          <p:cNvPr id="8" name="Text 5"/>
          <p:cNvSpPr/>
          <p:nvPr/>
        </p:nvSpPr>
        <p:spPr>
          <a:xfrm>
            <a:off x="5939433" y="4209455"/>
            <a:ext cx="276546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/>
            <a:endParaRPr lang="en-US" sz="2400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9" name="Text 6"/>
          <p:cNvSpPr/>
          <p:nvPr/>
        </p:nvSpPr>
        <p:spPr>
          <a:xfrm>
            <a:off x="9774404" y="3453079"/>
            <a:ext cx="27654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800" u="sng" dirty="0"/>
          </a:p>
        </p:txBody>
      </p:sp>
      <p:sp>
        <p:nvSpPr>
          <p:cNvPr id="10" name="Text 7"/>
          <p:cNvSpPr/>
          <p:nvPr/>
        </p:nvSpPr>
        <p:spPr>
          <a:xfrm>
            <a:off x="9254490" y="4209455"/>
            <a:ext cx="3805294" cy="16964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ct val="150000"/>
              </a:lnSpc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</a:p>
        </p:txBody>
      </p:sp>
      <p:sp>
        <p:nvSpPr>
          <p:cNvPr id="12" name="Text 1">
            <a:extLst>
              <a:ext uri="{FF2B5EF4-FFF2-40B4-BE49-F238E27FC236}">
                <a16:creationId xmlns:a16="http://schemas.microsoft.com/office/drawing/2014/main" id="{1B1ACF42-7A8A-7B33-DBBE-E45DF5783A14}"/>
              </a:ext>
            </a:extLst>
          </p:cNvPr>
          <p:cNvSpPr/>
          <p:nvPr/>
        </p:nvSpPr>
        <p:spPr>
          <a:xfrm>
            <a:off x="2624376" y="1703816"/>
            <a:ext cx="894849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endParaRPr lang="en-US" sz="28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1D7C68E-3A28-D72B-983A-5E2B3B8764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>
                <a:solidFill>
                  <a:schemeClr val="bg1"/>
                </a:solidFill>
              </a:rPr>
              <a:t> 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87032D56-755E-4226-0A91-A9E246D532F9}"/>
              </a:ext>
            </a:extLst>
          </p:cNvPr>
          <p:cNvSpPr txBox="1">
            <a:spLocks/>
          </p:cNvSpPr>
          <p:nvPr/>
        </p:nvSpPr>
        <p:spPr>
          <a:xfrm>
            <a:off x="1235578" y="2407920"/>
            <a:ext cx="12435840" cy="3169920"/>
          </a:xfrm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IN" sz="4000" b="1" dirty="0">
                <a:solidFill>
                  <a:schemeClr val="bg1"/>
                </a:solidFill>
              </a:rPr>
              <a:t>CGB1121 – PYTHON PROGRAMMING PROJECT WORK</a:t>
            </a:r>
          </a:p>
          <a:p>
            <a:pPr algn="ctr">
              <a:defRPr/>
            </a:pPr>
            <a:r>
              <a:rPr lang="en-IN" sz="4000" b="1" dirty="0">
                <a:solidFill>
                  <a:schemeClr val="bg1"/>
                </a:solidFill>
              </a:rPr>
              <a:t>  </a:t>
            </a:r>
          </a:p>
          <a:p>
            <a:pPr algn="ctr">
              <a:defRPr/>
            </a:pPr>
            <a:r>
              <a:rPr lang="en-IN" sz="4000" b="1" baseline="30000" dirty="0">
                <a:solidFill>
                  <a:schemeClr val="bg1"/>
                </a:solidFill>
              </a:rPr>
              <a:t>2ND</a:t>
            </a:r>
            <a:r>
              <a:rPr lang="en-IN" sz="4000" b="1" dirty="0">
                <a:solidFill>
                  <a:schemeClr val="bg1"/>
                </a:solidFill>
              </a:rPr>
              <a:t> Semester (2023-2027 Batch)</a:t>
            </a:r>
          </a:p>
          <a:p>
            <a:pPr algn="ctr">
              <a:defRPr/>
            </a:pPr>
            <a:endParaRPr lang="en-IN" sz="4000" b="1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IN" sz="4000" b="1" dirty="0">
                <a:solidFill>
                  <a:schemeClr val="bg1"/>
                </a:solidFill>
              </a:rPr>
              <a:t>0  </a:t>
            </a:r>
            <a:r>
              <a:rPr lang="en-IN" sz="4000" b="1" dirty="0" err="1">
                <a:solidFill>
                  <a:schemeClr val="bg1"/>
                </a:solidFill>
              </a:rPr>
              <a:t>th</a:t>
            </a:r>
            <a:r>
              <a:rPr lang="en-IN" sz="4000" b="1" dirty="0">
                <a:solidFill>
                  <a:schemeClr val="bg1"/>
                </a:solidFill>
              </a:rPr>
              <a:t> REVIEW PRESENTATION 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B80F2CE-FCF8-6D1F-9C79-D4505A637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0" cy="0"/>
          </a:xfrm>
          <a:noFill/>
          <a:ln>
            <a:miter lim="800000"/>
            <a:headEnd/>
            <a:tailEnd/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B3AA75-1EA1-4A20-9182-A423EE2FFA8F}" type="slidenum">
              <a:rPr lang="en-US" altLang="en-US" smtClean="0">
                <a:solidFill>
                  <a:schemeClr val="bg1"/>
                </a:solidFill>
              </a:rPr>
              <a:pPr/>
              <a:t>1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1CF39EF6-FC3F-CCF3-4463-4F3F8B1FE22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316480" y="6797040"/>
            <a:ext cx="25603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altLang="en-US" sz="3200" dirty="0">
                <a:solidFill>
                  <a:schemeClr val="bg1"/>
                </a:solidFill>
              </a:rPr>
              <a:t>Batch No :</a:t>
            </a: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83023A0A-1E95-D005-C1D3-99BA33A931D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0241280" y="6797041"/>
            <a:ext cx="25603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altLang="en-US" sz="3200" dirty="0">
                <a:solidFill>
                  <a:schemeClr val="bg1"/>
                </a:solidFill>
              </a:rPr>
              <a:t>Date: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772E700-624F-8856-7C3D-64272F20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108" y="-68372"/>
            <a:ext cx="5717641" cy="21538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6271218" y="354161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Thank You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2624376" y="4450913"/>
            <a:ext cx="938164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1870489" y="978441"/>
            <a:ext cx="1090335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6000" b="1" dirty="0">
                <a:solidFill>
                  <a:srgbClr val="FFFFFF"/>
                </a:solidFill>
                <a:latin typeface="Barlow, sans-serif" pitchFamily="34" charset="0"/>
                <a:ea typeface="Barlow, sans-serif" pitchFamily="34" charset="-122"/>
              </a:rPr>
              <a:t>TEXT – TO – VOICE GENERATOR</a:t>
            </a:r>
            <a:endParaRPr lang="en-US" sz="6000" b="1" dirty="0"/>
          </a:p>
        </p:txBody>
      </p:sp>
      <p:sp>
        <p:nvSpPr>
          <p:cNvPr id="5" name="Text 2"/>
          <p:cNvSpPr/>
          <p:nvPr/>
        </p:nvSpPr>
        <p:spPr>
          <a:xfrm>
            <a:off x="3173968" y="3292912"/>
            <a:ext cx="27654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800" u="sng" dirty="0"/>
          </a:p>
        </p:txBody>
      </p:sp>
      <p:sp>
        <p:nvSpPr>
          <p:cNvPr id="6" name="Text 3"/>
          <p:cNvSpPr/>
          <p:nvPr/>
        </p:nvSpPr>
        <p:spPr>
          <a:xfrm>
            <a:off x="2624376" y="3862267"/>
            <a:ext cx="2765465" cy="45179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ct val="150000"/>
              </a:lnSpc>
            </a:pPr>
            <a:endParaRPr lang="en-US" sz="2000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7" name="Text 4"/>
          <p:cNvSpPr/>
          <p:nvPr/>
        </p:nvSpPr>
        <p:spPr>
          <a:xfrm>
            <a:off x="6439376" y="3364476"/>
            <a:ext cx="27654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800" u="sng" dirty="0"/>
          </a:p>
        </p:txBody>
      </p:sp>
      <p:sp>
        <p:nvSpPr>
          <p:cNvPr id="8" name="Text 5"/>
          <p:cNvSpPr/>
          <p:nvPr/>
        </p:nvSpPr>
        <p:spPr>
          <a:xfrm>
            <a:off x="5939433" y="4209455"/>
            <a:ext cx="276546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/>
            <a:endParaRPr lang="en-US" sz="2400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9" name="Text 6"/>
          <p:cNvSpPr/>
          <p:nvPr/>
        </p:nvSpPr>
        <p:spPr>
          <a:xfrm>
            <a:off x="9774404" y="3453079"/>
            <a:ext cx="27654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800" u="sng" dirty="0"/>
          </a:p>
        </p:txBody>
      </p:sp>
      <p:sp>
        <p:nvSpPr>
          <p:cNvPr id="10" name="Text 7"/>
          <p:cNvSpPr/>
          <p:nvPr/>
        </p:nvSpPr>
        <p:spPr>
          <a:xfrm>
            <a:off x="9254490" y="4209455"/>
            <a:ext cx="3805294" cy="16964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ct val="150000"/>
              </a:lnSpc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</a:p>
        </p:txBody>
      </p:sp>
      <p:sp>
        <p:nvSpPr>
          <p:cNvPr id="12" name="Text 1">
            <a:extLst>
              <a:ext uri="{FF2B5EF4-FFF2-40B4-BE49-F238E27FC236}">
                <a16:creationId xmlns:a16="http://schemas.microsoft.com/office/drawing/2014/main" id="{1B1ACF42-7A8A-7B33-DBBE-E45DF5783A14}"/>
              </a:ext>
            </a:extLst>
          </p:cNvPr>
          <p:cNvSpPr/>
          <p:nvPr/>
        </p:nvSpPr>
        <p:spPr>
          <a:xfrm>
            <a:off x="2624376" y="1703816"/>
            <a:ext cx="894849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( 0</a:t>
            </a:r>
            <a:r>
              <a:rPr lang="en-US" sz="2800" baseline="30000" dirty="0">
                <a:solidFill>
                  <a:srgbClr val="FFFFF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th</a:t>
            </a:r>
            <a:r>
              <a:rPr lang="en-US" sz="2800" dirty="0">
                <a:solidFill>
                  <a:srgbClr val="FFFFF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 Review Presentation )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A5466A-464B-636D-C421-FCFA6B2CB33D}"/>
              </a:ext>
            </a:extLst>
          </p:cNvPr>
          <p:cNvSpPr txBox="1"/>
          <p:nvPr/>
        </p:nvSpPr>
        <p:spPr>
          <a:xfrm>
            <a:off x="2074347" y="3862267"/>
            <a:ext cx="1163255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3600" b="1" dirty="0">
                <a:solidFill>
                  <a:schemeClr val="bg1"/>
                </a:solidFill>
                <a:latin typeface="Barlow" panose="00000500000000000000" pitchFamily="2" charset="0"/>
              </a:rPr>
              <a:t>Name of the Candidate	</a:t>
            </a:r>
            <a:r>
              <a:rPr lang="en-IN" altLang="en-US" sz="3600" dirty="0">
                <a:solidFill>
                  <a:schemeClr val="bg1"/>
                </a:solidFill>
                <a:latin typeface="Barlow" panose="00000500000000000000" pitchFamily="2" charset="0"/>
              </a:rPr>
              <a:t>:   M S ARUN SANJEEV</a:t>
            </a:r>
          </a:p>
          <a:p>
            <a:endParaRPr lang="en-IN" altLang="en-US" sz="36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r>
              <a:rPr lang="en-IN" altLang="en-US" sz="3600" b="1" dirty="0">
                <a:solidFill>
                  <a:schemeClr val="bg1"/>
                </a:solidFill>
                <a:latin typeface="Barlow" panose="00000500000000000000" pitchFamily="2" charset="0"/>
              </a:rPr>
              <a:t>Register Number		</a:t>
            </a:r>
            <a:r>
              <a:rPr lang="en-IN" altLang="en-US" sz="3600" dirty="0">
                <a:solidFill>
                  <a:schemeClr val="bg1"/>
                </a:solidFill>
                <a:latin typeface="Barlow" panose="00000500000000000000" pitchFamily="2" charset="0"/>
              </a:rPr>
              <a:t>	:   927623BCS011			 </a:t>
            </a:r>
          </a:p>
          <a:p>
            <a:r>
              <a:rPr lang="en-IN" altLang="en-US" sz="3600" dirty="0">
                <a:solidFill>
                  <a:schemeClr val="bg1"/>
                </a:solidFill>
                <a:latin typeface="Barlow" panose="00000500000000000000" pitchFamily="2" charset="0"/>
              </a:rPr>
              <a:t>		</a:t>
            </a:r>
          </a:p>
          <a:p>
            <a:r>
              <a:rPr lang="en-IN" altLang="en-US" sz="3600" dirty="0">
                <a:solidFill>
                  <a:schemeClr val="bg1"/>
                </a:solidFill>
                <a:latin typeface="Barlow" panose="00000500000000000000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9883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1784428" y="418750"/>
            <a:ext cx="1090335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6000" b="1" dirty="0">
                <a:solidFill>
                  <a:srgbClr val="FFFFFF"/>
                </a:solidFill>
                <a:latin typeface="Barlow, sans-serif" pitchFamily="34" charset="0"/>
                <a:ea typeface="Barlow, sans-serif" pitchFamily="34" charset="-122"/>
              </a:rPr>
              <a:t>Literature Review</a:t>
            </a:r>
            <a:endParaRPr lang="en-US" sz="6000" b="1" dirty="0"/>
          </a:p>
        </p:txBody>
      </p:sp>
      <p:sp>
        <p:nvSpPr>
          <p:cNvPr id="5" name="Text 2"/>
          <p:cNvSpPr/>
          <p:nvPr/>
        </p:nvSpPr>
        <p:spPr>
          <a:xfrm>
            <a:off x="3173968" y="3292912"/>
            <a:ext cx="27654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800" u="sng" dirty="0"/>
          </a:p>
        </p:txBody>
      </p:sp>
      <p:sp>
        <p:nvSpPr>
          <p:cNvPr id="6" name="Text 3"/>
          <p:cNvSpPr/>
          <p:nvPr/>
        </p:nvSpPr>
        <p:spPr>
          <a:xfrm>
            <a:off x="2624376" y="3862267"/>
            <a:ext cx="2765465" cy="45179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ct val="150000"/>
              </a:lnSpc>
            </a:pPr>
            <a:endParaRPr lang="en-US" sz="2000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7" name="Text 4"/>
          <p:cNvSpPr/>
          <p:nvPr/>
        </p:nvSpPr>
        <p:spPr>
          <a:xfrm>
            <a:off x="6439376" y="3364476"/>
            <a:ext cx="27654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800" u="sng" dirty="0"/>
          </a:p>
        </p:txBody>
      </p:sp>
      <p:sp>
        <p:nvSpPr>
          <p:cNvPr id="8" name="Text 5"/>
          <p:cNvSpPr/>
          <p:nvPr/>
        </p:nvSpPr>
        <p:spPr>
          <a:xfrm>
            <a:off x="5939433" y="4209455"/>
            <a:ext cx="276546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/>
            <a:endParaRPr lang="en-US" sz="2400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9" name="Text 6"/>
          <p:cNvSpPr/>
          <p:nvPr/>
        </p:nvSpPr>
        <p:spPr>
          <a:xfrm>
            <a:off x="9774404" y="3453079"/>
            <a:ext cx="27654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800" u="sng" dirty="0"/>
          </a:p>
        </p:txBody>
      </p:sp>
      <p:sp>
        <p:nvSpPr>
          <p:cNvPr id="10" name="Text 7"/>
          <p:cNvSpPr/>
          <p:nvPr/>
        </p:nvSpPr>
        <p:spPr>
          <a:xfrm>
            <a:off x="9254490" y="4209455"/>
            <a:ext cx="3805294" cy="16964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ct val="150000"/>
              </a:lnSpc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</a:p>
        </p:txBody>
      </p:sp>
      <p:sp>
        <p:nvSpPr>
          <p:cNvPr id="12" name="Text 1">
            <a:extLst>
              <a:ext uri="{FF2B5EF4-FFF2-40B4-BE49-F238E27FC236}">
                <a16:creationId xmlns:a16="http://schemas.microsoft.com/office/drawing/2014/main" id="{1B1ACF42-7A8A-7B33-DBBE-E45DF5783A14}"/>
              </a:ext>
            </a:extLst>
          </p:cNvPr>
          <p:cNvSpPr/>
          <p:nvPr/>
        </p:nvSpPr>
        <p:spPr>
          <a:xfrm>
            <a:off x="2624376" y="1703816"/>
            <a:ext cx="894849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endParaRPr lang="en-US" sz="28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67A1ADD-0AAE-AB93-1B60-269C44D6B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309980"/>
              </p:ext>
            </p:extLst>
          </p:nvPr>
        </p:nvGraphicFramePr>
        <p:xfrm>
          <a:off x="699247" y="1416302"/>
          <a:ext cx="13231906" cy="624744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12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5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6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8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9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182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 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Algorithm/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Methodologies/</a:t>
                      </a:r>
                      <a:r>
                        <a:rPr lang="en-US" sz="24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Techniques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Findings</a:t>
                      </a:r>
                    </a:p>
                  </a:txBody>
                  <a:tcPr marT="45719" marB="4571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923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 Smith, Emily Johnson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Review of Text-to-Speech Synthesis Techniques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paper provides an overview of various text-to-speech synthesis techniques, including concatenative synthesis, formant synthesis, and statistical parametric synthesis.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authors highlight the advantages and limitations of each technique, emphasizing the importance of naturalness, intelligibility, and expressiveness in synthesized speech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2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 Garcia, David Lee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"Enhancing Text-to-Speech Synthesis Using Neural Networks"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paper proposes a novel approach to text-to-speech synthesis using recurrent neural networks (RNNs) and attention mechanisms.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Through experiments, the authors demonstrate that their neural network-based model outperforms traditional methods in generating more natural and expressive speech. 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94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69330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Problems Identified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28945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682371" y="2936200"/>
            <a:ext cx="11668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12913" y="29708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Limited Customization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212913" y="3451265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Basic text-to-speech libraries may have limited options for adjusting the voice, pitch, rate, and other audio parameters.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9255085" y="28945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415701" y="2936200"/>
            <a:ext cx="17871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9977199" y="2970848"/>
            <a:ext cx="310062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Lack of Expressive Voices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9977199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Some libraries provide only robotic-sounding voices, lacking the natural inflections and emotions of human speech.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4490799" y="52686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4654868" y="5310307"/>
            <a:ext cx="171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5212913" y="53449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Integration Challenges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5212913" y="582537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Integrating text-to-speech into complex applications can be difficult, requiring careful handling of audio streams and synchronization.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2624376" y="1576312"/>
            <a:ext cx="894849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Objectives</a:t>
            </a:r>
            <a:endParaRPr lang="en-US" sz="4374" b="1" dirty="0"/>
          </a:p>
        </p:txBody>
      </p:sp>
      <p:sp>
        <p:nvSpPr>
          <p:cNvPr id="5" name="Text 2"/>
          <p:cNvSpPr/>
          <p:nvPr/>
        </p:nvSpPr>
        <p:spPr>
          <a:xfrm>
            <a:off x="3173968" y="3292912"/>
            <a:ext cx="27654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u="sng" dirty="0">
                <a:solidFill>
                  <a:srgbClr val="FFFFF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System</a:t>
            </a:r>
            <a:endParaRPr lang="en-US" sz="2800" u="sng" dirty="0"/>
          </a:p>
        </p:txBody>
      </p:sp>
      <p:sp>
        <p:nvSpPr>
          <p:cNvPr id="6" name="Text 3"/>
          <p:cNvSpPr/>
          <p:nvPr/>
        </p:nvSpPr>
        <p:spPr>
          <a:xfrm>
            <a:off x="2624376" y="3862267"/>
            <a:ext cx="2765465" cy="45179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ct val="150000"/>
              </a:lnSpc>
            </a:pPr>
            <a:r>
              <a:rPr lang="en-US" sz="2000" b="0" i="0" dirty="0">
                <a:solidFill>
                  <a:srgbClr val="ECECEC"/>
                </a:solidFill>
                <a:effectLst/>
                <a:latin typeface="Söhne"/>
              </a:rPr>
              <a:t>To develop a system that converts text into speech in a natural and understandable manner.</a:t>
            </a:r>
          </a:p>
        </p:txBody>
      </p:sp>
      <p:sp>
        <p:nvSpPr>
          <p:cNvPr id="7" name="Text 4"/>
          <p:cNvSpPr/>
          <p:nvPr/>
        </p:nvSpPr>
        <p:spPr>
          <a:xfrm>
            <a:off x="6439376" y="3364476"/>
            <a:ext cx="27654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u="sng" dirty="0">
                <a:solidFill>
                  <a:srgbClr val="FFFFF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Accessibility</a:t>
            </a:r>
            <a:endParaRPr lang="en-US" sz="2800" u="sng" dirty="0"/>
          </a:p>
        </p:txBody>
      </p:sp>
      <p:sp>
        <p:nvSpPr>
          <p:cNvPr id="8" name="Text 5"/>
          <p:cNvSpPr/>
          <p:nvPr/>
        </p:nvSpPr>
        <p:spPr>
          <a:xfrm>
            <a:off x="5939433" y="4209455"/>
            <a:ext cx="276546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/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To enhance accessibility by providing an alternative method for consuming textual content.</a:t>
            </a:r>
          </a:p>
        </p:txBody>
      </p:sp>
      <p:sp>
        <p:nvSpPr>
          <p:cNvPr id="9" name="Text 6"/>
          <p:cNvSpPr/>
          <p:nvPr/>
        </p:nvSpPr>
        <p:spPr>
          <a:xfrm>
            <a:off x="9774404" y="3453079"/>
            <a:ext cx="27654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u="sng" dirty="0">
                <a:solidFill>
                  <a:srgbClr val="FFFFF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Multi-Tasking</a:t>
            </a:r>
            <a:endParaRPr lang="en-US" sz="2800" u="sng" dirty="0"/>
          </a:p>
        </p:txBody>
      </p:sp>
      <p:sp>
        <p:nvSpPr>
          <p:cNvPr id="10" name="Text 7"/>
          <p:cNvSpPr/>
          <p:nvPr/>
        </p:nvSpPr>
        <p:spPr>
          <a:xfrm>
            <a:off x="9254490" y="4209455"/>
            <a:ext cx="3805294" cy="16964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ct val="150000"/>
              </a:lnSpc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To improve the user experience by enabling hands-free and multitasking capabilities through voice-based interaction.</a:t>
            </a:r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947177A-F617-DE85-C0FD-00E809D41494}"/>
              </a:ext>
            </a:extLst>
          </p:cNvPr>
          <p:cNvSpPr/>
          <p:nvPr/>
        </p:nvSpPr>
        <p:spPr>
          <a:xfrm>
            <a:off x="1986235" y="622073"/>
            <a:ext cx="1090335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6000" b="1" dirty="0">
                <a:solidFill>
                  <a:srgbClr val="FFFFFF"/>
                </a:solidFill>
                <a:latin typeface="Barlow, sans-serif" pitchFamily="34" charset="0"/>
                <a:ea typeface="Barlow, sans-serif" pitchFamily="34" charset="-122"/>
              </a:rPr>
              <a:t>TEXT – TO – VOICE GENERATOR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80487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624376" y="1687711"/>
            <a:ext cx="635353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Solutions for the Problems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624376" y="2937510"/>
            <a:ext cx="27654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Advanced Voice Customization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624376" y="3854053"/>
            <a:ext cx="2765465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Leverage cloud-based services like Azure Cognitive Services to access a wide range of high-quality, expressive voices with extensive customization options.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939433" y="2937510"/>
            <a:ext cx="27654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Improved Integration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939433" y="3506867"/>
            <a:ext cx="2765465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Use wrappers and abstraction layers to simplify the integration of text-to-speech into your applications, handling audio streams and timing seamlessly.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254490" y="2937510"/>
            <a:ext cx="27654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Multilingual Support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254490" y="3506867"/>
            <a:ext cx="2765465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Explore libraries like gTTS that can synthesize speech in numerous languages, expanding the reach and accessibility of your text-to-speech solutions.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624376" y="725567"/>
            <a:ext cx="9381649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Customizing the Voice and Audio Output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624376" y="2558653"/>
            <a:ext cx="4579739" cy="2361605"/>
          </a:xfrm>
          <a:prstGeom prst="roundRect">
            <a:avLst>
              <a:gd name="adj" fmla="val 4234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854166" y="27884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Voice Selection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854166" y="3268861"/>
            <a:ext cx="4120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Choose from a variety of voice models, including different genders, accents, and speaking styles to match your application's needs.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558653"/>
            <a:ext cx="4579739" cy="2361605"/>
          </a:xfrm>
          <a:prstGeom prst="roundRect">
            <a:avLst>
              <a:gd name="adj" fmla="val 4234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27884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Audio Parameters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3268861"/>
            <a:ext cx="4120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Adjust the pitch, rate, volume, and other audio properties to create a more natural and engaging listening experience.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624376" y="5142428"/>
            <a:ext cx="4579739" cy="2361605"/>
          </a:xfrm>
          <a:prstGeom prst="roundRect">
            <a:avLst>
              <a:gd name="adj" fmla="val 4234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854166" y="53722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Output Formats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854166" y="5852636"/>
            <a:ext cx="4120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Generate the text-to-speech output in various audio formats, such as MP3, WAV, or OGG, to suit your application's requirements.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5142428"/>
            <a:ext cx="4579739" cy="2361605"/>
          </a:xfrm>
          <a:prstGeom prst="roundRect">
            <a:avLst>
              <a:gd name="adj" fmla="val 4234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56076" y="53722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Contextual Awareness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56076" y="5852636"/>
            <a:ext cx="4120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Leverage advanced techniques like emotion detection and natural language processing to adapt the voice's tone and inflection to the content.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624376" y="187237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Architecture Diagram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376" y="3011091"/>
            <a:ext cx="3127177" cy="88868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846546" y="4233029"/>
            <a:ext cx="26828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Text Input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846546" y="4713446"/>
            <a:ext cx="268283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user or application provides the text to be converted to speech.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1552" y="3011091"/>
            <a:ext cx="3127177" cy="88868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973723" y="4233029"/>
            <a:ext cx="26828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Text Processing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973723" y="4713446"/>
            <a:ext cx="268283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text-to-speech library processes the input text, preparing it for audio synthesis.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8729" y="3011091"/>
            <a:ext cx="3127296" cy="88868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00899" y="4233029"/>
            <a:ext cx="268295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Audio Generation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100899" y="4713446"/>
            <a:ext cx="268295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library generates the audio output using the selected voice and audio parameters.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624376" y="2039064"/>
            <a:ext cx="811875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Architecture Diagram Explanation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624376" y="3288863"/>
            <a:ext cx="27654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Text Input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624376" y="3858220"/>
            <a:ext cx="276546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process begins with the user or application providing the text that needs to be converted into speech.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939433" y="3288863"/>
            <a:ext cx="27654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Text Processing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939433" y="3858220"/>
            <a:ext cx="2765465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text-to-speech library then processes the input text, analyzing its content, structure, and context to prepare it for the audio synthesis stage.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254490" y="3288863"/>
            <a:ext cx="27654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Audio Generation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254490" y="3858220"/>
            <a:ext cx="2765465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Finally, the library generates the audio output using the selected voice model and customized audio parameters, such as pitch, rate, and volume.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638</Words>
  <Application>Microsoft Office PowerPoint</Application>
  <PresentationFormat>Custom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Barlow</vt:lpstr>
      <vt:lpstr>Barlow, sans-serif</vt:lpstr>
      <vt:lpstr>Calibri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SENGOTTUVEL MUTHUSAMY</cp:lastModifiedBy>
  <cp:revision>4</cp:revision>
  <dcterms:created xsi:type="dcterms:W3CDTF">2024-04-26T04:18:01Z</dcterms:created>
  <dcterms:modified xsi:type="dcterms:W3CDTF">2024-05-02T06:56:51Z</dcterms:modified>
</cp:coreProperties>
</file>