
<file path=[Content_Types].xml><?xml version="1.0" encoding="utf-8"?>
<Types xmlns="http://schemas.openxmlformats.org/package/2006/content-types">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46" r:id="rId1"/>
  </p:sldMasterIdLst>
  <p:notesMasterIdLst>
    <p:notesMasterId r:id="rId19"/>
  </p:notesMasterIdLst>
  <p:handoutMasterIdLst>
    <p:handoutMasterId r:id="rId20"/>
  </p:handoutMasterIdLst>
  <p:sldIdLst>
    <p:sldId id="470" r:id="rId2"/>
    <p:sldId id="495" r:id="rId3"/>
    <p:sldId id="514" r:id="rId4"/>
    <p:sldId id="497" r:id="rId5"/>
    <p:sldId id="515" r:id="rId6"/>
    <p:sldId id="516" r:id="rId7"/>
    <p:sldId id="517" r:id="rId8"/>
    <p:sldId id="518" r:id="rId9"/>
    <p:sldId id="519" r:id="rId10"/>
    <p:sldId id="520" r:id="rId11"/>
    <p:sldId id="521" r:id="rId12"/>
    <p:sldId id="522" r:id="rId13"/>
    <p:sldId id="523" r:id="rId14"/>
    <p:sldId id="524" r:id="rId15"/>
    <p:sldId id="525" r:id="rId16"/>
    <p:sldId id="529" r:id="rId17"/>
    <p:sldId id="528" r:id="rId18"/>
  </p:sldIdLst>
  <p:sldSz cx="9144000" cy="5143500" type="screen16x9"/>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7621" autoAdjust="0"/>
  </p:normalViewPr>
  <p:slideViewPr>
    <p:cSldViewPr>
      <p:cViewPr varScale="1">
        <p:scale>
          <a:sx n="99" d="100"/>
          <a:sy n="99" d="100"/>
        </p:scale>
        <p:origin x="100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39177"/>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5621696" y="0"/>
            <a:ext cx="4302625" cy="339177"/>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6/6/2024</a:t>
            </a:fld>
            <a:endParaRPr lang="en-US" dirty="0"/>
          </a:p>
        </p:txBody>
      </p:sp>
      <p:sp>
        <p:nvSpPr>
          <p:cNvPr id="4" name="Footer Placeholder 3"/>
          <p:cNvSpPr>
            <a:spLocks noGrp="1"/>
          </p:cNvSpPr>
          <p:nvPr>
            <p:ph type="ftr" sz="quarter" idx="2"/>
          </p:nvPr>
        </p:nvSpPr>
        <p:spPr>
          <a:xfrm>
            <a:off x="0" y="6457410"/>
            <a:ext cx="4302625" cy="339177"/>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621696" y="6457410"/>
            <a:ext cx="4302625" cy="339177"/>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39177"/>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5621696" y="0"/>
            <a:ext cx="4302625" cy="339177"/>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6/6/2024</a:t>
            </a:fld>
            <a:endParaRPr lang="en-US" dirty="0"/>
          </a:p>
        </p:txBody>
      </p:sp>
      <p:sp>
        <p:nvSpPr>
          <p:cNvPr id="4" name="Slide Image Placeholder 3"/>
          <p:cNvSpPr>
            <a:spLocks noGrp="1" noRot="1" noChangeAspect="1"/>
          </p:cNvSpPr>
          <p:nvPr>
            <p:ph type="sldImg" idx="2"/>
          </p:nvPr>
        </p:nvSpPr>
        <p:spPr>
          <a:xfrm>
            <a:off x="2698750" y="511175"/>
            <a:ext cx="4529138" cy="2547938"/>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992201" y="3228705"/>
            <a:ext cx="7942238" cy="3058030"/>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457410"/>
            <a:ext cx="4302625" cy="339177"/>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5621696" y="6457410"/>
            <a:ext cx="4302625" cy="339177"/>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15</a:t>
            </a:fld>
            <a:endParaRPr lang="en-US" altLang="en-US"/>
          </a:p>
        </p:txBody>
      </p:sp>
    </p:spTree>
    <p:extLst>
      <p:ext uri="{BB962C8B-B14F-4D97-AF65-F5344CB8AC3E}">
        <p14:creationId xmlns:p14="http://schemas.microsoft.com/office/powerpoint/2010/main" val="423113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a:defRPr/>
            </a:pPr>
            <a:fld id="{8B36EFEF-E2C6-4A94-BFAA-C638D174AAB5}" type="datetime3">
              <a:rPr lang="en-US" smtClean="0"/>
              <a:t>6 June 2024</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a:defRPr/>
            </a:pPr>
            <a:r>
              <a:rPr lang="en-US" dirty="0"/>
              <a:t>PYTHON PROGRAMMING – CYCLE 2 REVIEW</a:t>
            </a:r>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16808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52FF202-46EC-4D3E-BC5D-2DCA7518EB02}" type="datetime3">
              <a:rPr lang="en-US" smtClean="0"/>
              <a:t>6 June 2024</a:t>
            </a:fld>
            <a:endParaRPr lang="en-US" dirty="0"/>
          </a:p>
        </p:txBody>
      </p:sp>
      <p:sp>
        <p:nvSpPr>
          <p:cNvPr id="5" name="Footer Placeholder 4"/>
          <p:cNvSpPr>
            <a:spLocks noGrp="1"/>
          </p:cNvSpPr>
          <p:nvPr>
            <p:ph type="ftr" sz="quarter" idx="11"/>
          </p:nvPr>
        </p:nvSpPr>
        <p:spPr/>
        <p:txBody>
          <a:bodyPr/>
          <a:lstStyle/>
          <a:p>
            <a:pPr>
              <a:defRPr/>
            </a:pPr>
            <a:r>
              <a:rPr lang="en-US" dirty="0"/>
              <a:t>PYTHON PROGRAMMING – CYCLE 2 REVIEW</a:t>
            </a:r>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197759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a:defRPr/>
            </a:pPr>
            <a:fld id="{D7710FBC-E63B-4A3F-99C5-746946C83F15}" type="datetime3">
              <a:rPr lang="en-US" smtClean="0"/>
              <a:t>6 June 2024</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pPr>
              <a:defRPr/>
            </a:pPr>
            <a:r>
              <a:rPr lang="en-US" dirty="0"/>
              <a:t>PYTHON PROGRAMMING – CYCLE 2 REVIEW</a:t>
            </a:r>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28039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9DD060E-BCE6-4365-9BAD-0421248307CE}" type="datetime3">
              <a:rPr lang="en-US" smtClean="0"/>
              <a:t>6 June 2024</a:t>
            </a:fld>
            <a:endParaRPr lang="en-US" dirty="0"/>
          </a:p>
        </p:txBody>
      </p:sp>
      <p:sp>
        <p:nvSpPr>
          <p:cNvPr id="5" name="Footer Placeholder 4"/>
          <p:cNvSpPr>
            <a:spLocks noGrp="1"/>
          </p:cNvSpPr>
          <p:nvPr>
            <p:ph type="ftr" sz="quarter" idx="11"/>
          </p:nvPr>
        </p:nvSpPr>
        <p:spPr/>
        <p:txBody>
          <a:bodyPr/>
          <a:lstStyle/>
          <a:p>
            <a:pPr>
              <a:defRPr/>
            </a:pPr>
            <a:r>
              <a:rPr lang="en-US" dirty="0"/>
              <a:t>PYTHON PROGRAMMING – CYCLE 2 REVIEW</a:t>
            </a:r>
          </a:p>
        </p:txBody>
      </p:sp>
      <p:sp>
        <p:nvSpPr>
          <p:cNvPr id="6" name="Slide Number Placeholder 5"/>
          <p:cNvSpPr>
            <a:spLocks noGrp="1"/>
          </p:cNvSpPr>
          <p:nvPr>
            <p:ph type="sldNum" sz="quarter" idx="12"/>
          </p:nvPr>
        </p:nvSpPr>
        <p:spPr>
          <a:xfrm>
            <a:off x="7918725" y="4467103"/>
            <a:ext cx="789381" cy="273844"/>
          </a:xfrm>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27617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080A358E-6F04-49FF-84C9-16BD8F7E1217}" type="datetime3">
              <a:rPr lang="en-US" smtClean="0"/>
              <a:t>6 June 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dirty="0"/>
              <a:t>PYTHON PROGRAMMING – CYCLE 2 REVIEW</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416578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0273B15-DD95-4168-805C-DDC9B46906DC}" type="datetime3">
              <a:rPr lang="en-US" smtClean="0"/>
              <a:t>6 June 2024</a:t>
            </a:fld>
            <a:endParaRPr lang="en-US" dirty="0"/>
          </a:p>
        </p:txBody>
      </p:sp>
      <p:sp>
        <p:nvSpPr>
          <p:cNvPr id="6" name="Footer Placeholder 5"/>
          <p:cNvSpPr>
            <a:spLocks noGrp="1"/>
          </p:cNvSpPr>
          <p:nvPr>
            <p:ph type="ftr" sz="quarter" idx="11"/>
          </p:nvPr>
        </p:nvSpPr>
        <p:spPr/>
        <p:txBody>
          <a:bodyPr/>
          <a:lstStyle/>
          <a:p>
            <a:pPr>
              <a:defRPr/>
            </a:pPr>
            <a:r>
              <a:rPr lang="en-US" dirty="0"/>
              <a:t>PYTHON PROGRAMMING – CYCLE 2 REVIEW</a:t>
            </a:r>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118152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E5C1343-0B1B-45BE-B3FE-B7FE706D167B}" type="datetime3">
              <a:rPr lang="en-US" smtClean="0"/>
              <a:t>6 June 2024</a:t>
            </a:fld>
            <a:endParaRPr lang="en-US" dirty="0"/>
          </a:p>
        </p:txBody>
      </p:sp>
      <p:sp>
        <p:nvSpPr>
          <p:cNvPr id="8" name="Footer Placeholder 7"/>
          <p:cNvSpPr>
            <a:spLocks noGrp="1"/>
          </p:cNvSpPr>
          <p:nvPr>
            <p:ph type="ftr" sz="quarter" idx="11"/>
          </p:nvPr>
        </p:nvSpPr>
        <p:spPr/>
        <p:txBody>
          <a:bodyPr/>
          <a:lstStyle/>
          <a:p>
            <a:pPr>
              <a:defRPr/>
            </a:pPr>
            <a:r>
              <a:rPr lang="en-US" dirty="0"/>
              <a:t>PYTHON PROGRAMMING – CYCLE 2 REVIEW</a:t>
            </a:r>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254440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32AEDE7-7F7D-402A-8396-6F927B521E94}" type="datetime3">
              <a:rPr lang="en-US" smtClean="0"/>
              <a:t>6 June 2024</a:t>
            </a:fld>
            <a:endParaRPr lang="en-US" dirty="0"/>
          </a:p>
        </p:txBody>
      </p:sp>
      <p:sp>
        <p:nvSpPr>
          <p:cNvPr id="4" name="Footer Placeholder 3"/>
          <p:cNvSpPr>
            <a:spLocks noGrp="1"/>
          </p:cNvSpPr>
          <p:nvPr>
            <p:ph type="ftr" sz="quarter" idx="11"/>
          </p:nvPr>
        </p:nvSpPr>
        <p:spPr/>
        <p:txBody>
          <a:bodyPr/>
          <a:lstStyle/>
          <a:p>
            <a:pPr>
              <a:defRPr/>
            </a:pPr>
            <a:r>
              <a:rPr lang="en-US" dirty="0"/>
              <a:t>PYTHON PROGRAMMING – CYCLE 2 REVIEW</a:t>
            </a:r>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12350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857213E-C02D-42BA-93FD-9576289B7A30}" type="datetime3">
              <a:rPr lang="en-US" smtClean="0"/>
              <a:t>6 June 2024</a:t>
            </a:fld>
            <a:endParaRPr lang="en-US" dirty="0"/>
          </a:p>
        </p:txBody>
      </p:sp>
      <p:sp>
        <p:nvSpPr>
          <p:cNvPr id="3" name="Footer Placeholder 2"/>
          <p:cNvSpPr>
            <a:spLocks noGrp="1"/>
          </p:cNvSpPr>
          <p:nvPr>
            <p:ph type="ftr" sz="quarter" idx="11"/>
          </p:nvPr>
        </p:nvSpPr>
        <p:spPr/>
        <p:txBody>
          <a:bodyPr/>
          <a:lstStyle/>
          <a:p>
            <a:pPr>
              <a:defRPr/>
            </a:pPr>
            <a:r>
              <a:rPr lang="en-US" dirty="0"/>
              <a:t>PYTHON PROGRAMMING – CYCLE 2 REVIEW</a:t>
            </a:r>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405608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DDE3DBF-9E3F-41F0-94E8-817B29AD5E0A}" type="datetime3">
              <a:rPr lang="en-US" smtClean="0"/>
              <a:t>6 June 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dirty="0"/>
              <a:t>PYTHON PROGRAMMING – CYCLE 2 REVIEW</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148573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EFCEF7-B693-4E60-B69A-D32FB6265B44}" type="datetime3">
              <a:rPr lang="en-US" smtClean="0"/>
              <a:t>6 June 2024</a:t>
            </a:fld>
            <a:endParaRPr lang="en-US" dirty="0"/>
          </a:p>
        </p:txBody>
      </p:sp>
      <p:sp>
        <p:nvSpPr>
          <p:cNvPr id="6" name="Footer Placeholder 5"/>
          <p:cNvSpPr>
            <a:spLocks noGrp="1"/>
          </p:cNvSpPr>
          <p:nvPr>
            <p:ph type="ftr" sz="quarter" idx="11"/>
          </p:nvPr>
        </p:nvSpPr>
        <p:spPr/>
        <p:txBody>
          <a:bodyPr/>
          <a:lstStyle/>
          <a:p>
            <a:pPr>
              <a:defRPr/>
            </a:pPr>
            <a:r>
              <a:rPr lang="en-US" dirty="0"/>
              <a:t>PYTHON PROGRAMMING – CYCLE 2 REVIEW</a:t>
            </a:r>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252409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a:defRPr/>
            </a:pPr>
            <a:fld id="{985698D1-21C9-4AB7-A66D-4E940508731C}" type="datetime3">
              <a:rPr lang="en-US" smtClean="0"/>
              <a:t>6 June 2024</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a:defRPr/>
            </a:pPr>
            <a:r>
              <a:rPr lang="en-US" dirty="0"/>
              <a:t>PYTHON PROGRAMMING – CYCLE 2 REVIEW</a:t>
            </a:r>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a:defRPr/>
            </a:pPr>
            <a:fld id="{D78D2778-B29C-49DB-A26C-44F5760A332D}" type="slidenum">
              <a:rPr lang="en-US" altLang="en-US" smtClean="0"/>
              <a:pPr>
                <a:defRPr/>
              </a:pPr>
              <a:t>‹#›</a:t>
            </a:fld>
            <a:endParaRPr lang="en-US" alt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5325455"/>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alpython.com/build-python-text-to-speech-voice-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2"/>
          </a:solidFill>
        </p:spPr>
        <p:txBody>
          <a:bodyPr>
            <a:normAutofit/>
          </a:bodyPr>
          <a:lstStyle/>
          <a:p>
            <a:pPr algn="ctr">
              <a:defRPr/>
            </a:pPr>
            <a:r>
              <a:rPr lang="en-IN" sz="3600" dirty="0">
                <a:latin typeface="LEMON MILK Bold" panose="00000800000000000000" pitchFamily="50" charset="0"/>
              </a:rPr>
              <a:t>CGB1121 Python Programming</a:t>
            </a:r>
          </a:p>
        </p:txBody>
      </p:sp>
      <p:sp>
        <p:nvSpPr>
          <p:cNvPr id="7" name="Footer Placeholder 4"/>
          <p:cNvSpPr txBox="1">
            <a:spLocks/>
          </p:cNvSpPr>
          <p:nvPr/>
        </p:nvSpPr>
        <p:spPr>
          <a:xfrm>
            <a:off x="685800" y="1733550"/>
            <a:ext cx="8305800" cy="2743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500" b="1" dirty="0">
                <a:latin typeface="Bahnschrift" panose="020B0502040204020203" pitchFamily="34" charset="0"/>
              </a:rPr>
              <a:t>Academic Year: 2023 – 2024</a:t>
            </a:r>
          </a:p>
          <a:p>
            <a:pPr algn="ctr">
              <a:defRPr/>
            </a:pPr>
            <a:r>
              <a:rPr lang="en-US" sz="2500" b="1" dirty="0">
                <a:latin typeface="Bahnschrift" panose="020B0502040204020203" pitchFamily="34" charset="0"/>
              </a:rPr>
              <a:t>I Year / II Semester</a:t>
            </a:r>
          </a:p>
          <a:p>
            <a:pPr algn="ctr">
              <a:defRPr/>
            </a:pPr>
            <a:endParaRPr lang="en-US" sz="2500" b="1" dirty="0">
              <a:latin typeface="Bahnschrift" panose="020B0502040204020203" pitchFamily="34" charset="0"/>
            </a:endParaRPr>
          </a:p>
          <a:p>
            <a:pPr algn="ctr">
              <a:defRPr/>
            </a:pPr>
            <a:endParaRPr lang="en-US" sz="2500" b="1" dirty="0">
              <a:latin typeface="Bahnschrift" panose="020B0502040204020203" pitchFamily="34" charset="0"/>
            </a:endParaRPr>
          </a:p>
          <a:p>
            <a:pPr>
              <a:defRPr/>
            </a:pPr>
            <a:r>
              <a:rPr lang="en-US" sz="2500" b="1" dirty="0">
                <a:latin typeface="Bahnschrift" panose="020B0502040204020203" pitchFamily="34" charset="0"/>
              </a:rPr>
              <a:t>Register Number	:  927623BCS011</a:t>
            </a:r>
          </a:p>
          <a:p>
            <a:pPr>
              <a:defRPr/>
            </a:pPr>
            <a:r>
              <a:rPr lang="en-US" sz="2500" b="1" dirty="0">
                <a:latin typeface="Bahnschrift" panose="020B0502040204020203" pitchFamily="34" charset="0"/>
              </a:rPr>
              <a:t>Name					:  M S Arun Sanjeev</a:t>
            </a:r>
          </a:p>
          <a:p>
            <a:pPr>
              <a:defRPr/>
            </a:pPr>
            <a:r>
              <a:rPr lang="en-US" sz="2500" b="1" dirty="0">
                <a:latin typeface="Bahnschrift" panose="020B0502040204020203" pitchFamily="34" charset="0"/>
              </a:rPr>
              <a:t>Department			: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p:txBody>
          <a:bodyPr/>
          <a:lstStyle/>
          <a:p>
            <a:pPr algn="ctr"/>
            <a:r>
              <a:rPr lang="en-IN" sz="2400" dirty="0"/>
              <a:t>List of Modules</a:t>
            </a:r>
            <a:endParaRPr lang="en-IN" dirty="0"/>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idx="1"/>
          </p:nvPr>
        </p:nvSpPr>
        <p:spPr>
          <a:xfrm>
            <a:off x="3726051" y="1899205"/>
            <a:ext cx="4974306" cy="2584350"/>
          </a:xfrm>
        </p:spPr>
        <p:txBody>
          <a:bodyPr>
            <a:normAutofit/>
          </a:bodyPr>
          <a:lstStyle/>
          <a:p>
            <a:r>
              <a:rPr lang="en-US" sz="1600" dirty="0" err="1"/>
              <a:t>Tkinter</a:t>
            </a:r>
            <a:endParaRPr lang="en-US" sz="1600" dirty="0"/>
          </a:p>
          <a:p>
            <a:r>
              <a:rPr lang="en-US" sz="1600" dirty="0" err="1"/>
              <a:t>gTTS</a:t>
            </a:r>
            <a:r>
              <a:rPr lang="en-US" sz="1600" dirty="0"/>
              <a:t> Library (Google Text to Speech Library)</a:t>
            </a:r>
          </a:p>
          <a:p>
            <a:r>
              <a:rPr lang="en-US" sz="1600" dirty="0"/>
              <a:t>Input Module</a:t>
            </a:r>
          </a:p>
          <a:p>
            <a:r>
              <a:rPr lang="en-US" sz="1600" dirty="0"/>
              <a:t>Output Module</a:t>
            </a:r>
            <a:endParaRPr lang="en-IN" sz="1600" dirty="0"/>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D3DA914D-CF5E-81EB-854A-49D3AD721C6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6" name="TextBox 5">
            <a:extLst>
              <a:ext uri="{FF2B5EF4-FFF2-40B4-BE49-F238E27FC236}">
                <a16:creationId xmlns:a16="http://schemas.microsoft.com/office/drawing/2014/main" id="{535CFDCE-B543-E09C-4540-AFB4A30FEE8E}"/>
              </a:ext>
            </a:extLst>
          </p:cNvPr>
          <p:cNvSpPr txBox="1"/>
          <p:nvPr/>
        </p:nvSpPr>
        <p:spPr>
          <a:xfrm>
            <a:off x="1371600" y="1899205"/>
            <a:ext cx="4572000" cy="369332"/>
          </a:xfrm>
          <a:prstGeom prst="rect">
            <a:avLst/>
          </a:prstGeom>
          <a:noFill/>
        </p:spPr>
        <p:txBody>
          <a:bodyPr wrap="square">
            <a:spAutoFit/>
          </a:bodyPr>
          <a:lstStyle/>
          <a:p>
            <a:r>
              <a:rPr lang="en-US" dirty="0"/>
              <a:t>The Modules that I use are,</a:t>
            </a:r>
            <a:endParaRPr lang="en-IN" dirty="0"/>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431F-560E-5B8A-3B58-02508DF08B75}"/>
              </a:ext>
            </a:extLst>
          </p:cNvPr>
          <p:cNvSpPr>
            <a:spLocks noGrp="1"/>
          </p:cNvSpPr>
          <p:nvPr>
            <p:ph type="title"/>
          </p:nvPr>
        </p:nvSpPr>
        <p:spPr/>
        <p:txBody>
          <a:bodyPr/>
          <a:lstStyle/>
          <a:p>
            <a:pPr algn="ctr"/>
            <a:r>
              <a:rPr lang="en-IN" sz="2400" dirty="0"/>
              <a:t>Module Description</a:t>
            </a:r>
            <a:endParaRPr lang="en-IN" dirty="0"/>
          </a:p>
        </p:txBody>
      </p:sp>
      <p:sp>
        <p:nvSpPr>
          <p:cNvPr id="5" name="Footer Placeholder 4">
            <a:extLst>
              <a:ext uri="{FF2B5EF4-FFF2-40B4-BE49-F238E27FC236}">
                <a16:creationId xmlns:a16="http://schemas.microsoft.com/office/drawing/2014/main" id="{CDE279C6-A397-FA16-1D03-8A799094B959}"/>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F9964ECD-5C63-798B-DFF0-691F64BD49BA}"/>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4" name="Rectangle 1">
            <a:extLst>
              <a:ext uri="{FF2B5EF4-FFF2-40B4-BE49-F238E27FC236}">
                <a16:creationId xmlns:a16="http://schemas.microsoft.com/office/drawing/2014/main" id="{148C886B-2577-AEF7-03AC-C5D90BB5FFD4}"/>
              </a:ext>
            </a:extLst>
          </p:cNvPr>
          <p:cNvSpPr>
            <a:spLocks noGrp="1" noChangeArrowheads="1"/>
          </p:cNvSpPr>
          <p:nvPr>
            <p:ph idx="1"/>
          </p:nvPr>
        </p:nvSpPr>
        <p:spPr bwMode="auto">
          <a:xfrm>
            <a:off x="609601" y="1617616"/>
            <a:ext cx="809850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Tkinter</a:t>
            </a:r>
            <a:r>
              <a:rPr kumimoji="0" lang="en-US" altLang="en-US" sz="1800" b="0" i="0" u="none" strike="noStrike" cap="none" normalizeH="0" baseline="0" dirty="0">
                <a:ln>
                  <a:noFill/>
                </a:ln>
                <a:solidFill>
                  <a:schemeClr val="tx1"/>
                </a:solidFill>
                <a:effectLst/>
                <a:latin typeface="+mj-lt"/>
              </a:rPr>
              <a:t>: </a:t>
            </a:r>
            <a:r>
              <a:rPr kumimoji="0" lang="en-US" altLang="en-US" sz="1800" b="0" i="0" u="none" strike="noStrike" cap="none" normalizeH="0" baseline="0" dirty="0" err="1">
                <a:ln>
                  <a:noFill/>
                </a:ln>
                <a:solidFill>
                  <a:schemeClr val="tx1"/>
                </a:solidFill>
                <a:effectLst/>
                <a:latin typeface="+mj-lt"/>
              </a:rPr>
              <a:t>Tkinter</a:t>
            </a:r>
            <a:r>
              <a:rPr kumimoji="0" lang="en-US" altLang="en-US" sz="1800" b="0" i="0" u="none" strike="noStrike" cap="none" normalizeH="0" baseline="0" dirty="0">
                <a:ln>
                  <a:noFill/>
                </a:ln>
                <a:solidFill>
                  <a:schemeClr val="tx1"/>
                </a:solidFill>
                <a:effectLst/>
                <a:latin typeface="+mj-lt"/>
              </a:rPr>
              <a:t> is a standard GUI (Graphical User Interface) toolkit for Python.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It provides various widgets and tools to create interactive graphical interfaces. In this project, </a:t>
            </a:r>
            <a:r>
              <a:rPr kumimoji="0" lang="en-US" altLang="en-US" sz="1800" b="0" i="0" u="none" strike="noStrike" cap="none" normalizeH="0" baseline="0" dirty="0" err="1">
                <a:ln>
                  <a:noFill/>
                </a:ln>
                <a:solidFill>
                  <a:schemeClr val="tx1"/>
                </a:solidFill>
                <a:effectLst/>
                <a:latin typeface="+mj-lt"/>
              </a:rPr>
              <a:t>Tkinter</a:t>
            </a:r>
            <a:r>
              <a:rPr kumimoji="0" lang="en-US" altLang="en-US" sz="1800" b="0" i="0" u="none" strike="noStrike" cap="none" normalizeH="0" baseline="0" dirty="0">
                <a:ln>
                  <a:noFill/>
                </a:ln>
                <a:solidFill>
                  <a:schemeClr val="tx1"/>
                </a:solidFill>
                <a:effectLst/>
                <a:latin typeface="+mj-lt"/>
              </a:rPr>
              <a:t> will be used to design and develop the user interface for the text-to-voice conversion system.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gTTS</a:t>
            </a:r>
            <a:r>
              <a:rPr kumimoji="0" lang="en-US" altLang="en-US" sz="1800" b="1" i="0" u="none" strike="noStrike" cap="none" normalizeH="0" baseline="0" dirty="0">
                <a:ln>
                  <a:noFill/>
                </a:ln>
                <a:solidFill>
                  <a:schemeClr val="tx1"/>
                </a:solidFill>
                <a:effectLst/>
                <a:latin typeface="+mj-lt"/>
              </a:rPr>
              <a:t> (Google Text-to-Speech)</a:t>
            </a:r>
            <a:r>
              <a:rPr kumimoji="0" lang="en-US" altLang="en-US" sz="1800" b="0" i="0" u="none" strike="noStrike" cap="none" normalizeH="0" baseline="0" dirty="0">
                <a:ln>
                  <a:noFill/>
                </a:ln>
                <a:solidFill>
                  <a:schemeClr val="tx1"/>
                </a:solidFill>
                <a:effectLst/>
                <a:latin typeface="+mj-lt"/>
              </a:rPr>
              <a:t>: </a:t>
            </a:r>
            <a:r>
              <a:rPr kumimoji="0" lang="en-US" altLang="en-US" sz="1800" b="0" i="0" u="none" strike="noStrike" cap="none" normalizeH="0" baseline="0" dirty="0" err="1">
                <a:ln>
                  <a:noFill/>
                </a:ln>
                <a:solidFill>
                  <a:schemeClr val="tx1"/>
                </a:solidFill>
                <a:effectLst/>
                <a:latin typeface="+mj-lt"/>
              </a:rPr>
              <a:t>gTTS</a:t>
            </a:r>
            <a:r>
              <a:rPr kumimoji="0" lang="en-US" altLang="en-US" sz="1800" b="0" i="0" u="none" strike="noStrike" cap="none" normalizeH="0" baseline="0" dirty="0">
                <a:ln>
                  <a:noFill/>
                </a:ln>
                <a:solidFill>
                  <a:schemeClr val="tx1"/>
                </a:solidFill>
                <a:effectLst/>
                <a:latin typeface="+mj-lt"/>
              </a:rPr>
              <a:t> is a Python library and CLI tool to interface with Google's Text-to-Speech API. It allows developers to generate audio files from text input using Google's powerful text-to-speech capabilities. In this project, </a:t>
            </a:r>
            <a:r>
              <a:rPr kumimoji="0" lang="en-US" altLang="en-US" sz="1800" b="0" i="0" u="none" strike="noStrike" cap="none" normalizeH="0" baseline="0" dirty="0" err="1">
                <a:ln>
                  <a:noFill/>
                </a:ln>
                <a:solidFill>
                  <a:schemeClr val="tx1"/>
                </a:solidFill>
                <a:effectLst/>
                <a:latin typeface="+mj-lt"/>
              </a:rPr>
              <a:t>gTTS</a:t>
            </a:r>
            <a:r>
              <a:rPr kumimoji="0" lang="en-US" altLang="en-US" sz="1800" b="0" i="0" u="none" strike="noStrike" cap="none" normalizeH="0" baseline="0" dirty="0">
                <a:ln>
                  <a:noFill/>
                </a:ln>
                <a:solidFill>
                  <a:schemeClr val="tx1"/>
                </a:solidFill>
                <a:effectLst/>
                <a:latin typeface="+mj-lt"/>
              </a:rPr>
              <a:t> will be utilized to convert written text into spoken words.</a:t>
            </a:r>
          </a:p>
        </p:txBody>
      </p:sp>
    </p:spTree>
    <p:extLst>
      <p:ext uri="{BB962C8B-B14F-4D97-AF65-F5344CB8AC3E}">
        <p14:creationId xmlns:p14="http://schemas.microsoft.com/office/powerpoint/2010/main" val="111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497A-BD82-BBFF-6599-4CB46F94E86D}"/>
              </a:ext>
            </a:extLst>
          </p:cNvPr>
          <p:cNvSpPr>
            <a:spLocks noGrp="1"/>
          </p:cNvSpPr>
          <p:nvPr>
            <p:ph type="title"/>
          </p:nvPr>
        </p:nvSpPr>
        <p:spPr/>
        <p:txBody>
          <a:bodyPr/>
          <a:lstStyle/>
          <a:p>
            <a:pPr algn="ctr"/>
            <a:r>
              <a:rPr lang="en-IN" sz="2400" dirty="0"/>
              <a:t>Module Description(</a:t>
            </a:r>
            <a:r>
              <a:rPr lang="en-IN" sz="2400" dirty="0" err="1"/>
              <a:t>Cont</a:t>
            </a:r>
            <a:r>
              <a:rPr lang="en-IN" sz="2400" dirty="0"/>
              <a:t>…)</a:t>
            </a:r>
            <a:endParaRPr lang="en-IN" dirty="0"/>
          </a:p>
        </p:txBody>
      </p:sp>
      <p:sp>
        <p:nvSpPr>
          <p:cNvPr id="3" name="Content Placeholder 2">
            <a:extLst>
              <a:ext uri="{FF2B5EF4-FFF2-40B4-BE49-F238E27FC236}">
                <a16:creationId xmlns:a16="http://schemas.microsoft.com/office/drawing/2014/main" id="{DC85D7D8-2D51-7B98-57C3-55BB5505B106}"/>
              </a:ext>
            </a:extLst>
          </p:cNvPr>
          <p:cNvSpPr>
            <a:spLocks noGrp="1"/>
          </p:cNvSpPr>
          <p:nvPr>
            <p:ph idx="1"/>
          </p:nvPr>
        </p:nvSpPr>
        <p:spPr>
          <a:xfrm>
            <a:off x="381000" y="1520188"/>
            <a:ext cx="8272211" cy="3188133"/>
          </a:xfrm>
        </p:spPr>
        <p:txBody>
          <a:bodyPr>
            <a:normAutofit lnSpcReduction="10000"/>
          </a:bodyPr>
          <a:lstStyle/>
          <a:p>
            <a:r>
              <a:rPr lang="en-US" sz="1400" b="1" u="sng" dirty="0"/>
              <a:t>Input Module (</a:t>
            </a:r>
            <a:r>
              <a:rPr lang="en-US" sz="1400" b="1" u="sng" dirty="0" err="1"/>
              <a:t>Tkinter</a:t>
            </a:r>
            <a:r>
              <a:rPr lang="en-US" sz="1400" b="1" u="sng" dirty="0"/>
              <a:t>):</a:t>
            </a:r>
            <a:endParaRPr lang="en-US" sz="1400" u="sng" dirty="0"/>
          </a:p>
          <a:p>
            <a:pPr lvl="1">
              <a:buFont typeface="Arial" panose="020B0604020202020204" pitchFamily="34" charset="0"/>
              <a:buChar char="•"/>
            </a:pPr>
            <a:r>
              <a:rPr lang="en-US" sz="1250" dirty="0" err="1"/>
              <a:t>Tkinter</a:t>
            </a:r>
            <a:r>
              <a:rPr lang="en-US" sz="1250" dirty="0"/>
              <a:t> provides the tools necessary to create the user interface for inputting text. You'll design a text entry widget where users can type or paste the text they want to convert to speech.</a:t>
            </a:r>
          </a:p>
          <a:p>
            <a:pPr lvl="1">
              <a:buFont typeface="Arial" panose="020B0604020202020204" pitchFamily="34" charset="0"/>
              <a:buChar char="•"/>
            </a:pPr>
            <a:r>
              <a:rPr lang="en-US" sz="1250" dirty="0"/>
              <a:t>This module will handle user interactions, such as clicking buttons to initiate the conversion process or clear the input field.</a:t>
            </a:r>
          </a:p>
          <a:p>
            <a:pPr>
              <a:buFont typeface="Arial" panose="020B0604020202020204" pitchFamily="34" charset="0"/>
              <a:buChar char="•"/>
            </a:pPr>
            <a:endParaRPr lang="en-US" sz="1400" dirty="0"/>
          </a:p>
          <a:p>
            <a:r>
              <a:rPr lang="en-US" sz="1400" b="1" u="sng" dirty="0"/>
              <a:t>Output Module (</a:t>
            </a:r>
            <a:r>
              <a:rPr lang="en-US" sz="1400" b="1" u="sng" dirty="0" err="1"/>
              <a:t>gTTS</a:t>
            </a:r>
            <a:r>
              <a:rPr lang="en-US" sz="1400" b="1" u="sng" dirty="0"/>
              <a:t>):</a:t>
            </a:r>
            <a:endParaRPr lang="en-US" sz="1400" u="sng" dirty="0"/>
          </a:p>
          <a:p>
            <a:pPr lvl="1">
              <a:buFont typeface="Arial" panose="020B0604020202020204" pitchFamily="34" charset="0"/>
              <a:buChar char="•"/>
            </a:pPr>
            <a:r>
              <a:rPr lang="en-US" sz="1250" dirty="0" err="1"/>
              <a:t>gTTS</a:t>
            </a:r>
            <a:r>
              <a:rPr lang="en-US" sz="1250" dirty="0"/>
              <a:t> will handle the conversion of the input text into audio output.</a:t>
            </a:r>
          </a:p>
          <a:p>
            <a:pPr lvl="1">
              <a:buFont typeface="Arial" panose="020B0604020202020204" pitchFamily="34" charset="0"/>
              <a:buChar char="•"/>
            </a:pPr>
            <a:r>
              <a:rPr lang="en-US" sz="1250" dirty="0"/>
              <a:t>Once the user inputs the text and initiates the conversion process, </a:t>
            </a:r>
            <a:r>
              <a:rPr lang="en-US" sz="1250" dirty="0" err="1"/>
              <a:t>gTTS</a:t>
            </a:r>
            <a:r>
              <a:rPr lang="en-US" sz="1250" dirty="0"/>
              <a:t> will take that text and generate an audio file containing the spoken version.</a:t>
            </a:r>
          </a:p>
          <a:p>
            <a:pPr lvl="1">
              <a:buFont typeface="Arial" panose="020B0604020202020204" pitchFamily="34" charset="0"/>
              <a:buChar char="•"/>
            </a:pPr>
            <a:r>
              <a:rPr lang="en-US" sz="1250" dirty="0"/>
              <a:t>The output module will ensure that the audio file is played back to the user, either through a built-in player or by saving the audio file for external playback.</a:t>
            </a:r>
          </a:p>
          <a:p>
            <a:endParaRPr lang="en-IN" sz="1400" dirty="0"/>
          </a:p>
        </p:txBody>
      </p:sp>
      <p:sp>
        <p:nvSpPr>
          <p:cNvPr id="5" name="Footer Placeholder 4">
            <a:extLst>
              <a:ext uri="{FF2B5EF4-FFF2-40B4-BE49-F238E27FC236}">
                <a16:creationId xmlns:a16="http://schemas.microsoft.com/office/drawing/2014/main" id="{9D817267-6AA8-B337-F555-FFC0059EC541}"/>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82EEBD6D-3DEF-47FC-A245-F7032D0E5F4E}"/>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Tree>
    <p:extLst>
      <p:ext uri="{BB962C8B-B14F-4D97-AF65-F5344CB8AC3E}">
        <p14:creationId xmlns:p14="http://schemas.microsoft.com/office/powerpoint/2010/main" val="425479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067A-52B1-9430-3F8A-816F9AEF6150}"/>
              </a:ext>
            </a:extLst>
          </p:cNvPr>
          <p:cNvSpPr>
            <a:spLocks noGrp="1"/>
          </p:cNvSpPr>
          <p:nvPr>
            <p:ph type="title"/>
          </p:nvPr>
        </p:nvSpPr>
        <p:spPr/>
        <p:txBody>
          <a:bodyPr/>
          <a:lstStyle/>
          <a:p>
            <a:pPr algn="ctr"/>
            <a:r>
              <a:rPr lang="en-IN" sz="2400" dirty="0"/>
              <a:t>Results and Discussion</a:t>
            </a:r>
            <a:endParaRPr lang="en-IN" dirty="0"/>
          </a:p>
        </p:txBody>
      </p:sp>
      <p:pic>
        <p:nvPicPr>
          <p:cNvPr id="6" name="Content Placeholder 5">
            <a:extLst>
              <a:ext uri="{FF2B5EF4-FFF2-40B4-BE49-F238E27FC236}">
                <a16:creationId xmlns:a16="http://schemas.microsoft.com/office/drawing/2014/main" id="{4E60FE39-AB6E-DCD3-D1F1-A9595869248A}"/>
              </a:ext>
            </a:extLst>
          </p:cNvPr>
          <p:cNvPicPr>
            <a:picLocks noGrp="1" noChangeAspect="1"/>
          </p:cNvPicPr>
          <p:nvPr>
            <p:ph idx="1"/>
          </p:nvPr>
        </p:nvPicPr>
        <p:blipFill>
          <a:blip r:embed="rId4"/>
          <a:stretch>
            <a:fillRect/>
          </a:stretch>
        </p:blipFill>
        <p:spPr>
          <a:xfrm>
            <a:off x="2133600" y="1525568"/>
            <a:ext cx="5010849" cy="1648055"/>
          </a:xfrm>
        </p:spPr>
      </p:pic>
      <p:sp>
        <p:nvSpPr>
          <p:cNvPr id="5" name="Footer Placeholder 4">
            <a:extLst>
              <a:ext uri="{FF2B5EF4-FFF2-40B4-BE49-F238E27FC236}">
                <a16:creationId xmlns:a16="http://schemas.microsoft.com/office/drawing/2014/main" id="{0139C3EF-1B67-2A8C-A049-902AD7079874}"/>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100812DE-FDA4-8154-966C-466026CCA14A}"/>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8" name="welcome">
            <a:hlinkClick r:id="" action="ppaction://media"/>
            <a:extLst>
              <a:ext uri="{FF2B5EF4-FFF2-40B4-BE49-F238E27FC236}">
                <a16:creationId xmlns:a16="http://schemas.microsoft.com/office/drawing/2014/main" id="{ADA47B95-A2DE-2FCF-85BA-15AC2C15BD19}"/>
              </a:ext>
            </a:extLst>
          </p:cNvPr>
          <p:cNvPicPr>
            <a:picLocks noChangeAspect="1"/>
          </p:cNvPicPr>
          <p:nvPr>
            <a:audioFile r:link="rId2"/>
            <p:extLst>
              <p:ext uri="{DAA4B4D4-6D71-4841-9C94-3DE7FCFB9230}">
                <p14:media xmlns:p14="http://schemas.microsoft.com/office/powerpoint/2010/main" r:embed="rId1"/>
              </p:ext>
            </p:extLst>
          </p:nvPr>
        </p:nvPicPr>
        <p:blipFill>
          <a:blip r:embed="rId5">
            <a:extLst>
              <a:ext uri="{BEBA8EAE-BF5A-486C-A8C5-ECC9F3942E4B}">
                <a14:imgProps xmlns:a14="http://schemas.microsoft.com/office/drawing/2010/main">
                  <a14:imgLayer r:embed="rId6">
                    <a14:imgEffect>
                      <a14:artisticGlowEdges/>
                    </a14:imgEffect>
                    <a14:imgEffect>
                      <a14:sharpenSoften amount="-50000"/>
                    </a14:imgEffect>
                  </a14:imgLayer>
                </a14:imgProps>
              </a:ext>
            </a:extLst>
          </a:blip>
          <a:stretch>
            <a:fillRect/>
          </a:stretch>
        </p:blipFill>
        <p:spPr>
          <a:xfrm>
            <a:off x="4267200" y="3790950"/>
            <a:ext cx="487363" cy="487363"/>
          </a:xfrm>
          <a:prstGeom prst="rect">
            <a:avLst/>
          </a:prstGeom>
        </p:spPr>
      </p:pic>
      <p:sp>
        <p:nvSpPr>
          <p:cNvPr id="12" name="TextBox 11">
            <a:extLst>
              <a:ext uri="{FF2B5EF4-FFF2-40B4-BE49-F238E27FC236}">
                <a16:creationId xmlns:a16="http://schemas.microsoft.com/office/drawing/2014/main" id="{D459D33F-2311-2E09-C239-1A790D46D6DD}"/>
              </a:ext>
            </a:extLst>
          </p:cNvPr>
          <p:cNvSpPr txBox="1"/>
          <p:nvPr/>
        </p:nvSpPr>
        <p:spPr>
          <a:xfrm>
            <a:off x="3200400" y="3691896"/>
            <a:ext cx="990600" cy="45903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Output :</a:t>
            </a:r>
          </a:p>
        </p:txBody>
      </p:sp>
      <p:sp>
        <p:nvSpPr>
          <p:cNvPr id="14" name="TextBox 13">
            <a:extLst>
              <a:ext uri="{FF2B5EF4-FFF2-40B4-BE49-F238E27FC236}">
                <a16:creationId xmlns:a16="http://schemas.microsoft.com/office/drawing/2014/main" id="{493CA872-A634-7BA0-0EE5-90BCCDF6C4AB}"/>
              </a:ext>
            </a:extLst>
          </p:cNvPr>
          <p:cNvSpPr txBox="1"/>
          <p:nvPr/>
        </p:nvSpPr>
        <p:spPr>
          <a:xfrm>
            <a:off x="1051802" y="1445258"/>
            <a:ext cx="4572000" cy="45903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latin typeface="+mj-lt"/>
              </a:rPr>
              <a:t>Coding :</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8952314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40"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DE0-AF5E-2B73-E899-CADEE9D9AE03}"/>
              </a:ext>
            </a:extLst>
          </p:cNvPr>
          <p:cNvSpPr>
            <a:spLocks noGrp="1"/>
          </p:cNvSpPr>
          <p:nvPr>
            <p:ph type="title"/>
          </p:nvPr>
        </p:nvSpPr>
        <p:spPr/>
        <p:txBody>
          <a:bodyPr/>
          <a:lstStyle/>
          <a:p>
            <a:pPr algn="ctr"/>
            <a:r>
              <a:rPr lang="en-IN" sz="2400" dirty="0"/>
              <a:t>Results and Discussion(Cont..)</a:t>
            </a:r>
            <a:endParaRPr lang="en-IN" dirty="0"/>
          </a:p>
        </p:txBody>
      </p:sp>
      <p:sp>
        <p:nvSpPr>
          <p:cNvPr id="3" name="Content Placeholder 2">
            <a:extLst>
              <a:ext uri="{FF2B5EF4-FFF2-40B4-BE49-F238E27FC236}">
                <a16:creationId xmlns:a16="http://schemas.microsoft.com/office/drawing/2014/main" id="{7141C3D9-CC11-7DF2-651E-E8BD38E3CCDE}"/>
              </a:ext>
            </a:extLst>
          </p:cNvPr>
          <p:cNvSpPr>
            <a:spLocks noGrp="1"/>
          </p:cNvSpPr>
          <p:nvPr>
            <p:ph idx="1"/>
          </p:nvPr>
        </p:nvSpPr>
        <p:spPr/>
        <p:txBody>
          <a:bodyPr>
            <a:normAutofit/>
          </a:bodyPr>
          <a:lstStyle/>
          <a:p>
            <a:pPr marL="0" indent="0" algn="just">
              <a:lnSpc>
                <a:spcPct val="150000"/>
              </a:lnSpc>
              <a:buNone/>
            </a:pPr>
            <a:r>
              <a:rPr lang="en-US" sz="1600" dirty="0"/>
              <a:t>The project integrates </a:t>
            </a:r>
            <a:r>
              <a:rPr lang="en-US" sz="1600" dirty="0" err="1"/>
              <a:t>Tkinter</a:t>
            </a:r>
            <a:r>
              <a:rPr lang="en-US" sz="1600" dirty="0"/>
              <a:t> for the user interface, </a:t>
            </a:r>
            <a:r>
              <a:rPr lang="en-US" sz="1600" dirty="0" err="1"/>
              <a:t>gTTS</a:t>
            </a:r>
            <a:r>
              <a:rPr lang="en-US" sz="1600" dirty="0"/>
              <a:t> for text-to-speech conversion, and VS Code for development. </a:t>
            </a:r>
            <a:r>
              <a:rPr lang="en-US" sz="1600" dirty="0" err="1"/>
              <a:t>Tkinter's</a:t>
            </a:r>
            <a:r>
              <a:rPr lang="en-US" sz="1600" dirty="0"/>
              <a:t> simplicity and flexibility enabled the creation of an intuitive UI, facilitating easy text input. </a:t>
            </a:r>
            <a:r>
              <a:rPr lang="en-US" sz="1600" dirty="0" err="1"/>
              <a:t>gTTS</a:t>
            </a:r>
            <a:r>
              <a:rPr lang="en-US" sz="1600" dirty="0"/>
              <a:t> seamlessly converted text to speech, providing audio output in various languages. VS Code's features streamlined development, aiding in code writing and debugging. The synergy between these modules resulted in a cohesive and user-friendly text-to-voice conversion system.</a:t>
            </a:r>
            <a:endParaRPr lang="en-IN" sz="1600" dirty="0"/>
          </a:p>
        </p:txBody>
      </p:sp>
      <p:sp>
        <p:nvSpPr>
          <p:cNvPr id="5" name="Footer Placeholder 4">
            <a:extLst>
              <a:ext uri="{FF2B5EF4-FFF2-40B4-BE49-F238E27FC236}">
                <a16:creationId xmlns:a16="http://schemas.microsoft.com/office/drawing/2014/main" id="{F0300B79-452A-52EA-2350-562E8041467E}"/>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FEE61296-D1C4-E1F4-636C-8B5113B1AFF4}"/>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Tree>
    <p:extLst>
      <p:ext uri="{BB962C8B-B14F-4D97-AF65-F5344CB8AC3E}">
        <p14:creationId xmlns:p14="http://schemas.microsoft.com/office/powerpoint/2010/main" val="245725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E673-FE70-9EE0-FF39-2458E4749B24}"/>
              </a:ext>
            </a:extLst>
          </p:cNvPr>
          <p:cNvSpPr>
            <a:spLocks noGrp="1"/>
          </p:cNvSpPr>
          <p:nvPr>
            <p:ph type="title"/>
          </p:nvPr>
        </p:nvSpPr>
        <p:spPr/>
        <p:txBody>
          <a:bodyPr/>
          <a:lstStyle/>
          <a:p>
            <a:pPr algn="ctr"/>
            <a:r>
              <a:rPr lang="en-IN" sz="2400" dirty="0"/>
              <a:t>Conclusion</a:t>
            </a:r>
            <a:endParaRPr lang="en-IN" dirty="0"/>
          </a:p>
        </p:txBody>
      </p:sp>
      <p:sp>
        <p:nvSpPr>
          <p:cNvPr id="5" name="Footer Placeholder 4">
            <a:extLst>
              <a:ext uri="{FF2B5EF4-FFF2-40B4-BE49-F238E27FC236}">
                <a16:creationId xmlns:a16="http://schemas.microsoft.com/office/drawing/2014/main" id="{9CE028D6-5059-71AC-683E-4838986C0036}"/>
              </a:ext>
            </a:extLst>
          </p:cNvPr>
          <p:cNvSpPr>
            <a:spLocks noGrp="1"/>
          </p:cNvSpPr>
          <p:nvPr>
            <p:ph type="ftr" sz="quarter" idx="11"/>
          </p:nvPr>
        </p:nvSpPr>
        <p:spPr/>
        <p:txBody>
          <a:bodyPr/>
          <a:lstStyle/>
          <a:p>
            <a:pPr>
              <a:defRPr/>
            </a:pPr>
            <a:r>
              <a:rPr lang="en-US" dirty="0"/>
              <a:t> </a:t>
            </a:r>
          </a:p>
        </p:txBody>
      </p:sp>
      <p:sp>
        <p:nvSpPr>
          <p:cNvPr id="7" name="Slide Number Placeholder 6">
            <a:extLst>
              <a:ext uri="{FF2B5EF4-FFF2-40B4-BE49-F238E27FC236}">
                <a16:creationId xmlns:a16="http://schemas.microsoft.com/office/drawing/2014/main" id="{71E99C97-C0FB-DB12-C80F-5DB5CBFCE3C3}"/>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4" name="Rectangle 1">
            <a:extLst>
              <a:ext uri="{FF2B5EF4-FFF2-40B4-BE49-F238E27FC236}">
                <a16:creationId xmlns:a16="http://schemas.microsoft.com/office/drawing/2014/main" id="{DF8AEDFE-1855-9AE4-B513-699E73B5052F}"/>
              </a:ext>
            </a:extLst>
          </p:cNvPr>
          <p:cNvSpPr>
            <a:spLocks noGrp="1" noChangeArrowheads="1"/>
          </p:cNvSpPr>
          <p:nvPr>
            <p:ph idx="1"/>
          </p:nvPr>
        </p:nvSpPr>
        <p:spPr bwMode="auto">
          <a:xfrm>
            <a:off x="560847" y="1504950"/>
            <a:ext cx="8022305" cy="33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800" dirty="0"/>
              <a:t>In conclusion, the project harnesses the combined power of </a:t>
            </a:r>
            <a:r>
              <a:rPr lang="en-US" sz="1800" dirty="0" err="1"/>
              <a:t>Tkinter</a:t>
            </a:r>
            <a:r>
              <a:rPr lang="en-US" sz="1800" dirty="0"/>
              <a:t>, </a:t>
            </a:r>
            <a:r>
              <a:rPr lang="en-US" sz="1800" dirty="0" err="1"/>
              <a:t>gTTS</a:t>
            </a:r>
            <a:r>
              <a:rPr lang="en-US" sz="1800" dirty="0"/>
              <a:t>, and VS Code to deliver a versatile text-to-voice conversion system. Beyond its technical prowess, this solution boasts a range of practical applications. For visually impaired individuals, it offers a lifeline by transforming written content into audible speech, enhancing accessibility to information. In educational settings, it facilitates language learning by providing pronunciation assistance and auditory reinforcement. Moreover, in public announcements or automated systems, it ensures clear and consistent delivery of messages.</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9378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17F4-6146-E0F3-4783-03750602BC7C}"/>
              </a:ext>
            </a:extLst>
          </p:cNvPr>
          <p:cNvSpPr>
            <a:spLocks noGrp="1"/>
          </p:cNvSpPr>
          <p:nvPr>
            <p:ph type="title"/>
          </p:nvPr>
        </p:nvSpPr>
        <p:spPr/>
        <p:txBody>
          <a:bodyPr/>
          <a:lstStyle/>
          <a:p>
            <a:pPr algn="ctr"/>
            <a:r>
              <a:rPr lang="en-US" dirty="0"/>
              <a:t>REFERENCES</a:t>
            </a:r>
            <a:endParaRPr lang="en-IN" dirty="0"/>
          </a:p>
        </p:txBody>
      </p:sp>
      <p:sp>
        <p:nvSpPr>
          <p:cNvPr id="5" name="Footer Placeholder 4">
            <a:extLst>
              <a:ext uri="{FF2B5EF4-FFF2-40B4-BE49-F238E27FC236}">
                <a16:creationId xmlns:a16="http://schemas.microsoft.com/office/drawing/2014/main" id="{D46E6191-C917-82A8-A914-5CD78A7D9AF2}"/>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9D483180-0C39-9DAF-EE68-D3DC3AE673B7}"/>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4" name="Rectangle 1">
            <a:extLst>
              <a:ext uri="{FF2B5EF4-FFF2-40B4-BE49-F238E27FC236}">
                <a16:creationId xmlns:a16="http://schemas.microsoft.com/office/drawing/2014/main" id="{BEA5A636-81F7-9F6A-971A-7839166CDE0D}"/>
              </a:ext>
            </a:extLst>
          </p:cNvPr>
          <p:cNvSpPr>
            <a:spLocks noGrp="1" noChangeArrowheads="1"/>
          </p:cNvSpPr>
          <p:nvPr>
            <p:ph idx="1"/>
          </p:nvPr>
        </p:nvSpPr>
        <p:spPr bwMode="auto">
          <a:xfrm>
            <a:off x="416521" y="1987910"/>
            <a:ext cx="847950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Rose, J. (2019). "</a:t>
            </a:r>
            <a:r>
              <a:rPr kumimoji="0" lang="en-US" altLang="en-US" sz="1800" b="1" i="0" u="none" strike="noStrike" cap="none" normalizeH="0" baseline="0" dirty="0">
                <a:ln>
                  <a:noFill/>
                </a:ln>
                <a:solidFill>
                  <a:schemeClr val="tx1"/>
                </a:solidFill>
                <a:effectLst/>
                <a:latin typeface="+mj-lt"/>
              </a:rPr>
              <a:t>Building Text-to-Speech Applications: </a:t>
            </a:r>
            <a:r>
              <a:rPr kumimoji="0" lang="en-US" altLang="en-US" sz="1800" b="1" i="0" u="none" strike="noStrike" cap="none" normalizeH="0" baseline="0" dirty="0" err="1">
                <a:ln>
                  <a:noFill/>
                </a:ln>
                <a:solidFill>
                  <a:schemeClr val="tx1"/>
                </a:solidFill>
                <a:effectLst/>
                <a:latin typeface="+mj-lt"/>
              </a:rPr>
              <a:t>gTTS</a:t>
            </a:r>
            <a:r>
              <a:rPr kumimoji="0" lang="en-US" altLang="en-US" sz="1800" b="1" i="0" u="none" strike="noStrike" cap="none" normalizeH="0" baseline="0" dirty="0">
                <a:ln>
                  <a:noFill/>
                </a:ln>
                <a:solidFill>
                  <a:schemeClr val="tx1"/>
                </a:solidFill>
                <a:effectLst/>
                <a:latin typeface="+mj-lt"/>
              </a:rPr>
              <a:t> and </a:t>
            </a:r>
            <a:r>
              <a:rPr kumimoji="0" lang="en-US" altLang="en-US" sz="1800" b="1" i="0" u="none" strike="noStrike" cap="none" normalizeH="0" baseline="0" dirty="0" err="1">
                <a:ln>
                  <a:noFill/>
                </a:ln>
                <a:solidFill>
                  <a:schemeClr val="tx1"/>
                </a:solidFill>
                <a:effectLst/>
                <a:latin typeface="+mj-lt"/>
              </a:rPr>
              <a:t>PyDub</a:t>
            </a:r>
            <a:r>
              <a:rPr kumimoji="0" lang="en-US" altLang="en-US" sz="1800" b="0" i="0" u="none" strike="noStrike" cap="none" normalizeH="0" baseline="0" dirty="0">
                <a:ln>
                  <a:noFill/>
                </a:ln>
                <a:solidFill>
                  <a:schemeClr val="tx1"/>
                </a:solidFill>
                <a:effectLst/>
                <a:latin typeface="+mj-lt"/>
              </a:rPr>
              <a:t>." </a:t>
            </a:r>
            <a:r>
              <a:rPr kumimoji="0" lang="en-US" altLang="en-US" sz="1800" b="0" i="1" u="none" strike="noStrike" cap="none" normalizeH="0" baseline="0" dirty="0">
                <a:ln>
                  <a:noFill/>
                </a:ln>
                <a:solidFill>
                  <a:schemeClr val="tx1"/>
                </a:solidFill>
                <a:effectLst/>
                <a:latin typeface="+mj-lt"/>
              </a:rPr>
              <a:t>Real Python</a:t>
            </a:r>
            <a:r>
              <a:rPr kumimoji="0" lang="en-US" altLang="en-US" sz="1800" b="0" i="0" u="none" strike="noStrike" cap="none" normalizeH="0" baseline="0" dirty="0">
                <a:ln>
                  <a:noFill/>
                </a:ln>
                <a:solidFill>
                  <a:schemeClr val="tx1"/>
                </a:solidFill>
                <a:effectLst/>
                <a:latin typeface="+mj-lt"/>
              </a:rPr>
              <a:t>. Available: </a:t>
            </a:r>
            <a:r>
              <a:rPr kumimoji="0" lang="en-US" altLang="en-US" sz="1800" b="0" i="0" u="none" strike="noStrike" cap="none" normalizeH="0" baseline="0" dirty="0">
                <a:ln>
                  <a:noFill/>
                </a:ln>
                <a:solidFill>
                  <a:schemeClr val="tx1"/>
                </a:solidFill>
                <a:effectLst/>
                <a:latin typeface="+mj-lt"/>
                <a:hlinkClick r:id="rId2"/>
              </a:rPr>
              <a:t>https://realpython.com/build-python-text-to-speech-voice-app/</a:t>
            </a:r>
            <a:r>
              <a:rPr kumimoji="0" lang="en-US" altLang="en-US" sz="18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Summerfield, M. (2009). </a:t>
            </a:r>
            <a:r>
              <a:rPr kumimoji="0" lang="en-US" altLang="en-US" sz="1800" b="0" i="1" u="none" strike="noStrike" cap="none" normalizeH="0" baseline="0" dirty="0">
                <a:ln>
                  <a:noFill/>
                </a:ln>
                <a:solidFill>
                  <a:schemeClr val="tx1"/>
                </a:solidFill>
                <a:effectLst/>
                <a:latin typeface="+mj-lt"/>
              </a:rPr>
              <a:t>Programming in Python 3: A Complete Introduction to the Python Language</a:t>
            </a:r>
            <a:r>
              <a:rPr kumimoji="0" lang="en-US" altLang="en-US" sz="1800" b="0" i="0" u="none" strike="noStrike" cap="none" normalizeH="0" baseline="0" dirty="0">
                <a:ln>
                  <a:noFill/>
                </a:ln>
                <a:solidFill>
                  <a:schemeClr val="tx1"/>
                </a:solidFill>
                <a:effectLst/>
                <a:latin typeface="+mj-lt"/>
              </a:rPr>
              <a:t>. Pearson Education. </a:t>
            </a:r>
          </a:p>
        </p:txBody>
      </p:sp>
    </p:spTree>
    <p:extLst>
      <p:ext uri="{BB962C8B-B14F-4D97-AF65-F5344CB8AC3E}">
        <p14:creationId xmlns:p14="http://schemas.microsoft.com/office/powerpoint/2010/main" val="255540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3FD61F-805B-E389-F2B7-0A0B2F9D8150}"/>
              </a:ext>
            </a:extLst>
          </p:cNvPr>
          <p:cNvSpPr>
            <a:spLocks noGrp="1"/>
          </p:cNvSpPr>
          <p:nvPr>
            <p:ph type="ftr" sz="quarter" idx="11"/>
          </p:nvPr>
        </p:nvSpPr>
        <p:spPr/>
        <p:txBody>
          <a:bodyPr/>
          <a:lstStyle/>
          <a:p>
            <a:pPr>
              <a:defRPr/>
            </a:pPr>
            <a:r>
              <a:rPr lang="en-US" dirty="0"/>
              <a:t>PYTHON PROGRAMMING – CYCLE 2 REVIEW</a:t>
            </a:r>
          </a:p>
        </p:txBody>
      </p:sp>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p:txBody>
          <a:bodyPr>
            <a:normAutofit fontScale="90000"/>
          </a:bodyPr>
          <a:lstStyle/>
          <a:p>
            <a:pPr algn="ctr"/>
            <a:r>
              <a:rPr lang="en-IN" sz="4400" dirty="0"/>
              <a:t>Thank  You</a:t>
            </a:r>
            <a:endParaRPr lang="en-IN" sz="4000"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0"/>
            <a:ext cx="9144000" cy="1664258"/>
          </a:xfrm>
          <a:prstGeom prst="rect">
            <a:avLst/>
          </a:prstGeom>
          <a:solidFill>
            <a:schemeClr val="accent2"/>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dirty="0"/>
              <a:t>Any queries??? </a:t>
            </a:r>
          </a:p>
        </p:txBody>
      </p:sp>
      <p:sp>
        <p:nvSpPr>
          <p:cNvPr id="7" name="Slide Number Placeholder 6">
            <a:extLst>
              <a:ext uri="{FF2B5EF4-FFF2-40B4-BE49-F238E27FC236}">
                <a16:creationId xmlns:a16="http://schemas.microsoft.com/office/drawing/2014/main" id="{10FD6808-FCA6-0A32-7BA2-E09BF26187C7}"/>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p:txBody>
          <a:bodyPr/>
          <a:lstStyle/>
          <a:p>
            <a:pPr>
              <a:defRPr/>
            </a:pPr>
            <a:r>
              <a:rPr lang="en-US" dirty="0"/>
              <a:t>PYTHON PROGRAMMING – CYCLE 2 REVIEW</a:t>
            </a:r>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p:txBody>
          <a:bodyPr/>
          <a:lstStyle/>
          <a:p>
            <a:pPr algn="ctr"/>
            <a:r>
              <a:rPr lang="en-IN" sz="2400" dirty="0">
                <a:latin typeface="LEMON MILK Bold" panose="00000800000000000000" pitchFamily="50" charset="0"/>
              </a:rPr>
              <a:t>Title of the Project</a:t>
            </a:r>
            <a:endParaRPr lang="en-IN" dirty="0">
              <a:latin typeface="LEMON MILK Bold" panose="00000800000000000000" pitchFamily="50" charset="0"/>
            </a:endParaRPr>
          </a:p>
        </p:txBody>
      </p:sp>
      <p:sp>
        <p:nvSpPr>
          <p:cNvPr id="2" name="Slide Number Placeholder 1">
            <a:extLst>
              <a:ext uri="{FF2B5EF4-FFF2-40B4-BE49-F238E27FC236}">
                <a16:creationId xmlns:a16="http://schemas.microsoft.com/office/drawing/2014/main" id="{C886601D-4456-3AB3-EA0F-582C8A8C4272}"/>
              </a:ext>
            </a:extLst>
          </p:cNvPr>
          <p:cNvSpPr>
            <a:spLocks noGrp="1"/>
          </p:cNvSpPr>
          <p:nvPr>
            <p:ph type="sldNum" sz="quarter" idx="12"/>
          </p:nvPr>
        </p:nvSpPr>
        <p:spPr/>
        <p:txBody>
          <a:bodyPr/>
          <a:lstStyle/>
          <a:p>
            <a:pPr>
              <a:defRPr/>
            </a:pPr>
            <a:fld id="{DB554FDC-F986-4516-81A3-5CBC9634E9C1}" type="slidenum">
              <a:rPr lang="en-US" altLang="en-US" smtClean="0"/>
              <a:pPr>
                <a:defRPr/>
              </a:pPr>
              <a:t>2</a:t>
            </a:fld>
            <a:endParaRPr lang="en-US" altLang="en-US"/>
          </a:p>
        </p:txBody>
      </p:sp>
      <p:sp>
        <p:nvSpPr>
          <p:cNvPr id="5" name="TextBox 4">
            <a:extLst>
              <a:ext uri="{FF2B5EF4-FFF2-40B4-BE49-F238E27FC236}">
                <a16:creationId xmlns:a16="http://schemas.microsoft.com/office/drawing/2014/main" id="{8E0D5AF3-DC5F-18D2-ACE8-855E50E536BE}"/>
              </a:ext>
            </a:extLst>
          </p:cNvPr>
          <p:cNvSpPr txBox="1"/>
          <p:nvPr/>
        </p:nvSpPr>
        <p:spPr>
          <a:xfrm>
            <a:off x="1219200" y="2057042"/>
            <a:ext cx="8403307" cy="584775"/>
          </a:xfrm>
          <a:prstGeom prst="rect">
            <a:avLst/>
          </a:prstGeom>
          <a:noFill/>
        </p:spPr>
        <p:txBody>
          <a:bodyPr wrap="square">
            <a:spAutoFit/>
          </a:bodyPr>
          <a:lstStyle/>
          <a:p>
            <a:r>
              <a:rPr lang="en-IN" sz="3200" b="1" dirty="0">
                <a:solidFill>
                  <a:srgbClr val="4A66AC"/>
                </a:solidFill>
              </a:rPr>
              <a:t>TEXT – TO – VOICE CONVERTOR</a:t>
            </a:r>
          </a:p>
        </p:txBody>
      </p:sp>
      <p:pic>
        <p:nvPicPr>
          <p:cNvPr id="8" name="Picture 7">
            <a:extLst>
              <a:ext uri="{FF2B5EF4-FFF2-40B4-BE49-F238E27FC236}">
                <a16:creationId xmlns:a16="http://schemas.microsoft.com/office/drawing/2014/main" id="{6A6C0AF1-E629-B831-79A3-7221C21F9E9E}"/>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07653" y="2603766"/>
            <a:ext cx="1613200" cy="1613200"/>
          </a:xfrm>
          <a:prstGeom prst="rect">
            <a:avLst/>
          </a:prstGeom>
        </p:spPr>
      </p:pic>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p:txBody>
          <a:bodyPr/>
          <a:lstStyle/>
          <a:p>
            <a:pPr algn="ctr"/>
            <a:r>
              <a:rPr lang="en-IN" sz="2400" dirty="0"/>
              <a:t>Abstract </a:t>
            </a:r>
            <a:endParaRPr lang="en-IN" dirty="0"/>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idx="1"/>
          </p:nvPr>
        </p:nvSpPr>
        <p:spPr/>
        <p:txBody>
          <a:bodyPr>
            <a:normAutofit fontScale="77500" lnSpcReduction="20000"/>
          </a:bodyPr>
          <a:lstStyle/>
          <a:p>
            <a:pPr marL="0" indent="0" algn="ctr">
              <a:lnSpc>
                <a:spcPct val="200000"/>
              </a:lnSpc>
              <a:buNone/>
            </a:pPr>
            <a:r>
              <a:rPr lang="en-US" sz="2000" dirty="0"/>
              <a:t>This project focuses on the development of a text-to-voice conversion system using Python. The system converts written text into spoken words, generating audio files that can be played back. It supports multiple languages and dialects, providing versatility for various applications. This technology can enhance accessibility for visually impaired users, automate announcements, and be integrated into various applications requiring voice outputs. The project demonstrates the integration of text-to-speech capabilities to create user-friendly and inclusive interfaces.</a:t>
            </a:r>
            <a:endParaRPr lang="en-IN" sz="1400" dirty="0"/>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43AC3C61-C76B-5057-DC29-528D2A9E3644}"/>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p:txBody>
          <a:bodyPr/>
          <a:lstStyle/>
          <a:p>
            <a:pPr>
              <a:defRPr/>
            </a:pPr>
            <a:r>
              <a:rPr lang="en-US" dirty="0"/>
              <a:t>PYTHON PROGRAMMING – CYCLE 2 REVIEW</a:t>
            </a:r>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1806565098"/>
              </p:ext>
            </p:extLst>
          </p:nvPr>
        </p:nvGraphicFramePr>
        <p:xfrm>
          <a:off x="381000" y="1695448"/>
          <a:ext cx="8382000" cy="3238502"/>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38734">
                <a:tc>
                  <a:txBody>
                    <a:bodyPr/>
                    <a:lstStyle/>
                    <a:p>
                      <a:pPr algn="ctr"/>
                      <a:r>
                        <a:rPr lang="en-US"/>
                        <a:t>Abstract</a:t>
                      </a:r>
                      <a:endParaRPr lang="en-US" dirty="0"/>
                    </a:p>
                  </a:txBody>
                  <a:tcPr/>
                </a:tc>
                <a:tc>
                  <a:txBody>
                    <a:bodyPr/>
                    <a:lstStyle/>
                    <a:p>
                      <a:pPr algn="ctr"/>
                      <a:r>
                        <a:rPr lang="en-US"/>
                        <a:t>CO</a:t>
                      </a:r>
                      <a:endParaRPr lang="en-US" dirty="0"/>
                    </a:p>
                  </a:txBody>
                  <a:tcPr/>
                </a:tc>
                <a:tc>
                  <a:txBody>
                    <a:bodyPr/>
                    <a:lstStyle/>
                    <a:p>
                      <a:pPr algn="ctr"/>
                      <a:r>
                        <a:rPr lang="en-US"/>
                        <a:t>POs</a:t>
                      </a:r>
                      <a:endParaRPr lang="en-US" dirty="0"/>
                    </a:p>
                  </a:txBody>
                  <a:tcPr/>
                </a:tc>
                <a:tc>
                  <a:txBody>
                    <a:bodyPr/>
                    <a:lstStyle/>
                    <a:p>
                      <a:pPr algn="ctr"/>
                      <a:r>
                        <a:rPr lang="en-US"/>
                        <a:t>PSO</a:t>
                      </a:r>
                      <a:endParaRPr lang="en-US" dirty="0"/>
                    </a:p>
                  </a:txBody>
                  <a:tcPr/>
                </a:tc>
                <a:extLst>
                  <a:ext uri="{0D108BD9-81ED-4DB2-BD59-A6C34878D82A}">
                    <a16:rowId xmlns:a16="http://schemas.microsoft.com/office/drawing/2014/main" val="10000"/>
                  </a:ext>
                </a:extLst>
              </a:tr>
              <a:tr h="2799768">
                <a:tc>
                  <a:txBody>
                    <a:bodyPr/>
                    <a:lstStyle/>
                    <a:p>
                      <a:pPr algn="just">
                        <a:lnSpc>
                          <a:spcPct val="200000"/>
                        </a:lnSpc>
                      </a:pPr>
                      <a:r>
                        <a:rPr lang="en-US" dirty="0"/>
                        <a:t>This project develops a text-to-voice conversion system in Python, turning written text into audio files. Supporting multiple languages, it enhances accessibility for visually impaired users and automates announcements. It demonstrates integrating text-to-speech for user-friendly interfaces.</a:t>
                      </a:r>
                    </a:p>
                  </a:txBody>
                  <a:tcPr/>
                </a:tc>
                <a:tc>
                  <a:txBody>
                    <a:bodyPr/>
                    <a:lstStyle/>
                    <a:p>
                      <a:endParaRPr lang="en-US" dirty="0"/>
                    </a:p>
                  </a:txBody>
                  <a:tcPr/>
                </a:tc>
                <a:tc>
                  <a:txBody>
                    <a:bodyPr/>
                    <a:lstStyle/>
                    <a:p>
                      <a:r>
                        <a:rPr lang="en-US" sz="1350" dirty="0">
                          <a:latin typeface="+mj-lt"/>
                          <a:cs typeface="Times New Roman" panose="02020603050405020304" charset="0"/>
                          <a:sym typeface="+mn-ea"/>
                        </a:rPr>
                        <a:t>PO1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PO2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PO3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PO4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PO5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PO6 (1)</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PO7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PO8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PO9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PO10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PO11   (2)</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PO12   (2)</a:t>
                      </a:r>
                      <a:endParaRPr lang="en-US" sz="1350" dirty="0">
                        <a:latin typeface="+mj-lt"/>
                        <a:cs typeface="Times New Roman" panose="02020603050405020304" charset="0"/>
                      </a:endParaRPr>
                    </a:p>
                  </a:txBody>
                  <a:tcPr/>
                </a:tc>
                <a:tc>
                  <a:txBody>
                    <a:bodyPr/>
                    <a:lstStyle/>
                    <a:p>
                      <a:r>
                        <a:rPr lang="en-US" sz="1350" dirty="0">
                          <a:latin typeface="+mj-lt"/>
                          <a:cs typeface="Times New Roman" panose="02020603050405020304" charset="0"/>
                          <a:sym typeface="+mn-ea"/>
                        </a:rPr>
                        <a:t>PSO1 (3)</a:t>
                      </a:r>
                      <a:endParaRPr lang="en-US" sz="1350" dirty="0">
                        <a:latin typeface="+mj-lt"/>
                        <a:cs typeface="Times New Roman" panose="02020603050405020304" charset="0"/>
                      </a:endParaRPr>
                    </a:p>
                    <a:p>
                      <a:r>
                        <a:rPr lang="en-US" sz="1350" dirty="0">
                          <a:latin typeface="+mj-lt"/>
                          <a:cs typeface="Times New Roman" panose="02020603050405020304" charset="0"/>
                          <a:sym typeface="+mn-ea"/>
                        </a:rPr>
                        <a:t>PSO2 (2)</a:t>
                      </a:r>
                      <a:endParaRPr lang="en-US" sz="1350" dirty="0">
                        <a:latin typeface="+mj-lt"/>
                        <a:cs typeface="Times New Roman" panose="02020603050405020304" charset="0"/>
                      </a:endParaRPr>
                    </a:p>
                  </a:txBody>
                  <a:tcPr/>
                </a:tc>
                <a:extLst>
                  <a:ext uri="{0D108BD9-81ED-4DB2-BD59-A6C34878D82A}">
                    <a16:rowId xmlns:a16="http://schemas.microsoft.com/office/drawing/2014/main" val="10001"/>
                  </a:ext>
                </a:extLst>
              </a:tr>
            </a:tbl>
          </a:graphicData>
        </a:graphic>
      </p:graphicFrame>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p:txBody>
          <a:bodyPr/>
          <a:lstStyle/>
          <a:p>
            <a:pPr algn="ctr"/>
            <a:r>
              <a:rPr lang="en-IN" sz="2400" dirty="0"/>
              <a:t>Abstract with CO/PO Mapping</a:t>
            </a:r>
            <a:endParaRPr lang="en-IN" dirty="0"/>
          </a:p>
        </p:txBody>
      </p:sp>
      <p:sp>
        <p:nvSpPr>
          <p:cNvPr id="2" name="Slide Number Placeholder 1">
            <a:extLst>
              <a:ext uri="{FF2B5EF4-FFF2-40B4-BE49-F238E27FC236}">
                <a16:creationId xmlns:a16="http://schemas.microsoft.com/office/drawing/2014/main" id="{AD7C56D7-3C8D-6027-03B8-6A96154B3A0C}"/>
              </a:ext>
            </a:extLst>
          </p:cNvPr>
          <p:cNvSpPr>
            <a:spLocks noGrp="1"/>
          </p:cNvSpPr>
          <p:nvPr>
            <p:ph type="sldNum" sz="quarter" idx="12"/>
          </p:nvPr>
        </p:nvSpPr>
        <p:spPr/>
        <p:txBody>
          <a:bodyPr/>
          <a:lstStyle/>
          <a:p>
            <a:pPr>
              <a:defRPr/>
            </a:pPr>
            <a:fld id="{DB554FDC-F986-4516-81A3-5CBC9634E9C1}" type="slidenum">
              <a:rPr lang="en-US" altLang="en-US" smtClean="0"/>
              <a:pPr>
                <a:defRPr/>
              </a:pPr>
              <a:t>4</a:t>
            </a:fld>
            <a:endParaRPr lang="en-US" altLang="en-US"/>
          </a:p>
        </p:txBody>
      </p:sp>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p:txBody>
          <a:bodyPr/>
          <a:lstStyle/>
          <a:p>
            <a:pPr algn="ctr"/>
            <a:r>
              <a:rPr lang="en-IN" sz="2400" dirty="0"/>
              <a:t>Introduction</a:t>
            </a:r>
            <a:endParaRPr lang="en-IN" dirty="0"/>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idx="1"/>
          </p:nvPr>
        </p:nvSpPr>
        <p:spPr/>
        <p:txBody>
          <a:bodyPr/>
          <a:lstStyle/>
          <a:p>
            <a:pPr marL="0" indent="0" algn="just">
              <a:lnSpc>
                <a:spcPct val="200000"/>
              </a:lnSpc>
              <a:buNone/>
            </a:pPr>
            <a:r>
              <a:rPr lang="en-US" dirty="0"/>
              <a:t>This project utilizes the Google Text-to-Speech (</a:t>
            </a:r>
            <a:r>
              <a:rPr lang="en-US" dirty="0" err="1"/>
              <a:t>gTTS</a:t>
            </a:r>
            <a:r>
              <a:rPr lang="en-US" dirty="0"/>
              <a:t>) library in Python to convert written text into spoken words. The </a:t>
            </a:r>
            <a:r>
              <a:rPr lang="en-US" dirty="0" err="1"/>
              <a:t>gTTS</a:t>
            </a:r>
            <a:r>
              <a:rPr lang="en-US" dirty="0"/>
              <a:t> library interfaces with Google's Text-to-Speech API, allowing for the generation of audio files from text inputs. This application can support various languages and dialects, providing flexibility for different use cases. The project demonstrates the integration of text-to-speech capabilities into Python applications, enabling the development of accessible and user-friendly interfaces for the visually impaired or for automated announcements.</a:t>
            </a:r>
            <a:endParaRPr lang="en-IN" dirty="0"/>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9A301987-B1F1-10D2-62E5-6C820939DD16}"/>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p:txBody>
          <a:bodyPr/>
          <a:lstStyle/>
          <a:p>
            <a:pPr algn="ctr"/>
            <a:r>
              <a:rPr lang="en-IN" sz="2400"/>
              <a:t>CONCEPT </a:t>
            </a:r>
            <a:r>
              <a:rPr lang="en-IN" sz="2400" dirty="0"/>
              <a:t>Used</a:t>
            </a:r>
            <a:endParaRPr lang="en-IN" dirty="0"/>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idx="1"/>
          </p:nvPr>
        </p:nvSpPr>
        <p:spPr/>
        <p:txBody>
          <a:bodyPr/>
          <a:lstStyle/>
          <a:p>
            <a:pPr marL="0" indent="0" algn="just">
              <a:lnSpc>
                <a:spcPct val="150000"/>
              </a:lnSpc>
              <a:buNone/>
            </a:pPr>
            <a:r>
              <a:rPr lang="en-US" dirty="0"/>
              <a:t>This project employs text-to-speech (TTS) technology to transform written text into audible speech using Python. The system generates audio files from text input, supporting multiple languages and dialects to cater to diverse user needs. TTS technology is pivotal in enhancing accessibility, particularly for visually impaired users, by providing an auditory alternative to written content. Additionally, it serves various practical applications such as automated announcements and voice-enabled interfaces. This project demonstrates the effective integration of TTS technology to develop inclusive, user-friendly, and accessible applications, showcasing its potential for broad utility and impact.</a:t>
            </a:r>
            <a:endParaRPr lang="en-IN" dirty="0"/>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4DFF6819-E370-1E5E-9C65-B707FF690806}"/>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p:txBody>
          <a:bodyPr/>
          <a:lstStyle/>
          <a:p>
            <a:pPr algn="ctr"/>
            <a:r>
              <a:rPr lang="en-IN" sz="2400" dirty="0"/>
              <a:t>Proposed Architecture</a:t>
            </a:r>
            <a:endParaRPr lang="en-IN" dirty="0"/>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E1604794-EEDA-AE33-9423-E4B03D6FD310}"/>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23" name="Content Placeholder 22">
            <a:extLst>
              <a:ext uri="{FF2B5EF4-FFF2-40B4-BE49-F238E27FC236}">
                <a16:creationId xmlns:a16="http://schemas.microsoft.com/office/drawing/2014/main" id="{7BD5353C-84A9-DB1A-3FF0-2A8DC4F24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978" y="1635125"/>
            <a:ext cx="7626044" cy="2759075"/>
          </a:xfr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p:txBody>
          <a:bodyPr/>
          <a:lstStyle/>
          <a:p>
            <a:pPr algn="ctr"/>
            <a:r>
              <a:rPr lang="en-IN" sz="2400" dirty="0"/>
              <a:t>Proposed Architecture  - Description</a:t>
            </a:r>
            <a:endParaRPr lang="en-IN" dirty="0"/>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571B4013-D11D-469D-3A8B-B245708BC573}"/>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4" name="Content Placeholder 3">
            <a:extLst>
              <a:ext uri="{FF2B5EF4-FFF2-40B4-BE49-F238E27FC236}">
                <a16:creationId xmlns:a16="http://schemas.microsoft.com/office/drawing/2014/main" id="{25C75DA2-EF8D-8307-A964-C516EC231BE1}"/>
              </a:ext>
            </a:extLst>
          </p:cNvPr>
          <p:cNvSpPr>
            <a:spLocks noGrp="1"/>
          </p:cNvSpPr>
          <p:nvPr>
            <p:ph idx="1"/>
          </p:nvPr>
        </p:nvSpPr>
        <p:spPr/>
        <p:txBody>
          <a:bodyPr>
            <a:normAutofit/>
          </a:bodyPr>
          <a:lstStyle/>
          <a:p>
            <a:pPr marL="0" indent="0">
              <a:lnSpc>
                <a:spcPct val="200000"/>
              </a:lnSpc>
              <a:buNone/>
            </a:pPr>
            <a:r>
              <a:rPr lang="en-US" sz="1400" dirty="0"/>
              <a:t>This project uses Python to develop a text-to-voice conversion system, integrating </a:t>
            </a:r>
            <a:r>
              <a:rPr lang="en-US" sz="1400" dirty="0" err="1"/>
              <a:t>Tkinter</a:t>
            </a:r>
            <a:r>
              <a:rPr lang="en-US" sz="1400" dirty="0"/>
              <a:t> for the user interface, </a:t>
            </a:r>
            <a:r>
              <a:rPr lang="en-US" sz="1400" dirty="0" err="1"/>
              <a:t>gTTS</a:t>
            </a:r>
            <a:r>
              <a:rPr lang="en-US" sz="1400" dirty="0"/>
              <a:t> for text-to-speech conversion, and VS Code for development. Users can input text via a user-friendly GUI, which is then converted into audio files in multiple languages and dialects. This system enhances accessibility for visually impaired users, supports language learning, and can be used for automated announcements, showcasing the practical applications of text-to-speech technology.</a:t>
            </a:r>
            <a:endParaRPr lang="en-IN" sz="1400" dirty="0"/>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idx="1"/>
          </p:nvPr>
        </p:nvSpPr>
        <p:spPr/>
        <p:txBody>
          <a:bodyPr>
            <a:normAutofit/>
          </a:bodyPr>
          <a:lstStyle/>
          <a:p>
            <a:pPr marL="0" indent="0" algn="just">
              <a:buNone/>
            </a:pPr>
            <a:r>
              <a:rPr lang="en-US" sz="1800" dirty="0"/>
              <a:t>This project harnesses the power of Python to create a text-to-voice conversion system. Through simple code, it transforms written text into spoken words, offering accessibility and usability benefits. Users can input any text, and the system generates corresponding audio files, accommodating multiple languages and dialects. This functionality is particularly valuable for visually impaired individuals, offering them an auditory alternative to written content. Moreover, the system's versatility extends to practical applications like automated announcements or integrating voice features into software interfaces</a:t>
            </a:r>
            <a:endParaRPr lang="en-IN" sz="1800" dirty="0"/>
          </a:p>
        </p:txBody>
      </p:sp>
      <p:sp>
        <p:nvSpPr>
          <p:cNvPr id="5" name="Footer Placeholder 4">
            <a:extLst>
              <a:ext uri="{FF2B5EF4-FFF2-40B4-BE49-F238E27FC236}">
                <a16:creationId xmlns:a16="http://schemas.microsoft.com/office/drawing/2014/main" id="{309F3ECE-CD24-3541-396C-569C1553B48B}"/>
              </a:ext>
            </a:extLst>
          </p:cNvPr>
          <p:cNvSpPr>
            <a:spLocks noGrp="1"/>
          </p:cNvSpPr>
          <p:nvPr>
            <p:ph type="ftr" sz="quarter" idx="11"/>
          </p:nvPr>
        </p:nvSpPr>
        <p:spPr/>
        <p:txBody>
          <a:bodyPr/>
          <a:lstStyle/>
          <a:p>
            <a:pPr>
              <a:defRPr/>
            </a:pPr>
            <a:r>
              <a:rPr lang="en-US" dirty="0"/>
              <a:t>PYTHON PROGRAMMING – CYCLE 2 REVIEW</a:t>
            </a:r>
          </a:p>
        </p:txBody>
      </p:sp>
      <p:sp>
        <p:nvSpPr>
          <p:cNvPr id="7" name="Slide Number Placeholder 6">
            <a:extLst>
              <a:ext uri="{FF2B5EF4-FFF2-40B4-BE49-F238E27FC236}">
                <a16:creationId xmlns:a16="http://schemas.microsoft.com/office/drawing/2014/main" id="{6046962F-2B37-68D1-1E2D-723CC2BBD805}"/>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Tree>
    <p:extLst>
      <p:ext uri="{BB962C8B-B14F-4D97-AF65-F5344CB8AC3E}">
        <p14:creationId xmlns:p14="http://schemas.microsoft.com/office/powerpoint/2010/main" val="3259449179"/>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0</TotalTime>
  <Words>1236</Words>
  <Application>Microsoft Office PowerPoint</Application>
  <PresentationFormat>On-screen Show (16:9)</PresentationFormat>
  <Paragraphs>109</Paragraphs>
  <Slides>17</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Gill Sans MT</vt:lpstr>
      <vt:lpstr>LEMON MILK Bold</vt:lpstr>
      <vt:lpstr>Wingdings 2</vt:lpstr>
      <vt:lpstr>Dividend</vt:lpstr>
      <vt:lpstr>CGB1121 Python Programming</vt:lpstr>
      <vt:lpstr>Title of the Project</vt:lpstr>
      <vt:lpstr>Abstract </vt:lpstr>
      <vt:lpstr>Abstract with CO/PO Mapping</vt:lpstr>
      <vt:lpstr>Introduction</vt:lpstr>
      <vt:lpstr>CONCEPT Used</vt:lpstr>
      <vt:lpstr>Proposed Architecture</vt:lpstr>
      <vt:lpstr>Proposed Architecture  - Description</vt:lpstr>
      <vt:lpstr>Proposed Architecture  - Description</vt:lpstr>
      <vt:lpstr>List of Modules</vt:lpstr>
      <vt:lpstr>Module Description</vt:lpstr>
      <vt:lpstr>Module Description(Cont…)</vt:lpstr>
      <vt:lpstr>Results and Discussion</vt:lpstr>
      <vt:lpstr>Results and Discussion(Cont..)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2024-06-06T01:32:11Z</dcterms:modified>
</cp:coreProperties>
</file>