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46" r:id="rId1"/>
  </p:sldMasterIdLst>
  <p:notesMasterIdLst>
    <p:notesMasterId r:id="rId13"/>
  </p:notesMasterIdLst>
  <p:handoutMasterIdLst>
    <p:handoutMasterId r:id="rId14"/>
  </p:handoutMasterIdLst>
  <p:sldIdLst>
    <p:sldId id="529" r:id="rId2"/>
    <p:sldId id="495" r:id="rId3"/>
    <p:sldId id="514" r:id="rId4"/>
    <p:sldId id="497" r:id="rId5"/>
    <p:sldId id="515" r:id="rId6"/>
    <p:sldId id="516" r:id="rId7"/>
    <p:sldId id="517" r:id="rId8"/>
    <p:sldId id="518" r:id="rId9"/>
    <p:sldId id="519" r:id="rId10"/>
    <p:sldId id="520" r:id="rId11"/>
    <p:sldId id="528" r:id="rId12"/>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66AC"/>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p:cViewPr varScale="1">
        <p:scale>
          <a:sx n="99" d="100"/>
          <a:sy n="99" d="100"/>
        </p:scale>
        <p:origin x="878" y="8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6/4/2024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6/4/2024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2314324"/>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pPr>
              <a:defRPr/>
            </a:pPr>
            <a:fld id="{A4142A3D-32AE-49C5-83D0-464498421718}" type="datetime3">
              <a:rPr lang="en-US" smtClean="0"/>
              <a:t>4 June 2024</a:t>
            </a:fld>
            <a:endParaRPr lang="en-US" dirty="0"/>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pPr>
              <a:defRPr/>
            </a:pPr>
            <a:r>
              <a:rPr lang="en-US"/>
              <a:t>DATA STRUCTURES – CYCLE 1 REVIEW</a:t>
            </a:r>
            <a:endParaRPr lang="en-US" dirty="0"/>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pPr>
              <a:defRPr/>
            </a:pPr>
            <a:fld id="{C0A8E10E-36D1-42AB-939C-34BEB33CD9E4}" type="slidenum">
              <a:rPr lang="en-US" altLang="en-US" smtClean="0"/>
              <a:pPr>
                <a:defRPr/>
              </a:pPr>
              <a:t>‹#›</a:t>
            </a:fld>
            <a:endParaRPr lang="en-US" altLang="en-US"/>
          </a:p>
        </p:txBody>
      </p:sp>
    </p:spTree>
    <p:extLst>
      <p:ext uri="{BB962C8B-B14F-4D97-AF65-F5344CB8AC3E}">
        <p14:creationId xmlns:p14="http://schemas.microsoft.com/office/powerpoint/2010/main" val="168088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3AF4C35A-7B02-4DD9-91F8-4AA570FEBF43}" type="datetime3">
              <a:rPr lang="en-US" smtClean="0"/>
              <a:t>4 June 2024</a:t>
            </a:fld>
            <a:endParaRPr lang="en-US" dirty="0"/>
          </a:p>
        </p:txBody>
      </p:sp>
      <p:sp>
        <p:nvSpPr>
          <p:cNvPr id="5" name="Footer Placeholder 4"/>
          <p:cNvSpPr>
            <a:spLocks noGrp="1"/>
          </p:cNvSpPr>
          <p:nvPr>
            <p:ph type="ftr" sz="quarter" idx="11"/>
          </p:nvPr>
        </p:nvSpPr>
        <p:spPr/>
        <p:txBody>
          <a:bodyPr/>
          <a:lstStyle/>
          <a:p>
            <a:pPr>
              <a:defRPr/>
            </a:pPr>
            <a:r>
              <a:rPr lang="en-US"/>
              <a:t>DATA STRUCTURES – CYCLE 1 REVIEW</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extLst>
      <p:ext uri="{BB962C8B-B14F-4D97-AF65-F5344CB8AC3E}">
        <p14:creationId xmlns:p14="http://schemas.microsoft.com/office/powerpoint/2010/main" val="1977596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pPr>
              <a:defRPr/>
            </a:pPr>
            <a:fld id="{939FDA5D-0053-4946-B105-A60247D7077C}" type="datetime3">
              <a:rPr lang="en-US" smtClean="0"/>
              <a:t>4 June 2024</a:t>
            </a:fld>
            <a:endParaRPr lang="en-US" dirty="0"/>
          </a:p>
        </p:txBody>
      </p:sp>
      <p:sp>
        <p:nvSpPr>
          <p:cNvPr id="5" name="Footer Placeholder 4"/>
          <p:cNvSpPr>
            <a:spLocks noGrp="1"/>
          </p:cNvSpPr>
          <p:nvPr>
            <p:ph type="ftr" sz="quarter" idx="11"/>
          </p:nvPr>
        </p:nvSpPr>
        <p:spPr>
          <a:xfrm>
            <a:off x="581193" y="4463859"/>
            <a:ext cx="5922209" cy="273844"/>
          </a:xfrm>
        </p:spPr>
        <p:txBody>
          <a:bodyPr/>
          <a:lstStyle/>
          <a:p>
            <a:pPr>
              <a:defRPr/>
            </a:pPr>
            <a:r>
              <a:rPr lang="en-US"/>
              <a:t>DATA STRUCTURES – CYCLE 1 REVIEW</a:t>
            </a:r>
            <a:endParaRPr lang="en-US" dirty="0"/>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pPr>
              <a:defRPr/>
            </a:pPr>
            <a:fld id="{B1E085C4-C07B-4C80-B337-90438D59D3CD}" type="slidenum">
              <a:rPr lang="en-US" altLang="en-US" smtClean="0"/>
              <a:pPr>
                <a:defRPr/>
              </a:pPr>
              <a:t>‹#›</a:t>
            </a:fld>
            <a:endParaRPr lang="en-US" altLang="en-US"/>
          </a:p>
        </p:txBody>
      </p:sp>
    </p:spTree>
    <p:extLst>
      <p:ext uri="{BB962C8B-B14F-4D97-AF65-F5344CB8AC3E}">
        <p14:creationId xmlns:p14="http://schemas.microsoft.com/office/powerpoint/2010/main" val="2803914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42F88848-FEF8-4F30-8DD2-B061BEBF9F51}" type="datetime3">
              <a:rPr lang="en-US" smtClean="0"/>
              <a:t>4 June 2024</a:t>
            </a:fld>
            <a:endParaRPr lang="en-US" dirty="0"/>
          </a:p>
        </p:txBody>
      </p:sp>
      <p:sp>
        <p:nvSpPr>
          <p:cNvPr id="5" name="Footer Placeholder 4"/>
          <p:cNvSpPr>
            <a:spLocks noGrp="1"/>
          </p:cNvSpPr>
          <p:nvPr>
            <p:ph type="ftr" sz="quarter" idx="11"/>
          </p:nvPr>
        </p:nvSpPr>
        <p:spPr/>
        <p:txBody>
          <a:bodyPr/>
          <a:lstStyle/>
          <a:p>
            <a:pPr>
              <a:defRPr/>
            </a:pPr>
            <a:r>
              <a:rPr lang="en-US"/>
              <a:t>DATA STRUCTURES – CYCLE 1 REVIEW</a:t>
            </a:r>
            <a:endParaRPr lang="en-US" dirty="0"/>
          </a:p>
        </p:txBody>
      </p:sp>
      <p:sp>
        <p:nvSpPr>
          <p:cNvPr id="6" name="Slide Number Placeholder 5"/>
          <p:cNvSpPr>
            <a:spLocks noGrp="1"/>
          </p:cNvSpPr>
          <p:nvPr>
            <p:ph type="sldNum" sz="quarter" idx="12"/>
          </p:nvPr>
        </p:nvSpPr>
        <p:spPr>
          <a:xfrm>
            <a:off x="7918725" y="4467103"/>
            <a:ext cx="789381" cy="273844"/>
          </a:xfrm>
        </p:spPr>
        <p:txBody>
          <a:bodyPr/>
          <a:lstStyle/>
          <a:p>
            <a:pPr>
              <a:defRPr/>
            </a:pPr>
            <a:fld id="{0E14ABD8-B1EB-4C07-9937-C8C4E38BDF00}" type="slidenum">
              <a:rPr lang="en-US" altLang="en-US" smtClean="0"/>
              <a:pPr>
                <a:defRPr/>
              </a:pPr>
              <a:t>‹#›</a:t>
            </a:fld>
            <a:endParaRPr lang="en-US" altLang="en-US"/>
          </a:p>
        </p:txBody>
      </p:sp>
    </p:spTree>
    <p:extLst>
      <p:ext uri="{BB962C8B-B14F-4D97-AF65-F5344CB8AC3E}">
        <p14:creationId xmlns:p14="http://schemas.microsoft.com/office/powerpoint/2010/main" val="276172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fld id="{E7E24CE4-4350-41D6-8DC6-CD4C40DB496C}" type="datetime3">
              <a:rPr lang="en-US" smtClean="0"/>
              <a:t>4 June 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en-US"/>
              <a:t>DATA STRUCTURES – CYCLE 1 REVIEW</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a:defRPr/>
            </a:pPr>
            <a:fld id="{BEE0AD74-942B-45F6-8EEE-203197083F56}" type="slidenum">
              <a:rPr lang="en-US" altLang="en-US" smtClean="0"/>
              <a:pPr>
                <a:defRPr/>
              </a:pPr>
              <a:t>‹#›</a:t>
            </a:fld>
            <a:endParaRPr lang="en-US" altLang="en-US"/>
          </a:p>
        </p:txBody>
      </p:sp>
    </p:spTree>
    <p:extLst>
      <p:ext uri="{BB962C8B-B14F-4D97-AF65-F5344CB8AC3E}">
        <p14:creationId xmlns:p14="http://schemas.microsoft.com/office/powerpoint/2010/main" val="416578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1671003"/>
            <a:ext cx="4066793"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1313" y="1671003"/>
            <a:ext cx="4066794"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9FA3B9B4-AFEC-41BD-9842-D23FBD689B60}" type="datetime3">
              <a:rPr lang="en-US" smtClean="0"/>
              <a:t>4 June 2024</a:t>
            </a:fld>
            <a:endParaRPr lang="en-US" dirty="0"/>
          </a:p>
        </p:txBody>
      </p:sp>
      <p:sp>
        <p:nvSpPr>
          <p:cNvPr id="6" name="Footer Placeholder 5"/>
          <p:cNvSpPr>
            <a:spLocks noGrp="1"/>
          </p:cNvSpPr>
          <p:nvPr>
            <p:ph type="ftr" sz="quarter" idx="11"/>
          </p:nvPr>
        </p:nvSpPr>
        <p:spPr/>
        <p:txBody>
          <a:bodyPr/>
          <a:lstStyle/>
          <a:p>
            <a:pPr>
              <a:defRPr/>
            </a:pPr>
            <a:r>
              <a:rPr lang="en-US"/>
              <a:t>DATA STRUCTURES – CYCLE 1 REVIEW</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Tree>
    <p:extLst>
      <p:ext uri="{BB962C8B-B14F-4D97-AF65-F5344CB8AC3E}">
        <p14:creationId xmlns:p14="http://schemas.microsoft.com/office/powerpoint/2010/main" val="118152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52181D31-AD4A-40F9-BEB5-0B983B634FA6}" type="datetime3">
              <a:rPr lang="en-US" smtClean="0"/>
              <a:t>4 June 2024</a:t>
            </a:fld>
            <a:endParaRPr lang="en-US" dirty="0"/>
          </a:p>
        </p:txBody>
      </p:sp>
      <p:sp>
        <p:nvSpPr>
          <p:cNvPr id="8" name="Footer Placeholder 7"/>
          <p:cNvSpPr>
            <a:spLocks noGrp="1"/>
          </p:cNvSpPr>
          <p:nvPr>
            <p:ph type="ftr" sz="quarter" idx="11"/>
          </p:nvPr>
        </p:nvSpPr>
        <p:spPr/>
        <p:txBody>
          <a:bodyPr/>
          <a:lstStyle/>
          <a:p>
            <a:pPr>
              <a:defRPr/>
            </a:pPr>
            <a:r>
              <a:rPr lang="en-US"/>
              <a:t>DATA STRUCTURES – CYCLE 1 REVIEW</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Tree>
    <p:extLst>
      <p:ext uri="{BB962C8B-B14F-4D97-AF65-F5344CB8AC3E}">
        <p14:creationId xmlns:p14="http://schemas.microsoft.com/office/powerpoint/2010/main" val="2544407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B5E2A100-9AED-4D97-A7AC-9B86179D1A43}" type="datetime3">
              <a:rPr lang="en-US" smtClean="0"/>
              <a:t>4 June 2024</a:t>
            </a:fld>
            <a:endParaRPr lang="en-US" dirty="0"/>
          </a:p>
        </p:txBody>
      </p:sp>
      <p:sp>
        <p:nvSpPr>
          <p:cNvPr id="4" name="Footer Placeholder 3"/>
          <p:cNvSpPr>
            <a:spLocks noGrp="1"/>
          </p:cNvSpPr>
          <p:nvPr>
            <p:ph type="ftr" sz="quarter" idx="11"/>
          </p:nvPr>
        </p:nvSpPr>
        <p:spPr/>
        <p:txBody>
          <a:bodyPr/>
          <a:lstStyle/>
          <a:p>
            <a:pPr>
              <a:defRPr/>
            </a:pPr>
            <a:r>
              <a:rPr lang="en-US"/>
              <a:t>DATA STRUCTURES – CYCLE 1 REVIEW</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en-US"/>
              <a:t>Click to edit Master title style</a:t>
            </a:r>
            <a:endParaRPr lang="en-US" dirty="0"/>
          </a:p>
        </p:txBody>
      </p:sp>
    </p:spTree>
    <p:extLst>
      <p:ext uri="{BB962C8B-B14F-4D97-AF65-F5344CB8AC3E}">
        <p14:creationId xmlns:p14="http://schemas.microsoft.com/office/powerpoint/2010/main" val="1235094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F6D9A5E-28BF-4EAF-B6C9-6D340C4569B1}" type="datetime3">
              <a:rPr lang="en-US" smtClean="0"/>
              <a:t>4 June 2024</a:t>
            </a:fld>
            <a:endParaRPr lang="en-US" dirty="0"/>
          </a:p>
        </p:txBody>
      </p:sp>
      <p:sp>
        <p:nvSpPr>
          <p:cNvPr id="3" name="Footer Placeholder 2"/>
          <p:cNvSpPr>
            <a:spLocks noGrp="1"/>
          </p:cNvSpPr>
          <p:nvPr>
            <p:ph type="ftr" sz="quarter" idx="11"/>
          </p:nvPr>
        </p:nvSpPr>
        <p:spPr/>
        <p:txBody>
          <a:bodyPr/>
          <a:lstStyle/>
          <a:p>
            <a:pPr>
              <a:defRPr/>
            </a:pPr>
            <a:r>
              <a:rPr lang="en-US"/>
              <a:t>DATA STRUCTURES – CYCLE 1 REVIEW</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Tree>
    <p:extLst>
      <p:ext uri="{BB962C8B-B14F-4D97-AF65-F5344CB8AC3E}">
        <p14:creationId xmlns:p14="http://schemas.microsoft.com/office/powerpoint/2010/main" val="4056086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fld id="{88B13EB4-3D36-44D7-8C8D-78C5B53F00CB}" type="datetime3">
              <a:rPr lang="en-US" smtClean="0"/>
              <a:t>4 June 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en-US"/>
              <a:t>DATA STRUCTURES – CYCLE 1 REVIEW</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a:defRPr/>
            </a:pPr>
            <a:fld id="{4B3D1EAA-7E8D-49EA-BCBB-3C5BA424400D}" type="slidenum">
              <a:rPr lang="en-US" altLang="en-US" smtClean="0"/>
              <a:pPr>
                <a:defRPr/>
              </a:pPr>
              <a:t>‹#›</a:t>
            </a:fld>
            <a:endParaRPr lang="en-US" altLang="en-US"/>
          </a:p>
        </p:txBody>
      </p:sp>
    </p:spTree>
    <p:extLst>
      <p:ext uri="{BB962C8B-B14F-4D97-AF65-F5344CB8AC3E}">
        <p14:creationId xmlns:p14="http://schemas.microsoft.com/office/powerpoint/2010/main" val="1485737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DD6F361-EB81-4DF4-809A-3D3596AD16C7}" type="datetime3">
              <a:rPr lang="en-US" smtClean="0"/>
              <a:t>4 June 2024</a:t>
            </a:fld>
            <a:endParaRPr lang="en-US" dirty="0"/>
          </a:p>
        </p:txBody>
      </p:sp>
      <p:sp>
        <p:nvSpPr>
          <p:cNvPr id="6" name="Footer Placeholder 5"/>
          <p:cNvSpPr>
            <a:spLocks noGrp="1"/>
          </p:cNvSpPr>
          <p:nvPr>
            <p:ph type="ftr" sz="quarter" idx="11"/>
          </p:nvPr>
        </p:nvSpPr>
        <p:spPr/>
        <p:txBody>
          <a:bodyPr/>
          <a:lstStyle/>
          <a:p>
            <a:pPr>
              <a:defRPr/>
            </a:pPr>
            <a:r>
              <a:rPr lang="en-US"/>
              <a:t>DATA STRUCTURES – CYCLE 1 REVIEW</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Tree>
    <p:extLst>
      <p:ext uri="{BB962C8B-B14F-4D97-AF65-F5344CB8AC3E}">
        <p14:creationId xmlns:p14="http://schemas.microsoft.com/office/powerpoint/2010/main" val="2524092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675">
                <a:solidFill>
                  <a:schemeClr val="accent2"/>
                </a:solidFill>
              </a:defRPr>
            </a:lvl1pPr>
          </a:lstStyle>
          <a:p>
            <a:pPr>
              <a:defRPr/>
            </a:pPr>
            <a:fld id="{089D5C3F-0D55-4897-B244-15CF72A30D21}" type="datetime3">
              <a:rPr lang="en-US" smtClean="0"/>
              <a:t>4 June 2024</a:t>
            </a:fld>
            <a:endParaRPr lang="en-US" dirty="0"/>
          </a:p>
        </p:txBody>
      </p:sp>
      <p:sp>
        <p:nvSpPr>
          <p:cNvPr id="5"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675" cap="all">
                <a:solidFill>
                  <a:schemeClr val="accent2"/>
                </a:solidFill>
              </a:defRPr>
            </a:lvl1pPr>
          </a:lstStyle>
          <a:p>
            <a:pPr>
              <a:defRPr/>
            </a:pPr>
            <a:r>
              <a:rPr lang="en-US"/>
              <a:t>DATA STRUCTURES – CYCLE 1 REVIEW</a:t>
            </a:r>
            <a:endParaRPr lang="en-US" dirty="0"/>
          </a:p>
        </p:txBody>
      </p:sp>
      <p:sp>
        <p:nvSpPr>
          <p:cNvPr id="6"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675">
                <a:solidFill>
                  <a:schemeClr val="accent2"/>
                </a:solidFill>
              </a:defRPr>
            </a:lvl1pPr>
          </a:lstStyle>
          <a:p>
            <a:pPr>
              <a:defRPr/>
            </a:pPr>
            <a:fld id="{D78D2778-B29C-49DB-A26C-44F5760A332D}" type="slidenum">
              <a:rPr lang="en-US" altLang="en-US" smtClean="0"/>
              <a:pPr>
                <a:defRPr/>
              </a:pPr>
              <a:t>‹#›</a:t>
            </a:fld>
            <a:endParaRPr lang="en-US" altLang="en-US"/>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25325455"/>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hf hd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52513"/>
          </a:xfrm>
          <a:solidFill>
            <a:schemeClr val="accent2"/>
          </a:solidFill>
        </p:spPr>
        <p:txBody>
          <a:bodyPr>
            <a:normAutofit fontScale="90000"/>
          </a:bodyPr>
          <a:lstStyle/>
          <a:p>
            <a:pPr algn="ctr">
              <a:defRPr/>
            </a:pPr>
            <a:r>
              <a:rPr lang="en-IN" sz="3600" dirty="0">
                <a:latin typeface="LEMON MILK" panose="00000500000000000000" pitchFamily="50" charset="0"/>
              </a:rPr>
              <a:t>Cga1121/ega1121/mga1121 – DATA STRUCTURES</a:t>
            </a:r>
          </a:p>
        </p:txBody>
      </p:sp>
      <p:sp>
        <p:nvSpPr>
          <p:cNvPr id="7" name="Footer Placeholder 4"/>
          <p:cNvSpPr txBox="1">
            <a:spLocks/>
          </p:cNvSpPr>
          <p:nvPr/>
        </p:nvSpPr>
        <p:spPr>
          <a:xfrm>
            <a:off x="685800" y="1657350"/>
            <a:ext cx="8153400" cy="27432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r>
              <a:rPr lang="en-US" sz="2500" b="1" dirty="0">
                <a:latin typeface="Mont Heavy DEMO" panose="00000A00000000000000" pitchFamily="50" charset="0"/>
              </a:rPr>
              <a:t>Academic Year: 2023 – 2024</a:t>
            </a:r>
          </a:p>
          <a:p>
            <a:pPr algn="ctr">
              <a:defRPr/>
            </a:pPr>
            <a:r>
              <a:rPr lang="en-US" sz="2500" b="1" dirty="0">
                <a:latin typeface="Aharoni" panose="02010803020104030203" pitchFamily="2" charset="-79"/>
                <a:cs typeface="Aharoni" panose="02010803020104030203" pitchFamily="2" charset="-79"/>
              </a:rPr>
              <a:t>I Year / II Semester</a:t>
            </a:r>
          </a:p>
          <a:p>
            <a:pPr algn="ctr">
              <a:defRPr/>
            </a:pPr>
            <a:endParaRPr lang="en-US" sz="2500" b="1" dirty="0"/>
          </a:p>
          <a:p>
            <a:pPr algn="ctr">
              <a:defRPr/>
            </a:pPr>
            <a:endParaRPr lang="en-US" sz="2500" b="1" dirty="0"/>
          </a:p>
          <a:p>
            <a:pPr>
              <a:defRPr/>
            </a:pPr>
            <a:r>
              <a:rPr lang="en-US" sz="2500" b="1" dirty="0"/>
              <a:t>Register Number	: 927623BCS011</a:t>
            </a:r>
          </a:p>
          <a:p>
            <a:pPr>
              <a:defRPr/>
            </a:pPr>
            <a:r>
              <a:rPr lang="en-US" sz="2500" b="1" dirty="0"/>
              <a:t>Name					: M S ARUN SANJEEV</a:t>
            </a:r>
          </a:p>
          <a:p>
            <a:pPr>
              <a:defRPr/>
            </a:pPr>
            <a:r>
              <a:rPr lang="en-US" sz="2500" b="1" dirty="0"/>
              <a:t>Department			: Computer Science &amp;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8CD-B6C3-C340-0D91-BCD437C40468}"/>
              </a:ext>
            </a:extLst>
          </p:cNvPr>
          <p:cNvSpPr>
            <a:spLocks noGrp="1"/>
          </p:cNvSpPr>
          <p:nvPr>
            <p:ph type="title"/>
          </p:nvPr>
        </p:nvSpPr>
        <p:spPr/>
        <p:txBody>
          <a:bodyPr/>
          <a:lstStyle/>
          <a:p>
            <a:pPr algn="ctr"/>
            <a:r>
              <a:rPr lang="en-IN" sz="2400" dirty="0"/>
              <a:t>List of Modules</a:t>
            </a:r>
            <a:endParaRPr lang="en-IN" dirty="0"/>
          </a:p>
        </p:txBody>
      </p:sp>
      <p:sp>
        <p:nvSpPr>
          <p:cNvPr id="3" name="Content Placeholder 2">
            <a:extLst>
              <a:ext uri="{FF2B5EF4-FFF2-40B4-BE49-F238E27FC236}">
                <a16:creationId xmlns:a16="http://schemas.microsoft.com/office/drawing/2014/main" id="{F498DCEC-7ACA-7687-5074-5D991881E0C3}"/>
              </a:ext>
            </a:extLst>
          </p:cNvPr>
          <p:cNvSpPr>
            <a:spLocks noGrp="1"/>
          </p:cNvSpPr>
          <p:nvPr>
            <p:ph idx="1"/>
          </p:nvPr>
        </p:nvSpPr>
        <p:spPr/>
        <p:txBody>
          <a:bodyPr>
            <a:normAutofit/>
          </a:bodyPr>
          <a:lstStyle/>
          <a:p>
            <a:pPr marL="742950" lvl="1" indent="-285750" algn="l">
              <a:lnSpc>
                <a:spcPct val="150000"/>
              </a:lnSpc>
              <a:buFont typeface="Arial" panose="020B0604020202020204" pitchFamily="34" charset="0"/>
              <a:buChar char="•"/>
            </a:pPr>
            <a:r>
              <a:rPr lang="en-US" sz="1600" b="1" i="0" dirty="0">
                <a:effectLst/>
              </a:rPr>
              <a:t>User Interface: </a:t>
            </a:r>
            <a:r>
              <a:rPr lang="en-US" sz="1600" b="0" i="0" dirty="0">
                <a:effectLst/>
              </a:rPr>
              <a:t>Responsible for interacting with the user and displaying task information.</a:t>
            </a:r>
          </a:p>
          <a:p>
            <a:pPr marL="742950" lvl="1" indent="-285750" algn="l">
              <a:lnSpc>
                <a:spcPct val="150000"/>
              </a:lnSpc>
              <a:buFont typeface="Arial" panose="020B0604020202020204" pitchFamily="34" charset="0"/>
              <a:buChar char="•"/>
            </a:pPr>
            <a:r>
              <a:rPr lang="en-US" sz="1600" b="1" i="0" dirty="0">
                <a:effectLst/>
              </a:rPr>
              <a:t>Task Manager: </a:t>
            </a:r>
            <a:r>
              <a:rPr lang="en-US" sz="1600" b="0" i="0" dirty="0">
                <a:effectLst/>
              </a:rPr>
              <a:t>Manages tasks, including creation, editing, prioritization, and completion.</a:t>
            </a:r>
          </a:p>
          <a:p>
            <a:pPr marL="742950" lvl="1" indent="-285750" algn="l">
              <a:lnSpc>
                <a:spcPct val="150000"/>
              </a:lnSpc>
              <a:buFont typeface="Arial" panose="020B0604020202020204" pitchFamily="34" charset="0"/>
              <a:buChar char="•"/>
            </a:pPr>
            <a:r>
              <a:rPr lang="en-US" sz="1600" b="1" i="0" dirty="0">
                <a:effectLst/>
              </a:rPr>
              <a:t>Storage: </a:t>
            </a:r>
            <a:r>
              <a:rPr lang="en-US" sz="1600" b="0" i="0" dirty="0">
                <a:effectLst/>
              </a:rPr>
              <a:t>Handles persistent storage of tasks </a:t>
            </a:r>
            <a:r>
              <a:rPr lang="en-US" sz="1600" dirty="0"/>
              <a:t>using  </a:t>
            </a:r>
            <a:r>
              <a:rPr lang="en-US" sz="1600" b="1" dirty="0"/>
              <a:t>LINKED LIST,QUEUE,STACK 			CONCEPT </a:t>
            </a:r>
            <a:r>
              <a:rPr lang="en-US" sz="1600" b="0" i="0" dirty="0">
                <a:effectLst/>
              </a:rPr>
              <a:t>, allowing users to access their tasks across sessions.</a:t>
            </a:r>
          </a:p>
          <a:p>
            <a:endParaRPr lang="en-IN" sz="1400" dirty="0"/>
          </a:p>
        </p:txBody>
      </p:sp>
      <p:sp>
        <p:nvSpPr>
          <p:cNvPr id="5"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p:txBody>
          <a:bodyPr/>
          <a:lstStyle/>
          <a:p>
            <a:pPr>
              <a:defRPr/>
            </a:pPr>
            <a:r>
              <a:rPr lang="en-US"/>
              <a:t>DATA STRUCTURES – CYCLE 1 REVIEW</a:t>
            </a:r>
            <a:endParaRPr lang="en-US" dirty="0"/>
          </a:p>
        </p:txBody>
      </p:sp>
      <p:sp>
        <p:nvSpPr>
          <p:cNvPr id="6" name="Slide Number Placeholder 5">
            <a:extLst>
              <a:ext uri="{FF2B5EF4-FFF2-40B4-BE49-F238E27FC236}">
                <a16:creationId xmlns:a16="http://schemas.microsoft.com/office/drawing/2014/main"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Tree>
    <p:extLst>
      <p:ext uri="{BB962C8B-B14F-4D97-AF65-F5344CB8AC3E}">
        <p14:creationId xmlns:p14="http://schemas.microsoft.com/office/powerpoint/2010/main" val="3538875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A3FD61F-805B-E389-F2B7-0A0B2F9D8150}"/>
              </a:ext>
            </a:extLst>
          </p:cNvPr>
          <p:cNvSpPr>
            <a:spLocks noGrp="1"/>
          </p:cNvSpPr>
          <p:nvPr>
            <p:ph type="ftr" sz="quarter" idx="11"/>
          </p:nvPr>
        </p:nvSpPr>
        <p:spPr/>
        <p:txBody>
          <a:bodyPr/>
          <a:lstStyle/>
          <a:p>
            <a:pPr>
              <a:defRPr/>
            </a:pPr>
            <a:r>
              <a:rPr lang="en-US"/>
              <a:t>DATA STRUCTURES – CYCLE 1 REVIEW</a:t>
            </a:r>
            <a:endParaRPr lang="en-US" dirty="0"/>
          </a:p>
        </p:txBody>
      </p:sp>
      <p:sp>
        <p:nvSpPr>
          <p:cNvPr id="4" name="Slide Number Placeholder 3">
            <a:extLst>
              <a:ext uri="{FF2B5EF4-FFF2-40B4-BE49-F238E27FC236}">
                <a16:creationId xmlns:a16="http://schemas.microsoft.com/office/drawing/2014/main"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11</a:t>
            </a:fld>
            <a:endParaRPr lang="en-US" altLang="en-US"/>
          </a:p>
        </p:txBody>
      </p:sp>
      <p:sp>
        <p:nvSpPr>
          <p:cNvPr id="5" name="Title 4">
            <a:extLst>
              <a:ext uri="{FF2B5EF4-FFF2-40B4-BE49-F238E27FC236}">
                <a16:creationId xmlns:a16="http://schemas.microsoft.com/office/drawing/2014/main" id="{B41377AE-5B94-C1F2-E1C0-17E77BBFB9DA}"/>
              </a:ext>
            </a:extLst>
          </p:cNvPr>
          <p:cNvSpPr>
            <a:spLocks noGrp="1"/>
          </p:cNvSpPr>
          <p:nvPr>
            <p:ph type="title"/>
          </p:nvPr>
        </p:nvSpPr>
        <p:spPr/>
        <p:txBody>
          <a:bodyPr>
            <a:normAutofit fontScale="90000"/>
          </a:bodyPr>
          <a:lstStyle/>
          <a:p>
            <a:pPr algn="ctr"/>
            <a:r>
              <a:rPr lang="en-IN" sz="4400" dirty="0"/>
              <a:t>Thank  You</a:t>
            </a:r>
            <a:endParaRPr lang="en-IN" sz="4000" dirty="0"/>
          </a:p>
        </p:txBody>
      </p:sp>
      <p:sp>
        <p:nvSpPr>
          <p:cNvPr id="6" name="Title 1">
            <a:extLst>
              <a:ext uri="{FF2B5EF4-FFF2-40B4-BE49-F238E27FC236}">
                <a16:creationId xmlns:a16="http://schemas.microsoft.com/office/drawing/2014/main" id="{C622646B-3CDF-929A-2318-D91165119579}"/>
              </a:ext>
            </a:extLst>
          </p:cNvPr>
          <p:cNvSpPr txBox="1">
            <a:spLocks/>
          </p:cNvSpPr>
          <p:nvPr/>
        </p:nvSpPr>
        <p:spPr>
          <a:xfrm>
            <a:off x="0" y="2099870"/>
            <a:ext cx="9144000" cy="1664258"/>
          </a:xfrm>
          <a:prstGeom prst="rect">
            <a:avLst/>
          </a:prstGeom>
          <a:solidFill>
            <a:schemeClr val="accent2"/>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dirty="0"/>
              <a:t>Any queries??? </a:t>
            </a:r>
          </a:p>
        </p:txBody>
      </p:sp>
    </p:spTree>
    <p:extLst>
      <p:ext uri="{BB962C8B-B14F-4D97-AF65-F5344CB8AC3E}">
        <p14:creationId xmlns:p14="http://schemas.microsoft.com/office/powerpoint/2010/main" val="428113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59926A3-D6DE-BF77-88C6-09EA205A58DB}"/>
              </a:ext>
            </a:extLst>
          </p:cNvPr>
          <p:cNvSpPr>
            <a:spLocks noGrp="1"/>
          </p:cNvSpPr>
          <p:nvPr>
            <p:ph type="ftr" sz="quarter" idx="11"/>
          </p:nvPr>
        </p:nvSpPr>
        <p:spPr/>
        <p:txBody>
          <a:bodyPr/>
          <a:lstStyle/>
          <a:p>
            <a:pPr>
              <a:defRPr/>
            </a:pPr>
            <a:r>
              <a:rPr lang="en-US"/>
              <a:t>DATA STRUCTURES – CYCLE 1 REVIEW</a:t>
            </a:r>
            <a:endParaRPr lang="en-US" dirty="0"/>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799641" y="1271070"/>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10" name="Title 9">
            <a:extLst>
              <a:ext uri="{FF2B5EF4-FFF2-40B4-BE49-F238E27FC236}">
                <a16:creationId xmlns:a16="http://schemas.microsoft.com/office/drawing/2014/main" id="{7E05917E-1459-9543-BDC1-EB6757DCCC2B}"/>
              </a:ext>
            </a:extLst>
          </p:cNvPr>
          <p:cNvSpPr>
            <a:spLocks noGrp="1"/>
          </p:cNvSpPr>
          <p:nvPr>
            <p:ph type="title"/>
          </p:nvPr>
        </p:nvSpPr>
        <p:spPr/>
        <p:txBody>
          <a:bodyPr/>
          <a:lstStyle/>
          <a:p>
            <a:pPr algn="ctr"/>
            <a:r>
              <a:rPr lang="en-IN" sz="2400" dirty="0"/>
              <a:t>Title of the Project</a:t>
            </a:r>
            <a:endParaRPr lang="en-IN" dirty="0"/>
          </a:p>
        </p:txBody>
      </p:sp>
      <p:sp>
        <p:nvSpPr>
          <p:cNvPr id="3" name="TextBox 2">
            <a:extLst>
              <a:ext uri="{FF2B5EF4-FFF2-40B4-BE49-F238E27FC236}">
                <a16:creationId xmlns:a16="http://schemas.microsoft.com/office/drawing/2014/main" id="{8A4F4065-9DDB-76B4-65C5-457CC2859313}"/>
              </a:ext>
            </a:extLst>
          </p:cNvPr>
          <p:cNvSpPr txBox="1"/>
          <p:nvPr/>
        </p:nvSpPr>
        <p:spPr>
          <a:xfrm>
            <a:off x="799641" y="2416253"/>
            <a:ext cx="10210800" cy="707886"/>
          </a:xfrm>
          <a:prstGeom prst="rect">
            <a:avLst/>
          </a:prstGeom>
          <a:noFill/>
        </p:spPr>
        <p:txBody>
          <a:bodyPr wrap="square">
            <a:spAutoFit/>
          </a:bodyPr>
          <a:lstStyle/>
          <a:p>
            <a:r>
              <a:rPr lang="en-US" sz="4000" b="1" dirty="0">
                <a:solidFill>
                  <a:srgbClr val="4A66AC"/>
                </a:solidFill>
              </a:rPr>
              <a:t>TO – DO LIST APPLICATION</a:t>
            </a:r>
            <a:endParaRPr lang="en-IN" sz="4000" dirty="0">
              <a:solidFill>
                <a:srgbClr val="4A66AC"/>
              </a:solidFill>
            </a:endParaRPr>
          </a:p>
        </p:txBody>
      </p:sp>
    </p:spTree>
    <p:extLst>
      <p:ext uri="{BB962C8B-B14F-4D97-AF65-F5344CB8AC3E}">
        <p14:creationId xmlns:p14="http://schemas.microsoft.com/office/powerpoint/2010/main" val="42551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p:txBody>
          <a:bodyPr/>
          <a:lstStyle/>
          <a:p>
            <a:pPr algn="ctr"/>
            <a:r>
              <a:rPr lang="en-IN" sz="2400" dirty="0"/>
              <a:t>Abstract </a:t>
            </a:r>
            <a:endParaRPr lang="en-IN" dirty="0"/>
          </a:p>
        </p:txBody>
      </p:sp>
      <p:sp>
        <p:nvSpPr>
          <p:cNvPr id="3" name="Content Placeholder 2">
            <a:extLst>
              <a:ext uri="{FF2B5EF4-FFF2-40B4-BE49-F238E27FC236}">
                <a16:creationId xmlns:a16="http://schemas.microsoft.com/office/drawing/2014/main" id="{65894BDA-3057-096C-18BB-A0D0D182A5A7}"/>
              </a:ext>
            </a:extLst>
          </p:cNvPr>
          <p:cNvSpPr>
            <a:spLocks noGrp="1"/>
          </p:cNvSpPr>
          <p:nvPr>
            <p:ph idx="1"/>
          </p:nvPr>
        </p:nvSpPr>
        <p:spPr>
          <a:xfrm>
            <a:off x="435895" y="1501209"/>
            <a:ext cx="8272211" cy="2758727"/>
          </a:xfrm>
        </p:spPr>
        <p:txBody>
          <a:bodyPr>
            <a:normAutofit/>
          </a:bodyPr>
          <a:lstStyle/>
          <a:p>
            <a:pPr marL="0" indent="0" algn="just">
              <a:buNone/>
            </a:pPr>
            <a:r>
              <a:rPr lang="en-US" sz="2000" dirty="0"/>
              <a:t>	The "To-Do List Application" project, developed using the C programming language, aims to create a simple, efficient, and user-friendly solution for managing daily tasks. This application addresses common productivity challenges by allowing users to create, update, delete, and view tasks systematically. Built with robust data structures such as linked lists, hash maps, and stacks/queues, the application ensures optimal performance and usability. </a:t>
            </a:r>
            <a:endParaRPr lang="en-IN" sz="2000" dirty="0"/>
          </a:p>
        </p:txBody>
      </p:sp>
      <p:sp>
        <p:nvSpPr>
          <p:cNvPr id="5" name="Footer Placeholder 4">
            <a:extLst>
              <a:ext uri="{FF2B5EF4-FFF2-40B4-BE49-F238E27FC236}">
                <a16:creationId xmlns:a16="http://schemas.microsoft.com/office/drawing/2014/main" id="{9F403579-F0D1-E1A9-9626-90D255E99861}"/>
              </a:ext>
            </a:extLst>
          </p:cNvPr>
          <p:cNvSpPr>
            <a:spLocks noGrp="1"/>
          </p:cNvSpPr>
          <p:nvPr>
            <p:ph type="ftr" sz="quarter" idx="11"/>
          </p:nvPr>
        </p:nvSpPr>
        <p:spPr/>
        <p:txBody>
          <a:bodyPr/>
          <a:lstStyle/>
          <a:p>
            <a:pPr>
              <a:defRPr/>
            </a:pPr>
            <a:r>
              <a:rPr lang="en-US"/>
              <a:t>DATA STRUCTURES – CYCLE 1 REVIEW</a:t>
            </a:r>
            <a:endParaRPr lang="en-US" dirty="0"/>
          </a:p>
        </p:txBody>
      </p:sp>
      <p:sp>
        <p:nvSpPr>
          <p:cNvPr id="6" name="Slide Number Placeholder 5">
            <a:extLst>
              <a:ext uri="{FF2B5EF4-FFF2-40B4-BE49-F238E27FC236}">
                <a16:creationId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Tree>
    <p:extLst>
      <p:ext uri="{BB962C8B-B14F-4D97-AF65-F5344CB8AC3E}">
        <p14:creationId xmlns:p14="http://schemas.microsoft.com/office/powerpoint/2010/main"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DFA7D47-ED00-F80D-DBCB-FE3C2E8CD979}"/>
              </a:ext>
            </a:extLst>
          </p:cNvPr>
          <p:cNvSpPr>
            <a:spLocks noGrp="1"/>
          </p:cNvSpPr>
          <p:nvPr>
            <p:ph type="ftr" sz="quarter" idx="11"/>
          </p:nvPr>
        </p:nvSpPr>
        <p:spPr/>
        <p:txBody>
          <a:bodyPr/>
          <a:lstStyle/>
          <a:p>
            <a:pPr>
              <a:defRPr/>
            </a:pPr>
            <a:r>
              <a:rPr lang="en-US"/>
              <a:t>DATA STRUCTURES – CYCLE 1 REVIEW</a:t>
            </a:r>
            <a:endParaRPr lang="en-US" dirty="0"/>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4</a:t>
            </a:fld>
            <a:endParaRPr lang="en-US" altLang="en-US"/>
          </a:p>
        </p:txBody>
      </p:sp>
      <p:sp>
        <p:nvSpPr>
          <p:cNvPr id="7" name="Footer Placeholder 4"/>
          <p:cNvSpPr txBox="1">
            <a:spLocks/>
          </p:cNvSpPr>
          <p:nvPr/>
        </p:nvSpPr>
        <p:spPr>
          <a:xfrm>
            <a:off x="799641" y="1271070"/>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graphicFrame>
        <p:nvGraphicFramePr>
          <p:cNvPr id="3" name="Table 2"/>
          <p:cNvGraphicFramePr>
            <a:graphicFrameLocks noGrp="1"/>
          </p:cNvGraphicFramePr>
          <p:nvPr>
            <p:extLst>
              <p:ext uri="{D42A27DB-BD31-4B8C-83A1-F6EECF244321}">
                <p14:modId xmlns:p14="http://schemas.microsoft.com/office/powerpoint/2010/main" val="2029076210"/>
              </p:ext>
            </p:extLst>
          </p:nvPr>
        </p:nvGraphicFramePr>
        <p:xfrm>
          <a:off x="381000" y="1695448"/>
          <a:ext cx="8382000" cy="3238502"/>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438734">
                <a:tc>
                  <a:txBody>
                    <a:bodyPr/>
                    <a:lstStyle/>
                    <a:p>
                      <a:pPr algn="ctr"/>
                      <a:r>
                        <a:rPr lang="en-US" dirty="0"/>
                        <a:t>Abstract</a:t>
                      </a:r>
                    </a:p>
                  </a:txBody>
                  <a:tcPr/>
                </a:tc>
                <a:tc>
                  <a:txBody>
                    <a:bodyPr/>
                    <a:lstStyle/>
                    <a:p>
                      <a:pPr algn="ctr"/>
                      <a:r>
                        <a:rPr lang="en-US" dirty="0"/>
                        <a:t>CO</a:t>
                      </a:r>
                    </a:p>
                  </a:txBody>
                  <a:tcPr/>
                </a:tc>
                <a:tc>
                  <a:txBody>
                    <a:bodyPr/>
                    <a:lstStyle/>
                    <a:p>
                      <a:pPr algn="ctr"/>
                      <a:r>
                        <a:rPr lang="en-US" dirty="0"/>
                        <a:t>POs</a:t>
                      </a:r>
                    </a:p>
                  </a:txBody>
                  <a:tcPr/>
                </a:tc>
                <a:tc>
                  <a:txBody>
                    <a:bodyPr/>
                    <a:lstStyle/>
                    <a:p>
                      <a:pPr algn="ctr"/>
                      <a:r>
                        <a:rPr lang="en-US" dirty="0"/>
                        <a:t>PSO</a:t>
                      </a:r>
                    </a:p>
                  </a:txBody>
                  <a:tcPr/>
                </a:tc>
                <a:extLst>
                  <a:ext uri="{0D108BD9-81ED-4DB2-BD59-A6C34878D82A}">
                    <a16:rowId xmlns:a16="http://schemas.microsoft.com/office/drawing/2014/main" val="10000"/>
                  </a:ext>
                </a:extLst>
              </a:tr>
              <a:tr h="2799768">
                <a:tc>
                  <a:txBody>
                    <a:bodyPr/>
                    <a:lstStyle/>
                    <a:p>
                      <a:pPr algn="ctr"/>
                      <a:r>
                        <a:rPr lang="en-US" sz="1600" dirty="0"/>
                        <a:t>The "To-Do List Application" project, developed using the C programming language, aims to create a simple, efficient, and user-friendly solution for managing daily tasks. This application addresses common productivity challenges by allowing users to create, update, delete, and view tasks systematically. Built with robust data structures such as linked lists, hash maps, and stacks/queues, the application ensures optimal performance and usability. </a:t>
                      </a:r>
                    </a:p>
                  </a:txBody>
                  <a:tcPr/>
                </a:tc>
                <a:tc>
                  <a:txBody>
                    <a:bodyPr/>
                    <a:lstStyle/>
                    <a:p>
                      <a:r>
                        <a:rPr lang="en-US" dirty="0">
                          <a:latin typeface="Times New Roman" panose="02020603050405020304" charset="0"/>
                          <a:cs typeface="Times New Roman" panose="02020603050405020304" charset="0"/>
                        </a:rPr>
                        <a:t>s</a:t>
                      </a:r>
                    </a:p>
                  </a:txBody>
                  <a:tcPr/>
                </a:tc>
                <a:tc>
                  <a:txBody>
                    <a:bodyPr/>
                    <a:lstStyle/>
                    <a:p>
                      <a:r>
                        <a:rPr lang="en-US" dirty="0">
                          <a:latin typeface="Times New Roman" panose="02020603050405020304" charset="0"/>
                          <a:cs typeface="Times New Roman" panose="02020603050405020304" charset="0"/>
                        </a:rPr>
                        <a:t>PO1(2)</a:t>
                      </a:r>
                    </a:p>
                    <a:p>
                      <a:r>
                        <a:rPr lang="en-US" dirty="0">
                          <a:latin typeface="Times New Roman" panose="02020603050405020304" charset="0"/>
                          <a:cs typeface="Times New Roman" panose="02020603050405020304" charset="0"/>
                        </a:rPr>
                        <a:t>PO2(3)</a:t>
                      </a:r>
                    </a:p>
                    <a:p>
                      <a:r>
                        <a:rPr lang="en-US" dirty="0">
                          <a:latin typeface="Times New Roman" panose="02020603050405020304" charset="0"/>
                          <a:cs typeface="Times New Roman" panose="02020603050405020304" charset="0"/>
                        </a:rPr>
                        <a:t>PO3(2)</a:t>
                      </a:r>
                    </a:p>
                    <a:p>
                      <a:r>
                        <a:rPr lang="en-US" dirty="0">
                          <a:latin typeface="Times New Roman" panose="02020603050405020304" charset="0"/>
                          <a:cs typeface="Times New Roman" panose="02020603050405020304" charset="0"/>
                        </a:rPr>
                        <a:t>PO4(2)</a:t>
                      </a:r>
                    </a:p>
                    <a:p>
                      <a:r>
                        <a:rPr lang="en-US" dirty="0">
                          <a:latin typeface="Times New Roman" panose="02020603050405020304" charset="0"/>
                          <a:cs typeface="Times New Roman" panose="02020603050405020304" charset="0"/>
                        </a:rPr>
                        <a:t>PO5(3)</a:t>
                      </a:r>
                    </a:p>
                    <a:p>
                      <a:r>
                        <a:rPr lang="en-US" dirty="0">
                          <a:latin typeface="Times New Roman" panose="02020603050405020304" charset="0"/>
                          <a:cs typeface="Times New Roman" panose="02020603050405020304" charset="0"/>
                        </a:rPr>
                        <a:t>PO6(1)</a:t>
                      </a:r>
                    </a:p>
                    <a:p>
                      <a:r>
                        <a:rPr lang="en-US" dirty="0">
                          <a:latin typeface="Times New Roman" panose="02020603050405020304" charset="0"/>
                          <a:cs typeface="Times New Roman" panose="02020603050405020304" charset="0"/>
                        </a:rPr>
                        <a:t>PO7(3)</a:t>
                      </a:r>
                    </a:p>
                    <a:p>
                      <a:r>
                        <a:rPr lang="en-US" dirty="0">
                          <a:latin typeface="Times New Roman" panose="02020603050405020304" charset="0"/>
                          <a:cs typeface="Times New Roman" panose="02020603050405020304" charset="0"/>
                        </a:rPr>
                        <a:t>PO8(2)</a:t>
                      </a:r>
                    </a:p>
                    <a:p>
                      <a:r>
                        <a:rPr lang="en-US" dirty="0">
                          <a:latin typeface="Times New Roman" panose="02020603050405020304" charset="0"/>
                          <a:cs typeface="Times New Roman" panose="02020603050405020304" charset="0"/>
                        </a:rPr>
                        <a:t>PO9(3)</a:t>
                      </a:r>
                    </a:p>
                    <a:p>
                      <a:r>
                        <a:rPr lang="en-US" dirty="0">
                          <a:latin typeface="Times New Roman" panose="02020603050405020304" charset="0"/>
                          <a:cs typeface="Times New Roman" panose="02020603050405020304" charset="0"/>
                        </a:rPr>
                        <a:t>PO10(3)</a:t>
                      </a:r>
                    </a:p>
                    <a:p>
                      <a:r>
                        <a:rPr lang="en-US" dirty="0">
                          <a:latin typeface="Times New Roman" panose="02020603050405020304" charset="0"/>
                          <a:cs typeface="Times New Roman" panose="02020603050405020304" charset="0"/>
                        </a:rPr>
                        <a:t>PO11(2)</a:t>
                      </a:r>
                    </a:p>
                    <a:p>
                      <a:r>
                        <a:rPr lang="en-US" dirty="0">
                          <a:latin typeface="Times New Roman" panose="02020603050405020304" charset="0"/>
                          <a:cs typeface="Times New Roman" panose="02020603050405020304" charset="0"/>
                        </a:rPr>
                        <a:t>PO12(2)</a:t>
                      </a:r>
                    </a:p>
                  </a:txBody>
                  <a:tcPr/>
                </a:tc>
                <a:tc>
                  <a:txBody>
                    <a:bodyPr/>
                    <a:lstStyle/>
                    <a:p>
                      <a:r>
                        <a:rPr lang="en-US" dirty="0">
                          <a:latin typeface="Times New Roman" panose="02020603050405020304" charset="0"/>
                          <a:cs typeface="Times New Roman" panose="02020603050405020304" charset="0"/>
                        </a:rPr>
                        <a:t>PSO1(3)</a:t>
                      </a:r>
                    </a:p>
                    <a:p>
                      <a:r>
                        <a:rPr lang="en-US" dirty="0">
                          <a:latin typeface="Times New Roman" panose="02020603050405020304" charset="0"/>
                          <a:cs typeface="Times New Roman" panose="02020603050405020304" charset="0"/>
                        </a:rPr>
                        <a:t>PSO2(2)</a:t>
                      </a:r>
                    </a:p>
                  </a:txBody>
                  <a:tcPr/>
                </a:tc>
                <a:extLst>
                  <a:ext uri="{0D108BD9-81ED-4DB2-BD59-A6C34878D82A}">
                    <a16:rowId xmlns:a16="http://schemas.microsoft.com/office/drawing/2014/main" val="10001"/>
                  </a:ext>
                </a:extLst>
              </a:tr>
            </a:tbl>
          </a:graphicData>
        </a:graphic>
      </p:graphicFrame>
      <p:sp>
        <p:nvSpPr>
          <p:cNvPr id="9" name="Title 8">
            <a:extLst>
              <a:ext uri="{FF2B5EF4-FFF2-40B4-BE49-F238E27FC236}">
                <a16:creationId xmlns:a16="http://schemas.microsoft.com/office/drawing/2014/main" id="{B41D2982-5921-8820-6121-B327A76C2313}"/>
              </a:ext>
            </a:extLst>
          </p:cNvPr>
          <p:cNvSpPr>
            <a:spLocks noGrp="1"/>
          </p:cNvSpPr>
          <p:nvPr>
            <p:ph type="title"/>
          </p:nvPr>
        </p:nvSpPr>
        <p:spPr/>
        <p:txBody>
          <a:bodyPr/>
          <a:lstStyle/>
          <a:p>
            <a:pPr algn="ctr"/>
            <a:r>
              <a:rPr lang="en-IN" sz="2400" dirty="0"/>
              <a:t>Abstract with CO/PO Mapping</a:t>
            </a:r>
            <a:endParaRPr lang="en-IN" dirty="0"/>
          </a:p>
        </p:txBody>
      </p:sp>
    </p:spTree>
    <p:extLst>
      <p:ext uri="{BB962C8B-B14F-4D97-AF65-F5344CB8AC3E}">
        <p14:creationId xmlns:p14="http://schemas.microsoft.com/office/powerpoint/2010/main" val="116214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323-5210-80A9-6891-2FD74992CE91}"/>
              </a:ext>
            </a:extLst>
          </p:cNvPr>
          <p:cNvSpPr>
            <a:spLocks noGrp="1"/>
          </p:cNvSpPr>
          <p:nvPr>
            <p:ph type="title"/>
          </p:nvPr>
        </p:nvSpPr>
        <p:spPr/>
        <p:txBody>
          <a:bodyPr/>
          <a:lstStyle/>
          <a:p>
            <a:pPr algn="ctr"/>
            <a:r>
              <a:rPr lang="en-IN" sz="2400" dirty="0"/>
              <a:t>Introduction</a:t>
            </a:r>
            <a:endParaRPr lang="en-IN" dirty="0"/>
          </a:p>
        </p:txBody>
      </p:sp>
      <p:sp>
        <p:nvSpPr>
          <p:cNvPr id="3" name="Content Placeholder 2">
            <a:extLst>
              <a:ext uri="{FF2B5EF4-FFF2-40B4-BE49-F238E27FC236}">
                <a16:creationId xmlns:a16="http://schemas.microsoft.com/office/drawing/2014/main" id="{5753BF69-1C78-F823-3EFC-69FA8564C97F}"/>
              </a:ext>
            </a:extLst>
          </p:cNvPr>
          <p:cNvSpPr>
            <a:spLocks noGrp="1"/>
          </p:cNvSpPr>
          <p:nvPr>
            <p:ph idx="1"/>
          </p:nvPr>
        </p:nvSpPr>
        <p:spPr/>
        <p:txBody>
          <a:bodyPr>
            <a:normAutofit/>
          </a:bodyPr>
          <a:lstStyle/>
          <a:p>
            <a:pPr marL="0" indent="0" algn="just">
              <a:buNone/>
            </a:pPr>
            <a:r>
              <a:rPr lang="en-US" sz="1800" dirty="0"/>
              <a:t>	The "To-Do List Application" is a project aimed at developing an efficient and user-friendly task management tool using the C programming language. In today's fast-paced environment, managing tasks efficiently is crucial to maintaining productivity and meeting deadlines. Many people face challenges in organizing their daily activities, leading to inefficiencies and missed commitments. This application seeks to address these issues by providing a digital solution that allows users to easily create, manage, and track their tasks. </a:t>
            </a:r>
            <a:endParaRPr lang="en-IN" sz="1800" dirty="0"/>
          </a:p>
        </p:txBody>
      </p:sp>
      <p:sp>
        <p:nvSpPr>
          <p:cNvPr id="5" name="Footer Placeholder 4">
            <a:extLst>
              <a:ext uri="{FF2B5EF4-FFF2-40B4-BE49-F238E27FC236}">
                <a16:creationId xmlns:a16="http://schemas.microsoft.com/office/drawing/2014/main" id="{CC405221-347E-9CCD-BA88-4C53ECC3746E}"/>
              </a:ext>
            </a:extLst>
          </p:cNvPr>
          <p:cNvSpPr>
            <a:spLocks noGrp="1"/>
          </p:cNvSpPr>
          <p:nvPr>
            <p:ph type="ftr" sz="quarter" idx="11"/>
          </p:nvPr>
        </p:nvSpPr>
        <p:spPr/>
        <p:txBody>
          <a:bodyPr/>
          <a:lstStyle/>
          <a:p>
            <a:pPr>
              <a:defRPr/>
            </a:pPr>
            <a:r>
              <a:rPr lang="en-US"/>
              <a:t>DATA STRUCTURES – CYCLE 1 REVIEW</a:t>
            </a:r>
            <a:endParaRPr lang="en-US" dirty="0"/>
          </a:p>
        </p:txBody>
      </p:sp>
      <p:sp>
        <p:nvSpPr>
          <p:cNvPr id="6" name="Slide Number Placeholder 5">
            <a:extLst>
              <a:ext uri="{FF2B5EF4-FFF2-40B4-BE49-F238E27FC236}">
                <a16:creationId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spTree>
    <p:extLst>
      <p:ext uri="{BB962C8B-B14F-4D97-AF65-F5344CB8AC3E}">
        <p14:creationId xmlns:p14="http://schemas.microsoft.com/office/powerpoint/2010/main" val="141469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p:txBody>
          <a:bodyPr/>
          <a:lstStyle/>
          <a:p>
            <a:pPr algn="ctr"/>
            <a:r>
              <a:rPr lang="en-IN" sz="2400" dirty="0"/>
              <a:t>Data Structure Used</a:t>
            </a:r>
            <a:endParaRPr lang="en-IN" dirty="0"/>
          </a:p>
        </p:txBody>
      </p:sp>
      <p:sp>
        <p:nvSpPr>
          <p:cNvPr id="3" name="Content Placeholder 2">
            <a:extLst>
              <a:ext uri="{FF2B5EF4-FFF2-40B4-BE49-F238E27FC236}">
                <a16:creationId xmlns:a16="http://schemas.microsoft.com/office/drawing/2014/main" id="{2AC2A75F-B902-2E39-B132-184CA4C15438}"/>
              </a:ext>
            </a:extLst>
          </p:cNvPr>
          <p:cNvSpPr>
            <a:spLocks noGrp="1"/>
          </p:cNvSpPr>
          <p:nvPr>
            <p:ph idx="1"/>
          </p:nvPr>
        </p:nvSpPr>
        <p:spPr>
          <a:xfrm>
            <a:off x="2895600" y="1635373"/>
            <a:ext cx="5812506" cy="2758727"/>
          </a:xfrm>
        </p:spPr>
        <p:txBody>
          <a:bodyPr>
            <a:normAutofit/>
          </a:bodyPr>
          <a:lstStyle/>
          <a:p>
            <a:pPr marL="0" indent="0">
              <a:buNone/>
            </a:pPr>
            <a:r>
              <a:rPr lang="en-US" sz="1600" dirty="0"/>
              <a:t>The Data Structures Used in To-Do List Application are </a:t>
            </a:r>
          </a:p>
          <a:p>
            <a:r>
              <a:rPr lang="en-IN" sz="1600" dirty="0"/>
              <a:t>Linked List</a:t>
            </a:r>
          </a:p>
          <a:p>
            <a:r>
              <a:rPr lang="en-IN" sz="1600" dirty="0"/>
              <a:t>Stack (Last In First Out)</a:t>
            </a:r>
          </a:p>
          <a:p>
            <a:r>
              <a:rPr lang="en-IN" sz="1600" dirty="0"/>
              <a:t>Queue (First In Last Out)</a:t>
            </a:r>
          </a:p>
        </p:txBody>
      </p:sp>
      <p:sp>
        <p:nvSpPr>
          <p:cNvPr id="5" name="Footer Placeholder 4">
            <a:extLst>
              <a:ext uri="{FF2B5EF4-FFF2-40B4-BE49-F238E27FC236}">
                <a16:creationId xmlns:a16="http://schemas.microsoft.com/office/drawing/2014/main" id="{F55EE2C0-12B3-E6E1-5A16-64A0C6634B04}"/>
              </a:ext>
            </a:extLst>
          </p:cNvPr>
          <p:cNvSpPr>
            <a:spLocks noGrp="1"/>
          </p:cNvSpPr>
          <p:nvPr>
            <p:ph type="ftr" sz="quarter" idx="11"/>
          </p:nvPr>
        </p:nvSpPr>
        <p:spPr/>
        <p:txBody>
          <a:bodyPr/>
          <a:lstStyle/>
          <a:p>
            <a:pPr>
              <a:defRPr/>
            </a:pPr>
            <a:r>
              <a:rPr lang="en-US"/>
              <a:t>DATA STRUCTURES – CYCLE 1 REVIEW</a:t>
            </a:r>
            <a:endParaRPr lang="en-US" dirty="0"/>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spTree>
    <p:extLst>
      <p:ext uri="{BB962C8B-B14F-4D97-AF65-F5344CB8AC3E}">
        <p14:creationId xmlns:p14="http://schemas.microsoft.com/office/powerpoint/2010/main" val="330055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p:txBody>
          <a:bodyPr/>
          <a:lstStyle/>
          <a:p>
            <a:pPr algn="ctr"/>
            <a:r>
              <a:rPr lang="en-IN" sz="2400" dirty="0"/>
              <a:t>Proposed Architecture</a:t>
            </a:r>
            <a:endParaRPr lang="en-IN" dirty="0"/>
          </a:p>
        </p:txBody>
      </p:sp>
      <p:sp>
        <p:nvSpPr>
          <p:cNvPr id="5" name="Footer Placeholder 4">
            <a:extLst>
              <a:ext uri="{FF2B5EF4-FFF2-40B4-BE49-F238E27FC236}">
                <a16:creationId xmlns:a16="http://schemas.microsoft.com/office/drawing/2014/main" id="{AFAF8B42-1B21-5C6F-AF75-1ADAF6ED8B08}"/>
              </a:ext>
            </a:extLst>
          </p:cNvPr>
          <p:cNvSpPr>
            <a:spLocks noGrp="1"/>
          </p:cNvSpPr>
          <p:nvPr>
            <p:ph type="ftr" sz="quarter" idx="11"/>
          </p:nvPr>
        </p:nvSpPr>
        <p:spPr/>
        <p:txBody>
          <a:bodyPr/>
          <a:lstStyle/>
          <a:p>
            <a:pPr>
              <a:defRPr/>
            </a:pPr>
            <a:r>
              <a:rPr lang="en-US"/>
              <a:t>DATA STRUCTURES – CYCLE 1 REVIEW</a:t>
            </a:r>
            <a:endParaRPr lang="en-US" dirty="0"/>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pic>
        <p:nvPicPr>
          <p:cNvPr id="13" name="Content Placeholder 12">
            <a:extLst>
              <a:ext uri="{FF2B5EF4-FFF2-40B4-BE49-F238E27FC236}">
                <a16:creationId xmlns:a16="http://schemas.microsoft.com/office/drawing/2014/main" id="{B2F65E68-B92D-8B52-A28B-F60351A34E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4445" y="1633945"/>
            <a:ext cx="6124575" cy="2482936"/>
          </a:xfrm>
        </p:spPr>
      </p:pic>
    </p:spTree>
    <p:extLst>
      <p:ext uri="{BB962C8B-B14F-4D97-AF65-F5344CB8AC3E}">
        <p14:creationId xmlns:p14="http://schemas.microsoft.com/office/powerpoint/2010/main" val="77718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3E8D-3F63-8ED5-2478-E9C00D1B15F2}"/>
              </a:ext>
            </a:extLst>
          </p:cNvPr>
          <p:cNvSpPr>
            <a:spLocks noGrp="1"/>
          </p:cNvSpPr>
          <p:nvPr>
            <p:ph type="title"/>
          </p:nvPr>
        </p:nvSpPr>
        <p:spPr/>
        <p:txBody>
          <a:bodyPr/>
          <a:lstStyle/>
          <a:p>
            <a:pPr algn="ctr"/>
            <a:r>
              <a:rPr lang="en-IN" sz="2400" dirty="0"/>
              <a:t>Proposed Architecture  - Description</a:t>
            </a:r>
            <a:endParaRPr lang="en-IN" dirty="0"/>
          </a:p>
        </p:txBody>
      </p:sp>
      <p:sp>
        <p:nvSpPr>
          <p:cNvPr id="3" name="Content Placeholder 2">
            <a:extLst>
              <a:ext uri="{FF2B5EF4-FFF2-40B4-BE49-F238E27FC236}">
                <a16:creationId xmlns:a16="http://schemas.microsoft.com/office/drawing/2014/main" id="{CC760B63-A96A-6A6A-36D0-908FBAB9B943}"/>
              </a:ext>
            </a:extLst>
          </p:cNvPr>
          <p:cNvSpPr>
            <a:spLocks noGrp="1"/>
          </p:cNvSpPr>
          <p:nvPr>
            <p:ph idx="1"/>
          </p:nvPr>
        </p:nvSpPr>
        <p:spPr>
          <a:xfrm>
            <a:off x="435895" y="1842054"/>
            <a:ext cx="8272211" cy="2758727"/>
          </a:xfrm>
        </p:spPr>
        <p:txBody>
          <a:bodyPr>
            <a:normAutofit/>
          </a:bodyPr>
          <a:lstStyle/>
          <a:p>
            <a:pPr marL="742950" lvl="1" indent="-285750" algn="l">
              <a:lnSpc>
                <a:spcPct val="150000"/>
              </a:lnSpc>
              <a:buFont typeface="Arial" panose="020B0604020202020204" pitchFamily="34" charset="0"/>
              <a:buChar char="•"/>
            </a:pPr>
            <a:r>
              <a:rPr lang="en-US" sz="1600" b="0" i="0" dirty="0">
                <a:effectLst/>
              </a:rPr>
              <a:t>The To-Do list application will be designed using a modular architecture, consisting of several interconnected components.</a:t>
            </a:r>
          </a:p>
          <a:p>
            <a:pPr marL="742950" lvl="1" indent="-285750" algn="l">
              <a:buFont typeface="Arial" panose="020B0604020202020204" pitchFamily="34" charset="0"/>
              <a:buChar char="•"/>
            </a:pPr>
            <a:r>
              <a:rPr lang="en-US" sz="1600" b="0" i="0" dirty="0">
                <a:effectLst/>
                <a:highlight>
                  <a:srgbClr val="FFFFFF"/>
                </a:highlight>
                <a:latin typeface="+mj-lt"/>
              </a:rPr>
              <a:t>The to-do list project in C offers a minimalist terminal-based interface for task management. Users interact with a menu-driven interface to add, delete, and list tasks. Task data is stored locally within the program's memory.</a:t>
            </a:r>
            <a:endParaRPr lang="en-US" sz="1000" b="0" i="0" dirty="0">
              <a:effectLst/>
              <a:latin typeface="+mj-lt"/>
            </a:endParaRPr>
          </a:p>
          <a:p>
            <a:pPr marL="742950" lvl="1" indent="-285750" algn="l">
              <a:lnSpc>
                <a:spcPct val="150000"/>
              </a:lnSpc>
              <a:buFont typeface="Arial" panose="020B0604020202020204" pitchFamily="34" charset="0"/>
              <a:buChar char="•"/>
            </a:pPr>
            <a:r>
              <a:rPr lang="en-US" sz="1600" b="0" i="0" dirty="0">
                <a:effectLst/>
              </a:rPr>
              <a:t>These components will handle tasks such as user input, task management, storage, and user interface.</a:t>
            </a:r>
          </a:p>
          <a:p>
            <a:pPr lvl="1" algn="l">
              <a:lnSpc>
                <a:spcPct val="150000"/>
              </a:lnSpc>
            </a:pPr>
            <a:endParaRPr lang="en-US" sz="900" b="0" i="0" dirty="0">
              <a:effectLst/>
            </a:endParaRPr>
          </a:p>
          <a:p>
            <a:endParaRPr lang="en-IN" sz="900" dirty="0"/>
          </a:p>
        </p:txBody>
      </p:sp>
      <p:sp>
        <p:nvSpPr>
          <p:cNvPr id="5" name="Footer Placeholder 4">
            <a:extLst>
              <a:ext uri="{FF2B5EF4-FFF2-40B4-BE49-F238E27FC236}">
                <a16:creationId xmlns:a16="http://schemas.microsoft.com/office/drawing/2014/main" id="{10EB4194-110F-D7FD-0DF4-398A93C90EAF}"/>
              </a:ext>
            </a:extLst>
          </p:cNvPr>
          <p:cNvSpPr>
            <a:spLocks noGrp="1"/>
          </p:cNvSpPr>
          <p:nvPr>
            <p:ph type="ftr" sz="quarter" idx="11"/>
          </p:nvPr>
        </p:nvSpPr>
        <p:spPr/>
        <p:txBody>
          <a:bodyPr/>
          <a:lstStyle/>
          <a:p>
            <a:pPr>
              <a:defRPr/>
            </a:pPr>
            <a:r>
              <a:rPr lang="en-US"/>
              <a:t>DATA STRUCTURES – CYCLE 1 REVIEW</a:t>
            </a:r>
            <a:endParaRPr lang="en-US" dirty="0"/>
          </a:p>
        </p:txBody>
      </p:sp>
      <p:sp>
        <p:nvSpPr>
          <p:cNvPr id="6" name="Slide Number Placeholder 5">
            <a:extLst>
              <a:ext uri="{FF2B5EF4-FFF2-40B4-BE49-F238E27FC236}">
                <a16:creationId xmlns:a16="http://schemas.microsoft.com/office/drawing/2014/main" id="{9C1B7B88-F6CF-BB6D-6BBC-27F7045B413C}"/>
              </a:ext>
            </a:extLst>
          </p:cNvPr>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Tree>
    <p:extLst>
      <p:ext uri="{BB962C8B-B14F-4D97-AF65-F5344CB8AC3E}">
        <p14:creationId xmlns:p14="http://schemas.microsoft.com/office/powerpoint/2010/main" val="3458201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CA39-F852-6A6D-B959-E7D4008CDFD0}"/>
              </a:ext>
            </a:extLst>
          </p:cNvPr>
          <p:cNvSpPr>
            <a:spLocks noGrp="1"/>
          </p:cNvSpPr>
          <p:nvPr>
            <p:ph type="title"/>
          </p:nvPr>
        </p:nvSpPr>
        <p:spPr/>
        <p:txBody>
          <a:bodyPr/>
          <a:lstStyle/>
          <a:p>
            <a:pPr algn="ctr"/>
            <a:r>
              <a:rPr lang="en-IN" sz="2400" dirty="0"/>
              <a:t>Proposed Architecture  - Description</a:t>
            </a:r>
            <a:endParaRPr lang="en-IN" dirty="0"/>
          </a:p>
        </p:txBody>
      </p:sp>
      <p:sp>
        <p:nvSpPr>
          <p:cNvPr id="3" name="Content Placeholder 2">
            <a:extLst>
              <a:ext uri="{FF2B5EF4-FFF2-40B4-BE49-F238E27FC236}">
                <a16:creationId xmlns:a16="http://schemas.microsoft.com/office/drawing/2014/main" id="{F49DAC3F-E57C-3018-3D68-7A5417F75691}"/>
              </a:ext>
            </a:extLst>
          </p:cNvPr>
          <p:cNvSpPr>
            <a:spLocks noGrp="1"/>
          </p:cNvSpPr>
          <p:nvPr>
            <p:ph idx="1"/>
          </p:nvPr>
        </p:nvSpPr>
        <p:spPr/>
        <p:txBody>
          <a:bodyPr/>
          <a:lstStyle/>
          <a:p>
            <a:r>
              <a:rPr lang="en-US" b="1" i="0" dirty="0">
                <a:solidFill>
                  <a:srgbClr val="000000"/>
                </a:solidFill>
                <a:effectLst/>
                <a:highlight>
                  <a:srgbClr val="FFFFFF"/>
                </a:highlight>
                <a:latin typeface="lato" panose="020F0502020204030203" pitchFamily="34" charset="0"/>
              </a:rPr>
              <a:t>Add Task: </a:t>
            </a:r>
            <a:r>
              <a:rPr lang="en-US" b="0" i="0" dirty="0">
                <a:solidFill>
                  <a:srgbClr val="000000"/>
                </a:solidFill>
                <a:effectLst/>
                <a:highlight>
                  <a:srgbClr val="FFFFFF"/>
                </a:highlight>
                <a:latin typeface="lato" panose="020F0502020204030203" pitchFamily="34" charset="0"/>
              </a:rPr>
              <a:t>The UI sends task details to </a:t>
            </a:r>
            <a:r>
              <a:rPr lang="en-US" b="0" i="0" dirty="0" err="1">
                <a:solidFill>
                  <a:srgbClr val="000000"/>
                </a:solidFill>
                <a:effectLst/>
                <a:highlight>
                  <a:srgbClr val="FFFFFF"/>
                </a:highlight>
                <a:latin typeface="lato" panose="020F0502020204030203" pitchFamily="34" charset="0"/>
              </a:rPr>
              <a:t>TaskManager</a:t>
            </a:r>
            <a:r>
              <a:rPr lang="en-US" b="0" i="0" dirty="0">
                <a:solidFill>
                  <a:srgbClr val="000000"/>
                </a:solidFill>
                <a:effectLst/>
                <a:highlight>
                  <a:srgbClr val="FFFFFF"/>
                </a:highlight>
                <a:latin typeface="lato" panose="020F0502020204030203" pitchFamily="34" charset="0"/>
              </a:rPr>
              <a:t>, which inserts the task into a LinkedList and confirms the insertion. </a:t>
            </a:r>
            <a:r>
              <a:rPr lang="en-US" b="0" i="0" dirty="0" err="1">
                <a:solidFill>
                  <a:srgbClr val="000000"/>
                </a:solidFill>
                <a:effectLst/>
                <a:highlight>
                  <a:srgbClr val="FFFFFF"/>
                </a:highlight>
                <a:latin typeface="lato" panose="020F0502020204030203" pitchFamily="34" charset="0"/>
              </a:rPr>
              <a:t>TaskManager</a:t>
            </a:r>
            <a:r>
              <a:rPr lang="en-US" b="0" i="0" dirty="0">
                <a:solidFill>
                  <a:srgbClr val="000000"/>
                </a:solidFill>
                <a:effectLst/>
                <a:highlight>
                  <a:srgbClr val="FFFFFF"/>
                </a:highlight>
                <a:latin typeface="lato" panose="020F0502020204030203" pitchFamily="34" charset="0"/>
              </a:rPr>
              <a:t> then enqueues the add task action and notifies the UI of the successful addition.</a:t>
            </a:r>
            <a:br>
              <a:rPr lang="en-US" dirty="0"/>
            </a:br>
            <a:endParaRPr lang="en-US" dirty="0"/>
          </a:p>
          <a:p>
            <a:r>
              <a:rPr lang="en-US" b="1" i="0" dirty="0">
                <a:solidFill>
                  <a:srgbClr val="000000"/>
                </a:solidFill>
                <a:effectLst/>
                <a:highlight>
                  <a:srgbClr val="FFFFFF"/>
                </a:highlight>
                <a:latin typeface="lato" panose="020F0502020204030203" pitchFamily="34" charset="0"/>
              </a:rPr>
              <a:t>Delete Task: </a:t>
            </a:r>
            <a:r>
              <a:rPr lang="en-US" b="0" i="0" dirty="0">
                <a:solidFill>
                  <a:srgbClr val="000000"/>
                </a:solidFill>
                <a:effectLst/>
                <a:highlight>
                  <a:srgbClr val="FFFFFF"/>
                </a:highlight>
                <a:latin typeface="lato" panose="020F0502020204030203" pitchFamily="34" charset="0"/>
              </a:rPr>
              <a:t>The UI requests </a:t>
            </a:r>
            <a:r>
              <a:rPr lang="en-US" b="0" i="0" dirty="0" err="1">
                <a:solidFill>
                  <a:srgbClr val="000000"/>
                </a:solidFill>
                <a:effectLst/>
                <a:highlight>
                  <a:srgbClr val="FFFFFF"/>
                </a:highlight>
                <a:latin typeface="lato" panose="020F0502020204030203" pitchFamily="34" charset="0"/>
              </a:rPr>
              <a:t>TaskManager</a:t>
            </a:r>
            <a:r>
              <a:rPr lang="en-US" b="0" i="0" dirty="0">
                <a:solidFill>
                  <a:srgbClr val="000000"/>
                </a:solidFill>
                <a:effectLst/>
                <a:highlight>
                  <a:srgbClr val="FFFFFF"/>
                </a:highlight>
                <a:latin typeface="lato" panose="020F0502020204030203" pitchFamily="34" charset="0"/>
              </a:rPr>
              <a:t> to delete a task by its ID. </a:t>
            </a:r>
            <a:r>
              <a:rPr lang="en-US" b="0" i="0" dirty="0" err="1">
                <a:solidFill>
                  <a:srgbClr val="000000"/>
                </a:solidFill>
                <a:effectLst/>
                <a:highlight>
                  <a:srgbClr val="FFFFFF"/>
                </a:highlight>
                <a:latin typeface="lato" panose="020F0502020204030203" pitchFamily="34" charset="0"/>
              </a:rPr>
              <a:t>TaskManager</a:t>
            </a:r>
            <a:r>
              <a:rPr lang="en-US" b="0" i="0" dirty="0">
                <a:solidFill>
                  <a:srgbClr val="000000"/>
                </a:solidFill>
                <a:effectLst/>
                <a:highlight>
                  <a:srgbClr val="FFFFFF"/>
                </a:highlight>
                <a:latin typeface="lato" panose="020F0502020204030203" pitchFamily="34" charset="0"/>
              </a:rPr>
              <a:t> removes the task from the LinkedList, confirms the removal, enqueues the delete task action, and notifies the UI.</a:t>
            </a:r>
            <a:br>
              <a:rPr lang="en-US" dirty="0"/>
            </a:br>
            <a:endParaRPr lang="en-US" dirty="0"/>
          </a:p>
          <a:p>
            <a:r>
              <a:rPr lang="en-US" b="1" i="0" dirty="0">
                <a:solidFill>
                  <a:srgbClr val="000000"/>
                </a:solidFill>
                <a:effectLst/>
                <a:highlight>
                  <a:srgbClr val="FFFFFF"/>
                </a:highlight>
                <a:latin typeface="lato" panose="020F0502020204030203" pitchFamily="34" charset="0"/>
              </a:rPr>
              <a:t>Undo Action: </a:t>
            </a:r>
            <a:r>
              <a:rPr lang="en-US" b="0" i="0" dirty="0">
                <a:solidFill>
                  <a:srgbClr val="000000"/>
                </a:solidFill>
                <a:effectLst/>
                <a:highlight>
                  <a:srgbClr val="FFFFFF"/>
                </a:highlight>
                <a:latin typeface="lato" panose="020F0502020204030203" pitchFamily="34" charset="0"/>
              </a:rPr>
              <a:t>The UI requests </a:t>
            </a:r>
            <a:r>
              <a:rPr lang="en-US" b="0" i="0" dirty="0" err="1">
                <a:solidFill>
                  <a:srgbClr val="000000"/>
                </a:solidFill>
                <a:effectLst/>
                <a:highlight>
                  <a:srgbClr val="FFFFFF"/>
                </a:highlight>
                <a:latin typeface="lato" panose="020F0502020204030203" pitchFamily="34" charset="0"/>
              </a:rPr>
              <a:t>TaskManager</a:t>
            </a:r>
            <a:r>
              <a:rPr lang="en-US" b="0" i="0" dirty="0">
                <a:solidFill>
                  <a:srgbClr val="000000"/>
                </a:solidFill>
                <a:effectLst/>
                <a:highlight>
                  <a:srgbClr val="FFFFFF"/>
                </a:highlight>
                <a:latin typeface="lato" panose="020F0502020204030203" pitchFamily="34" charset="0"/>
              </a:rPr>
              <a:t> to undo the last action. </a:t>
            </a:r>
            <a:r>
              <a:rPr lang="en-US" b="0" i="0" dirty="0" err="1">
                <a:solidFill>
                  <a:srgbClr val="000000"/>
                </a:solidFill>
                <a:effectLst/>
                <a:highlight>
                  <a:srgbClr val="FFFFFF"/>
                </a:highlight>
                <a:latin typeface="lato" panose="020F0502020204030203" pitchFamily="34" charset="0"/>
              </a:rPr>
              <a:t>TaskManager</a:t>
            </a:r>
            <a:r>
              <a:rPr lang="en-US" b="0" i="0" dirty="0">
                <a:solidFill>
                  <a:srgbClr val="000000"/>
                </a:solidFill>
                <a:effectLst/>
                <a:highlight>
                  <a:srgbClr val="FFFFFF"/>
                </a:highlight>
                <a:latin typeface="lato" panose="020F0502020204030203" pitchFamily="34" charset="0"/>
              </a:rPr>
              <a:t> dequeues the last action from the Queue, performs the undo operation on the LinkedList, and confirms the action's reversal to the UI. The User interacts with the UI to add, delete, and undo tasks.</a:t>
            </a:r>
            <a:endParaRPr lang="en-IN" dirty="0"/>
          </a:p>
          <a:p>
            <a:endParaRPr lang="en-IN" dirty="0"/>
          </a:p>
        </p:txBody>
      </p:sp>
      <p:sp>
        <p:nvSpPr>
          <p:cNvPr id="5" name="Footer Placeholder 4">
            <a:extLst>
              <a:ext uri="{FF2B5EF4-FFF2-40B4-BE49-F238E27FC236}">
                <a16:creationId xmlns:a16="http://schemas.microsoft.com/office/drawing/2014/main" id="{309F3ECE-CD24-3541-396C-569C1553B48B}"/>
              </a:ext>
            </a:extLst>
          </p:cNvPr>
          <p:cNvSpPr>
            <a:spLocks noGrp="1"/>
          </p:cNvSpPr>
          <p:nvPr>
            <p:ph type="ftr" sz="quarter" idx="11"/>
          </p:nvPr>
        </p:nvSpPr>
        <p:spPr/>
        <p:txBody>
          <a:bodyPr/>
          <a:lstStyle/>
          <a:p>
            <a:pPr>
              <a:defRPr/>
            </a:pPr>
            <a:r>
              <a:rPr lang="en-US"/>
              <a:t>DATA STRUCTURES – CYCLE 1 REVIEW</a:t>
            </a:r>
            <a:endParaRPr lang="en-US" dirty="0"/>
          </a:p>
        </p:txBody>
      </p:sp>
      <p:sp>
        <p:nvSpPr>
          <p:cNvPr id="6" name="Slide Number Placeholder 5">
            <a:extLst>
              <a:ext uri="{FF2B5EF4-FFF2-40B4-BE49-F238E27FC236}">
                <a16:creationId xmlns:a16="http://schemas.microsoft.com/office/drawing/2014/main" id="{F2A74E67-274F-57B0-F638-7412ED223D3F}"/>
              </a:ext>
            </a:extLst>
          </p:cNvPr>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Tree>
    <p:extLst>
      <p:ext uri="{BB962C8B-B14F-4D97-AF65-F5344CB8AC3E}">
        <p14:creationId xmlns:p14="http://schemas.microsoft.com/office/powerpoint/2010/main" val="3259449179"/>
      </p:ext>
    </p:extLst>
  </p:cSld>
  <p:clrMapOvr>
    <a:masterClrMapping/>
  </p:clrMapOvr>
</p:sld>
</file>

<file path=ppt/theme/theme1.xml><?xml version="1.0" encoding="utf-8"?>
<a:theme xmlns:a="http://schemas.openxmlformats.org/drawingml/2006/main" name="Dividen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0</TotalTime>
  <Words>721</Words>
  <Application>Microsoft Office PowerPoint</Application>
  <PresentationFormat>On-screen Show (16:9)</PresentationFormat>
  <Paragraphs>76</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Aharoni</vt:lpstr>
      <vt:lpstr>Arial</vt:lpstr>
      <vt:lpstr>Calibri</vt:lpstr>
      <vt:lpstr>Gill Sans MT</vt:lpstr>
      <vt:lpstr>lato</vt:lpstr>
      <vt:lpstr>LEMON MILK</vt:lpstr>
      <vt:lpstr>Mont Heavy DEMO</vt:lpstr>
      <vt:lpstr>Times New Roman</vt:lpstr>
      <vt:lpstr>Wingdings 2</vt:lpstr>
      <vt:lpstr>Dividend</vt:lpstr>
      <vt:lpstr>Cga1121/ega1121/mga1121 – DATA STRUCTURES</vt:lpstr>
      <vt:lpstr>Title of the Project</vt:lpstr>
      <vt:lpstr>Abstract </vt:lpstr>
      <vt:lpstr>Abstract with CO/PO Mapping</vt:lpstr>
      <vt:lpstr>Introduction</vt:lpstr>
      <vt:lpstr>Data Structure Used</vt:lpstr>
      <vt:lpstr>Proposed Architecture</vt:lpstr>
      <vt:lpstr>Proposed Architecture  - Description</vt:lpstr>
      <vt:lpstr>Proposed Architecture  - Description</vt:lpstr>
      <vt:lpstr>List of Modules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2024-06-04T17:27:19Z</dcterms:modified>
</cp:coreProperties>
</file>