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46" r:id="rId1"/>
  </p:sldMasterIdLst>
  <p:notesMasterIdLst>
    <p:notesMasterId r:id="rId23"/>
  </p:notesMasterIdLst>
  <p:handoutMasterIdLst>
    <p:handoutMasterId r:id="rId24"/>
  </p:handoutMasterIdLst>
  <p:sldIdLst>
    <p:sldId id="530" r:id="rId2"/>
    <p:sldId id="531" r:id="rId3"/>
    <p:sldId id="532" r:id="rId4"/>
    <p:sldId id="533" r:id="rId5"/>
    <p:sldId id="534" r:id="rId6"/>
    <p:sldId id="535" r:id="rId7"/>
    <p:sldId id="536" r:id="rId8"/>
    <p:sldId id="537" r:id="rId9"/>
    <p:sldId id="538" r:id="rId10"/>
    <p:sldId id="539" r:id="rId11"/>
    <p:sldId id="521" r:id="rId12"/>
    <p:sldId id="522" r:id="rId13"/>
    <p:sldId id="540" r:id="rId14"/>
    <p:sldId id="523" r:id="rId15"/>
    <p:sldId id="524" r:id="rId16"/>
    <p:sldId id="541" r:id="rId17"/>
    <p:sldId id="543" r:id="rId18"/>
    <p:sldId id="542" r:id="rId19"/>
    <p:sldId id="525" r:id="rId20"/>
    <p:sldId id="529" r:id="rId21"/>
    <p:sldId id="528" r:id="rId22"/>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7621" autoAdjust="0"/>
  </p:normalViewPr>
  <p:slideViewPr>
    <p:cSldViewPr>
      <p:cViewPr varScale="1">
        <p:scale>
          <a:sx n="99" d="100"/>
          <a:sy n="99" d="100"/>
        </p:scale>
        <p:origin x="1018"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6/4/2024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6/4/2024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pPr>
              <a:defRPr/>
            </a:pPr>
            <a:fld id="{8B36EFEF-E2C6-4A94-BFAA-C638D174AAB5}" type="datetime3">
              <a:rPr lang="en-US" smtClean="0"/>
              <a:t>4 June 2024</a:t>
            </a:fld>
            <a:endParaRPr lang="en-US" dirty="0"/>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pPr>
              <a:defRPr/>
            </a:pPr>
            <a:r>
              <a:rPr lang="en-US"/>
              <a:t>DATA STRUCTURES – CYCLE 2 REVIEW</a:t>
            </a:r>
            <a:endParaRPr lang="en-US" dirty="0"/>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a:defRPr/>
            </a:pPr>
            <a:fld id="{C0A8E10E-36D1-42AB-939C-34BEB33CD9E4}" type="slidenum">
              <a:rPr lang="en-US" altLang="en-US" smtClean="0"/>
              <a:pPr>
                <a:defRPr/>
              </a:pPr>
              <a:t>‹#›</a:t>
            </a:fld>
            <a:endParaRPr lang="en-US" altLang="en-US"/>
          </a:p>
        </p:txBody>
      </p:sp>
    </p:spTree>
    <p:extLst>
      <p:ext uri="{BB962C8B-B14F-4D97-AF65-F5344CB8AC3E}">
        <p14:creationId xmlns:p14="http://schemas.microsoft.com/office/powerpoint/2010/main" val="168088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52FF202-46EC-4D3E-BC5D-2DCA7518EB02}" type="datetime3">
              <a:rPr lang="en-US" smtClean="0"/>
              <a:t>4 June 2024</a:t>
            </a:fld>
            <a:endParaRPr lang="en-US" dirty="0"/>
          </a:p>
        </p:txBody>
      </p:sp>
      <p:sp>
        <p:nvSpPr>
          <p:cNvPr id="5" name="Footer Placeholder 4"/>
          <p:cNvSpPr>
            <a:spLocks noGrp="1"/>
          </p:cNvSpPr>
          <p:nvPr>
            <p:ph type="ftr" sz="quarter" idx="11"/>
          </p:nvPr>
        </p:nvSpPr>
        <p:spPr/>
        <p:txBody>
          <a:bodyPr/>
          <a:lstStyle/>
          <a:p>
            <a:pPr>
              <a:defRPr/>
            </a:pPr>
            <a:r>
              <a:rPr lang="en-US"/>
              <a:t>DATA STRUCTURES – CYCLE 2 REVIEW</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extLst>
      <p:ext uri="{BB962C8B-B14F-4D97-AF65-F5344CB8AC3E}">
        <p14:creationId xmlns:p14="http://schemas.microsoft.com/office/powerpoint/2010/main" val="197759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pPr>
              <a:defRPr/>
            </a:pPr>
            <a:fld id="{D7710FBC-E63B-4A3F-99C5-746946C83F15}" type="datetime3">
              <a:rPr lang="en-US" smtClean="0"/>
              <a:t>4 June 2024</a:t>
            </a:fld>
            <a:endParaRPr lang="en-US" dirty="0"/>
          </a:p>
        </p:txBody>
      </p:sp>
      <p:sp>
        <p:nvSpPr>
          <p:cNvPr id="5" name="Footer Placeholder 4"/>
          <p:cNvSpPr>
            <a:spLocks noGrp="1"/>
          </p:cNvSpPr>
          <p:nvPr>
            <p:ph type="ftr" sz="quarter" idx="11"/>
          </p:nvPr>
        </p:nvSpPr>
        <p:spPr>
          <a:xfrm>
            <a:off x="581193" y="4463859"/>
            <a:ext cx="5922209" cy="273844"/>
          </a:xfrm>
        </p:spPr>
        <p:txBody>
          <a:bodyPr/>
          <a:lstStyle/>
          <a:p>
            <a:pPr>
              <a:defRPr/>
            </a:pPr>
            <a:r>
              <a:rPr lang="en-US"/>
              <a:t>DATA STRUCTURES – CYCLE 2 REVIEW</a:t>
            </a:r>
            <a:endParaRPr lang="en-US" dirty="0"/>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a:defRPr/>
            </a:pPr>
            <a:fld id="{B1E085C4-C07B-4C80-B337-90438D59D3CD}" type="slidenum">
              <a:rPr lang="en-US" altLang="en-US" smtClean="0"/>
              <a:pPr>
                <a:defRPr/>
              </a:pPr>
              <a:t>‹#›</a:t>
            </a:fld>
            <a:endParaRPr lang="en-US" altLang="en-US"/>
          </a:p>
        </p:txBody>
      </p:sp>
    </p:spTree>
    <p:extLst>
      <p:ext uri="{BB962C8B-B14F-4D97-AF65-F5344CB8AC3E}">
        <p14:creationId xmlns:p14="http://schemas.microsoft.com/office/powerpoint/2010/main" val="280391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9DD060E-BCE6-4365-9BAD-0421248307CE}" type="datetime3">
              <a:rPr lang="en-US" smtClean="0"/>
              <a:t>4 June 2024</a:t>
            </a:fld>
            <a:endParaRPr lang="en-US" dirty="0"/>
          </a:p>
        </p:txBody>
      </p:sp>
      <p:sp>
        <p:nvSpPr>
          <p:cNvPr id="5" name="Footer Placeholder 4"/>
          <p:cNvSpPr>
            <a:spLocks noGrp="1"/>
          </p:cNvSpPr>
          <p:nvPr>
            <p:ph type="ftr" sz="quarter" idx="11"/>
          </p:nvPr>
        </p:nvSpPr>
        <p:spPr/>
        <p:txBody>
          <a:bodyPr/>
          <a:lstStyle/>
          <a:p>
            <a:pPr>
              <a:defRPr/>
            </a:pPr>
            <a:r>
              <a:rPr lang="en-US"/>
              <a:t>DATA STRUCTURES – CYCLE 2 REVIEW</a:t>
            </a:r>
            <a:endParaRPr lang="en-US" dirty="0"/>
          </a:p>
        </p:txBody>
      </p:sp>
      <p:sp>
        <p:nvSpPr>
          <p:cNvPr id="6" name="Slide Number Placeholder 5"/>
          <p:cNvSpPr>
            <a:spLocks noGrp="1"/>
          </p:cNvSpPr>
          <p:nvPr>
            <p:ph type="sldNum" sz="quarter" idx="12"/>
          </p:nvPr>
        </p:nvSpPr>
        <p:spPr>
          <a:xfrm>
            <a:off x="7918725" y="4467103"/>
            <a:ext cx="789381" cy="273844"/>
          </a:xfrm>
        </p:spPr>
        <p:txBody>
          <a:bodyPr/>
          <a:lstStyle/>
          <a:p>
            <a:pPr>
              <a:defRPr/>
            </a:pPr>
            <a:fld id="{0E14ABD8-B1EB-4C07-9937-C8C4E38BDF00}" type="slidenum">
              <a:rPr lang="en-US" altLang="en-US" smtClean="0"/>
              <a:pPr>
                <a:defRPr/>
              </a:pPr>
              <a:t>‹#›</a:t>
            </a:fld>
            <a:endParaRPr lang="en-US" altLang="en-US"/>
          </a:p>
        </p:txBody>
      </p:sp>
    </p:spTree>
    <p:extLst>
      <p:ext uri="{BB962C8B-B14F-4D97-AF65-F5344CB8AC3E}">
        <p14:creationId xmlns:p14="http://schemas.microsoft.com/office/powerpoint/2010/main" val="27617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fld id="{080A358E-6F04-49FF-84C9-16BD8F7E1217}" type="datetime3">
              <a:rPr lang="en-US" smtClean="0"/>
              <a:t>4 June 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en-US"/>
              <a:t>DATA STRUCTURES – CYCLE 2 REVIEW</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BEE0AD74-942B-45F6-8EEE-203197083F56}" type="slidenum">
              <a:rPr lang="en-US" altLang="en-US" smtClean="0"/>
              <a:pPr>
                <a:defRPr/>
              </a:pPr>
              <a:t>‹#›</a:t>
            </a:fld>
            <a:endParaRPr lang="en-US" altLang="en-US"/>
          </a:p>
        </p:txBody>
      </p:sp>
    </p:spTree>
    <p:extLst>
      <p:ext uri="{BB962C8B-B14F-4D97-AF65-F5344CB8AC3E}">
        <p14:creationId xmlns:p14="http://schemas.microsoft.com/office/powerpoint/2010/main" val="416578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40273B15-DD95-4168-805C-DDC9B46906DC}" type="datetime3">
              <a:rPr lang="en-US" smtClean="0"/>
              <a:t>4 June 2024</a:t>
            </a:fld>
            <a:endParaRPr lang="en-US" dirty="0"/>
          </a:p>
        </p:txBody>
      </p:sp>
      <p:sp>
        <p:nvSpPr>
          <p:cNvPr id="6" name="Footer Placeholder 5"/>
          <p:cNvSpPr>
            <a:spLocks noGrp="1"/>
          </p:cNvSpPr>
          <p:nvPr>
            <p:ph type="ftr" sz="quarter" idx="11"/>
          </p:nvPr>
        </p:nvSpPr>
        <p:spPr/>
        <p:txBody>
          <a:bodyPr/>
          <a:lstStyle/>
          <a:p>
            <a:pPr>
              <a:defRPr/>
            </a:pPr>
            <a:r>
              <a:rPr lang="en-US"/>
              <a:t>DATA STRUCTURES – CYCLE 2 REVIEW</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Tree>
    <p:extLst>
      <p:ext uri="{BB962C8B-B14F-4D97-AF65-F5344CB8AC3E}">
        <p14:creationId xmlns:p14="http://schemas.microsoft.com/office/powerpoint/2010/main" val="118152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E5C1343-0B1B-45BE-B3FE-B7FE706D167B}" type="datetime3">
              <a:rPr lang="en-US" smtClean="0"/>
              <a:t>4 June 2024</a:t>
            </a:fld>
            <a:endParaRPr lang="en-US" dirty="0"/>
          </a:p>
        </p:txBody>
      </p:sp>
      <p:sp>
        <p:nvSpPr>
          <p:cNvPr id="8" name="Footer Placeholder 7"/>
          <p:cNvSpPr>
            <a:spLocks noGrp="1"/>
          </p:cNvSpPr>
          <p:nvPr>
            <p:ph type="ftr" sz="quarter" idx="11"/>
          </p:nvPr>
        </p:nvSpPr>
        <p:spPr/>
        <p:txBody>
          <a:bodyPr/>
          <a:lstStyle/>
          <a:p>
            <a:pPr>
              <a:defRPr/>
            </a:pPr>
            <a:r>
              <a:rPr lang="en-US"/>
              <a:t>DATA STRUCTURES – CYCLE 2 REVIEW</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Tree>
    <p:extLst>
      <p:ext uri="{BB962C8B-B14F-4D97-AF65-F5344CB8AC3E}">
        <p14:creationId xmlns:p14="http://schemas.microsoft.com/office/powerpoint/2010/main" val="254440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32AEDE7-7F7D-402A-8396-6F927B521E94}" type="datetime3">
              <a:rPr lang="en-US" smtClean="0"/>
              <a:t>4 June 2024</a:t>
            </a:fld>
            <a:endParaRPr lang="en-US" dirty="0"/>
          </a:p>
        </p:txBody>
      </p:sp>
      <p:sp>
        <p:nvSpPr>
          <p:cNvPr id="4" name="Footer Placeholder 3"/>
          <p:cNvSpPr>
            <a:spLocks noGrp="1"/>
          </p:cNvSpPr>
          <p:nvPr>
            <p:ph type="ftr" sz="quarter" idx="11"/>
          </p:nvPr>
        </p:nvSpPr>
        <p:spPr/>
        <p:txBody>
          <a:bodyPr/>
          <a:lstStyle/>
          <a:p>
            <a:pPr>
              <a:defRPr/>
            </a:pPr>
            <a:r>
              <a:rPr lang="en-US"/>
              <a:t>DATA STRUCTURES – CYCLE 2 REVIEW</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Tree>
    <p:extLst>
      <p:ext uri="{BB962C8B-B14F-4D97-AF65-F5344CB8AC3E}">
        <p14:creationId xmlns:p14="http://schemas.microsoft.com/office/powerpoint/2010/main" val="1235094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857213E-C02D-42BA-93FD-9576289B7A30}" type="datetime3">
              <a:rPr lang="en-US" smtClean="0"/>
              <a:t>4 June 2024</a:t>
            </a:fld>
            <a:endParaRPr lang="en-US" dirty="0"/>
          </a:p>
        </p:txBody>
      </p:sp>
      <p:sp>
        <p:nvSpPr>
          <p:cNvPr id="3" name="Footer Placeholder 2"/>
          <p:cNvSpPr>
            <a:spLocks noGrp="1"/>
          </p:cNvSpPr>
          <p:nvPr>
            <p:ph type="ftr" sz="quarter" idx="11"/>
          </p:nvPr>
        </p:nvSpPr>
        <p:spPr/>
        <p:txBody>
          <a:bodyPr/>
          <a:lstStyle/>
          <a:p>
            <a:pPr>
              <a:defRPr/>
            </a:pPr>
            <a:r>
              <a:rPr lang="en-US"/>
              <a:t>DATA STRUCTURES – CYCLE 2 REVIEW</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Tree>
    <p:extLst>
      <p:ext uri="{BB962C8B-B14F-4D97-AF65-F5344CB8AC3E}">
        <p14:creationId xmlns:p14="http://schemas.microsoft.com/office/powerpoint/2010/main" val="405608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fld id="{8DDE3DBF-9E3F-41F0-94E8-817B29AD5E0A}" type="datetime3">
              <a:rPr lang="en-US" smtClean="0"/>
              <a:t>4 June 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en-US"/>
              <a:t>DATA STRUCTURES – CYCLE 2 REVIEW</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a:defRPr/>
            </a:pPr>
            <a:fld id="{4B3D1EAA-7E8D-49EA-BCBB-3C5BA424400D}" type="slidenum">
              <a:rPr lang="en-US" altLang="en-US" smtClean="0"/>
              <a:pPr>
                <a:defRPr/>
              </a:pPr>
              <a:t>‹#›</a:t>
            </a:fld>
            <a:endParaRPr lang="en-US" altLang="en-US"/>
          </a:p>
        </p:txBody>
      </p:sp>
    </p:spTree>
    <p:extLst>
      <p:ext uri="{BB962C8B-B14F-4D97-AF65-F5344CB8AC3E}">
        <p14:creationId xmlns:p14="http://schemas.microsoft.com/office/powerpoint/2010/main" val="148573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2EFCEF7-B693-4E60-B69A-D32FB6265B44}" type="datetime3">
              <a:rPr lang="en-US" smtClean="0"/>
              <a:t>4 June 2024</a:t>
            </a:fld>
            <a:endParaRPr lang="en-US" dirty="0"/>
          </a:p>
        </p:txBody>
      </p:sp>
      <p:sp>
        <p:nvSpPr>
          <p:cNvPr id="6" name="Footer Placeholder 5"/>
          <p:cNvSpPr>
            <a:spLocks noGrp="1"/>
          </p:cNvSpPr>
          <p:nvPr>
            <p:ph type="ftr" sz="quarter" idx="11"/>
          </p:nvPr>
        </p:nvSpPr>
        <p:spPr/>
        <p:txBody>
          <a:bodyPr/>
          <a:lstStyle/>
          <a:p>
            <a:pPr>
              <a:defRPr/>
            </a:pPr>
            <a:r>
              <a:rPr lang="en-US"/>
              <a:t>DATA STRUCTURES – CYCLE 2 REVIEW</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Tree>
    <p:extLst>
      <p:ext uri="{BB962C8B-B14F-4D97-AF65-F5344CB8AC3E}">
        <p14:creationId xmlns:p14="http://schemas.microsoft.com/office/powerpoint/2010/main" val="252409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pPr>
              <a:defRPr/>
            </a:pPr>
            <a:fld id="{985698D1-21C9-4AB7-A66D-4E940508731C}" type="datetime3">
              <a:rPr lang="en-US" smtClean="0"/>
              <a:t>4 June 2024</a:t>
            </a:fld>
            <a:endParaRPr lang="en-US" dirty="0"/>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pPr>
              <a:defRPr/>
            </a:pPr>
            <a:r>
              <a:rPr lang="en-US"/>
              <a:t>DATA STRUCTURES – CYCLE 2 REVIEW</a:t>
            </a:r>
            <a:endParaRPr lang="en-US" dirty="0"/>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a:defRPr/>
            </a:pPr>
            <a:fld id="{D78D2778-B29C-49DB-A26C-44F5760A332D}" type="slidenum">
              <a:rPr lang="en-US" altLang="en-US" smtClean="0"/>
              <a:pPr>
                <a:defRPr/>
              </a:pPr>
              <a:t>‹#›</a:t>
            </a:fld>
            <a:endParaRPr lang="en-US" altLang="en-US"/>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5325455"/>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hf hd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2513"/>
          </a:xfrm>
          <a:solidFill>
            <a:schemeClr val="accent2"/>
          </a:solidFill>
        </p:spPr>
        <p:txBody>
          <a:bodyPr>
            <a:normAutofit fontScale="90000"/>
          </a:bodyPr>
          <a:lstStyle/>
          <a:p>
            <a:pPr algn="ctr">
              <a:defRPr/>
            </a:pPr>
            <a:r>
              <a:rPr lang="en-IN" sz="3600" dirty="0">
                <a:latin typeface="LEMON MILK" panose="00000500000000000000" pitchFamily="50" charset="0"/>
              </a:rPr>
              <a:t>Cga1121/ega1121/mga1121 – DATA STRUCTURES</a:t>
            </a:r>
          </a:p>
        </p:txBody>
      </p:sp>
      <p:sp>
        <p:nvSpPr>
          <p:cNvPr id="7" name="Footer Placeholder 4"/>
          <p:cNvSpPr txBox="1">
            <a:spLocks/>
          </p:cNvSpPr>
          <p:nvPr/>
        </p:nvSpPr>
        <p:spPr>
          <a:xfrm>
            <a:off x="685800" y="1657350"/>
            <a:ext cx="8153400" cy="27432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2500" b="1" dirty="0">
                <a:latin typeface="Mont Heavy DEMO" panose="00000A00000000000000" pitchFamily="50" charset="0"/>
              </a:rPr>
              <a:t>Academic Year: 2023 – 2024</a:t>
            </a:r>
          </a:p>
          <a:p>
            <a:pPr algn="ctr">
              <a:defRPr/>
            </a:pPr>
            <a:r>
              <a:rPr lang="en-US" sz="2500" b="1" dirty="0">
                <a:latin typeface="Aharoni" panose="02010803020104030203" pitchFamily="2" charset="-79"/>
                <a:cs typeface="Aharoni" panose="02010803020104030203" pitchFamily="2" charset="-79"/>
              </a:rPr>
              <a:t>I Year / II Semester</a:t>
            </a:r>
          </a:p>
          <a:p>
            <a:pPr algn="ctr">
              <a:defRPr/>
            </a:pPr>
            <a:endParaRPr lang="en-US" sz="2500" b="1" dirty="0"/>
          </a:p>
          <a:p>
            <a:pPr algn="ctr">
              <a:defRPr/>
            </a:pPr>
            <a:endParaRPr lang="en-US" sz="2500" b="1" dirty="0"/>
          </a:p>
          <a:p>
            <a:pPr>
              <a:defRPr/>
            </a:pPr>
            <a:r>
              <a:rPr lang="en-US" sz="2500" b="1" dirty="0"/>
              <a:t>Register Number	: 927623BCS011</a:t>
            </a:r>
          </a:p>
          <a:p>
            <a:pPr>
              <a:defRPr/>
            </a:pPr>
            <a:r>
              <a:rPr lang="en-US" sz="2500" b="1" dirty="0"/>
              <a:t>Name					: M S ARUN SANJEEV</a:t>
            </a:r>
          </a:p>
          <a:p>
            <a:pPr>
              <a:defRPr/>
            </a:pPr>
            <a:r>
              <a:rPr lang="en-US" sz="2500" b="1" dirty="0"/>
              <a:t>Department			: Computer Science &amp;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p:txBody>
          <a:bodyPr/>
          <a:lstStyle/>
          <a:p>
            <a:pPr algn="ctr"/>
            <a:r>
              <a:rPr lang="en-IN" sz="2400" dirty="0"/>
              <a:t>List of Modules</a:t>
            </a:r>
            <a:endParaRPr lang="en-IN" dirty="0"/>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idx="1"/>
          </p:nvPr>
        </p:nvSpPr>
        <p:spPr/>
        <p:txBody>
          <a:bodyPr>
            <a:normAutofit/>
          </a:bodyPr>
          <a:lstStyle/>
          <a:p>
            <a:pPr marL="742950" lvl="1" indent="-285750" algn="l">
              <a:lnSpc>
                <a:spcPct val="150000"/>
              </a:lnSpc>
              <a:buFont typeface="Arial" panose="020B0604020202020204" pitchFamily="34" charset="0"/>
              <a:buChar char="•"/>
            </a:pPr>
            <a:r>
              <a:rPr lang="en-US" sz="1600" b="1" i="0" dirty="0">
                <a:effectLst/>
              </a:rPr>
              <a:t>User Interface: </a:t>
            </a:r>
            <a:r>
              <a:rPr lang="en-US" sz="1600" b="0" i="0" dirty="0">
                <a:effectLst/>
              </a:rPr>
              <a:t>Responsible for interacting with the user and displaying task information.</a:t>
            </a:r>
          </a:p>
          <a:p>
            <a:pPr marL="742950" lvl="1" indent="-285750" algn="l">
              <a:lnSpc>
                <a:spcPct val="150000"/>
              </a:lnSpc>
              <a:buFont typeface="Arial" panose="020B0604020202020204" pitchFamily="34" charset="0"/>
              <a:buChar char="•"/>
            </a:pPr>
            <a:r>
              <a:rPr lang="en-US" sz="1600" b="1" i="0" dirty="0">
                <a:effectLst/>
              </a:rPr>
              <a:t>Task Manager: </a:t>
            </a:r>
            <a:r>
              <a:rPr lang="en-US" sz="1600" b="0" i="0" dirty="0">
                <a:effectLst/>
              </a:rPr>
              <a:t>Manages tasks, including creation, editing, prioritization, and completion.</a:t>
            </a:r>
          </a:p>
          <a:p>
            <a:pPr marL="742950" lvl="1" indent="-285750" algn="l">
              <a:lnSpc>
                <a:spcPct val="150000"/>
              </a:lnSpc>
              <a:buFont typeface="Arial" panose="020B0604020202020204" pitchFamily="34" charset="0"/>
              <a:buChar char="•"/>
            </a:pPr>
            <a:r>
              <a:rPr lang="en-US" sz="1600" b="1" i="0" dirty="0">
                <a:effectLst/>
              </a:rPr>
              <a:t>Storage: </a:t>
            </a:r>
            <a:r>
              <a:rPr lang="en-US" sz="1600" b="0" i="0" dirty="0">
                <a:effectLst/>
              </a:rPr>
              <a:t>Handles persistent storage of tasks </a:t>
            </a:r>
            <a:r>
              <a:rPr lang="en-US" sz="1600" dirty="0"/>
              <a:t>using  </a:t>
            </a:r>
            <a:r>
              <a:rPr lang="en-US" sz="1600" b="1" dirty="0"/>
              <a:t>LINKED LIST,QUEUE,STACK 			CONCEPT </a:t>
            </a:r>
            <a:r>
              <a:rPr lang="en-US" sz="1600" b="0" i="0" dirty="0">
                <a:effectLst/>
              </a:rPr>
              <a:t>, allowing users to access their tasks across sessions.</a:t>
            </a:r>
          </a:p>
          <a:p>
            <a:endParaRPr lang="en-IN" sz="1400" dirty="0"/>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p:txBody>
          <a:bodyPr/>
          <a:lstStyle/>
          <a:p>
            <a:pPr>
              <a:defRPr/>
            </a:pPr>
            <a:r>
              <a:rPr lang="en-US" dirty="0"/>
              <a:t>DATA STRUCTURES – CYCLE  i1 REVIEW</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Tree>
    <p:extLst>
      <p:ext uri="{BB962C8B-B14F-4D97-AF65-F5344CB8AC3E}">
        <p14:creationId xmlns:p14="http://schemas.microsoft.com/office/powerpoint/2010/main" val="1117684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431F-560E-5B8A-3B58-02508DF08B75}"/>
              </a:ext>
            </a:extLst>
          </p:cNvPr>
          <p:cNvSpPr>
            <a:spLocks noGrp="1"/>
          </p:cNvSpPr>
          <p:nvPr>
            <p:ph type="title"/>
          </p:nvPr>
        </p:nvSpPr>
        <p:spPr/>
        <p:txBody>
          <a:bodyPr/>
          <a:lstStyle/>
          <a:p>
            <a:pPr algn="ctr"/>
            <a:r>
              <a:rPr lang="en-IN" sz="2400" dirty="0"/>
              <a:t>Module Description</a:t>
            </a:r>
            <a:endParaRPr lang="en-IN" dirty="0"/>
          </a:p>
        </p:txBody>
      </p:sp>
      <p:sp>
        <p:nvSpPr>
          <p:cNvPr id="3" name="Content Placeholder 2">
            <a:extLst>
              <a:ext uri="{FF2B5EF4-FFF2-40B4-BE49-F238E27FC236}">
                <a16:creationId xmlns:a16="http://schemas.microsoft.com/office/drawing/2014/main" id="{569C35CB-2DCF-2D5D-5BAD-9E3911977FB2}"/>
              </a:ext>
            </a:extLst>
          </p:cNvPr>
          <p:cNvSpPr>
            <a:spLocks noGrp="1"/>
          </p:cNvSpPr>
          <p:nvPr>
            <p:ph idx="1"/>
          </p:nvPr>
        </p:nvSpPr>
        <p:spPr>
          <a:xfrm>
            <a:off x="435895" y="1498451"/>
            <a:ext cx="8272211" cy="3102330"/>
          </a:xfrm>
        </p:spPr>
        <p:txBody>
          <a:bodyPr>
            <a:normAutofit/>
          </a:bodyPr>
          <a:lstStyle/>
          <a:p>
            <a:pPr marL="0" indent="0">
              <a:buNone/>
            </a:pPr>
            <a:r>
              <a:rPr lang="en-US" sz="1600" b="1" i="0" dirty="0">
                <a:solidFill>
                  <a:srgbClr val="000000"/>
                </a:solidFill>
                <a:effectLst/>
                <a:highlight>
                  <a:srgbClr val="FFFFFF"/>
                </a:highlight>
                <a:latin typeface="+mj-lt"/>
              </a:rPr>
              <a:t>User Interface Module: </a:t>
            </a:r>
            <a:r>
              <a:rPr lang="en-US" sz="1600" b="0" i="0" dirty="0">
                <a:solidFill>
                  <a:srgbClr val="000000"/>
                </a:solidFill>
                <a:effectLst/>
                <a:highlight>
                  <a:srgbClr val="FFFFFF"/>
                </a:highlight>
                <a:latin typeface="+mj-lt"/>
              </a:rPr>
              <a:t>This module is responsible for facilitating user interaction and displaying task information. It provides an intuitive interface for users to interact with the To-Do List application.</a:t>
            </a:r>
          </a:p>
          <a:p>
            <a:pPr marL="0" indent="0">
              <a:buNone/>
            </a:pPr>
            <a:br>
              <a:rPr lang="en-US" sz="1600" dirty="0">
                <a:latin typeface="+mj-lt"/>
              </a:rPr>
            </a:br>
            <a:r>
              <a:rPr lang="en-US" sz="1600" b="1" i="0" dirty="0">
                <a:solidFill>
                  <a:srgbClr val="000000"/>
                </a:solidFill>
                <a:effectLst/>
                <a:highlight>
                  <a:srgbClr val="FFFFFF"/>
                </a:highlight>
                <a:latin typeface="+mj-lt"/>
              </a:rPr>
              <a:t>Task Manager Module: </a:t>
            </a:r>
            <a:r>
              <a:rPr lang="en-US" sz="1600" b="0" i="0" dirty="0">
                <a:solidFill>
                  <a:srgbClr val="000000"/>
                </a:solidFill>
                <a:effectLst/>
                <a:highlight>
                  <a:srgbClr val="FFFFFF"/>
                </a:highlight>
                <a:latin typeface="+mj-lt"/>
              </a:rPr>
              <a:t>This module handles various task-related functionalities such as task creation, editing, prioritization, and marking tasks as completed. It ensures efficient management of tasks within the To-Do List application</a:t>
            </a:r>
          </a:p>
          <a:p>
            <a:pPr marL="0" indent="0">
              <a:buNone/>
            </a:pPr>
            <a:r>
              <a:rPr lang="en-US" sz="1600" b="0" i="0" dirty="0">
                <a:solidFill>
                  <a:srgbClr val="000000"/>
                </a:solidFill>
                <a:effectLst/>
                <a:highlight>
                  <a:srgbClr val="FFFFFF"/>
                </a:highlight>
                <a:latin typeface="+mj-lt"/>
              </a:rPr>
              <a:t> </a:t>
            </a:r>
            <a:endParaRPr lang="en-IN" sz="1600" dirty="0">
              <a:latin typeface="+mj-lt"/>
            </a:endParaRPr>
          </a:p>
        </p:txBody>
      </p:sp>
      <p:sp>
        <p:nvSpPr>
          <p:cNvPr id="5" name="Footer Placeholder 4">
            <a:extLst>
              <a:ext uri="{FF2B5EF4-FFF2-40B4-BE49-F238E27FC236}">
                <a16:creationId xmlns:a16="http://schemas.microsoft.com/office/drawing/2014/main" id="{CDE279C6-A397-FA16-1D03-8A799094B959}"/>
              </a:ext>
            </a:extLst>
          </p:cNvPr>
          <p:cNvSpPr>
            <a:spLocks noGrp="1"/>
          </p:cNvSpPr>
          <p:nvPr>
            <p:ph type="ftr" sz="quarter" idx="11"/>
          </p:nvPr>
        </p:nvSpPr>
        <p:spPr/>
        <p:txBody>
          <a:bodyPr/>
          <a:lstStyle/>
          <a:p>
            <a:pPr>
              <a:defRPr/>
            </a:pPr>
            <a:r>
              <a:rPr lang="en-US"/>
              <a:t>DATA STRUCTURES – CYCLE 2 REVIEW</a:t>
            </a:r>
            <a:endParaRPr lang="en-US" dirty="0"/>
          </a:p>
        </p:txBody>
      </p:sp>
      <p:sp>
        <p:nvSpPr>
          <p:cNvPr id="7" name="Slide Number Placeholder 6">
            <a:extLst>
              <a:ext uri="{FF2B5EF4-FFF2-40B4-BE49-F238E27FC236}">
                <a16:creationId xmlns:a16="http://schemas.microsoft.com/office/drawing/2014/main" id="{F9964ECD-5C63-798B-DFF0-691F64BD49BA}"/>
              </a:ext>
            </a:extLst>
          </p:cNvPr>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Tree>
    <p:extLst>
      <p:ext uri="{BB962C8B-B14F-4D97-AF65-F5344CB8AC3E}">
        <p14:creationId xmlns:p14="http://schemas.microsoft.com/office/powerpoint/2010/main" val="111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497A-BD82-BBFF-6599-4CB46F94E86D}"/>
              </a:ext>
            </a:extLst>
          </p:cNvPr>
          <p:cNvSpPr>
            <a:spLocks noGrp="1"/>
          </p:cNvSpPr>
          <p:nvPr>
            <p:ph type="title"/>
          </p:nvPr>
        </p:nvSpPr>
        <p:spPr/>
        <p:txBody>
          <a:bodyPr/>
          <a:lstStyle/>
          <a:p>
            <a:pPr algn="ctr"/>
            <a:r>
              <a:rPr lang="en-IN" sz="2400" dirty="0"/>
              <a:t>Module Description</a:t>
            </a:r>
            <a:endParaRPr lang="en-IN" dirty="0"/>
          </a:p>
        </p:txBody>
      </p:sp>
      <p:sp>
        <p:nvSpPr>
          <p:cNvPr id="3" name="Content Placeholder 2">
            <a:extLst>
              <a:ext uri="{FF2B5EF4-FFF2-40B4-BE49-F238E27FC236}">
                <a16:creationId xmlns:a16="http://schemas.microsoft.com/office/drawing/2014/main" id="{DC85D7D8-2D51-7B98-57C3-55BB5505B106}"/>
              </a:ext>
            </a:extLst>
          </p:cNvPr>
          <p:cNvSpPr>
            <a:spLocks noGrp="1"/>
          </p:cNvSpPr>
          <p:nvPr>
            <p:ph idx="1"/>
          </p:nvPr>
        </p:nvSpPr>
        <p:spPr/>
        <p:txBody>
          <a:bodyPr>
            <a:normAutofit lnSpcReduction="10000"/>
          </a:bodyPr>
          <a:lstStyle/>
          <a:p>
            <a:pPr marL="0" indent="0">
              <a:buNone/>
            </a:pPr>
            <a:r>
              <a:rPr lang="en-US" sz="1400" b="1" i="0" dirty="0">
                <a:solidFill>
                  <a:srgbClr val="000000"/>
                </a:solidFill>
                <a:effectLst/>
                <a:highlight>
                  <a:srgbClr val="FFFFFF"/>
                </a:highlight>
                <a:latin typeface="+mj-lt"/>
              </a:rPr>
              <a:t>Storage Module (Linked List): </a:t>
            </a:r>
            <a:r>
              <a:rPr lang="en-US" sz="1400" b="0" i="0" dirty="0">
                <a:solidFill>
                  <a:srgbClr val="000000"/>
                </a:solidFill>
                <a:effectLst/>
                <a:highlight>
                  <a:srgbClr val="FFFFFF"/>
                </a:highlight>
                <a:latin typeface="+mj-lt"/>
              </a:rPr>
              <a:t>Implements persistent storage of tasks using the Linked List data structure. Tasks are stored in a dynamic manner, allowing for easy access and manipulation. This module ensures seamless retrieval and storage of tasks across different sessions of the application.</a:t>
            </a:r>
          </a:p>
          <a:p>
            <a:pPr marL="0" indent="0">
              <a:buNone/>
            </a:pPr>
            <a:br>
              <a:rPr lang="en-US" sz="1400" dirty="0">
                <a:latin typeface="+mj-lt"/>
              </a:rPr>
            </a:br>
            <a:r>
              <a:rPr lang="en-US" sz="1400" b="1" i="0" dirty="0">
                <a:solidFill>
                  <a:srgbClr val="000000"/>
                </a:solidFill>
                <a:effectLst/>
                <a:highlight>
                  <a:srgbClr val="FFFFFF"/>
                </a:highlight>
                <a:latin typeface="+mj-lt"/>
              </a:rPr>
              <a:t>Storage Module (Queue): </a:t>
            </a:r>
            <a:r>
              <a:rPr lang="en-US" sz="1400" b="0" i="0" dirty="0">
                <a:solidFill>
                  <a:srgbClr val="000000"/>
                </a:solidFill>
                <a:effectLst/>
                <a:highlight>
                  <a:srgbClr val="FFFFFF"/>
                </a:highlight>
                <a:latin typeface="+mj-lt"/>
              </a:rPr>
              <a:t>Utilizes the Queue data structure for managing tasks in a First-In-First-Out (FIFO) manner. This ensures that tasks are processed and retrieved in the order they were added, maintaining chronological integrity within the To-Do List application.</a:t>
            </a:r>
          </a:p>
          <a:p>
            <a:pPr marL="0" indent="0">
              <a:buNone/>
            </a:pPr>
            <a:br>
              <a:rPr lang="en-US" sz="1400" dirty="0">
                <a:latin typeface="+mj-lt"/>
              </a:rPr>
            </a:br>
            <a:r>
              <a:rPr lang="en-US" sz="1400" b="1" i="0" dirty="0">
                <a:solidFill>
                  <a:srgbClr val="000000"/>
                </a:solidFill>
                <a:effectLst/>
                <a:highlight>
                  <a:srgbClr val="FFFFFF"/>
                </a:highlight>
                <a:latin typeface="+mj-lt"/>
              </a:rPr>
              <a:t>Storage Module (Stack): </a:t>
            </a:r>
            <a:r>
              <a:rPr lang="en-US" sz="1400" b="0" i="0" dirty="0">
                <a:solidFill>
                  <a:srgbClr val="000000"/>
                </a:solidFill>
                <a:effectLst/>
                <a:highlight>
                  <a:srgbClr val="FFFFFF"/>
                </a:highlight>
                <a:latin typeface="+mj-lt"/>
              </a:rPr>
              <a:t>Implements task storage using the Stack data structure, facilitating Last-In-First-Out (LIFO) task retrieval. This module enables efficient handling of task operations such as undo functionality or prioritizing recently added tasks within the To-Do List application.</a:t>
            </a:r>
            <a:br>
              <a:rPr lang="en-US" sz="1400" dirty="0">
                <a:latin typeface="+mj-lt"/>
              </a:rPr>
            </a:br>
            <a:endParaRPr lang="en-IN" sz="1400" dirty="0"/>
          </a:p>
        </p:txBody>
      </p:sp>
      <p:sp>
        <p:nvSpPr>
          <p:cNvPr id="5" name="Footer Placeholder 4">
            <a:extLst>
              <a:ext uri="{FF2B5EF4-FFF2-40B4-BE49-F238E27FC236}">
                <a16:creationId xmlns:a16="http://schemas.microsoft.com/office/drawing/2014/main" id="{9D817267-6AA8-B337-F555-FFC0059EC541}"/>
              </a:ext>
            </a:extLst>
          </p:cNvPr>
          <p:cNvSpPr>
            <a:spLocks noGrp="1"/>
          </p:cNvSpPr>
          <p:nvPr>
            <p:ph type="ftr" sz="quarter" idx="11"/>
          </p:nvPr>
        </p:nvSpPr>
        <p:spPr/>
        <p:txBody>
          <a:bodyPr/>
          <a:lstStyle/>
          <a:p>
            <a:pPr>
              <a:defRPr/>
            </a:pPr>
            <a:r>
              <a:rPr lang="en-US"/>
              <a:t>DATA STRUCTURES – CYCLE 2 REVIEW</a:t>
            </a:r>
            <a:endParaRPr lang="en-US" dirty="0"/>
          </a:p>
        </p:txBody>
      </p:sp>
      <p:sp>
        <p:nvSpPr>
          <p:cNvPr id="7" name="Slide Number Placeholder 6">
            <a:extLst>
              <a:ext uri="{FF2B5EF4-FFF2-40B4-BE49-F238E27FC236}">
                <a16:creationId xmlns:a16="http://schemas.microsoft.com/office/drawing/2014/main" id="{82EEBD6D-3DEF-47FC-A245-F7032D0E5F4E}"/>
              </a:ext>
            </a:extLst>
          </p:cNvPr>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Tree>
    <p:extLst>
      <p:ext uri="{BB962C8B-B14F-4D97-AF65-F5344CB8AC3E}">
        <p14:creationId xmlns:p14="http://schemas.microsoft.com/office/powerpoint/2010/main" val="4254791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497A-BD82-BBFF-6599-4CB46F94E86D}"/>
              </a:ext>
            </a:extLst>
          </p:cNvPr>
          <p:cNvSpPr>
            <a:spLocks noGrp="1"/>
          </p:cNvSpPr>
          <p:nvPr>
            <p:ph type="title"/>
          </p:nvPr>
        </p:nvSpPr>
        <p:spPr/>
        <p:txBody>
          <a:bodyPr/>
          <a:lstStyle/>
          <a:p>
            <a:pPr algn="ctr"/>
            <a:r>
              <a:rPr lang="en-IN" sz="2400" dirty="0"/>
              <a:t>Module Description</a:t>
            </a:r>
            <a:endParaRPr lang="en-IN" dirty="0"/>
          </a:p>
        </p:txBody>
      </p:sp>
      <p:sp>
        <p:nvSpPr>
          <p:cNvPr id="3" name="Content Placeholder 2">
            <a:extLst>
              <a:ext uri="{FF2B5EF4-FFF2-40B4-BE49-F238E27FC236}">
                <a16:creationId xmlns:a16="http://schemas.microsoft.com/office/drawing/2014/main" id="{DC85D7D8-2D51-7B98-57C3-55BB5505B106}"/>
              </a:ext>
            </a:extLst>
          </p:cNvPr>
          <p:cNvSpPr>
            <a:spLocks noGrp="1"/>
          </p:cNvSpPr>
          <p:nvPr>
            <p:ph idx="1"/>
          </p:nvPr>
        </p:nvSpPr>
        <p:spPr/>
        <p:txBody>
          <a:bodyPr>
            <a:normAutofit lnSpcReduction="10000"/>
          </a:bodyPr>
          <a:lstStyle/>
          <a:p>
            <a:pPr marL="0" indent="0">
              <a:buNone/>
            </a:pPr>
            <a:r>
              <a:rPr lang="en-US" sz="1400" b="1" i="0" dirty="0">
                <a:solidFill>
                  <a:srgbClr val="000000"/>
                </a:solidFill>
                <a:effectLst/>
                <a:highlight>
                  <a:srgbClr val="FFFFFF"/>
                </a:highlight>
                <a:latin typeface="+mj-lt"/>
              </a:rPr>
              <a:t>Storage Module (Linked List): </a:t>
            </a:r>
            <a:r>
              <a:rPr lang="en-US" sz="1400" b="0" i="0" dirty="0">
                <a:solidFill>
                  <a:srgbClr val="000000"/>
                </a:solidFill>
                <a:effectLst/>
                <a:highlight>
                  <a:srgbClr val="FFFFFF"/>
                </a:highlight>
                <a:latin typeface="+mj-lt"/>
              </a:rPr>
              <a:t>Implements persistent storage of tasks using the Linked List data structure. Tasks are stored in a dynamic manner, allowing for easy access and manipulation. This module ensures seamless retrieval and storage of tasks across different sessions of the application.</a:t>
            </a:r>
          </a:p>
          <a:p>
            <a:pPr marL="0" indent="0">
              <a:buNone/>
            </a:pPr>
            <a:br>
              <a:rPr lang="en-US" sz="1400" dirty="0">
                <a:latin typeface="+mj-lt"/>
              </a:rPr>
            </a:br>
            <a:r>
              <a:rPr lang="en-US" sz="1400" b="1" i="0" dirty="0">
                <a:solidFill>
                  <a:srgbClr val="000000"/>
                </a:solidFill>
                <a:effectLst/>
                <a:highlight>
                  <a:srgbClr val="FFFFFF"/>
                </a:highlight>
                <a:latin typeface="+mj-lt"/>
              </a:rPr>
              <a:t>Storage Module (Queue): </a:t>
            </a:r>
            <a:r>
              <a:rPr lang="en-US" sz="1400" b="0" i="0" dirty="0">
                <a:solidFill>
                  <a:srgbClr val="000000"/>
                </a:solidFill>
                <a:effectLst/>
                <a:highlight>
                  <a:srgbClr val="FFFFFF"/>
                </a:highlight>
                <a:latin typeface="+mj-lt"/>
              </a:rPr>
              <a:t>Utilizes the Queue data structure for managing tasks in a First-In-First-Out (FIFO) manner. This ensures that tasks are processed and retrieved in the order they were added, maintaining chronological integrity within the To-Do List application.</a:t>
            </a:r>
          </a:p>
          <a:p>
            <a:pPr marL="0" indent="0">
              <a:buNone/>
            </a:pPr>
            <a:br>
              <a:rPr lang="en-US" sz="1400" dirty="0">
                <a:latin typeface="+mj-lt"/>
              </a:rPr>
            </a:br>
            <a:r>
              <a:rPr lang="en-US" sz="1400" b="1" i="0" dirty="0">
                <a:solidFill>
                  <a:srgbClr val="000000"/>
                </a:solidFill>
                <a:effectLst/>
                <a:highlight>
                  <a:srgbClr val="FFFFFF"/>
                </a:highlight>
                <a:latin typeface="+mj-lt"/>
              </a:rPr>
              <a:t>Storage Module (Stack): </a:t>
            </a:r>
            <a:r>
              <a:rPr lang="en-US" sz="1400" b="0" i="0" dirty="0">
                <a:solidFill>
                  <a:srgbClr val="000000"/>
                </a:solidFill>
                <a:effectLst/>
                <a:highlight>
                  <a:srgbClr val="FFFFFF"/>
                </a:highlight>
                <a:latin typeface="+mj-lt"/>
              </a:rPr>
              <a:t>Implements task storage using the Stack data structure, facilitating Last-In-First-Out (LIFO) task retrieval. This module enables efficient handling of task operations such as undo functionality or prioritizing recently added tasks within the To-Do List application.</a:t>
            </a:r>
            <a:br>
              <a:rPr lang="en-US" sz="1400" dirty="0">
                <a:latin typeface="+mj-lt"/>
              </a:rPr>
            </a:br>
            <a:endParaRPr lang="en-IN" sz="1400" dirty="0"/>
          </a:p>
        </p:txBody>
      </p:sp>
      <p:sp>
        <p:nvSpPr>
          <p:cNvPr id="5" name="Footer Placeholder 4">
            <a:extLst>
              <a:ext uri="{FF2B5EF4-FFF2-40B4-BE49-F238E27FC236}">
                <a16:creationId xmlns:a16="http://schemas.microsoft.com/office/drawing/2014/main" id="{9D817267-6AA8-B337-F555-FFC0059EC541}"/>
              </a:ext>
            </a:extLst>
          </p:cNvPr>
          <p:cNvSpPr>
            <a:spLocks noGrp="1"/>
          </p:cNvSpPr>
          <p:nvPr>
            <p:ph type="ftr" sz="quarter" idx="11"/>
          </p:nvPr>
        </p:nvSpPr>
        <p:spPr/>
        <p:txBody>
          <a:bodyPr/>
          <a:lstStyle/>
          <a:p>
            <a:pPr>
              <a:defRPr/>
            </a:pPr>
            <a:r>
              <a:rPr lang="en-US"/>
              <a:t>DATA STRUCTURES – CYCLE 2 REVIEW</a:t>
            </a:r>
            <a:endParaRPr lang="en-US" dirty="0"/>
          </a:p>
        </p:txBody>
      </p:sp>
      <p:sp>
        <p:nvSpPr>
          <p:cNvPr id="7" name="Slide Number Placeholder 6">
            <a:extLst>
              <a:ext uri="{FF2B5EF4-FFF2-40B4-BE49-F238E27FC236}">
                <a16:creationId xmlns:a16="http://schemas.microsoft.com/office/drawing/2014/main" id="{82EEBD6D-3DEF-47FC-A245-F7032D0E5F4E}"/>
              </a:ext>
            </a:extLst>
          </p:cNvPr>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Tree>
    <p:extLst>
      <p:ext uri="{BB962C8B-B14F-4D97-AF65-F5344CB8AC3E}">
        <p14:creationId xmlns:p14="http://schemas.microsoft.com/office/powerpoint/2010/main" val="2432514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067A-52B1-9430-3F8A-816F9AEF6150}"/>
              </a:ext>
            </a:extLst>
          </p:cNvPr>
          <p:cNvSpPr>
            <a:spLocks noGrp="1"/>
          </p:cNvSpPr>
          <p:nvPr>
            <p:ph type="title"/>
          </p:nvPr>
        </p:nvSpPr>
        <p:spPr/>
        <p:txBody>
          <a:bodyPr/>
          <a:lstStyle/>
          <a:p>
            <a:pPr algn="ctr"/>
            <a:r>
              <a:rPr lang="en-IN" sz="2400" dirty="0"/>
              <a:t>Module Description</a:t>
            </a:r>
            <a:endParaRPr lang="en-IN" dirty="0"/>
          </a:p>
        </p:txBody>
      </p:sp>
      <p:sp>
        <p:nvSpPr>
          <p:cNvPr id="3" name="Content Placeholder 2">
            <a:extLst>
              <a:ext uri="{FF2B5EF4-FFF2-40B4-BE49-F238E27FC236}">
                <a16:creationId xmlns:a16="http://schemas.microsoft.com/office/drawing/2014/main" id="{793B0BCB-544A-A9E1-E004-FF315F37A8DF}"/>
              </a:ext>
            </a:extLst>
          </p:cNvPr>
          <p:cNvSpPr>
            <a:spLocks noGrp="1"/>
          </p:cNvSpPr>
          <p:nvPr>
            <p:ph idx="1"/>
          </p:nvPr>
        </p:nvSpPr>
        <p:spPr/>
        <p:txBody>
          <a:bodyPr>
            <a:normAutofit/>
          </a:bodyPr>
          <a:lstStyle/>
          <a:p>
            <a:r>
              <a:rPr lang="en-US" sz="1400" b="1" i="0" dirty="0">
                <a:solidFill>
                  <a:srgbClr val="000000"/>
                </a:solidFill>
                <a:effectLst/>
                <a:highlight>
                  <a:srgbClr val="FFFFFF"/>
                </a:highlight>
                <a:latin typeface="lato" panose="020F0502020204030203" pitchFamily="34" charset="0"/>
              </a:rPr>
              <a:t>Task Creation: </a:t>
            </a:r>
            <a:r>
              <a:rPr lang="en-US" sz="1400" b="0" i="0" dirty="0">
                <a:solidFill>
                  <a:srgbClr val="000000"/>
                </a:solidFill>
                <a:effectLst/>
                <a:highlight>
                  <a:srgbClr val="FFFFFF"/>
                </a:highlight>
                <a:latin typeface="lato" panose="020F0502020204030203" pitchFamily="34" charset="0"/>
              </a:rPr>
              <a:t>Allows users to create new tasks through the User Interface module. Task Manager handles the process of adding tasks to the storage, ensuring seamless integration of new tasks into the To-Do List application.</a:t>
            </a:r>
            <a:br>
              <a:rPr lang="en-US" sz="1400" dirty="0"/>
            </a:br>
            <a:r>
              <a:rPr lang="en-US" sz="1400" b="0" i="0" dirty="0">
                <a:solidFill>
                  <a:srgbClr val="000000"/>
                </a:solidFill>
                <a:effectLst/>
                <a:highlight>
                  <a:srgbClr val="FFFFFF"/>
                </a:highlight>
                <a:latin typeface="lato" panose="020F0502020204030203" pitchFamily="34" charset="0"/>
              </a:rPr>
              <a:t> </a:t>
            </a:r>
          </a:p>
          <a:p>
            <a:r>
              <a:rPr lang="en-US" sz="1400" b="1" i="0" dirty="0">
                <a:solidFill>
                  <a:srgbClr val="000000"/>
                </a:solidFill>
                <a:effectLst/>
                <a:highlight>
                  <a:srgbClr val="FFFFFF"/>
                </a:highlight>
                <a:latin typeface="lato" panose="020F0502020204030203" pitchFamily="34" charset="0"/>
              </a:rPr>
              <a:t>Task Completion: </a:t>
            </a:r>
            <a:r>
              <a:rPr lang="en-US" sz="1400" b="0" i="0" dirty="0">
                <a:solidFill>
                  <a:srgbClr val="000000"/>
                </a:solidFill>
                <a:effectLst/>
                <a:highlight>
                  <a:srgbClr val="FFFFFF"/>
                </a:highlight>
                <a:latin typeface="lato" panose="020F0502020204030203" pitchFamily="34" charset="0"/>
              </a:rPr>
              <a:t>Allows users to mark tasks as completed through the User Interface module. The Task Manager module updates the task status in the storage, maintaining an accurate representation of completed tasks within the To-Do List application.</a:t>
            </a:r>
            <a:br>
              <a:rPr lang="en-US" sz="1400" dirty="0"/>
            </a:br>
            <a:r>
              <a:rPr lang="en-US" sz="1400" b="0" i="0" dirty="0">
                <a:solidFill>
                  <a:srgbClr val="000000"/>
                </a:solidFill>
                <a:effectLst/>
                <a:highlight>
                  <a:srgbClr val="FFFFFF"/>
                </a:highlight>
                <a:latin typeface="lato" panose="020F0502020204030203" pitchFamily="34" charset="0"/>
              </a:rPr>
              <a:t> </a:t>
            </a:r>
            <a:endParaRPr lang="en-IN" sz="1400" dirty="0"/>
          </a:p>
        </p:txBody>
      </p:sp>
      <p:sp>
        <p:nvSpPr>
          <p:cNvPr id="5" name="Footer Placeholder 4">
            <a:extLst>
              <a:ext uri="{FF2B5EF4-FFF2-40B4-BE49-F238E27FC236}">
                <a16:creationId xmlns:a16="http://schemas.microsoft.com/office/drawing/2014/main" id="{0139C3EF-1B67-2A8C-A049-902AD7079874}"/>
              </a:ext>
            </a:extLst>
          </p:cNvPr>
          <p:cNvSpPr>
            <a:spLocks noGrp="1"/>
          </p:cNvSpPr>
          <p:nvPr>
            <p:ph type="ftr" sz="quarter" idx="11"/>
          </p:nvPr>
        </p:nvSpPr>
        <p:spPr/>
        <p:txBody>
          <a:bodyPr/>
          <a:lstStyle/>
          <a:p>
            <a:pPr>
              <a:defRPr/>
            </a:pPr>
            <a:r>
              <a:rPr lang="en-US"/>
              <a:t>DATA STRUCTURES – CYCLE 2 REVIEW</a:t>
            </a:r>
            <a:endParaRPr lang="en-US" dirty="0"/>
          </a:p>
        </p:txBody>
      </p:sp>
      <p:sp>
        <p:nvSpPr>
          <p:cNvPr id="7" name="Slide Number Placeholder 6">
            <a:extLst>
              <a:ext uri="{FF2B5EF4-FFF2-40B4-BE49-F238E27FC236}">
                <a16:creationId xmlns:a16="http://schemas.microsoft.com/office/drawing/2014/main" id="{100812DE-FDA4-8154-966C-466026CCA14A}"/>
              </a:ext>
            </a:extLst>
          </p:cNvPr>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Tree>
    <p:extLst>
      <p:ext uri="{BB962C8B-B14F-4D97-AF65-F5344CB8AC3E}">
        <p14:creationId xmlns:p14="http://schemas.microsoft.com/office/powerpoint/2010/main" val="2895231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EDE0-AF5E-2B73-E899-CADEE9D9AE03}"/>
              </a:ext>
            </a:extLst>
          </p:cNvPr>
          <p:cNvSpPr>
            <a:spLocks noGrp="1"/>
          </p:cNvSpPr>
          <p:nvPr>
            <p:ph type="title"/>
          </p:nvPr>
        </p:nvSpPr>
        <p:spPr/>
        <p:txBody>
          <a:bodyPr/>
          <a:lstStyle/>
          <a:p>
            <a:pPr algn="ctr"/>
            <a:r>
              <a:rPr lang="en-IN" sz="2400" dirty="0"/>
              <a:t>Results and Discussion</a:t>
            </a:r>
            <a:endParaRPr lang="en-IN" dirty="0"/>
          </a:p>
        </p:txBody>
      </p:sp>
      <p:sp>
        <p:nvSpPr>
          <p:cNvPr id="3" name="Content Placeholder 2">
            <a:extLst>
              <a:ext uri="{FF2B5EF4-FFF2-40B4-BE49-F238E27FC236}">
                <a16:creationId xmlns:a16="http://schemas.microsoft.com/office/drawing/2014/main" id="{7141C3D9-CC11-7DF2-651E-E8BD38E3CCDE}"/>
              </a:ext>
            </a:extLst>
          </p:cNvPr>
          <p:cNvSpPr>
            <a:spLocks noGrp="1"/>
          </p:cNvSpPr>
          <p:nvPr>
            <p:ph idx="1"/>
          </p:nvPr>
        </p:nvSpPr>
        <p:spPr>
          <a:xfrm>
            <a:off x="461725" y="1247291"/>
            <a:ext cx="8272211" cy="631577"/>
          </a:xfrm>
        </p:spPr>
        <p:txBody>
          <a:bodyPr>
            <a:normAutofit/>
          </a:bodyPr>
          <a:lstStyle/>
          <a:p>
            <a:pPr marL="0" indent="0" algn="ctr">
              <a:buNone/>
            </a:pPr>
            <a:r>
              <a:rPr lang="en-US" sz="2800" b="1" dirty="0"/>
              <a:t>RESULTS</a:t>
            </a:r>
            <a:endParaRPr lang="en-IN" sz="2800" b="1" dirty="0"/>
          </a:p>
        </p:txBody>
      </p:sp>
      <p:sp>
        <p:nvSpPr>
          <p:cNvPr id="5" name="Footer Placeholder 4">
            <a:extLst>
              <a:ext uri="{FF2B5EF4-FFF2-40B4-BE49-F238E27FC236}">
                <a16:creationId xmlns:a16="http://schemas.microsoft.com/office/drawing/2014/main" id="{F0300B79-452A-52EA-2350-562E8041467E}"/>
              </a:ext>
            </a:extLst>
          </p:cNvPr>
          <p:cNvSpPr>
            <a:spLocks noGrp="1"/>
          </p:cNvSpPr>
          <p:nvPr>
            <p:ph type="ftr" sz="quarter" idx="11"/>
          </p:nvPr>
        </p:nvSpPr>
        <p:spPr/>
        <p:txBody>
          <a:bodyPr/>
          <a:lstStyle/>
          <a:p>
            <a:pPr>
              <a:defRPr/>
            </a:pPr>
            <a:r>
              <a:rPr lang="en-US"/>
              <a:t>DATA STRUCTURES – CYCLE 2 REVIEW</a:t>
            </a:r>
            <a:endParaRPr lang="en-US" dirty="0"/>
          </a:p>
        </p:txBody>
      </p:sp>
      <p:sp>
        <p:nvSpPr>
          <p:cNvPr id="7" name="Slide Number Placeholder 6">
            <a:extLst>
              <a:ext uri="{FF2B5EF4-FFF2-40B4-BE49-F238E27FC236}">
                <a16:creationId xmlns:a16="http://schemas.microsoft.com/office/drawing/2014/main" id="{FEE61296-D1C4-E1F4-636C-8B5113B1AFF4}"/>
              </a:ext>
            </a:extLst>
          </p:cNvPr>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4" name="Rectangle 2">
            <a:extLst>
              <a:ext uri="{FF2B5EF4-FFF2-40B4-BE49-F238E27FC236}">
                <a16:creationId xmlns:a16="http://schemas.microsoft.com/office/drawing/2014/main" id="{83EC8FA6-4576-D22F-112E-EF4D1C9634BE}"/>
              </a:ext>
            </a:extLst>
          </p:cNvPr>
          <p:cNvSpPr>
            <a:spLocks noChangeArrowheads="1"/>
          </p:cNvSpPr>
          <p:nvPr/>
        </p:nvSpPr>
        <p:spPr bwMode="auto">
          <a:xfrm>
            <a:off x="827001" y="2085943"/>
            <a:ext cx="22028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1. User Interface Menu:</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5411FAF0-C58F-7353-37E6-57C4FB87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94" y="2467151"/>
            <a:ext cx="3629025" cy="2200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4D1BD017-D480-F277-97F9-E20FB44309EE}"/>
              </a:ext>
            </a:extLst>
          </p:cNvPr>
          <p:cNvSpPr>
            <a:spLocks noChangeArrowheads="1"/>
          </p:cNvSpPr>
          <p:nvPr/>
        </p:nvSpPr>
        <p:spPr bwMode="auto">
          <a:xfrm>
            <a:off x="0" y="5016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5">
            <a:extLst>
              <a:ext uri="{FF2B5EF4-FFF2-40B4-BE49-F238E27FC236}">
                <a16:creationId xmlns:a16="http://schemas.microsoft.com/office/drawing/2014/main" id="{392E7F30-5205-5EEC-015C-E49D5657ADFF}"/>
              </a:ext>
            </a:extLst>
          </p:cNvPr>
          <p:cNvSpPr>
            <a:spLocks noChangeArrowheads="1"/>
          </p:cNvSpPr>
          <p:nvPr/>
        </p:nvSpPr>
        <p:spPr bwMode="auto">
          <a:xfrm>
            <a:off x="6016589" y="1902978"/>
            <a:ext cx="17436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2. Add To Do List: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1">
            <a:extLst>
              <a:ext uri="{FF2B5EF4-FFF2-40B4-BE49-F238E27FC236}">
                <a16:creationId xmlns:a16="http://schemas.microsoft.com/office/drawing/2014/main" id="{61BBF9FA-A2E2-C325-A8EF-41229B65D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831" y="2203303"/>
            <a:ext cx="4422775" cy="26066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A9303DC3-3EB3-F18B-8289-2A77C12CB5EB}"/>
              </a:ext>
            </a:extLst>
          </p:cNvPr>
          <p:cNvSpPr>
            <a:spLocks noChangeArrowheads="1"/>
          </p:cNvSpPr>
          <p:nvPr/>
        </p:nvSpPr>
        <p:spPr bwMode="auto">
          <a:xfrm>
            <a:off x="4597831" y="19667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57254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EDE0-AF5E-2B73-E899-CADEE9D9AE03}"/>
              </a:ext>
            </a:extLst>
          </p:cNvPr>
          <p:cNvSpPr>
            <a:spLocks noGrp="1"/>
          </p:cNvSpPr>
          <p:nvPr>
            <p:ph type="title"/>
          </p:nvPr>
        </p:nvSpPr>
        <p:spPr/>
        <p:txBody>
          <a:bodyPr/>
          <a:lstStyle/>
          <a:p>
            <a:pPr algn="ctr"/>
            <a:r>
              <a:rPr lang="en-IN" sz="2400" dirty="0"/>
              <a:t>Results and Discussion(Cont..)</a:t>
            </a:r>
            <a:endParaRPr lang="en-IN" dirty="0"/>
          </a:p>
        </p:txBody>
      </p:sp>
      <p:sp>
        <p:nvSpPr>
          <p:cNvPr id="3" name="Content Placeholder 2">
            <a:extLst>
              <a:ext uri="{FF2B5EF4-FFF2-40B4-BE49-F238E27FC236}">
                <a16:creationId xmlns:a16="http://schemas.microsoft.com/office/drawing/2014/main" id="{7141C3D9-CC11-7DF2-651E-E8BD38E3CCDE}"/>
              </a:ext>
            </a:extLst>
          </p:cNvPr>
          <p:cNvSpPr>
            <a:spLocks noGrp="1"/>
          </p:cNvSpPr>
          <p:nvPr>
            <p:ph idx="1"/>
          </p:nvPr>
        </p:nvSpPr>
        <p:spPr/>
        <p:txBody>
          <a:bodyPr/>
          <a:lstStyle/>
          <a:p>
            <a:r>
              <a:rPr lang="en-US" dirty="0"/>
              <a:t> </a:t>
            </a:r>
            <a:endParaRPr lang="en-IN" dirty="0"/>
          </a:p>
        </p:txBody>
      </p:sp>
      <p:sp>
        <p:nvSpPr>
          <p:cNvPr id="5" name="Footer Placeholder 4">
            <a:extLst>
              <a:ext uri="{FF2B5EF4-FFF2-40B4-BE49-F238E27FC236}">
                <a16:creationId xmlns:a16="http://schemas.microsoft.com/office/drawing/2014/main" id="{F0300B79-452A-52EA-2350-562E8041467E}"/>
              </a:ext>
            </a:extLst>
          </p:cNvPr>
          <p:cNvSpPr>
            <a:spLocks noGrp="1"/>
          </p:cNvSpPr>
          <p:nvPr>
            <p:ph type="ftr" sz="quarter" idx="11"/>
          </p:nvPr>
        </p:nvSpPr>
        <p:spPr/>
        <p:txBody>
          <a:bodyPr/>
          <a:lstStyle/>
          <a:p>
            <a:pPr>
              <a:defRPr/>
            </a:pPr>
            <a:r>
              <a:rPr lang="en-US"/>
              <a:t>DATA STRUCTURES – CYCLE 2 REVIEW</a:t>
            </a:r>
            <a:endParaRPr lang="en-US" dirty="0"/>
          </a:p>
        </p:txBody>
      </p:sp>
      <p:sp>
        <p:nvSpPr>
          <p:cNvPr id="7" name="Slide Number Placeholder 6">
            <a:extLst>
              <a:ext uri="{FF2B5EF4-FFF2-40B4-BE49-F238E27FC236}">
                <a16:creationId xmlns:a16="http://schemas.microsoft.com/office/drawing/2014/main" id="{FEE61296-D1C4-E1F4-636C-8B5113B1AFF4}"/>
              </a:ext>
            </a:extLst>
          </p:cNvPr>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sp>
        <p:nvSpPr>
          <p:cNvPr id="4" name="Rectangle 2">
            <a:extLst>
              <a:ext uri="{FF2B5EF4-FFF2-40B4-BE49-F238E27FC236}">
                <a16:creationId xmlns:a16="http://schemas.microsoft.com/office/drawing/2014/main" id="{17872962-B7F5-4C9D-735D-A6C7F6593D35}"/>
              </a:ext>
            </a:extLst>
          </p:cNvPr>
          <p:cNvSpPr>
            <a:spLocks noChangeArrowheads="1"/>
          </p:cNvSpPr>
          <p:nvPr/>
        </p:nvSpPr>
        <p:spPr bwMode="auto">
          <a:xfrm>
            <a:off x="685800" y="1669763"/>
            <a:ext cx="16588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3.View To-Do List</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1">
            <a:extLst>
              <a:ext uri="{FF2B5EF4-FFF2-40B4-BE49-F238E27FC236}">
                <a16:creationId xmlns:a16="http://schemas.microsoft.com/office/drawing/2014/main" id="{D0E3393E-687B-DD2A-FFD3-1D2087DEA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235" y="2149425"/>
            <a:ext cx="3727010"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240F29DF-382F-DFBA-420D-254F571859E7}"/>
              </a:ext>
            </a:extLst>
          </p:cNvPr>
          <p:cNvSpPr>
            <a:spLocks noChangeArrowheads="1"/>
          </p:cNvSpPr>
          <p:nvPr/>
        </p:nvSpPr>
        <p:spPr bwMode="auto">
          <a:xfrm>
            <a:off x="0" y="5016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5">
            <a:extLst>
              <a:ext uri="{FF2B5EF4-FFF2-40B4-BE49-F238E27FC236}">
                <a16:creationId xmlns:a16="http://schemas.microsoft.com/office/drawing/2014/main" id="{FAA1B6FF-F0B0-5A06-F0EF-8329D8444F93}"/>
              </a:ext>
            </a:extLst>
          </p:cNvPr>
          <p:cNvSpPr>
            <a:spLocks noChangeArrowheads="1"/>
          </p:cNvSpPr>
          <p:nvPr/>
        </p:nvSpPr>
        <p:spPr bwMode="auto">
          <a:xfrm>
            <a:off x="4984518" y="1653317"/>
            <a:ext cx="13735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4.Delete Task:</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1">
            <a:extLst>
              <a:ext uri="{FF2B5EF4-FFF2-40B4-BE49-F238E27FC236}">
                <a16:creationId xmlns:a16="http://schemas.microsoft.com/office/drawing/2014/main" id="{E45D147B-DBE6-F9D4-9100-F51BB7222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025" y="2149425"/>
            <a:ext cx="3897843" cy="22919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D2278FC7-8377-799E-BF63-872BE7DC253B}"/>
              </a:ext>
            </a:extLst>
          </p:cNvPr>
          <p:cNvSpPr>
            <a:spLocks noChangeArrowheads="1"/>
          </p:cNvSpPr>
          <p:nvPr/>
        </p:nvSpPr>
        <p:spPr bwMode="auto">
          <a:xfrm>
            <a:off x="4696953" y="18706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30982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EDE0-AF5E-2B73-E899-CADEE9D9AE03}"/>
              </a:ext>
            </a:extLst>
          </p:cNvPr>
          <p:cNvSpPr>
            <a:spLocks noGrp="1"/>
          </p:cNvSpPr>
          <p:nvPr>
            <p:ph type="title"/>
          </p:nvPr>
        </p:nvSpPr>
        <p:spPr/>
        <p:txBody>
          <a:bodyPr/>
          <a:lstStyle/>
          <a:p>
            <a:pPr algn="ctr"/>
            <a:r>
              <a:rPr lang="en-IN" sz="2400" dirty="0"/>
              <a:t>Results and Discussion(Cont..)</a:t>
            </a:r>
            <a:endParaRPr lang="en-IN" dirty="0"/>
          </a:p>
        </p:txBody>
      </p:sp>
      <p:sp>
        <p:nvSpPr>
          <p:cNvPr id="3" name="Content Placeholder 2">
            <a:extLst>
              <a:ext uri="{FF2B5EF4-FFF2-40B4-BE49-F238E27FC236}">
                <a16:creationId xmlns:a16="http://schemas.microsoft.com/office/drawing/2014/main" id="{7141C3D9-CC11-7DF2-651E-E8BD38E3CCDE}"/>
              </a:ext>
            </a:extLst>
          </p:cNvPr>
          <p:cNvSpPr>
            <a:spLocks noGrp="1"/>
          </p:cNvSpPr>
          <p:nvPr>
            <p:ph idx="1"/>
          </p:nvPr>
        </p:nvSpPr>
        <p:spPr/>
        <p:txBody>
          <a:bodyPr/>
          <a:lstStyle/>
          <a:p>
            <a:pPr marL="0" indent="0">
              <a:buNone/>
            </a:pPr>
            <a:r>
              <a:rPr lang="en-US" dirty="0"/>
              <a:t>  </a:t>
            </a:r>
            <a:endParaRPr lang="en-IN" dirty="0"/>
          </a:p>
        </p:txBody>
      </p:sp>
      <p:sp>
        <p:nvSpPr>
          <p:cNvPr id="5" name="Footer Placeholder 4">
            <a:extLst>
              <a:ext uri="{FF2B5EF4-FFF2-40B4-BE49-F238E27FC236}">
                <a16:creationId xmlns:a16="http://schemas.microsoft.com/office/drawing/2014/main" id="{F0300B79-452A-52EA-2350-562E8041467E}"/>
              </a:ext>
            </a:extLst>
          </p:cNvPr>
          <p:cNvSpPr>
            <a:spLocks noGrp="1"/>
          </p:cNvSpPr>
          <p:nvPr>
            <p:ph type="ftr" sz="quarter" idx="11"/>
          </p:nvPr>
        </p:nvSpPr>
        <p:spPr/>
        <p:txBody>
          <a:bodyPr/>
          <a:lstStyle/>
          <a:p>
            <a:pPr>
              <a:defRPr/>
            </a:pPr>
            <a:r>
              <a:rPr lang="en-US"/>
              <a:t>DATA STRUCTURES – CYCLE 2 REVIEW</a:t>
            </a:r>
            <a:endParaRPr lang="en-US" dirty="0"/>
          </a:p>
        </p:txBody>
      </p:sp>
      <p:sp>
        <p:nvSpPr>
          <p:cNvPr id="7" name="Slide Number Placeholder 6">
            <a:extLst>
              <a:ext uri="{FF2B5EF4-FFF2-40B4-BE49-F238E27FC236}">
                <a16:creationId xmlns:a16="http://schemas.microsoft.com/office/drawing/2014/main" id="{FEE61296-D1C4-E1F4-636C-8B5113B1AFF4}"/>
              </a:ext>
            </a:extLst>
          </p:cNvPr>
          <p:cNvSpPr>
            <a:spLocks noGrp="1"/>
          </p:cNvSpPr>
          <p:nvPr>
            <p:ph type="sldNum" sz="quarter" idx="12"/>
          </p:nvPr>
        </p:nvSpPr>
        <p:spPr/>
        <p:txBody>
          <a:bodyPr/>
          <a:lstStyle/>
          <a:p>
            <a:pPr>
              <a:defRPr/>
            </a:pPr>
            <a:fld id="{0E14ABD8-B1EB-4C07-9937-C8C4E38BDF00}" type="slidenum">
              <a:rPr lang="en-US" altLang="en-US" smtClean="0"/>
              <a:pPr>
                <a:defRPr/>
              </a:pPr>
              <a:t>17</a:t>
            </a:fld>
            <a:endParaRPr lang="en-US" altLang="en-US"/>
          </a:p>
        </p:txBody>
      </p:sp>
      <p:sp>
        <p:nvSpPr>
          <p:cNvPr id="6" name="Rectangle 3">
            <a:extLst>
              <a:ext uri="{FF2B5EF4-FFF2-40B4-BE49-F238E27FC236}">
                <a16:creationId xmlns:a16="http://schemas.microsoft.com/office/drawing/2014/main" id="{240F29DF-382F-DFBA-420D-254F571859E7}"/>
              </a:ext>
            </a:extLst>
          </p:cNvPr>
          <p:cNvSpPr>
            <a:spLocks noChangeArrowheads="1"/>
          </p:cNvSpPr>
          <p:nvPr/>
        </p:nvSpPr>
        <p:spPr bwMode="auto">
          <a:xfrm>
            <a:off x="0" y="5016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D2278FC7-8377-799E-BF63-872BE7DC253B}"/>
              </a:ext>
            </a:extLst>
          </p:cNvPr>
          <p:cNvSpPr>
            <a:spLocks noChangeArrowheads="1"/>
          </p:cNvSpPr>
          <p:nvPr/>
        </p:nvSpPr>
        <p:spPr bwMode="auto">
          <a:xfrm>
            <a:off x="4696953" y="18706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2">
            <a:extLst>
              <a:ext uri="{FF2B5EF4-FFF2-40B4-BE49-F238E27FC236}">
                <a16:creationId xmlns:a16="http://schemas.microsoft.com/office/drawing/2014/main" id="{2A7663E6-5D15-CCF5-B989-404131F98B8B}"/>
              </a:ext>
            </a:extLst>
          </p:cNvPr>
          <p:cNvSpPr>
            <a:spLocks noChangeArrowheads="1"/>
          </p:cNvSpPr>
          <p:nvPr/>
        </p:nvSpPr>
        <p:spPr bwMode="auto">
          <a:xfrm>
            <a:off x="1803246" y="1635373"/>
            <a:ext cx="721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5.Exit:</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1">
            <a:extLst>
              <a:ext uri="{FF2B5EF4-FFF2-40B4-BE49-F238E27FC236}">
                <a16:creationId xmlns:a16="http://schemas.microsoft.com/office/drawing/2014/main" id="{BC32940F-BCFE-C207-C11F-405C6D614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918" y="1666684"/>
            <a:ext cx="4094163" cy="279717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EA88272A-AFD9-E8C1-477F-CFD14A83DF29}"/>
              </a:ext>
            </a:extLst>
          </p:cNvPr>
          <p:cNvSpPr>
            <a:spLocks noChangeArrowheads="1"/>
          </p:cNvSpPr>
          <p:nvPr/>
        </p:nvSpPr>
        <p:spPr bwMode="auto">
          <a:xfrm>
            <a:off x="152400" y="6540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046986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EDE0-AF5E-2B73-E899-CADEE9D9AE03}"/>
              </a:ext>
            </a:extLst>
          </p:cNvPr>
          <p:cNvSpPr>
            <a:spLocks noGrp="1"/>
          </p:cNvSpPr>
          <p:nvPr>
            <p:ph type="title"/>
          </p:nvPr>
        </p:nvSpPr>
        <p:spPr/>
        <p:txBody>
          <a:bodyPr/>
          <a:lstStyle/>
          <a:p>
            <a:pPr algn="ctr"/>
            <a:r>
              <a:rPr lang="en-IN" sz="2400" dirty="0"/>
              <a:t>Results and Discussion(Cont..)</a:t>
            </a:r>
            <a:endParaRPr lang="en-IN" dirty="0"/>
          </a:p>
        </p:txBody>
      </p:sp>
      <p:sp>
        <p:nvSpPr>
          <p:cNvPr id="3" name="Content Placeholder 2">
            <a:extLst>
              <a:ext uri="{FF2B5EF4-FFF2-40B4-BE49-F238E27FC236}">
                <a16:creationId xmlns:a16="http://schemas.microsoft.com/office/drawing/2014/main" id="{7141C3D9-CC11-7DF2-651E-E8BD38E3CCDE}"/>
              </a:ext>
            </a:extLst>
          </p:cNvPr>
          <p:cNvSpPr>
            <a:spLocks noGrp="1"/>
          </p:cNvSpPr>
          <p:nvPr>
            <p:ph idx="1"/>
          </p:nvPr>
        </p:nvSpPr>
        <p:spPr/>
        <p:txBody>
          <a:bodyPr>
            <a:normAutofit/>
          </a:bodyPr>
          <a:lstStyle/>
          <a:p>
            <a:pPr marL="0" indent="0" algn="ctr">
              <a:buNone/>
            </a:pPr>
            <a:r>
              <a:rPr lang="en-US" sz="1600" b="1" dirty="0"/>
              <a:t>DISCUSSION</a:t>
            </a:r>
          </a:p>
          <a:p>
            <a:pPr marL="0" indent="0" algn="ctr">
              <a:buNone/>
            </a:pPr>
            <a:r>
              <a:rPr lang="en-US" sz="1600" dirty="0"/>
              <a:t>Effective task management is crucial for personal productivity and goal achievement. By organizing tasks systematically, individuals can prioritize their activities, reduce stress, and improve time management skills. However, traditional methods of task management, such as pen and paper lists, are often cumbersome and lack features for efficient organization and tracking. </a:t>
            </a:r>
            <a:endParaRPr lang="en-IN" sz="1600" dirty="0"/>
          </a:p>
        </p:txBody>
      </p:sp>
      <p:sp>
        <p:nvSpPr>
          <p:cNvPr id="5" name="Footer Placeholder 4">
            <a:extLst>
              <a:ext uri="{FF2B5EF4-FFF2-40B4-BE49-F238E27FC236}">
                <a16:creationId xmlns:a16="http://schemas.microsoft.com/office/drawing/2014/main" id="{F0300B79-452A-52EA-2350-562E8041467E}"/>
              </a:ext>
            </a:extLst>
          </p:cNvPr>
          <p:cNvSpPr>
            <a:spLocks noGrp="1"/>
          </p:cNvSpPr>
          <p:nvPr>
            <p:ph type="ftr" sz="quarter" idx="11"/>
          </p:nvPr>
        </p:nvSpPr>
        <p:spPr/>
        <p:txBody>
          <a:bodyPr/>
          <a:lstStyle/>
          <a:p>
            <a:pPr>
              <a:defRPr/>
            </a:pPr>
            <a:r>
              <a:rPr lang="en-US"/>
              <a:t>DATA STRUCTURES – CYCLE 2 REVIEW</a:t>
            </a:r>
            <a:endParaRPr lang="en-US" dirty="0"/>
          </a:p>
        </p:txBody>
      </p:sp>
      <p:sp>
        <p:nvSpPr>
          <p:cNvPr id="7" name="Slide Number Placeholder 6">
            <a:extLst>
              <a:ext uri="{FF2B5EF4-FFF2-40B4-BE49-F238E27FC236}">
                <a16:creationId xmlns:a16="http://schemas.microsoft.com/office/drawing/2014/main" id="{FEE61296-D1C4-E1F4-636C-8B5113B1AFF4}"/>
              </a:ext>
            </a:extLst>
          </p:cNvPr>
          <p:cNvSpPr>
            <a:spLocks noGrp="1"/>
          </p:cNvSpPr>
          <p:nvPr>
            <p:ph type="sldNum" sz="quarter" idx="12"/>
          </p:nvPr>
        </p:nvSpPr>
        <p:spPr/>
        <p:txBody>
          <a:bodyPr/>
          <a:lstStyle/>
          <a:p>
            <a:pPr>
              <a:defRPr/>
            </a:pPr>
            <a:fld id="{0E14ABD8-B1EB-4C07-9937-C8C4E38BDF00}" type="slidenum">
              <a:rPr lang="en-US" altLang="en-US" smtClean="0"/>
              <a:pPr>
                <a:defRPr/>
              </a:pPr>
              <a:t>18</a:t>
            </a:fld>
            <a:endParaRPr lang="en-US" altLang="en-US"/>
          </a:p>
        </p:txBody>
      </p:sp>
    </p:spTree>
    <p:extLst>
      <p:ext uri="{BB962C8B-B14F-4D97-AF65-F5344CB8AC3E}">
        <p14:creationId xmlns:p14="http://schemas.microsoft.com/office/powerpoint/2010/main" val="2380271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E673-FE70-9EE0-FF39-2458E4749B24}"/>
              </a:ext>
            </a:extLst>
          </p:cNvPr>
          <p:cNvSpPr>
            <a:spLocks noGrp="1"/>
          </p:cNvSpPr>
          <p:nvPr>
            <p:ph type="title"/>
          </p:nvPr>
        </p:nvSpPr>
        <p:spPr/>
        <p:txBody>
          <a:bodyPr/>
          <a:lstStyle/>
          <a:p>
            <a:pPr algn="ctr"/>
            <a:r>
              <a:rPr lang="en-IN" sz="2400" dirty="0"/>
              <a:t>Conclusion</a:t>
            </a:r>
            <a:endParaRPr lang="en-IN" dirty="0"/>
          </a:p>
        </p:txBody>
      </p:sp>
      <p:sp>
        <p:nvSpPr>
          <p:cNvPr id="3" name="Content Placeholder 2">
            <a:extLst>
              <a:ext uri="{FF2B5EF4-FFF2-40B4-BE49-F238E27FC236}">
                <a16:creationId xmlns:a16="http://schemas.microsoft.com/office/drawing/2014/main" id="{C3315EFC-D97F-133B-3966-BDB44D8A0074}"/>
              </a:ext>
            </a:extLst>
          </p:cNvPr>
          <p:cNvSpPr>
            <a:spLocks noGrp="1"/>
          </p:cNvSpPr>
          <p:nvPr>
            <p:ph idx="1"/>
          </p:nvPr>
        </p:nvSpPr>
        <p:spPr>
          <a:xfrm>
            <a:off x="435895" y="1635373"/>
            <a:ext cx="8272211" cy="2828486"/>
          </a:xfrm>
        </p:spPr>
        <p:txBody>
          <a:bodyPr>
            <a:normAutofit/>
          </a:bodyPr>
          <a:lstStyle/>
          <a:p>
            <a:pPr marL="243000" lvl="1" indent="0" algn="just">
              <a:buNone/>
            </a:pPr>
            <a:r>
              <a:rPr lang="en-US" sz="1650" dirty="0"/>
              <a:t>		In conclusion, the "To-Do List Application" stands as a robust solution for modern task management challenges, offering users a streamlined and intuitive platform to organize and prioritize their activities effectively. Through its </a:t>
            </a:r>
            <a:r>
              <a:rPr lang="en-US" sz="1650" dirty="0" err="1"/>
              <a:t>userfriendly</a:t>
            </a:r>
            <a:r>
              <a:rPr lang="en-US" sz="1650" dirty="0"/>
              <a:t> interface and customizable features, the application caters to diverse user needs, empowering individuals to take control of their tasks and optimize their productivity. By leveraging modular design principles and efficient data structures, the application ensures scalability, maintainability, and optimal performance.</a:t>
            </a:r>
            <a:endParaRPr lang="en-IN" sz="1650" dirty="0"/>
          </a:p>
        </p:txBody>
      </p:sp>
      <p:sp>
        <p:nvSpPr>
          <p:cNvPr id="5" name="Footer Placeholder 4">
            <a:extLst>
              <a:ext uri="{FF2B5EF4-FFF2-40B4-BE49-F238E27FC236}">
                <a16:creationId xmlns:a16="http://schemas.microsoft.com/office/drawing/2014/main" id="{9CE028D6-5059-71AC-683E-4838986C0036}"/>
              </a:ext>
            </a:extLst>
          </p:cNvPr>
          <p:cNvSpPr>
            <a:spLocks noGrp="1"/>
          </p:cNvSpPr>
          <p:nvPr>
            <p:ph type="ftr" sz="quarter" idx="11"/>
          </p:nvPr>
        </p:nvSpPr>
        <p:spPr/>
        <p:txBody>
          <a:bodyPr/>
          <a:lstStyle/>
          <a:p>
            <a:pPr>
              <a:defRPr/>
            </a:pPr>
            <a:r>
              <a:rPr lang="en-US"/>
              <a:t>DATA STRUCTURES – CYCLE 2 REVIEW</a:t>
            </a:r>
            <a:endParaRPr lang="en-US" dirty="0"/>
          </a:p>
        </p:txBody>
      </p:sp>
      <p:sp>
        <p:nvSpPr>
          <p:cNvPr id="7" name="Slide Number Placeholder 6">
            <a:extLst>
              <a:ext uri="{FF2B5EF4-FFF2-40B4-BE49-F238E27FC236}">
                <a16:creationId xmlns:a16="http://schemas.microsoft.com/office/drawing/2014/main" id="{71E99C97-C0FB-DB12-C80F-5DB5CBFCE3C3}"/>
              </a:ext>
            </a:extLst>
          </p:cNvPr>
          <p:cNvSpPr>
            <a:spLocks noGrp="1"/>
          </p:cNvSpPr>
          <p:nvPr>
            <p:ph type="sldNum" sz="quarter" idx="12"/>
          </p:nvPr>
        </p:nvSpPr>
        <p:spPr/>
        <p:txBody>
          <a:bodyPr/>
          <a:lstStyle/>
          <a:p>
            <a:pPr>
              <a:defRPr/>
            </a:pPr>
            <a:fld id="{0E14ABD8-B1EB-4C07-9937-C8C4E38BDF00}" type="slidenum">
              <a:rPr lang="en-US" altLang="en-US" smtClean="0"/>
              <a:pPr>
                <a:defRPr/>
              </a:pPr>
              <a:t>19</a:t>
            </a:fld>
            <a:endParaRPr lang="en-US" altLang="en-US"/>
          </a:p>
        </p:txBody>
      </p:sp>
    </p:spTree>
    <p:extLst>
      <p:ext uri="{BB962C8B-B14F-4D97-AF65-F5344CB8AC3E}">
        <p14:creationId xmlns:p14="http://schemas.microsoft.com/office/powerpoint/2010/main" val="399378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p:txBody>
          <a:bodyPr/>
          <a:lstStyle/>
          <a:p>
            <a:pPr>
              <a:defRPr/>
            </a:pPr>
            <a:r>
              <a:rPr lang="en-US" dirty="0"/>
              <a:t>DATA STRUCTURES – CYCLE 1i REVIEW</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0"/>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p:txBody>
          <a:bodyPr/>
          <a:lstStyle/>
          <a:p>
            <a:pPr algn="ctr"/>
            <a:r>
              <a:rPr lang="en-IN" sz="2400" dirty="0"/>
              <a:t>Title of the Project</a:t>
            </a:r>
            <a:endParaRPr lang="en-IN" dirty="0"/>
          </a:p>
        </p:txBody>
      </p:sp>
      <p:sp>
        <p:nvSpPr>
          <p:cNvPr id="3" name="TextBox 2">
            <a:extLst>
              <a:ext uri="{FF2B5EF4-FFF2-40B4-BE49-F238E27FC236}">
                <a16:creationId xmlns:a16="http://schemas.microsoft.com/office/drawing/2014/main" id="{8A4F4065-9DDB-76B4-65C5-457CC2859313}"/>
              </a:ext>
            </a:extLst>
          </p:cNvPr>
          <p:cNvSpPr txBox="1"/>
          <p:nvPr/>
        </p:nvSpPr>
        <p:spPr>
          <a:xfrm>
            <a:off x="799641" y="2416253"/>
            <a:ext cx="10210800" cy="707886"/>
          </a:xfrm>
          <a:prstGeom prst="rect">
            <a:avLst/>
          </a:prstGeom>
          <a:noFill/>
        </p:spPr>
        <p:txBody>
          <a:bodyPr wrap="square">
            <a:spAutoFit/>
          </a:bodyPr>
          <a:lstStyle/>
          <a:p>
            <a:r>
              <a:rPr lang="en-US" sz="4000" b="1" dirty="0">
                <a:solidFill>
                  <a:srgbClr val="4A66AC"/>
                </a:solidFill>
              </a:rPr>
              <a:t>TO – DO LIST APPLICATION</a:t>
            </a:r>
            <a:endParaRPr lang="en-IN" sz="4000" dirty="0">
              <a:solidFill>
                <a:srgbClr val="4A66AC"/>
              </a:solidFill>
            </a:endParaRPr>
          </a:p>
        </p:txBody>
      </p:sp>
    </p:spTree>
    <p:extLst>
      <p:ext uri="{BB962C8B-B14F-4D97-AF65-F5344CB8AC3E}">
        <p14:creationId xmlns:p14="http://schemas.microsoft.com/office/powerpoint/2010/main" val="4216837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17F4-6146-E0F3-4783-03750602BC7C}"/>
              </a:ext>
            </a:extLst>
          </p:cNvPr>
          <p:cNvSpPr>
            <a:spLocks noGrp="1"/>
          </p:cNvSpPr>
          <p:nvPr>
            <p:ph type="title"/>
          </p:nvPr>
        </p:nvSpPr>
        <p:spPr/>
        <p:txBody>
          <a:body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166EAEE4-8210-9C2D-AF09-675B0579360B}"/>
              </a:ext>
            </a:extLst>
          </p:cNvPr>
          <p:cNvSpPr>
            <a:spLocks noGrp="1"/>
          </p:cNvSpPr>
          <p:nvPr>
            <p:ph idx="1"/>
          </p:nvPr>
        </p:nvSpPr>
        <p:spPr/>
        <p:txBody>
          <a:bodyPr/>
          <a:lstStyle/>
          <a:p>
            <a:r>
              <a:rPr lang="en-US" b="1" dirty="0"/>
              <a:t>1. Trello. (n.d.). Retrieved from </a:t>
            </a:r>
            <a:r>
              <a:rPr lang="en-US" b="1" i="1" dirty="0">
                <a:solidFill>
                  <a:schemeClr val="accent3"/>
                </a:solidFill>
              </a:rPr>
              <a:t>https://trello.com/ Trello</a:t>
            </a:r>
          </a:p>
          <a:p>
            <a:pPr marL="0" indent="0">
              <a:buNone/>
            </a:pPr>
            <a:r>
              <a:rPr lang="en-US" dirty="0"/>
              <a:t>	 is a popular project management tool that offers to-do list functionality among its features. Exploring Trello's interface and user experience can provide valuable insights into effective design and functionality for to-do list applications. </a:t>
            </a:r>
          </a:p>
          <a:p>
            <a:r>
              <a:rPr lang="en-US" b="1" dirty="0"/>
              <a:t>2.Todoist. (n.d.). Retrieved from </a:t>
            </a:r>
            <a:r>
              <a:rPr lang="en-US" b="1" i="1" dirty="0">
                <a:solidFill>
                  <a:schemeClr val="accent3"/>
                </a:solidFill>
              </a:rPr>
              <a:t>https://todoist.com/ </a:t>
            </a:r>
            <a:r>
              <a:rPr lang="en-US" b="1" i="1" dirty="0" err="1">
                <a:solidFill>
                  <a:schemeClr val="accent3"/>
                </a:solidFill>
              </a:rPr>
              <a:t>Todoist</a:t>
            </a:r>
            <a:r>
              <a:rPr lang="en-US" b="1" i="1" dirty="0">
                <a:solidFill>
                  <a:schemeClr val="accent3"/>
                </a:solidFill>
              </a:rPr>
              <a:t> </a:t>
            </a:r>
          </a:p>
          <a:p>
            <a:pPr marL="0" indent="0">
              <a:buNone/>
            </a:pPr>
            <a:r>
              <a:rPr lang="en-US" dirty="0"/>
              <a:t>	is another widely used to-do list application that offers a range of features for task management and organization. Analyzing </a:t>
            </a:r>
            <a:r>
              <a:rPr lang="en-US" dirty="0" err="1"/>
              <a:t>Todoist's</a:t>
            </a:r>
            <a:r>
              <a:rPr lang="en-US" dirty="0"/>
              <a:t> features and user experience can offer inspiration and ideas for designing and implementing similar functionalities in your own to-do list application.</a:t>
            </a:r>
            <a:endParaRPr lang="en-IN" dirty="0"/>
          </a:p>
        </p:txBody>
      </p:sp>
      <p:sp>
        <p:nvSpPr>
          <p:cNvPr id="5" name="Footer Placeholder 4">
            <a:extLst>
              <a:ext uri="{FF2B5EF4-FFF2-40B4-BE49-F238E27FC236}">
                <a16:creationId xmlns:a16="http://schemas.microsoft.com/office/drawing/2014/main" id="{D46E6191-C917-82A8-A914-5CD78A7D9AF2}"/>
              </a:ext>
            </a:extLst>
          </p:cNvPr>
          <p:cNvSpPr>
            <a:spLocks noGrp="1"/>
          </p:cNvSpPr>
          <p:nvPr>
            <p:ph type="ftr" sz="quarter" idx="11"/>
          </p:nvPr>
        </p:nvSpPr>
        <p:spPr/>
        <p:txBody>
          <a:bodyPr/>
          <a:lstStyle/>
          <a:p>
            <a:pPr>
              <a:defRPr/>
            </a:pPr>
            <a:r>
              <a:rPr lang="en-US"/>
              <a:t>DATA STRUCTURES – CYCLE 2 REVIEW</a:t>
            </a:r>
            <a:endParaRPr lang="en-US" dirty="0"/>
          </a:p>
        </p:txBody>
      </p:sp>
      <p:sp>
        <p:nvSpPr>
          <p:cNvPr id="7" name="Slide Number Placeholder 6">
            <a:extLst>
              <a:ext uri="{FF2B5EF4-FFF2-40B4-BE49-F238E27FC236}">
                <a16:creationId xmlns:a16="http://schemas.microsoft.com/office/drawing/2014/main" id="{9D483180-0C39-9DAF-EE68-D3DC3AE673B7}"/>
              </a:ext>
            </a:extLst>
          </p:cNvPr>
          <p:cNvSpPr>
            <a:spLocks noGrp="1"/>
          </p:cNvSpPr>
          <p:nvPr>
            <p:ph type="sldNum" sz="quarter" idx="12"/>
          </p:nvPr>
        </p:nvSpPr>
        <p:spPr/>
        <p:txBody>
          <a:bodyPr/>
          <a:lstStyle/>
          <a:p>
            <a:pPr>
              <a:defRPr/>
            </a:pPr>
            <a:fld id="{0E14ABD8-B1EB-4C07-9937-C8C4E38BDF00}" type="slidenum">
              <a:rPr lang="en-US" altLang="en-US" smtClean="0"/>
              <a:pPr>
                <a:defRPr/>
              </a:pPr>
              <a:t>20</a:t>
            </a:fld>
            <a:endParaRPr lang="en-US" altLang="en-US"/>
          </a:p>
        </p:txBody>
      </p:sp>
    </p:spTree>
    <p:extLst>
      <p:ext uri="{BB962C8B-B14F-4D97-AF65-F5344CB8AC3E}">
        <p14:creationId xmlns:p14="http://schemas.microsoft.com/office/powerpoint/2010/main" val="2555406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A3FD61F-805B-E389-F2B7-0A0B2F9D8150}"/>
              </a:ext>
            </a:extLst>
          </p:cNvPr>
          <p:cNvSpPr>
            <a:spLocks noGrp="1"/>
          </p:cNvSpPr>
          <p:nvPr>
            <p:ph type="ftr" sz="quarter" idx="11"/>
          </p:nvPr>
        </p:nvSpPr>
        <p:spPr/>
        <p:txBody>
          <a:bodyPr/>
          <a:lstStyle/>
          <a:p>
            <a:pPr>
              <a:defRPr/>
            </a:pPr>
            <a:r>
              <a:rPr lang="en-US"/>
              <a:t>DATA STRUCTURES – CYCLE 2 REVIEW</a:t>
            </a:r>
            <a:endParaRPr lang="en-US" dirty="0"/>
          </a:p>
        </p:txBody>
      </p:sp>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p:txBody>
          <a:bodyPr>
            <a:normAutofit fontScale="90000"/>
          </a:bodyPr>
          <a:lstStyle/>
          <a:p>
            <a:pPr algn="ctr"/>
            <a:r>
              <a:rPr lang="en-IN" sz="4400" dirty="0"/>
              <a:t>Thank  You</a:t>
            </a:r>
            <a:endParaRPr lang="en-IN" sz="4000"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0"/>
            <a:ext cx="9144000" cy="1664258"/>
          </a:xfrm>
          <a:prstGeom prst="rect">
            <a:avLst/>
          </a:prstGeom>
          <a:solidFill>
            <a:schemeClr val="accent2"/>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dirty="0"/>
              <a:t>Any queries??? </a:t>
            </a:r>
          </a:p>
        </p:txBody>
      </p:sp>
      <p:sp>
        <p:nvSpPr>
          <p:cNvPr id="7" name="Slide Number Placeholder 6">
            <a:extLst>
              <a:ext uri="{FF2B5EF4-FFF2-40B4-BE49-F238E27FC236}">
                <a16:creationId xmlns:a16="http://schemas.microsoft.com/office/drawing/2014/main" id="{10FD6808-FCA6-0A32-7BA2-E09BF26187C7}"/>
              </a:ext>
            </a:extLst>
          </p:cNvPr>
          <p:cNvSpPr>
            <a:spLocks noGrp="1"/>
          </p:cNvSpPr>
          <p:nvPr>
            <p:ph type="sldNum" sz="quarter" idx="12"/>
          </p:nvPr>
        </p:nvSpPr>
        <p:spPr/>
        <p:txBody>
          <a:bodyPr/>
          <a:lstStyle/>
          <a:p>
            <a:pPr>
              <a:defRPr/>
            </a:pPr>
            <a:fld id="{4CE540F1-D866-4735-9E65-A1952EADD02D}" type="slidenum">
              <a:rPr lang="en-US" altLang="en-US" smtClean="0"/>
              <a:pPr>
                <a:defRPr/>
              </a:pPr>
              <a:t>21</a:t>
            </a:fld>
            <a:endParaRPr lang="en-US" altLang="en-US"/>
          </a:p>
        </p:txBody>
      </p:sp>
    </p:spTree>
    <p:extLst>
      <p:ext uri="{BB962C8B-B14F-4D97-AF65-F5344CB8AC3E}">
        <p14:creationId xmlns:p14="http://schemas.microsoft.com/office/powerpoint/2010/main" val="428113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p:txBody>
          <a:bodyPr/>
          <a:lstStyle/>
          <a:p>
            <a:pPr algn="ctr"/>
            <a:r>
              <a:rPr lang="en-IN" sz="2400" dirty="0"/>
              <a:t>Abstract </a:t>
            </a:r>
            <a:endParaRPr lang="en-IN" dirty="0"/>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idx="1"/>
          </p:nvPr>
        </p:nvSpPr>
        <p:spPr>
          <a:xfrm>
            <a:off x="435895" y="1501209"/>
            <a:ext cx="8272211" cy="2758727"/>
          </a:xfrm>
        </p:spPr>
        <p:txBody>
          <a:bodyPr>
            <a:normAutofit/>
          </a:bodyPr>
          <a:lstStyle/>
          <a:p>
            <a:pPr marL="0" indent="0" algn="just">
              <a:buNone/>
            </a:pPr>
            <a:r>
              <a:rPr lang="en-US" sz="2000" dirty="0"/>
              <a:t>	The "To-Do List Application" project, developed using the C programming language, aims to create a simple, efficient, and user-friendly solution for managing daily tasks. This application addresses common productivity challenges by allowing users to create, update, delete, and view tasks systematically. Built with robust data structures such as linked lists, hash maps, and stacks/queues, the application ensures optimal performance and usability. </a:t>
            </a:r>
            <a:endParaRPr lang="en-IN" sz="2000" dirty="0"/>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p:txBody>
          <a:bodyPr/>
          <a:lstStyle/>
          <a:p>
            <a:pPr>
              <a:defRPr/>
            </a:pPr>
            <a:r>
              <a:rPr lang="en-US" dirty="0"/>
              <a:t>DATA STRUCTURES – CYCLE i1 REVIEW</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Tree>
    <p:extLst>
      <p:ext uri="{BB962C8B-B14F-4D97-AF65-F5344CB8AC3E}">
        <p14:creationId xmlns:p14="http://schemas.microsoft.com/office/powerpoint/2010/main" val="296637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DFA7D47-ED00-F80D-DBCB-FE3C2E8CD979}"/>
              </a:ext>
            </a:extLst>
          </p:cNvPr>
          <p:cNvSpPr>
            <a:spLocks noGrp="1"/>
          </p:cNvSpPr>
          <p:nvPr>
            <p:ph type="ftr" sz="quarter" idx="11"/>
          </p:nvPr>
        </p:nvSpPr>
        <p:spPr/>
        <p:txBody>
          <a:bodyPr/>
          <a:lstStyle/>
          <a:p>
            <a:pPr>
              <a:defRPr/>
            </a:pPr>
            <a:r>
              <a:rPr lang="en-US"/>
              <a:t>DATA STRUCTURES – CYCLE 1 REVIEW</a:t>
            </a:r>
            <a:endParaRPr lang="en-US" dirty="0"/>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4</a:t>
            </a:fld>
            <a:endParaRPr lang="en-US" altLang="en-US"/>
          </a:p>
        </p:txBody>
      </p:sp>
      <p:sp>
        <p:nvSpPr>
          <p:cNvPr id="7" name="Footer Placeholder 4"/>
          <p:cNvSpPr txBox="1">
            <a:spLocks/>
          </p:cNvSpPr>
          <p:nvPr/>
        </p:nvSpPr>
        <p:spPr>
          <a:xfrm>
            <a:off x="799641" y="1271070"/>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graphicFrame>
        <p:nvGraphicFramePr>
          <p:cNvPr id="3" name="Table 2"/>
          <p:cNvGraphicFramePr>
            <a:graphicFrameLocks noGrp="1"/>
          </p:cNvGraphicFramePr>
          <p:nvPr/>
        </p:nvGraphicFramePr>
        <p:xfrm>
          <a:off x="381000" y="1695448"/>
          <a:ext cx="8382000" cy="3238502"/>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438734">
                <a:tc>
                  <a:txBody>
                    <a:bodyPr/>
                    <a:lstStyle/>
                    <a:p>
                      <a:pPr algn="ctr"/>
                      <a:r>
                        <a:rPr lang="en-US" dirty="0"/>
                        <a:t>Abstract</a:t>
                      </a:r>
                    </a:p>
                  </a:txBody>
                  <a:tcPr/>
                </a:tc>
                <a:tc>
                  <a:txBody>
                    <a:bodyPr/>
                    <a:lstStyle/>
                    <a:p>
                      <a:pPr algn="ctr"/>
                      <a:r>
                        <a:rPr lang="en-US" dirty="0"/>
                        <a:t>CO</a:t>
                      </a:r>
                    </a:p>
                  </a:txBody>
                  <a:tcPr/>
                </a:tc>
                <a:tc>
                  <a:txBody>
                    <a:bodyPr/>
                    <a:lstStyle/>
                    <a:p>
                      <a:pPr algn="ctr"/>
                      <a:r>
                        <a:rPr lang="en-US" dirty="0"/>
                        <a:t>POs</a:t>
                      </a:r>
                    </a:p>
                  </a:txBody>
                  <a:tcPr/>
                </a:tc>
                <a:tc>
                  <a:txBody>
                    <a:bodyPr/>
                    <a:lstStyle/>
                    <a:p>
                      <a:pPr algn="ctr"/>
                      <a:r>
                        <a:rPr lang="en-US" dirty="0"/>
                        <a:t>PSO</a:t>
                      </a:r>
                    </a:p>
                  </a:txBody>
                  <a:tcPr/>
                </a:tc>
                <a:extLst>
                  <a:ext uri="{0D108BD9-81ED-4DB2-BD59-A6C34878D82A}">
                    <a16:rowId xmlns:a16="http://schemas.microsoft.com/office/drawing/2014/main" val="10000"/>
                  </a:ext>
                </a:extLst>
              </a:tr>
              <a:tr h="2799768">
                <a:tc>
                  <a:txBody>
                    <a:bodyPr/>
                    <a:lstStyle/>
                    <a:p>
                      <a:pPr algn="ctr"/>
                      <a:r>
                        <a:rPr lang="en-US" sz="1600" dirty="0"/>
                        <a:t>The "To-Do List Application" project, developed using the C programming language, aims to create a simple, efficient, and user-friendly solution for managing daily tasks. This application addresses common productivity challenges by allowing users to create, update, delete, and view tasks systematically. Built with robust data structures such as linked lists, hash maps, and stacks/queues, the application ensures optimal performance and usability. </a:t>
                      </a:r>
                    </a:p>
                  </a:txBody>
                  <a:tcPr/>
                </a:tc>
                <a:tc>
                  <a:txBody>
                    <a:bodyPr/>
                    <a:lstStyle/>
                    <a:p>
                      <a:r>
                        <a:rPr lang="en-US" dirty="0">
                          <a:latin typeface="Times New Roman" panose="02020603050405020304" charset="0"/>
                          <a:cs typeface="Times New Roman" panose="02020603050405020304" charset="0"/>
                        </a:rPr>
                        <a:t>s</a:t>
                      </a:r>
                    </a:p>
                  </a:txBody>
                  <a:tcPr/>
                </a:tc>
                <a:tc>
                  <a:txBody>
                    <a:bodyPr/>
                    <a:lstStyle/>
                    <a:p>
                      <a:r>
                        <a:rPr lang="en-US" dirty="0">
                          <a:latin typeface="Times New Roman" panose="02020603050405020304" charset="0"/>
                          <a:cs typeface="Times New Roman" panose="02020603050405020304" charset="0"/>
                        </a:rPr>
                        <a:t>PO1(2)</a:t>
                      </a:r>
                    </a:p>
                    <a:p>
                      <a:r>
                        <a:rPr lang="en-US" dirty="0">
                          <a:latin typeface="Times New Roman" panose="02020603050405020304" charset="0"/>
                          <a:cs typeface="Times New Roman" panose="02020603050405020304" charset="0"/>
                        </a:rPr>
                        <a:t>PO2(3)</a:t>
                      </a:r>
                    </a:p>
                    <a:p>
                      <a:r>
                        <a:rPr lang="en-US" dirty="0">
                          <a:latin typeface="Times New Roman" panose="02020603050405020304" charset="0"/>
                          <a:cs typeface="Times New Roman" panose="02020603050405020304" charset="0"/>
                        </a:rPr>
                        <a:t>PO3(2)</a:t>
                      </a:r>
                    </a:p>
                    <a:p>
                      <a:r>
                        <a:rPr lang="en-US" dirty="0">
                          <a:latin typeface="Times New Roman" panose="02020603050405020304" charset="0"/>
                          <a:cs typeface="Times New Roman" panose="02020603050405020304" charset="0"/>
                        </a:rPr>
                        <a:t>PO4(2)</a:t>
                      </a:r>
                    </a:p>
                    <a:p>
                      <a:r>
                        <a:rPr lang="en-US" dirty="0">
                          <a:latin typeface="Times New Roman" panose="02020603050405020304" charset="0"/>
                          <a:cs typeface="Times New Roman" panose="02020603050405020304" charset="0"/>
                        </a:rPr>
                        <a:t>PO5(3)</a:t>
                      </a:r>
                    </a:p>
                    <a:p>
                      <a:r>
                        <a:rPr lang="en-US" dirty="0">
                          <a:latin typeface="Times New Roman" panose="02020603050405020304" charset="0"/>
                          <a:cs typeface="Times New Roman" panose="02020603050405020304" charset="0"/>
                        </a:rPr>
                        <a:t>PO6(1)</a:t>
                      </a:r>
                    </a:p>
                    <a:p>
                      <a:r>
                        <a:rPr lang="en-US" dirty="0">
                          <a:latin typeface="Times New Roman" panose="02020603050405020304" charset="0"/>
                          <a:cs typeface="Times New Roman" panose="02020603050405020304" charset="0"/>
                        </a:rPr>
                        <a:t>PO7(3)</a:t>
                      </a:r>
                    </a:p>
                    <a:p>
                      <a:r>
                        <a:rPr lang="en-US" dirty="0">
                          <a:latin typeface="Times New Roman" panose="02020603050405020304" charset="0"/>
                          <a:cs typeface="Times New Roman" panose="02020603050405020304" charset="0"/>
                        </a:rPr>
                        <a:t>PO8(2)</a:t>
                      </a:r>
                    </a:p>
                    <a:p>
                      <a:r>
                        <a:rPr lang="en-US" dirty="0">
                          <a:latin typeface="Times New Roman" panose="02020603050405020304" charset="0"/>
                          <a:cs typeface="Times New Roman" panose="02020603050405020304" charset="0"/>
                        </a:rPr>
                        <a:t>PO9(3)</a:t>
                      </a:r>
                    </a:p>
                    <a:p>
                      <a:r>
                        <a:rPr lang="en-US" dirty="0">
                          <a:latin typeface="Times New Roman" panose="02020603050405020304" charset="0"/>
                          <a:cs typeface="Times New Roman" panose="02020603050405020304" charset="0"/>
                        </a:rPr>
                        <a:t>PO10(3)</a:t>
                      </a:r>
                    </a:p>
                    <a:p>
                      <a:r>
                        <a:rPr lang="en-US" dirty="0">
                          <a:latin typeface="Times New Roman" panose="02020603050405020304" charset="0"/>
                          <a:cs typeface="Times New Roman" panose="02020603050405020304" charset="0"/>
                        </a:rPr>
                        <a:t>PO11(2)</a:t>
                      </a:r>
                    </a:p>
                    <a:p>
                      <a:r>
                        <a:rPr lang="en-US" dirty="0">
                          <a:latin typeface="Times New Roman" panose="02020603050405020304" charset="0"/>
                          <a:cs typeface="Times New Roman" panose="02020603050405020304" charset="0"/>
                        </a:rPr>
                        <a:t>PO12(2)</a:t>
                      </a:r>
                    </a:p>
                  </a:txBody>
                  <a:tcPr/>
                </a:tc>
                <a:tc>
                  <a:txBody>
                    <a:bodyPr/>
                    <a:lstStyle/>
                    <a:p>
                      <a:r>
                        <a:rPr lang="en-US" dirty="0">
                          <a:latin typeface="Times New Roman" panose="02020603050405020304" charset="0"/>
                          <a:cs typeface="Times New Roman" panose="02020603050405020304" charset="0"/>
                        </a:rPr>
                        <a:t>PSO1(3)</a:t>
                      </a:r>
                    </a:p>
                    <a:p>
                      <a:r>
                        <a:rPr lang="en-US" dirty="0">
                          <a:latin typeface="Times New Roman" panose="02020603050405020304" charset="0"/>
                          <a:cs typeface="Times New Roman" panose="02020603050405020304" charset="0"/>
                        </a:rPr>
                        <a:t>PSO2(2)</a:t>
                      </a:r>
                    </a:p>
                  </a:txBody>
                  <a:tcPr/>
                </a:tc>
                <a:extLst>
                  <a:ext uri="{0D108BD9-81ED-4DB2-BD59-A6C34878D82A}">
                    <a16:rowId xmlns:a16="http://schemas.microsoft.com/office/drawing/2014/main" val="10001"/>
                  </a:ext>
                </a:extLst>
              </a:tr>
            </a:tbl>
          </a:graphicData>
        </a:graphic>
      </p:graphicFrame>
      <p:sp>
        <p:nvSpPr>
          <p:cNvPr id="9" name="Title 8">
            <a:extLst>
              <a:ext uri="{FF2B5EF4-FFF2-40B4-BE49-F238E27FC236}">
                <a16:creationId xmlns:a16="http://schemas.microsoft.com/office/drawing/2014/main" id="{B41D2982-5921-8820-6121-B327A76C2313}"/>
              </a:ext>
            </a:extLst>
          </p:cNvPr>
          <p:cNvSpPr>
            <a:spLocks noGrp="1"/>
          </p:cNvSpPr>
          <p:nvPr>
            <p:ph type="title"/>
          </p:nvPr>
        </p:nvSpPr>
        <p:spPr/>
        <p:txBody>
          <a:bodyPr/>
          <a:lstStyle/>
          <a:p>
            <a:pPr algn="ctr"/>
            <a:r>
              <a:rPr lang="en-IN" sz="2400" dirty="0"/>
              <a:t>Abstract with CO/PO Mapping</a:t>
            </a:r>
            <a:endParaRPr lang="en-IN" dirty="0"/>
          </a:p>
        </p:txBody>
      </p:sp>
    </p:spTree>
    <p:extLst>
      <p:ext uri="{BB962C8B-B14F-4D97-AF65-F5344CB8AC3E}">
        <p14:creationId xmlns:p14="http://schemas.microsoft.com/office/powerpoint/2010/main" val="350847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p:txBody>
          <a:bodyPr/>
          <a:lstStyle/>
          <a:p>
            <a:pPr algn="ctr"/>
            <a:r>
              <a:rPr lang="en-IN" sz="2400" dirty="0"/>
              <a:t>Introduction</a:t>
            </a:r>
            <a:endParaRPr lang="en-IN" dirty="0"/>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idx="1"/>
          </p:nvPr>
        </p:nvSpPr>
        <p:spPr/>
        <p:txBody>
          <a:bodyPr>
            <a:normAutofit/>
          </a:bodyPr>
          <a:lstStyle/>
          <a:p>
            <a:pPr marL="0" indent="0" algn="just">
              <a:buNone/>
            </a:pPr>
            <a:r>
              <a:rPr lang="en-US" sz="1800" dirty="0"/>
              <a:t>	The "To-Do List Application" is a project aimed at developing an efficient and user-friendly task management tool using the C programming language. In today's fast-paced environment, managing tasks efficiently is crucial to maintaining productivity and meeting deadlines. Many people face challenges in organizing their daily activities, leading to inefficiencies and missed commitments. This application seeks to address these issues by providing a digital solution that allows users to easily create, manage, and track their tasks. </a:t>
            </a:r>
            <a:endParaRPr lang="en-IN" sz="1800" dirty="0"/>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p:txBody>
          <a:bodyPr/>
          <a:lstStyle/>
          <a:p>
            <a:pPr>
              <a:defRPr/>
            </a:pPr>
            <a:r>
              <a:rPr lang="en-US" dirty="0"/>
              <a:t>DATA STRUCTURES – CYCLE 1i REVIEW</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Tree>
    <p:extLst>
      <p:ext uri="{BB962C8B-B14F-4D97-AF65-F5344CB8AC3E}">
        <p14:creationId xmlns:p14="http://schemas.microsoft.com/office/powerpoint/2010/main" val="27607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p:txBody>
          <a:bodyPr/>
          <a:lstStyle/>
          <a:p>
            <a:pPr algn="ctr"/>
            <a:r>
              <a:rPr lang="en-IN" sz="2400" dirty="0"/>
              <a:t>Data Structure Used</a:t>
            </a:r>
            <a:endParaRPr lang="en-IN" dirty="0"/>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idx="1"/>
          </p:nvPr>
        </p:nvSpPr>
        <p:spPr>
          <a:xfrm>
            <a:off x="2895600" y="1635373"/>
            <a:ext cx="5812506" cy="2758727"/>
          </a:xfrm>
        </p:spPr>
        <p:txBody>
          <a:bodyPr>
            <a:normAutofit/>
          </a:bodyPr>
          <a:lstStyle/>
          <a:p>
            <a:pPr marL="0" indent="0">
              <a:buNone/>
            </a:pPr>
            <a:r>
              <a:rPr lang="en-US" sz="1600" dirty="0"/>
              <a:t>The Data Structures Used in To-Do List Application are </a:t>
            </a:r>
          </a:p>
          <a:p>
            <a:r>
              <a:rPr lang="en-IN" sz="1600" dirty="0"/>
              <a:t>Linked List</a:t>
            </a:r>
          </a:p>
          <a:p>
            <a:r>
              <a:rPr lang="en-IN" sz="1600" dirty="0"/>
              <a:t>Stack (Last In First Out)</a:t>
            </a:r>
          </a:p>
          <a:p>
            <a:r>
              <a:rPr lang="en-IN" sz="1600" dirty="0"/>
              <a:t>Queue (First In Last Out)</a:t>
            </a: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p:txBody>
          <a:bodyPr/>
          <a:lstStyle/>
          <a:p>
            <a:pPr>
              <a:defRPr/>
            </a:pPr>
            <a:r>
              <a:rPr lang="en-US" dirty="0"/>
              <a:t>DATA STRUCTURES – CYCLE 1i REVIEW</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Tree>
    <p:extLst>
      <p:ext uri="{BB962C8B-B14F-4D97-AF65-F5344CB8AC3E}">
        <p14:creationId xmlns:p14="http://schemas.microsoft.com/office/powerpoint/2010/main" val="297636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p:txBody>
          <a:bodyPr/>
          <a:lstStyle/>
          <a:p>
            <a:pPr algn="ctr"/>
            <a:r>
              <a:rPr lang="en-IN" sz="2400" dirty="0"/>
              <a:t>Proposed Architecture</a:t>
            </a:r>
            <a:endParaRPr lang="en-IN" dirty="0"/>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p:txBody>
          <a:bodyPr/>
          <a:lstStyle/>
          <a:p>
            <a:pPr>
              <a:defRPr/>
            </a:pPr>
            <a:r>
              <a:rPr lang="en-US" dirty="0"/>
              <a:t>DATA STRUCTURES – CYCLE  i1 REVIEW</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pic>
        <p:nvPicPr>
          <p:cNvPr id="13" name="Content Placeholder 12">
            <a:extLst>
              <a:ext uri="{FF2B5EF4-FFF2-40B4-BE49-F238E27FC236}">
                <a16:creationId xmlns:a16="http://schemas.microsoft.com/office/drawing/2014/main" id="{B2F65E68-B92D-8B52-A28B-F60351A34E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4445" y="1633945"/>
            <a:ext cx="6124575" cy="2482936"/>
          </a:xfrm>
        </p:spPr>
      </p:pic>
    </p:spTree>
    <p:extLst>
      <p:ext uri="{BB962C8B-B14F-4D97-AF65-F5344CB8AC3E}">
        <p14:creationId xmlns:p14="http://schemas.microsoft.com/office/powerpoint/2010/main" val="16111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p:txBody>
          <a:bodyPr/>
          <a:lstStyle/>
          <a:p>
            <a:pPr algn="ctr"/>
            <a:r>
              <a:rPr lang="en-IN" sz="2400" dirty="0"/>
              <a:t>Proposed Architecture  - Description</a:t>
            </a:r>
            <a:endParaRPr lang="en-IN" dirty="0"/>
          </a:p>
        </p:txBody>
      </p:sp>
      <p:sp>
        <p:nvSpPr>
          <p:cNvPr id="3" name="Content Placeholder 2">
            <a:extLst>
              <a:ext uri="{FF2B5EF4-FFF2-40B4-BE49-F238E27FC236}">
                <a16:creationId xmlns:a16="http://schemas.microsoft.com/office/drawing/2014/main" id="{CC760B63-A96A-6A6A-36D0-908FBAB9B943}"/>
              </a:ext>
            </a:extLst>
          </p:cNvPr>
          <p:cNvSpPr>
            <a:spLocks noGrp="1"/>
          </p:cNvSpPr>
          <p:nvPr>
            <p:ph idx="1"/>
          </p:nvPr>
        </p:nvSpPr>
        <p:spPr>
          <a:xfrm>
            <a:off x="435895" y="1842054"/>
            <a:ext cx="8272211" cy="2758727"/>
          </a:xfrm>
        </p:spPr>
        <p:txBody>
          <a:bodyPr>
            <a:normAutofit/>
          </a:bodyPr>
          <a:lstStyle/>
          <a:p>
            <a:pPr marL="742950" lvl="1" indent="-285750" algn="l">
              <a:lnSpc>
                <a:spcPct val="150000"/>
              </a:lnSpc>
              <a:buFont typeface="Arial" panose="020B0604020202020204" pitchFamily="34" charset="0"/>
              <a:buChar char="•"/>
            </a:pPr>
            <a:r>
              <a:rPr lang="en-US" sz="1600" b="0" i="0" dirty="0">
                <a:effectLst/>
              </a:rPr>
              <a:t>The To-Do list application will be designed using a modular architecture, consisting of several interconnected components.</a:t>
            </a:r>
          </a:p>
          <a:p>
            <a:pPr marL="742950" lvl="1" indent="-285750" algn="l">
              <a:buFont typeface="Arial" panose="020B0604020202020204" pitchFamily="34" charset="0"/>
              <a:buChar char="•"/>
            </a:pPr>
            <a:r>
              <a:rPr lang="en-US" sz="1600" b="0" i="0" dirty="0">
                <a:effectLst/>
                <a:highlight>
                  <a:srgbClr val="FFFFFF"/>
                </a:highlight>
                <a:latin typeface="+mj-lt"/>
              </a:rPr>
              <a:t>The to-do list project in C offers a minimalist terminal-based interface for task management. Users interact with a menu-driven interface to add, delete, and list tasks. Task data is stored locally within the program's memory.</a:t>
            </a:r>
            <a:endParaRPr lang="en-US" sz="1000" b="0" i="0" dirty="0">
              <a:effectLst/>
              <a:latin typeface="+mj-lt"/>
            </a:endParaRPr>
          </a:p>
          <a:p>
            <a:pPr marL="742950" lvl="1" indent="-285750" algn="l">
              <a:lnSpc>
                <a:spcPct val="150000"/>
              </a:lnSpc>
              <a:buFont typeface="Arial" panose="020B0604020202020204" pitchFamily="34" charset="0"/>
              <a:buChar char="•"/>
            </a:pPr>
            <a:r>
              <a:rPr lang="en-US" sz="1600" b="0" i="0" dirty="0">
                <a:effectLst/>
              </a:rPr>
              <a:t>These components will handle tasks such as user input, task management, storage, and user interface.</a:t>
            </a:r>
          </a:p>
          <a:p>
            <a:pPr lvl="1" algn="l">
              <a:lnSpc>
                <a:spcPct val="150000"/>
              </a:lnSpc>
            </a:pPr>
            <a:endParaRPr lang="en-US" sz="900" b="0" i="0" dirty="0">
              <a:effectLst/>
            </a:endParaRPr>
          </a:p>
          <a:p>
            <a:endParaRPr lang="en-IN" sz="900" dirty="0"/>
          </a:p>
        </p:txBody>
      </p:sp>
      <p:sp>
        <p:nvSpPr>
          <p:cNvPr id="5" name="Footer Placeholder 4">
            <a:extLst>
              <a:ext uri="{FF2B5EF4-FFF2-40B4-BE49-F238E27FC236}">
                <a16:creationId xmlns:a16="http://schemas.microsoft.com/office/drawing/2014/main" id="{10EB4194-110F-D7FD-0DF4-398A93C90EAF}"/>
              </a:ext>
            </a:extLst>
          </p:cNvPr>
          <p:cNvSpPr>
            <a:spLocks noGrp="1"/>
          </p:cNvSpPr>
          <p:nvPr>
            <p:ph type="ftr" sz="quarter" idx="11"/>
          </p:nvPr>
        </p:nvSpPr>
        <p:spPr/>
        <p:txBody>
          <a:bodyPr/>
          <a:lstStyle/>
          <a:p>
            <a:pPr>
              <a:defRPr/>
            </a:pPr>
            <a:r>
              <a:rPr lang="en-US" dirty="0"/>
              <a:t>DATA STRUCTURES – CYCLE 1i  REVIEW</a:t>
            </a:r>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Tree>
    <p:extLst>
      <p:ext uri="{BB962C8B-B14F-4D97-AF65-F5344CB8AC3E}">
        <p14:creationId xmlns:p14="http://schemas.microsoft.com/office/powerpoint/2010/main" val="21443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CA39-F852-6A6D-B959-E7D4008CDFD0}"/>
              </a:ext>
            </a:extLst>
          </p:cNvPr>
          <p:cNvSpPr>
            <a:spLocks noGrp="1"/>
          </p:cNvSpPr>
          <p:nvPr>
            <p:ph type="title"/>
          </p:nvPr>
        </p:nvSpPr>
        <p:spPr/>
        <p:txBody>
          <a:bodyPr/>
          <a:lstStyle/>
          <a:p>
            <a:pPr algn="ctr"/>
            <a:r>
              <a:rPr lang="en-IN" sz="2400" dirty="0"/>
              <a:t>Proposed Architecture  - Description</a:t>
            </a:r>
            <a:endParaRPr lang="en-IN" dirty="0"/>
          </a:p>
        </p:txBody>
      </p:sp>
      <p:sp>
        <p:nvSpPr>
          <p:cNvPr id="3" name="Content Placeholder 2">
            <a:extLst>
              <a:ext uri="{FF2B5EF4-FFF2-40B4-BE49-F238E27FC236}">
                <a16:creationId xmlns:a16="http://schemas.microsoft.com/office/drawing/2014/main" id="{F49DAC3F-E57C-3018-3D68-7A5417F75691}"/>
              </a:ext>
            </a:extLst>
          </p:cNvPr>
          <p:cNvSpPr>
            <a:spLocks noGrp="1"/>
          </p:cNvSpPr>
          <p:nvPr>
            <p:ph idx="1"/>
          </p:nvPr>
        </p:nvSpPr>
        <p:spPr/>
        <p:txBody>
          <a:bodyPr/>
          <a:lstStyle/>
          <a:p>
            <a:r>
              <a:rPr lang="en-US" b="1" i="0" dirty="0">
                <a:solidFill>
                  <a:srgbClr val="000000"/>
                </a:solidFill>
                <a:effectLst/>
                <a:highlight>
                  <a:srgbClr val="FFFFFF"/>
                </a:highlight>
                <a:latin typeface="lato" panose="020F0502020204030203" pitchFamily="34" charset="0"/>
              </a:rPr>
              <a:t>Add Task: </a:t>
            </a:r>
            <a:r>
              <a:rPr lang="en-US" b="0" i="0" dirty="0">
                <a:solidFill>
                  <a:srgbClr val="000000"/>
                </a:solidFill>
                <a:effectLst/>
                <a:highlight>
                  <a:srgbClr val="FFFFFF"/>
                </a:highlight>
                <a:latin typeface="lato" panose="020F0502020204030203" pitchFamily="34" charset="0"/>
              </a:rPr>
              <a:t>The UI sends task details to </a:t>
            </a:r>
            <a:r>
              <a:rPr lang="en-US" b="0" i="0" dirty="0" err="1">
                <a:solidFill>
                  <a:srgbClr val="000000"/>
                </a:solidFill>
                <a:effectLst/>
                <a:highlight>
                  <a:srgbClr val="FFFFFF"/>
                </a:highlight>
                <a:latin typeface="lato" panose="020F0502020204030203" pitchFamily="34" charset="0"/>
              </a:rPr>
              <a:t>TaskManager</a:t>
            </a:r>
            <a:r>
              <a:rPr lang="en-US" b="0" i="0" dirty="0">
                <a:solidFill>
                  <a:srgbClr val="000000"/>
                </a:solidFill>
                <a:effectLst/>
                <a:highlight>
                  <a:srgbClr val="FFFFFF"/>
                </a:highlight>
                <a:latin typeface="lato" panose="020F0502020204030203" pitchFamily="34" charset="0"/>
              </a:rPr>
              <a:t>, which inserts the task into a LinkedList and confirms the insertion. </a:t>
            </a:r>
            <a:r>
              <a:rPr lang="en-US" b="0" i="0" dirty="0" err="1">
                <a:solidFill>
                  <a:srgbClr val="000000"/>
                </a:solidFill>
                <a:effectLst/>
                <a:highlight>
                  <a:srgbClr val="FFFFFF"/>
                </a:highlight>
                <a:latin typeface="lato" panose="020F0502020204030203" pitchFamily="34" charset="0"/>
              </a:rPr>
              <a:t>TaskManager</a:t>
            </a:r>
            <a:r>
              <a:rPr lang="en-US" b="0" i="0" dirty="0">
                <a:solidFill>
                  <a:srgbClr val="000000"/>
                </a:solidFill>
                <a:effectLst/>
                <a:highlight>
                  <a:srgbClr val="FFFFFF"/>
                </a:highlight>
                <a:latin typeface="lato" panose="020F0502020204030203" pitchFamily="34" charset="0"/>
              </a:rPr>
              <a:t> then enqueues the add task action and notifies the UI of the successful addition.</a:t>
            </a:r>
            <a:br>
              <a:rPr lang="en-US" dirty="0"/>
            </a:br>
            <a:endParaRPr lang="en-US" dirty="0"/>
          </a:p>
          <a:p>
            <a:r>
              <a:rPr lang="en-US" b="1" i="0" dirty="0">
                <a:solidFill>
                  <a:srgbClr val="000000"/>
                </a:solidFill>
                <a:effectLst/>
                <a:highlight>
                  <a:srgbClr val="FFFFFF"/>
                </a:highlight>
                <a:latin typeface="lato" panose="020F0502020204030203" pitchFamily="34" charset="0"/>
              </a:rPr>
              <a:t>Delete Task: </a:t>
            </a:r>
            <a:r>
              <a:rPr lang="en-US" b="0" i="0" dirty="0">
                <a:solidFill>
                  <a:srgbClr val="000000"/>
                </a:solidFill>
                <a:effectLst/>
                <a:highlight>
                  <a:srgbClr val="FFFFFF"/>
                </a:highlight>
                <a:latin typeface="lato" panose="020F0502020204030203" pitchFamily="34" charset="0"/>
              </a:rPr>
              <a:t>The UI requests </a:t>
            </a:r>
            <a:r>
              <a:rPr lang="en-US" b="0" i="0" dirty="0" err="1">
                <a:solidFill>
                  <a:srgbClr val="000000"/>
                </a:solidFill>
                <a:effectLst/>
                <a:highlight>
                  <a:srgbClr val="FFFFFF"/>
                </a:highlight>
                <a:latin typeface="lato" panose="020F0502020204030203" pitchFamily="34" charset="0"/>
              </a:rPr>
              <a:t>TaskManager</a:t>
            </a:r>
            <a:r>
              <a:rPr lang="en-US" b="0" i="0" dirty="0">
                <a:solidFill>
                  <a:srgbClr val="000000"/>
                </a:solidFill>
                <a:effectLst/>
                <a:highlight>
                  <a:srgbClr val="FFFFFF"/>
                </a:highlight>
                <a:latin typeface="lato" panose="020F0502020204030203" pitchFamily="34" charset="0"/>
              </a:rPr>
              <a:t> to delete a task by its ID. </a:t>
            </a:r>
            <a:r>
              <a:rPr lang="en-US" b="0" i="0" dirty="0" err="1">
                <a:solidFill>
                  <a:srgbClr val="000000"/>
                </a:solidFill>
                <a:effectLst/>
                <a:highlight>
                  <a:srgbClr val="FFFFFF"/>
                </a:highlight>
                <a:latin typeface="lato" panose="020F0502020204030203" pitchFamily="34" charset="0"/>
              </a:rPr>
              <a:t>TaskManager</a:t>
            </a:r>
            <a:r>
              <a:rPr lang="en-US" b="0" i="0" dirty="0">
                <a:solidFill>
                  <a:srgbClr val="000000"/>
                </a:solidFill>
                <a:effectLst/>
                <a:highlight>
                  <a:srgbClr val="FFFFFF"/>
                </a:highlight>
                <a:latin typeface="lato" panose="020F0502020204030203" pitchFamily="34" charset="0"/>
              </a:rPr>
              <a:t> removes the task from the LinkedList, confirms the removal, enqueues the delete task action, and notifies the UI.</a:t>
            </a:r>
            <a:br>
              <a:rPr lang="en-US" dirty="0"/>
            </a:br>
            <a:endParaRPr lang="en-US" dirty="0"/>
          </a:p>
          <a:p>
            <a:r>
              <a:rPr lang="en-US" b="1" i="0" dirty="0">
                <a:solidFill>
                  <a:srgbClr val="000000"/>
                </a:solidFill>
                <a:effectLst/>
                <a:highlight>
                  <a:srgbClr val="FFFFFF"/>
                </a:highlight>
                <a:latin typeface="lato" panose="020F0502020204030203" pitchFamily="34" charset="0"/>
              </a:rPr>
              <a:t>Undo Action: </a:t>
            </a:r>
            <a:r>
              <a:rPr lang="en-US" b="0" i="0" dirty="0">
                <a:solidFill>
                  <a:srgbClr val="000000"/>
                </a:solidFill>
                <a:effectLst/>
                <a:highlight>
                  <a:srgbClr val="FFFFFF"/>
                </a:highlight>
                <a:latin typeface="lato" panose="020F0502020204030203" pitchFamily="34" charset="0"/>
              </a:rPr>
              <a:t>The UI requests </a:t>
            </a:r>
            <a:r>
              <a:rPr lang="en-US" b="0" i="0" dirty="0" err="1">
                <a:solidFill>
                  <a:srgbClr val="000000"/>
                </a:solidFill>
                <a:effectLst/>
                <a:highlight>
                  <a:srgbClr val="FFFFFF"/>
                </a:highlight>
                <a:latin typeface="lato" panose="020F0502020204030203" pitchFamily="34" charset="0"/>
              </a:rPr>
              <a:t>TaskManager</a:t>
            </a:r>
            <a:r>
              <a:rPr lang="en-US" b="0" i="0" dirty="0">
                <a:solidFill>
                  <a:srgbClr val="000000"/>
                </a:solidFill>
                <a:effectLst/>
                <a:highlight>
                  <a:srgbClr val="FFFFFF"/>
                </a:highlight>
                <a:latin typeface="lato" panose="020F0502020204030203" pitchFamily="34" charset="0"/>
              </a:rPr>
              <a:t> to undo the last action. </a:t>
            </a:r>
            <a:r>
              <a:rPr lang="en-US" b="0" i="0" dirty="0" err="1">
                <a:solidFill>
                  <a:srgbClr val="000000"/>
                </a:solidFill>
                <a:effectLst/>
                <a:highlight>
                  <a:srgbClr val="FFFFFF"/>
                </a:highlight>
                <a:latin typeface="lato" panose="020F0502020204030203" pitchFamily="34" charset="0"/>
              </a:rPr>
              <a:t>TaskManager</a:t>
            </a:r>
            <a:r>
              <a:rPr lang="en-US" b="0" i="0" dirty="0">
                <a:solidFill>
                  <a:srgbClr val="000000"/>
                </a:solidFill>
                <a:effectLst/>
                <a:highlight>
                  <a:srgbClr val="FFFFFF"/>
                </a:highlight>
                <a:latin typeface="lato" panose="020F0502020204030203" pitchFamily="34" charset="0"/>
              </a:rPr>
              <a:t> dequeues the last action from the Queue, performs the undo operation on the LinkedList, and confirms the action's reversal to the UI. The User interacts with the UI to add, delete, and undo tasks.</a:t>
            </a:r>
            <a:endParaRPr lang="en-IN" dirty="0"/>
          </a:p>
          <a:p>
            <a:endParaRPr lang="en-IN" dirty="0"/>
          </a:p>
        </p:txBody>
      </p:sp>
      <p:sp>
        <p:nvSpPr>
          <p:cNvPr id="5" name="Footer Placeholder 4">
            <a:extLst>
              <a:ext uri="{FF2B5EF4-FFF2-40B4-BE49-F238E27FC236}">
                <a16:creationId xmlns:a16="http://schemas.microsoft.com/office/drawing/2014/main" id="{309F3ECE-CD24-3541-396C-569C1553B48B}"/>
              </a:ext>
            </a:extLst>
          </p:cNvPr>
          <p:cNvSpPr>
            <a:spLocks noGrp="1"/>
          </p:cNvSpPr>
          <p:nvPr>
            <p:ph type="ftr" sz="quarter" idx="11"/>
          </p:nvPr>
        </p:nvSpPr>
        <p:spPr/>
        <p:txBody>
          <a:bodyPr/>
          <a:lstStyle/>
          <a:p>
            <a:pPr>
              <a:defRPr/>
            </a:pPr>
            <a:r>
              <a:rPr lang="en-US" dirty="0"/>
              <a:t>DATA STRUCTURES – CYCLE  i1 REVIEW</a:t>
            </a:r>
          </a:p>
        </p:txBody>
      </p:sp>
      <p:sp>
        <p:nvSpPr>
          <p:cNvPr id="6" name="Slide Number Placeholder 5">
            <a:extLst>
              <a:ext uri="{FF2B5EF4-FFF2-40B4-BE49-F238E27FC236}">
                <a16:creationId xmlns:a16="http://schemas.microsoft.com/office/drawing/2014/main" id="{F2A74E67-274F-57B0-F638-7412ED223D3F}"/>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Tree>
    <p:extLst>
      <p:ext uri="{BB962C8B-B14F-4D97-AF65-F5344CB8AC3E}">
        <p14:creationId xmlns:p14="http://schemas.microsoft.com/office/powerpoint/2010/main" val="4064766943"/>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0</TotalTime>
  <Words>1554</Words>
  <Application>Microsoft Office PowerPoint</Application>
  <PresentationFormat>On-screen Show (16:9)</PresentationFormat>
  <Paragraphs>132</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Aharoni</vt:lpstr>
      <vt:lpstr>Arial</vt:lpstr>
      <vt:lpstr>Calibri</vt:lpstr>
      <vt:lpstr>Gill Sans MT</vt:lpstr>
      <vt:lpstr>Lato</vt:lpstr>
      <vt:lpstr>LEMON MILK</vt:lpstr>
      <vt:lpstr>Mont Heavy DEMO</vt:lpstr>
      <vt:lpstr>Times New Roman</vt:lpstr>
      <vt:lpstr>Wingdings 2</vt:lpstr>
      <vt:lpstr>Dividend</vt:lpstr>
      <vt:lpstr>Cga1121/ega1121/mga1121 – DATA STRUCTURES</vt:lpstr>
      <vt:lpstr>Title of the Project</vt:lpstr>
      <vt:lpstr>Abstract </vt:lpstr>
      <vt:lpstr>Abstract with CO/PO Mapping</vt:lpstr>
      <vt:lpstr>Introduction</vt:lpstr>
      <vt:lpstr>Data Structure Used</vt:lpstr>
      <vt:lpstr>Proposed Architecture</vt:lpstr>
      <vt:lpstr>Proposed Architecture  - Description</vt:lpstr>
      <vt:lpstr>Proposed Architecture  - Description</vt:lpstr>
      <vt:lpstr>List of Modules</vt:lpstr>
      <vt:lpstr>Module Description</vt:lpstr>
      <vt:lpstr>Module Description</vt:lpstr>
      <vt:lpstr>Module Description</vt:lpstr>
      <vt:lpstr>Module Description</vt:lpstr>
      <vt:lpstr>Results and Discussion</vt:lpstr>
      <vt:lpstr>Results and Discussion(Cont..)</vt:lpstr>
      <vt:lpstr>Results and Discussion(Cont..)</vt:lpstr>
      <vt:lpstr>Results and Discussion(Cont..)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2024-06-04T17:48:17Z</dcterms:modified>
</cp:coreProperties>
</file>