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71" r:id="rId4"/>
    <p:sldId id="275" r:id="rId5"/>
    <p:sldId id="276" r:id="rId6"/>
    <p:sldId id="280" r:id="rId7"/>
    <p:sldId id="282" r:id="rId8"/>
    <p:sldId id="273" r:id="rId9"/>
    <p:sldId id="287" r:id="rId10"/>
    <p:sldId id="288" r:id="rId11"/>
    <p:sldId id="289" r:id="rId12"/>
    <p:sldId id="279" r:id="rId13"/>
    <p:sldId id="281" r:id="rId14"/>
    <p:sldId id="284" r:id="rId15"/>
    <p:sldId id="285" r:id="rId16"/>
    <p:sldId id="286" r:id="rId17"/>
    <p:sldId id="290" r:id="rId18"/>
    <p:sldId id="291" r:id="rId19"/>
    <p:sldId id="292" r:id="rId20"/>
    <p:sldId id="293" r:id="rId21"/>
    <p:sldId id="29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35" autoAdjust="0"/>
    <p:restoredTop sz="94660"/>
  </p:normalViewPr>
  <p:slideViewPr>
    <p:cSldViewPr snapToGrid="0">
      <p:cViewPr>
        <p:scale>
          <a:sx n="75" d="100"/>
          <a:sy n="75" d="100"/>
        </p:scale>
        <p:origin x="84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5743678223799848E-2"/>
          <c:y val="5.0763784272701194E-2"/>
          <c:w val="0.96425632177620013"/>
          <c:h val="0.8095390393840745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at 5</c:v>
                </c:pt>
                <c:pt idx="1">
                  <c:v>at 10</c:v>
                </c:pt>
                <c:pt idx="2">
                  <c:v>at 20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at 5</c:v>
                </c:pt>
                <c:pt idx="1">
                  <c:v>at 10</c:v>
                </c:pt>
                <c:pt idx="2">
                  <c:v>at 20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</c:v>
                </c:pt>
                <c:pt idx="1">
                  <c:v>23</c:v>
                </c:pt>
                <c:pt idx="2">
                  <c:v>18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69829840"/>
        <c:axId val="1969830384"/>
        <c:axId val="0"/>
      </c:bar3DChart>
      <c:catAx>
        <c:axId val="1969829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9830384"/>
        <c:crosses val="autoZero"/>
        <c:auto val="1"/>
        <c:lblAlgn val="ctr"/>
        <c:lblOffset val="100"/>
        <c:noMultiLvlLbl val="0"/>
      </c:catAx>
      <c:valAx>
        <c:axId val="1969830384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9829840"/>
        <c:crosses val="autoZero"/>
        <c:crossBetween val="between"/>
        <c:majorUnit val="10"/>
        <c:minorUnit val="1.0000000000000002E-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5743678223799848E-2"/>
          <c:y val="5.0763784272701194E-2"/>
          <c:w val="0.96425632177620013"/>
          <c:h val="0.8095390393840745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at 5</c:v>
                </c:pt>
                <c:pt idx="1">
                  <c:v>at 10</c:v>
                </c:pt>
                <c:pt idx="2">
                  <c:v>at 20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at 5</c:v>
                </c:pt>
                <c:pt idx="1">
                  <c:v>at 10</c:v>
                </c:pt>
                <c:pt idx="2">
                  <c:v>at 20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12</c:v>
                </c:pt>
                <c:pt idx="2">
                  <c:v>21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827469424"/>
        <c:axId val="1827454192"/>
        <c:axId val="0"/>
      </c:bar3DChart>
      <c:catAx>
        <c:axId val="182746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7454192"/>
        <c:crosses val="autoZero"/>
        <c:auto val="1"/>
        <c:lblAlgn val="ctr"/>
        <c:lblOffset val="100"/>
        <c:noMultiLvlLbl val="0"/>
      </c:catAx>
      <c:valAx>
        <c:axId val="1827454192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7469424"/>
        <c:crosses val="autoZero"/>
        <c:crossBetween val="between"/>
        <c:majorUnit val="10"/>
        <c:minorUnit val="1.0000000000000002E-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BEB2EE-93DF-41BE-BC47-9BDEBA0BDDBB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1706CF-C18D-4549-9B55-8DDFF5E5DAF3}">
      <dgm:prSet phldrT="[Text]" custT="1"/>
      <dgm:spPr/>
      <dgm:t>
        <a:bodyPr/>
        <a:lstStyle/>
        <a:p>
          <a:r>
            <a:rPr lang="en-US" sz="1200" dirty="0" smtClean="0"/>
            <a:t>Indexing and similarity measure</a:t>
          </a:r>
          <a:endParaRPr lang="en-US" sz="1200" dirty="0"/>
        </a:p>
      </dgm:t>
    </dgm:pt>
    <dgm:pt modelId="{263A25EB-9DC3-4630-A7AA-56DE3052F0BD}" type="parTrans" cxnId="{F436A4C7-B4B0-44E3-8784-4C721295428B}">
      <dgm:prSet/>
      <dgm:spPr/>
      <dgm:t>
        <a:bodyPr/>
        <a:lstStyle/>
        <a:p>
          <a:endParaRPr lang="en-US"/>
        </a:p>
      </dgm:t>
    </dgm:pt>
    <dgm:pt modelId="{66566E1B-807A-42FA-865D-52C1E749B0D4}" type="sibTrans" cxnId="{F436A4C7-B4B0-44E3-8784-4C721295428B}">
      <dgm:prSet custT="1"/>
      <dgm:spPr/>
      <dgm:t>
        <a:bodyPr/>
        <a:lstStyle/>
        <a:p>
          <a:r>
            <a:rPr lang="en-US" sz="1200" dirty="0" smtClean="0"/>
            <a:t>Loading the entire data</a:t>
          </a:r>
          <a:endParaRPr lang="en-US" sz="1200" dirty="0"/>
        </a:p>
      </dgm:t>
    </dgm:pt>
    <dgm:pt modelId="{608CDC45-78DA-4D9E-A589-625072712DDF}">
      <dgm:prSet phldrT="[Text]" custT="1"/>
      <dgm:spPr/>
      <dgm:t>
        <a:bodyPr/>
        <a:lstStyle/>
        <a:p>
          <a:r>
            <a:rPr lang="en-US" sz="1200" dirty="0" smtClean="0"/>
            <a:t>Page Rank</a:t>
          </a:r>
          <a:endParaRPr lang="en-US" sz="1200" dirty="0"/>
        </a:p>
      </dgm:t>
    </dgm:pt>
    <dgm:pt modelId="{4231844B-0AC8-4187-A864-248EC0D862E1}" type="parTrans" cxnId="{72BFE400-9083-4778-8A9D-C91D101A448F}">
      <dgm:prSet/>
      <dgm:spPr/>
      <dgm:t>
        <a:bodyPr/>
        <a:lstStyle/>
        <a:p>
          <a:endParaRPr lang="en-US"/>
        </a:p>
      </dgm:t>
    </dgm:pt>
    <dgm:pt modelId="{FBA98F4E-2911-4493-BE6E-B360A5B56FA0}" type="sibTrans" cxnId="{72BFE400-9083-4778-8A9D-C91D101A448F}">
      <dgm:prSet custT="1"/>
      <dgm:spPr/>
      <dgm:t>
        <a:bodyPr/>
        <a:lstStyle/>
        <a:p>
          <a:r>
            <a:rPr lang="en-US" sz="1050" dirty="0" smtClean="0"/>
            <a:t>Recommendation system by collaborative filtering</a:t>
          </a:r>
          <a:endParaRPr lang="en-US" sz="1050" dirty="0"/>
        </a:p>
      </dgm:t>
    </dgm:pt>
    <dgm:pt modelId="{D993C954-6ED2-4A80-B371-6EC261849110}">
      <dgm:prSet phldrT="[Text]"/>
      <dgm:spPr/>
      <dgm:t>
        <a:bodyPr/>
        <a:lstStyle/>
        <a:p>
          <a:r>
            <a:rPr lang="en-US" dirty="0" smtClean="0"/>
            <a:t>Sub-setting based on Field of study</a:t>
          </a:r>
          <a:endParaRPr lang="en-US" dirty="0"/>
        </a:p>
      </dgm:t>
    </dgm:pt>
    <dgm:pt modelId="{856CAD7E-4AFD-4DEB-98FE-D2124E838E4A}" type="parTrans" cxnId="{DE18C05B-35D4-45E7-A7D5-4D700CF78F13}">
      <dgm:prSet/>
      <dgm:spPr/>
      <dgm:t>
        <a:bodyPr/>
        <a:lstStyle/>
        <a:p>
          <a:endParaRPr lang="en-US"/>
        </a:p>
      </dgm:t>
    </dgm:pt>
    <dgm:pt modelId="{B425EFBF-DF67-428A-8AD6-2E38102458F3}" type="sibTrans" cxnId="{DE18C05B-35D4-45E7-A7D5-4D700CF78F13}">
      <dgm:prSet/>
      <dgm:spPr/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8993F462-EA0F-430D-9D6A-44C56C3C6CD0}" type="pres">
      <dgm:prSet presAssocID="{45BEB2EE-93DF-41BE-BC47-9BDEBA0BDDBB}" presName="Name0" presStyleCnt="0">
        <dgm:presLayoutVars>
          <dgm:chMax/>
          <dgm:chPref/>
          <dgm:dir/>
          <dgm:animLvl val="lvl"/>
        </dgm:presLayoutVars>
      </dgm:prSet>
      <dgm:spPr/>
    </dgm:pt>
    <dgm:pt modelId="{34224145-777A-4B32-8F78-CC247EF89C5A}" type="pres">
      <dgm:prSet presAssocID="{F81706CF-C18D-4549-9B55-8DDFF5E5DAF3}" presName="composite" presStyleCnt="0"/>
      <dgm:spPr/>
    </dgm:pt>
    <dgm:pt modelId="{7F90A854-0C3D-4E87-A8AD-5347FFA6FB6F}" type="pres">
      <dgm:prSet presAssocID="{F81706CF-C18D-4549-9B55-8DDFF5E5DAF3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EE4C5D-B65F-478C-8D95-0B58548022B3}" type="pres">
      <dgm:prSet presAssocID="{F81706CF-C18D-4549-9B55-8DDFF5E5DAF3}" presName="Childtext1" presStyleLbl="revTx" presStyleIdx="0" presStyleCnt="3" custLinFactNeighborX="-13590" custLinFactNeighborY="-36762">
        <dgm:presLayoutVars>
          <dgm:chMax val="0"/>
          <dgm:chPref val="0"/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34811FE-E438-405E-8B4E-DDD018F2B269}" type="pres">
      <dgm:prSet presAssocID="{F81706CF-C18D-4549-9B55-8DDFF5E5DAF3}" presName="BalanceSpacing" presStyleCnt="0"/>
      <dgm:spPr/>
    </dgm:pt>
    <dgm:pt modelId="{EDB9C42C-72BA-42EF-84B1-61F159C58FE8}" type="pres">
      <dgm:prSet presAssocID="{F81706CF-C18D-4549-9B55-8DDFF5E5DAF3}" presName="BalanceSpacing1" presStyleCnt="0"/>
      <dgm:spPr/>
    </dgm:pt>
    <dgm:pt modelId="{7AB1B845-90BC-42DA-BA1F-AA5CEF49E2CE}" type="pres">
      <dgm:prSet presAssocID="{66566E1B-807A-42FA-865D-52C1E749B0D4}" presName="Accent1Text" presStyleLbl="node1" presStyleIdx="1" presStyleCnt="6" custLinFactNeighborX="8716" custLinFactNeighborY="-2720"/>
      <dgm:spPr/>
      <dgm:t>
        <a:bodyPr/>
        <a:lstStyle/>
        <a:p>
          <a:endParaRPr lang="en-US"/>
        </a:p>
      </dgm:t>
    </dgm:pt>
    <dgm:pt modelId="{F03FA2E5-45EE-43C3-B794-76D15797DAF8}" type="pres">
      <dgm:prSet presAssocID="{66566E1B-807A-42FA-865D-52C1E749B0D4}" presName="spaceBetweenRectangles" presStyleCnt="0"/>
      <dgm:spPr/>
    </dgm:pt>
    <dgm:pt modelId="{402489FC-D4F4-4794-A4F3-BBB5AC3A2BC6}" type="pres">
      <dgm:prSet presAssocID="{608CDC45-78DA-4D9E-A589-625072712DDF}" presName="composite" presStyleCnt="0"/>
      <dgm:spPr/>
    </dgm:pt>
    <dgm:pt modelId="{63001504-7721-4104-B21C-73A0FFC2F487}" type="pres">
      <dgm:prSet presAssocID="{608CDC45-78DA-4D9E-A589-625072712DDF}" presName="Parent1" presStyleLbl="node1" presStyleIdx="2" presStyleCnt="6" custLinFactNeighborX="5448" custLinFactNeighborY="53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174080-D89E-460C-9493-A7A0F35F96C3}" type="pres">
      <dgm:prSet presAssocID="{608CDC45-78DA-4D9E-A589-625072712DD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FDE32-A87A-416D-B2D4-DD40B6023931}" type="pres">
      <dgm:prSet presAssocID="{608CDC45-78DA-4D9E-A589-625072712DDF}" presName="BalanceSpacing" presStyleCnt="0"/>
      <dgm:spPr/>
    </dgm:pt>
    <dgm:pt modelId="{B81BADA6-B7F8-4690-836E-F64B9D40B529}" type="pres">
      <dgm:prSet presAssocID="{608CDC45-78DA-4D9E-A589-625072712DDF}" presName="BalanceSpacing1" presStyleCnt="0"/>
      <dgm:spPr/>
    </dgm:pt>
    <dgm:pt modelId="{FA92F615-782F-489E-94BF-5AC7804F8CEE}" type="pres">
      <dgm:prSet presAssocID="{FBA98F4E-2911-4493-BE6E-B360A5B56FA0}" presName="Accent1Text" presStyleLbl="node1" presStyleIdx="3" presStyleCnt="6"/>
      <dgm:spPr/>
      <dgm:t>
        <a:bodyPr/>
        <a:lstStyle/>
        <a:p>
          <a:endParaRPr lang="en-US"/>
        </a:p>
      </dgm:t>
    </dgm:pt>
    <dgm:pt modelId="{E8FBC22D-358F-4A1C-B65E-5E935B77C943}" type="pres">
      <dgm:prSet presAssocID="{FBA98F4E-2911-4493-BE6E-B360A5B56FA0}" presName="spaceBetweenRectangles" presStyleCnt="0"/>
      <dgm:spPr/>
    </dgm:pt>
    <dgm:pt modelId="{5BE560BA-7729-4C2D-A935-45E13ED72093}" type="pres">
      <dgm:prSet presAssocID="{D993C954-6ED2-4A80-B371-6EC261849110}" presName="composite" presStyleCnt="0"/>
      <dgm:spPr/>
    </dgm:pt>
    <dgm:pt modelId="{6950D1D4-8DC5-42D0-BDA4-B69175E19698}" type="pres">
      <dgm:prSet presAssocID="{D993C954-6ED2-4A80-B371-6EC26184911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77A96-93C3-4E1C-9757-602B15CE742E}" type="pres">
      <dgm:prSet presAssocID="{D993C954-6ED2-4A80-B371-6EC26184911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A2E3B4-0F00-4A95-AB4C-132A1C2A896C}" type="pres">
      <dgm:prSet presAssocID="{D993C954-6ED2-4A80-B371-6EC261849110}" presName="BalanceSpacing" presStyleCnt="0"/>
      <dgm:spPr/>
    </dgm:pt>
    <dgm:pt modelId="{6023F096-735E-4416-A78E-9B32F35CDF53}" type="pres">
      <dgm:prSet presAssocID="{D993C954-6ED2-4A80-B371-6EC261849110}" presName="BalanceSpacing1" presStyleCnt="0"/>
      <dgm:spPr/>
    </dgm:pt>
    <dgm:pt modelId="{DABEC713-B5E9-4228-9FEE-D00098DB6926}" type="pres">
      <dgm:prSet presAssocID="{B425EFBF-DF67-428A-8AD6-2E38102458F3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5B14B977-C3FA-4C6B-ACD6-31F5D92E290C}" type="presOf" srcId="{FBA98F4E-2911-4493-BE6E-B360A5B56FA0}" destId="{FA92F615-782F-489E-94BF-5AC7804F8CEE}" srcOrd="0" destOrd="0" presId="urn:microsoft.com/office/officeart/2008/layout/AlternatingHexagons"/>
    <dgm:cxn modelId="{DE18C05B-35D4-45E7-A7D5-4D700CF78F13}" srcId="{45BEB2EE-93DF-41BE-BC47-9BDEBA0BDDBB}" destId="{D993C954-6ED2-4A80-B371-6EC261849110}" srcOrd="2" destOrd="0" parTransId="{856CAD7E-4AFD-4DEB-98FE-D2124E838E4A}" sibTransId="{B425EFBF-DF67-428A-8AD6-2E38102458F3}"/>
    <dgm:cxn modelId="{90F6AF0B-AB28-4B5C-B965-E1C1F830E36F}" type="presOf" srcId="{45BEB2EE-93DF-41BE-BC47-9BDEBA0BDDBB}" destId="{8993F462-EA0F-430D-9D6A-44C56C3C6CD0}" srcOrd="0" destOrd="0" presId="urn:microsoft.com/office/officeart/2008/layout/AlternatingHexagons"/>
    <dgm:cxn modelId="{E2D93F85-E88C-4ACF-B8D7-0A3ABD88D6DA}" type="presOf" srcId="{66566E1B-807A-42FA-865D-52C1E749B0D4}" destId="{7AB1B845-90BC-42DA-BA1F-AA5CEF49E2CE}" srcOrd="0" destOrd="0" presId="urn:microsoft.com/office/officeart/2008/layout/AlternatingHexagons"/>
    <dgm:cxn modelId="{F751F9C1-A0D6-43BD-BCB1-7EE3F6008292}" type="presOf" srcId="{D993C954-6ED2-4A80-B371-6EC261849110}" destId="{6950D1D4-8DC5-42D0-BDA4-B69175E19698}" srcOrd="0" destOrd="0" presId="urn:microsoft.com/office/officeart/2008/layout/AlternatingHexagons"/>
    <dgm:cxn modelId="{F436A4C7-B4B0-44E3-8784-4C721295428B}" srcId="{45BEB2EE-93DF-41BE-BC47-9BDEBA0BDDBB}" destId="{F81706CF-C18D-4549-9B55-8DDFF5E5DAF3}" srcOrd="0" destOrd="0" parTransId="{263A25EB-9DC3-4630-A7AA-56DE3052F0BD}" sibTransId="{66566E1B-807A-42FA-865D-52C1E749B0D4}"/>
    <dgm:cxn modelId="{B266C0B4-C620-4555-ABAF-673CCC293F71}" type="presOf" srcId="{F81706CF-C18D-4549-9B55-8DDFF5E5DAF3}" destId="{7F90A854-0C3D-4E87-A8AD-5347FFA6FB6F}" srcOrd="0" destOrd="0" presId="urn:microsoft.com/office/officeart/2008/layout/AlternatingHexagons"/>
    <dgm:cxn modelId="{2BE2D570-27B0-465E-AE3C-2927199D22C9}" type="presOf" srcId="{608CDC45-78DA-4D9E-A589-625072712DDF}" destId="{63001504-7721-4104-B21C-73A0FFC2F487}" srcOrd="0" destOrd="0" presId="urn:microsoft.com/office/officeart/2008/layout/AlternatingHexagons"/>
    <dgm:cxn modelId="{72BFE400-9083-4778-8A9D-C91D101A448F}" srcId="{45BEB2EE-93DF-41BE-BC47-9BDEBA0BDDBB}" destId="{608CDC45-78DA-4D9E-A589-625072712DDF}" srcOrd="1" destOrd="0" parTransId="{4231844B-0AC8-4187-A864-248EC0D862E1}" sibTransId="{FBA98F4E-2911-4493-BE6E-B360A5B56FA0}"/>
    <dgm:cxn modelId="{625F8CFC-8434-461C-ABE1-62A6E40CAD2F}" type="presOf" srcId="{B425EFBF-DF67-428A-8AD6-2E38102458F3}" destId="{DABEC713-B5E9-4228-9FEE-D00098DB6926}" srcOrd="0" destOrd="0" presId="urn:microsoft.com/office/officeart/2008/layout/AlternatingHexagons"/>
    <dgm:cxn modelId="{47F7E1CA-8697-4E3B-A487-B5EADD06B8FA}" type="presParOf" srcId="{8993F462-EA0F-430D-9D6A-44C56C3C6CD0}" destId="{34224145-777A-4B32-8F78-CC247EF89C5A}" srcOrd="0" destOrd="0" presId="urn:microsoft.com/office/officeart/2008/layout/AlternatingHexagons"/>
    <dgm:cxn modelId="{948750CD-C238-4370-AA3A-5FEEDAC1A58E}" type="presParOf" srcId="{34224145-777A-4B32-8F78-CC247EF89C5A}" destId="{7F90A854-0C3D-4E87-A8AD-5347FFA6FB6F}" srcOrd="0" destOrd="0" presId="urn:microsoft.com/office/officeart/2008/layout/AlternatingHexagons"/>
    <dgm:cxn modelId="{D0EE3044-CD8B-470C-BF25-BCFD17D0D689}" type="presParOf" srcId="{34224145-777A-4B32-8F78-CC247EF89C5A}" destId="{79EE4C5D-B65F-478C-8D95-0B58548022B3}" srcOrd="1" destOrd="0" presId="urn:microsoft.com/office/officeart/2008/layout/AlternatingHexagons"/>
    <dgm:cxn modelId="{AC492C42-035A-4C26-86D5-3D2DE39BD4D3}" type="presParOf" srcId="{34224145-777A-4B32-8F78-CC247EF89C5A}" destId="{F34811FE-E438-405E-8B4E-DDD018F2B269}" srcOrd="2" destOrd="0" presId="urn:microsoft.com/office/officeart/2008/layout/AlternatingHexagons"/>
    <dgm:cxn modelId="{BAB0F4A9-3E1E-4CAB-A0E9-2EBA7E062A4E}" type="presParOf" srcId="{34224145-777A-4B32-8F78-CC247EF89C5A}" destId="{EDB9C42C-72BA-42EF-84B1-61F159C58FE8}" srcOrd="3" destOrd="0" presId="urn:microsoft.com/office/officeart/2008/layout/AlternatingHexagons"/>
    <dgm:cxn modelId="{B7A0E232-DACB-4B4D-9619-574C3D0359D2}" type="presParOf" srcId="{34224145-777A-4B32-8F78-CC247EF89C5A}" destId="{7AB1B845-90BC-42DA-BA1F-AA5CEF49E2CE}" srcOrd="4" destOrd="0" presId="urn:microsoft.com/office/officeart/2008/layout/AlternatingHexagons"/>
    <dgm:cxn modelId="{2E8D774A-64DC-45E3-A6E2-92B1540C5B2A}" type="presParOf" srcId="{8993F462-EA0F-430D-9D6A-44C56C3C6CD0}" destId="{F03FA2E5-45EE-43C3-B794-76D15797DAF8}" srcOrd="1" destOrd="0" presId="urn:microsoft.com/office/officeart/2008/layout/AlternatingHexagons"/>
    <dgm:cxn modelId="{C48F371E-47EA-464A-95EA-383D0793EF0A}" type="presParOf" srcId="{8993F462-EA0F-430D-9D6A-44C56C3C6CD0}" destId="{402489FC-D4F4-4794-A4F3-BBB5AC3A2BC6}" srcOrd="2" destOrd="0" presId="urn:microsoft.com/office/officeart/2008/layout/AlternatingHexagons"/>
    <dgm:cxn modelId="{06F9CAA8-7C79-4617-ACD0-F6C34A5B73ED}" type="presParOf" srcId="{402489FC-D4F4-4794-A4F3-BBB5AC3A2BC6}" destId="{63001504-7721-4104-B21C-73A0FFC2F487}" srcOrd="0" destOrd="0" presId="urn:microsoft.com/office/officeart/2008/layout/AlternatingHexagons"/>
    <dgm:cxn modelId="{44F0E706-1571-4CC1-8F34-06242204C874}" type="presParOf" srcId="{402489FC-D4F4-4794-A4F3-BBB5AC3A2BC6}" destId="{55174080-D89E-460C-9493-A7A0F35F96C3}" srcOrd="1" destOrd="0" presId="urn:microsoft.com/office/officeart/2008/layout/AlternatingHexagons"/>
    <dgm:cxn modelId="{32280D34-878A-4941-AA77-01A1D2F971B5}" type="presParOf" srcId="{402489FC-D4F4-4794-A4F3-BBB5AC3A2BC6}" destId="{5FAFDE32-A87A-416D-B2D4-DD40B6023931}" srcOrd="2" destOrd="0" presId="urn:microsoft.com/office/officeart/2008/layout/AlternatingHexagons"/>
    <dgm:cxn modelId="{F51D606A-101C-4A73-917C-141F85DEF2B6}" type="presParOf" srcId="{402489FC-D4F4-4794-A4F3-BBB5AC3A2BC6}" destId="{B81BADA6-B7F8-4690-836E-F64B9D40B529}" srcOrd="3" destOrd="0" presId="urn:microsoft.com/office/officeart/2008/layout/AlternatingHexagons"/>
    <dgm:cxn modelId="{C59B8661-71F8-4C68-BAA7-5CA17D967986}" type="presParOf" srcId="{402489FC-D4F4-4794-A4F3-BBB5AC3A2BC6}" destId="{FA92F615-782F-489E-94BF-5AC7804F8CEE}" srcOrd="4" destOrd="0" presId="urn:microsoft.com/office/officeart/2008/layout/AlternatingHexagons"/>
    <dgm:cxn modelId="{5BC3806F-2978-4B81-B19F-8DF23A32A7E9}" type="presParOf" srcId="{8993F462-EA0F-430D-9D6A-44C56C3C6CD0}" destId="{E8FBC22D-358F-4A1C-B65E-5E935B77C943}" srcOrd="3" destOrd="0" presId="urn:microsoft.com/office/officeart/2008/layout/AlternatingHexagons"/>
    <dgm:cxn modelId="{754AA568-1A7B-4E7E-A293-FF6287FD924A}" type="presParOf" srcId="{8993F462-EA0F-430D-9D6A-44C56C3C6CD0}" destId="{5BE560BA-7729-4C2D-A935-45E13ED72093}" srcOrd="4" destOrd="0" presId="urn:microsoft.com/office/officeart/2008/layout/AlternatingHexagons"/>
    <dgm:cxn modelId="{F7729BF1-5C9E-4911-B018-250F3DE7A79E}" type="presParOf" srcId="{5BE560BA-7729-4C2D-A935-45E13ED72093}" destId="{6950D1D4-8DC5-42D0-BDA4-B69175E19698}" srcOrd="0" destOrd="0" presId="urn:microsoft.com/office/officeart/2008/layout/AlternatingHexagons"/>
    <dgm:cxn modelId="{6CCA226F-54A6-400F-A991-9C46D7C9577D}" type="presParOf" srcId="{5BE560BA-7729-4C2D-A935-45E13ED72093}" destId="{2B377A96-93C3-4E1C-9757-602B15CE742E}" srcOrd="1" destOrd="0" presId="urn:microsoft.com/office/officeart/2008/layout/AlternatingHexagons"/>
    <dgm:cxn modelId="{6863047A-DE52-418A-B381-570CF89122AF}" type="presParOf" srcId="{5BE560BA-7729-4C2D-A935-45E13ED72093}" destId="{45A2E3B4-0F00-4A95-AB4C-132A1C2A896C}" srcOrd="2" destOrd="0" presId="urn:microsoft.com/office/officeart/2008/layout/AlternatingHexagons"/>
    <dgm:cxn modelId="{2800402D-7A09-4435-99AA-831B7F74EBF9}" type="presParOf" srcId="{5BE560BA-7729-4C2D-A935-45E13ED72093}" destId="{6023F096-735E-4416-A78E-9B32F35CDF53}" srcOrd="3" destOrd="0" presId="urn:microsoft.com/office/officeart/2008/layout/AlternatingHexagons"/>
    <dgm:cxn modelId="{0FA306C9-5138-4A4F-BB0B-D0779819BE8E}" type="presParOf" srcId="{5BE560BA-7729-4C2D-A935-45E13ED72093}" destId="{DABEC713-B5E9-4228-9FEE-D00098DB692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0A854-0C3D-4E87-A8AD-5347FFA6FB6F}">
      <dsp:nvSpPr>
        <dsp:cNvPr id="0" name=""/>
        <dsp:cNvSpPr/>
      </dsp:nvSpPr>
      <dsp:spPr>
        <a:xfrm rot="5400000">
          <a:off x="4321013" y="98863"/>
          <a:ext cx="1484105" cy="129117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Indexing and similarity measure</a:t>
          </a:r>
          <a:endParaRPr lang="en-US" sz="1200" kern="1200" dirty="0"/>
        </a:p>
      </dsp:txBody>
      <dsp:txXfrm rot="-5400000">
        <a:off x="4618687" y="233669"/>
        <a:ext cx="888757" cy="1021559"/>
      </dsp:txXfrm>
    </dsp:sp>
    <dsp:sp modelId="{79EE4C5D-B65F-478C-8D95-0B58548022B3}">
      <dsp:nvSpPr>
        <dsp:cNvPr id="0" name=""/>
        <dsp:cNvSpPr/>
      </dsp:nvSpPr>
      <dsp:spPr>
        <a:xfrm>
          <a:off x="5522746" y="0"/>
          <a:ext cx="1656261" cy="890463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1B845-90BC-42DA-BA1F-AA5CEF49E2CE}">
      <dsp:nvSpPr>
        <dsp:cNvPr id="0" name=""/>
        <dsp:cNvSpPr/>
      </dsp:nvSpPr>
      <dsp:spPr>
        <a:xfrm rot="5400000">
          <a:off x="3039086" y="96466"/>
          <a:ext cx="1484105" cy="129117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Loading the entire data</a:t>
          </a:r>
          <a:endParaRPr lang="en-US" sz="1200" kern="1200" dirty="0"/>
        </a:p>
      </dsp:txBody>
      <dsp:txXfrm rot="-5400000">
        <a:off x="3336760" y="231272"/>
        <a:ext cx="888757" cy="1021559"/>
      </dsp:txXfrm>
    </dsp:sp>
    <dsp:sp modelId="{63001504-7721-4104-B21C-73A0FFC2F487}">
      <dsp:nvSpPr>
        <dsp:cNvPr id="0" name=""/>
        <dsp:cNvSpPr/>
      </dsp:nvSpPr>
      <dsp:spPr>
        <a:xfrm rot="5400000">
          <a:off x="3691452" y="1366556"/>
          <a:ext cx="1484105" cy="129117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Page Rank</a:t>
          </a:r>
          <a:endParaRPr lang="en-US" sz="1200" kern="1200" dirty="0"/>
        </a:p>
      </dsp:txBody>
      <dsp:txXfrm rot="-5400000">
        <a:off x="3989126" y="1501362"/>
        <a:ext cx="888757" cy="1021559"/>
      </dsp:txXfrm>
    </dsp:sp>
    <dsp:sp modelId="{55174080-D89E-460C-9493-A7A0F35F96C3}">
      <dsp:nvSpPr>
        <dsp:cNvPr id="0" name=""/>
        <dsp:cNvSpPr/>
      </dsp:nvSpPr>
      <dsp:spPr>
        <a:xfrm>
          <a:off x="2061314" y="1558925"/>
          <a:ext cx="1602833" cy="890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2F615-782F-489E-94BF-5AC7804F8CEE}">
      <dsp:nvSpPr>
        <dsp:cNvPr id="0" name=""/>
        <dsp:cNvSpPr/>
      </dsp:nvSpPr>
      <dsp:spPr>
        <a:xfrm rot="5400000">
          <a:off x="5015574" y="1358571"/>
          <a:ext cx="1484105" cy="129117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Recommendation system by collaborative filtering</a:t>
          </a:r>
          <a:endParaRPr lang="en-US" sz="1050" kern="1200" dirty="0"/>
        </a:p>
      </dsp:txBody>
      <dsp:txXfrm rot="-5400000">
        <a:off x="5313248" y="1493377"/>
        <a:ext cx="888757" cy="1021559"/>
      </dsp:txXfrm>
    </dsp:sp>
    <dsp:sp modelId="{6950D1D4-8DC5-42D0-BDA4-B69175E19698}">
      <dsp:nvSpPr>
        <dsp:cNvPr id="0" name=""/>
        <dsp:cNvSpPr/>
      </dsp:nvSpPr>
      <dsp:spPr>
        <a:xfrm rot="5400000">
          <a:off x="4321013" y="2618280"/>
          <a:ext cx="1484105" cy="129117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Sub-setting based on Field of study</a:t>
          </a:r>
          <a:endParaRPr lang="en-US" sz="1300" kern="1200" dirty="0"/>
        </a:p>
      </dsp:txBody>
      <dsp:txXfrm rot="-5400000">
        <a:off x="4618687" y="2753086"/>
        <a:ext cx="888757" cy="1021559"/>
      </dsp:txXfrm>
    </dsp:sp>
    <dsp:sp modelId="{2B377A96-93C3-4E1C-9757-602B15CE742E}">
      <dsp:nvSpPr>
        <dsp:cNvPr id="0" name=""/>
        <dsp:cNvSpPr/>
      </dsp:nvSpPr>
      <dsp:spPr>
        <a:xfrm>
          <a:off x="5747832" y="2818634"/>
          <a:ext cx="1656261" cy="890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EC713-B5E9-4228-9FEE-D00098DB6926}">
      <dsp:nvSpPr>
        <dsp:cNvPr id="0" name=""/>
        <dsp:cNvSpPr/>
      </dsp:nvSpPr>
      <dsp:spPr>
        <a:xfrm rot="5400000">
          <a:off x="2926547" y="2618280"/>
          <a:ext cx="1484105" cy="129117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Evaluation</a:t>
          </a:r>
          <a:endParaRPr lang="en-US" sz="1300" kern="1200" dirty="0"/>
        </a:p>
      </dsp:txBody>
      <dsp:txXfrm rot="-5400000">
        <a:off x="3224221" y="2753086"/>
        <a:ext cx="888757" cy="1021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63549-328A-49BA-A76A-BA19452AA4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D1F09-9EA8-40DC-8D75-72D383FC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0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758A4-0914-45B3-9480-B54110B9473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6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758A4-0914-45B3-9480-B54110B9473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3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4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3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9501" y="1211092"/>
            <a:ext cx="8825658" cy="1596504"/>
          </a:xfrm>
        </p:spPr>
        <p:txBody>
          <a:bodyPr/>
          <a:lstStyle/>
          <a:p>
            <a:pPr algn="ctr"/>
            <a:r>
              <a:rPr lang="en-US" dirty="0"/>
              <a:t>Microsoft Academic </a:t>
            </a:r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6820" y="4023361"/>
            <a:ext cx="10521230" cy="2276622"/>
          </a:xfrm>
        </p:spPr>
        <p:txBody>
          <a:bodyPr>
            <a:normAutofit fontScale="92500" lnSpcReduction="10000"/>
          </a:bodyPr>
          <a:lstStyle/>
          <a:p>
            <a:pPr algn="r" fontAlgn="base"/>
            <a:r>
              <a:rPr lang="en-US" dirty="0" smtClean="0"/>
              <a:t>Team members</a:t>
            </a:r>
          </a:p>
          <a:p>
            <a:pPr algn="r" fontAlgn="base"/>
            <a:r>
              <a:rPr lang="en-US" dirty="0" smtClean="0"/>
              <a:t>Arun</a:t>
            </a:r>
            <a:r>
              <a:rPr lang="en-US" dirty="0"/>
              <a:t> Ram​</a:t>
            </a:r>
          </a:p>
          <a:p>
            <a:pPr algn="r" fontAlgn="base"/>
            <a:r>
              <a:rPr lang="en-US" dirty="0"/>
              <a:t>Ganesh </a:t>
            </a:r>
            <a:r>
              <a:rPr lang="en-US" dirty="0" err="1"/>
              <a:t>Nagarajan</a:t>
            </a:r>
            <a:r>
              <a:rPr lang="en-US" dirty="0"/>
              <a:t>​</a:t>
            </a:r>
          </a:p>
          <a:p>
            <a:pPr algn="r" fontAlgn="base"/>
            <a:r>
              <a:rPr lang="en-US" dirty="0" err="1"/>
              <a:t>Neha</a:t>
            </a:r>
            <a:r>
              <a:rPr lang="en-US" dirty="0"/>
              <a:t> </a:t>
            </a:r>
            <a:r>
              <a:rPr lang="en-US" dirty="0" err="1"/>
              <a:t>Bisht</a:t>
            </a:r>
            <a:r>
              <a:rPr lang="en-US" dirty="0"/>
              <a:t>​</a:t>
            </a:r>
          </a:p>
          <a:p>
            <a:pPr algn="r" fontAlgn="base"/>
            <a:r>
              <a:rPr lang="en-US" dirty="0" err="1"/>
              <a:t>Siddharth</a:t>
            </a:r>
            <a:r>
              <a:rPr lang="en-US" dirty="0"/>
              <a:t> </a:t>
            </a:r>
            <a:r>
              <a:rPr lang="en-US" dirty="0" err="1"/>
              <a:t>Jayasankar</a:t>
            </a:r>
            <a:r>
              <a:rPr lang="en-US" dirty="0"/>
              <a:t>​</a:t>
            </a:r>
          </a:p>
          <a:p>
            <a:pPr algn="r" fontAlgn="base"/>
            <a:r>
              <a:rPr lang="en-US" dirty="0" err="1"/>
              <a:t>Nishant</a:t>
            </a:r>
            <a:r>
              <a:rPr lang="en-US" dirty="0"/>
              <a:t> Shah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01" y="719011"/>
            <a:ext cx="997402" cy="9841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08202" y="4023361"/>
            <a:ext cx="7828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 the Supervision of professor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Xiaozhong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Liu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gray">
          <a:xfrm>
            <a:off x="1309501" y="2120686"/>
            <a:ext cx="8825658" cy="15965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/>
              <a:t>Z 604 Big Data Analytics for web &amp; text</a:t>
            </a:r>
          </a:p>
          <a:p>
            <a:pPr algn="ctr"/>
            <a:r>
              <a:rPr lang="en-US" sz="2800" dirty="0" smtClean="0"/>
              <a:t>Final Project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91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27100"/>
            <a:ext cx="10058400" cy="1042377"/>
          </a:xfrm>
        </p:spPr>
        <p:txBody>
          <a:bodyPr/>
          <a:lstStyle/>
          <a:p>
            <a:pPr algn="ctr"/>
            <a:r>
              <a:rPr lang="en-US" dirty="0"/>
              <a:t>Collaborative Filtering </a:t>
            </a:r>
            <a:r>
              <a:rPr lang="en-US" dirty="0" smtClean="0"/>
              <a:t>- </a:t>
            </a:r>
            <a:r>
              <a:rPr lang="en-US" dirty="0"/>
              <a:t>Citations </a:t>
            </a:r>
            <a:r>
              <a:rPr lang="en-US" dirty="0" smtClean="0"/>
              <a:t>as Context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0440" y="2883877"/>
            <a:ext cx="7659374" cy="313592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order to give context for a recommendation, we ask the user to provide few citations that they plan to use for their paper</a:t>
            </a:r>
          </a:p>
          <a:p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, Paper A Cites 10 papers, we give any three papers as context citation to the algorithm</a:t>
            </a:r>
          </a:p>
          <a:p>
            <a:endParaRPr lang="en-US" dirty="0" smtClean="0"/>
          </a:p>
          <a:p>
            <a:r>
              <a:rPr lang="en-US" dirty="0" smtClean="0"/>
              <a:t>Matrix Factorization now uses this as implicit feedbacks and imputes other values</a:t>
            </a:r>
          </a:p>
          <a:p>
            <a:endParaRPr lang="en-US" dirty="0" smtClean="0"/>
          </a:p>
          <a:p>
            <a:r>
              <a:rPr lang="en-US" dirty="0" smtClean="0"/>
              <a:t>This can be compared to asking the user their initial preference for predicting similar movies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76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440" y="633046"/>
            <a:ext cx="7400674" cy="1406769"/>
          </a:xfrm>
        </p:spPr>
        <p:txBody>
          <a:bodyPr/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vercoming </a:t>
            </a:r>
            <a:r>
              <a:rPr lang="en-US" dirty="0" smtClean="0"/>
              <a:t>“Cold </a:t>
            </a:r>
            <a:r>
              <a:rPr lang="en-US" dirty="0" smtClean="0"/>
              <a:t>Start”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1090" y="2658794"/>
            <a:ext cx="7659374" cy="2236763"/>
          </a:xfrm>
        </p:spPr>
        <p:txBody>
          <a:bodyPr>
            <a:normAutofit/>
          </a:bodyPr>
          <a:lstStyle/>
          <a:p>
            <a:r>
              <a:rPr lang="en-US" dirty="0" smtClean="0"/>
              <a:t>Neo4j can be leveraged to give initial “guesses” for giving context to the </a:t>
            </a:r>
            <a:r>
              <a:rPr lang="en-US" dirty="0" smtClean="0"/>
              <a:t>recommendation</a:t>
            </a:r>
            <a:endParaRPr lang="en-US" dirty="0"/>
          </a:p>
          <a:p>
            <a:r>
              <a:rPr lang="en-US" dirty="0" smtClean="0"/>
              <a:t>Currently Cypher query for “Top 10 in-degrees” is a good initial guess, Followed by their most in-degrees in their neighbors, then hop by </a:t>
            </a:r>
            <a:r>
              <a:rPr lang="en-US" dirty="0" smtClean="0"/>
              <a:t>one</a:t>
            </a:r>
            <a:endParaRPr lang="en-US" dirty="0"/>
          </a:p>
          <a:p>
            <a:r>
              <a:rPr lang="en-US" dirty="0" smtClean="0"/>
              <a:t>Allows guided selection for users with “no idea where to start”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520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Collaborative Filtering </a:t>
            </a:r>
            <a:r>
              <a:rPr lang="en-US" dirty="0"/>
              <a:t>with BOW similarity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63437884"/>
              </p:ext>
            </p:extLst>
          </p:nvPr>
        </p:nvGraphicFramePr>
        <p:xfrm>
          <a:off x="1758462" y="2391508"/>
          <a:ext cx="9158067" cy="4564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49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Collaborative </a:t>
            </a:r>
            <a:r>
              <a:rPr lang="en-US" dirty="0"/>
              <a:t>filtering with </a:t>
            </a:r>
            <a:r>
              <a:rPr lang="en-US" dirty="0" smtClean="0"/>
              <a:t>Informed Prior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4160164"/>
              </p:ext>
            </p:extLst>
          </p:nvPr>
        </p:nvGraphicFramePr>
        <p:xfrm>
          <a:off x="1758462" y="2391508"/>
          <a:ext cx="9158067" cy="4564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305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Sample Citation Recommendations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7" y="2392484"/>
            <a:ext cx="11366696" cy="4465515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dirty="0">
                <a:solidFill>
                  <a:srgbClr val="FF0000"/>
                </a:solidFill>
              </a:rPr>
              <a:t>Paper</a:t>
            </a:r>
            <a:r>
              <a:rPr lang="en-US" sz="2900" b="1" dirty="0"/>
              <a:t>: an ensemble of grapheme and phoneme for machine transliteration </a:t>
            </a:r>
            <a:r>
              <a:rPr lang="en-US" sz="2900" b="1" dirty="0" smtClean="0"/>
              <a:t>(</a:t>
            </a:r>
            <a:r>
              <a:rPr lang="en-US" sz="2900" b="1" dirty="0"/>
              <a:t>language</a:t>
            </a:r>
            <a:r>
              <a:rPr lang="en-US" sz="2900" dirty="0"/>
              <a:t>)</a:t>
            </a:r>
          </a:p>
          <a:p>
            <a:pPr lvl="2"/>
            <a:r>
              <a:rPr lang="en-US" sz="2200" b="1" dirty="0" err="1" smtClean="0"/>
              <a:t>english</a:t>
            </a:r>
            <a:r>
              <a:rPr lang="en-US" sz="2200" b="1" dirty="0" smtClean="0"/>
              <a:t> </a:t>
            </a:r>
            <a:r>
              <a:rPr lang="en-US" sz="2200" b="1" dirty="0"/>
              <a:t>to </a:t>
            </a:r>
            <a:r>
              <a:rPr lang="en-US" sz="2200" b="1" dirty="0" err="1"/>
              <a:t>korean</a:t>
            </a:r>
            <a:r>
              <a:rPr lang="en-US" sz="2200" b="1" dirty="0"/>
              <a:t> </a:t>
            </a:r>
            <a:r>
              <a:rPr lang="en-US" sz="2200" dirty="0"/>
              <a:t>statistical </a:t>
            </a:r>
            <a:r>
              <a:rPr lang="en-US" sz="2200" b="1" dirty="0"/>
              <a:t>transliteration </a:t>
            </a:r>
            <a:r>
              <a:rPr lang="en-US" sz="2200" dirty="0"/>
              <a:t>for information </a:t>
            </a:r>
            <a:r>
              <a:rPr lang="en-US" sz="2200" dirty="0" smtClean="0"/>
              <a:t>retrieval</a:t>
            </a:r>
          </a:p>
          <a:p>
            <a:pPr lvl="2"/>
            <a:r>
              <a:rPr lang="en-US" sz="2200" dirty="0" smtClean="0"/>
              <a:t>automatic </a:t>
            </a:r>
            <a:r>
              <a:rPr lang="en-US" sz="2200" dirty="0"/>
              <a:t>identification and back transliteration of </a:t>
            </a:r>
            <a:r>
              <a:rPr lang="en-US" sz="2200" b="1" dirty="0"/>
              <a:t>foreign words </a:t>
            </a:r>
            <a:r>
              <a:rPr lang="en-US" sz="2200" dirty="0"/>
              <a:t>for information </a:t>
            </a:r>
            <a:r>
              <a:rPr lang="en-US" sz="2200" dirty="0" smtClean="0"/>
              <a:t>retrieval</a:t>
            </a:r>
          </a:p>
          <a:p>
            <a:pPr lvl="2"/>
            <a:r>
              <a:rPr lang="en-US" sz="2200" dirty="0" smtClean="0"/>
              <a:t>automatic </a:t>
            </a:r>
            <a:r>
              <a:rPr lang="en-US" sz="2200" dirty="0"/>
              <a:t>transliteration and back transliteration by decision tree </a:t>
            </a:r>
            <a:r>
              <a:rPr lang="en-US" sz="2200" dirty="0" smtClean="0"/>
              <a:t>learning</a:t>
            </a:r>
          </a:p>
          <a:p>
            <a:pPr lvl="2"/>
            <a:r>
              <a:rPr lang="en-US" sz="2200" b="1" dirty="0" err="1" smtClean="0"/>
              <a:t>japanese</a:t>
            </a:r>
            <a:r>
              <a:rPr lang="en-US" sz="2200" b="1" dirty="0" smtClean="0"/>
              <a:t> </a:t>
            </a:r>
            <a:r>
              <a:rPr lang="en-US" sz="2200" b="1" dirty="0" err="1"/>
              <a:t>english</a:t>
            </a:r>
            <a:r>
              <a:rPr lang="en-US" sz="2200" b="1" dirty="0"/>
              <a:t> cross language </a:t>
            </a:r>
            <a:r>
              <a:rPr lang="en-US" sz="2200" dirty="0"/>
              <a:t>information retrieval exploration of query translation and </a:t>
            </a:r>
            <a:r>
              <a:rPr lang="en-US" sz="2200" dirty="0" smtClean="0"/>
              <a:t>transliteration</a:t>
            </a:r>
          </a:p>
          <a:p>
            <a:pPr lvl="2"/>
            <a:r>
              <a:rPr lang="en-US" sz="2200" b="1" dirty="0" smtClean="0"/>
              <a:t>an </a:t>
            </a:r>
            <a:r>
              <a:rPr lang="en-US" sz="2200" b="1" dirty="0" err="1"/>
              <a:t>english</a:t>
            </a:r>
            <a:r>
              <a:rPr lang="en-US" sz="2200" b="1" dirty="0"/>
              <a:t> to </a:t>
            </a:r>
            <a:r>
              <a:rPr lang="en-US" sz="2200" b="1" dirty="0" err="1"/>
              <a:t>korean</a:t>
            </a:r>
            <a:r>
              <a:rPr lang="en-US" sz="2200" b="1" dirty="0"/>
              <a:t> transliteration model </a:t>
            </a:r>
            <a:r>
              <a:rPr lang="en-US" sz="2200" dirty="0"/>
              <a:t>of extended </a:t>
            </a:r>
            <a:r>
              <a:rPr lang="en-US" sz="2200" dirty="0" err="1"/>
              <a:t>markov</a:t>
            </a:r>
            <a:r>
              <a:rPr lang="en-US" sz="2200" dirty="0"/>
              <a:t> </a:t>
            </a:r>
            <a:r>
              <a:rPr lang="en-US" sz="2200" dirty="0" smtClean="0"/>
              <a:t>window</a:t>
            </a:r>
          </a:p>
          <a:p>
            <a:pPr lvl="2"/>
            <a:r>
              <a:rPr lang="en-US" sz="2200" dirty="0" smtClean="0"/>
              <a:t>an </a:t>
            </a:r>
            <a:r>
              <a:rPr lang="en-US" sz="2200" dirty="0"/>
              <a:t>ensemble of </a:t>
            </a:r>
            <a:r>
              <a:rPr lang="en-US" sz="2200" b="1" dirty="0"/>
              <a:t>transliteration models </a:t>
            </a:r>
            <a:r>
              <a:rPr lang="en-US" sz="2200" dirty="0"/>
              <a:t>for information </a:t>
            </a:r>
            <a:r>
              <a:rPr lang="en-US" sz="2200" dirty="0" smtClean="0"/>
              <a:t>retrieval</a:t>
            </a:r>
          </a:p>
          <a:p>
            <a:pPr lvl="2"/>
            <a:r>
              <a:rPr lang="en-US" sz="2200" dirty="0" smtClean="0"/>
              <a:t>mining </a:t>
            </a:r>
            <a:r>
              <a:rPr lang="en-US" sz="2200" dirty="0"/>
              <a:t>the web to create a language model for mapping between </a:t>
            </a:r>
            <a:r>
              <a:rPr lang="en-US" sz="2200" b="1" dirty="0" err="1"/>
              <a:t>english</a:t>
            </a:r>
            <a:r>
              <a:rPr lang="en-US" sz="2200" b="1" dirty="0"/>
              <a:t> names and phrases and </a:t>
            </a:r>
            <a:r>
              <a:rPr lang="en-US" sz="2200" b="1" dirty="0" smtClean="0"/>
              <a:t>Japanese</a:t>
            </a:r>
          </a:p>
          <a:p>
            <a:pPr lvl="2"/>
            <a:r>
              <a:rPr lang="en-US" sz="2200" dirty="0" smtClean="0"/>
              <a:t>backward </a:t>
            </a:r>
            <a:r>
              <a:rPr lang="en-US" sz="2200" dirty="0"/>
              <a:t>transliteration </a:t>
            </a:r>
            <a:r>
              <a:rPr lang="en-US" sz="2200" b="1" dirty="0"/>
              <a:t>for </a:t>
            </a:r>
            <a:r>
              <a:rPr lang="en-US" sz="2200" b="1" dirty="0" err="1"/>
              <a:t>thai</a:t>
            </a:r>
            <a:r>
              <a:rPr lang="en-US" sz="2200" b="1" dirty="0"/>
              <a:t> document </a:t>
            </a:r>
            <a:r>
              <a:rPr lang="en-US" sz="2200" b="1" dirty="0" smtClean="0"/>
              <a:t>retrieval</a:t>
            </a:r>
          </a:p>
          <a:p>
            <a:pPr lvl="2"/>
            <a:r>
              <a:rPr lang="en-US" sz="2200" dirty="0" err="1" smtClean="0"/>
              <a:t>uci</a:t>
            </a:r>
            <a:r>
              <a:rPr lang="en-US" sz="2200" dirty="0" smtClean="0"/>
              <a:t> </a:t>
            </a:r>
            <a:r>
              <a:rPr lang="en-US" sz="2200" dirty="0"/>
              <a:t>repository of machine learning </a:t>
            </a:r>
            <a:r>
              <a:rPr lang="en-US" sz="2200" dirty="0" smtClean="0"/>
              <a:t>databases</a:t>
            </a:r>
          </a:p>
          <a:p>
            <a:pPr lvl="2"/>
            <a:r>
              <a:rPr lang="en-US" sz="2200" dirty="0" smtClean="0"/>
              <a:t>generating </a:t>
            </a:r>
            <a:r>
              <a:rPr lang="en-US" sz="2200" dirty="0"/>
              <a:t>phonetic cognates to handle named entities </a:t>
            </a:r>
            <a:r>
              <a:rPr lang="en-US" sz="2200" b="1" dirty="0"/>
              <a:t>in </a:t>
            </a:r>
            <a:r>
              <a:rPr lang="en-US" sz="2200" b="1" dirty="0" err="1"/>
              <a:t>english</a:t>
            </a:r>
            <a:r>
              <a:rPr lang="en-US" sz="2200" b="1" dirty="0"/>
              <a:t> </a:t>
            </a:r>
            <a:r>
              <a:rPr lang="en-US" sz="2200" b="1" dirty="0" err="1"/>
              <a:t>chinese</a:t>
            </a:r>
            <a:r>
              <a:rPr lang="en-US" sz="2200" b="1" dirty="0"/>
              <a:t> cross language spoken document </a:t>
            </a:r>
            <a:r>
              <a:rPr lang="en-US" sz="2200" b="1" dirty="0" smtClean="0"/>
              <a:t>retrieval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8293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279943"/>
            <a:ext cx="9803777" cy="4254500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sz="2200" b="1" dirty="0" smtClean="0">
                <a:solidFill>
                  <a:srgbClr val="FF0000"/>
                </a:solidFill>
              </a:rPr>
              <a:t>Paper</a:t>
            </a:r>
            <a:r>
              <a:rPr lang="en-US" sz="2200" b="1" dirty="0" smtClean="0"/>
              <a:t>: </a:t>
            </a:r>
            <a:r>
              <a:rPr lang="en-US" sz="2200" b="1" dirty="0"/>
              <a:t>who is who in the end recognizing pianists by their final </a:t>
            </a:r>
            <a:r>
              <a:rPr lang="en-US" sz="2200" b="1" dirty="0" err="1"/>
              <a:t>ritardandi</a:t>
            </a:r>
            <a:r>
              <a:rPr lang="en-US" sz="2200" b="1" dirty="0"/>
              <a:t>(music) </a:t>
            </a:r>
            <a:endParaRPr lang="en-US" sz="2200" b="1" dirty="0" smtClean="0"/>
          </a:p>
          <a:p>
            <a:pPr lvl="2"/>
            <a:r>
              <a:rPr lang="en-US" sz="1800" dirty="0" smtClean="0"/>
              <a:t>automatic </a:t>
            </a:r>
            <a:r>
              <a:rPr lang="en-US" sz="1800" dirty="0"/>
              <a:t>identification of </a:t>
            </a:r>
            <a:r>
              <a:rPr lang="en-US" sz="1800" b="1" dirty="0"/>
              <a:t>music performers </a:t>
            </a:r>
            <a:r>
              <a:rPr lang="en-US" sz="1800" dirty="0"/>
              <a:t>with learning </a:t>
            </a:r>
            <a:r>
              <a:rPr lang="en-US" sz="1800" dirty="0" smtClean="0"/>
              <a:t>ensembles</a:t>
            </a:r>
          </a:p>
          <a:p>
            <a:pPr lvl="2"/>
            <a:r>
              <a:rPr lang="en-US" sz="1800" b="1" dirty="0" smtClean="0"/>
              <a:t>relational </a:t>
            </a:r>
            <a:r>
              <a:rPr lang="en-US" sz="1800" b="1" dirty="0" err="1"/>
              <a:t>ibl</a:t>
            </a:r>
            <a:r>
              <a:rPr lang="en-US" sz="1800" b="1" dirty="0"/>
              <a:t> in </a:t>
            </a:r>
            <a:r>
              <a:rPr lang="en-US" sz="1800" b="1" dirty="0" smtClean="0"/>
              <a:t>music</a:t>
            </a:r>
            <a:r>
              <a:rPr lang="en-US" sz="1800" dirty="0" smtClean="0"/>
              <a:t> with </a:t>
            </a:r>
            <a:r>
              <a:rPr lang="en-US" sz="1800" dirty="0"/>
              <a:t>a new structural similarity </a:t>
            </a:r>
            <a:r>
              <a:rPr lang="en-US" sz="1800" dirty="0" smtClean="0"/>
              <a:t>measure</a:t>
            </a:r>
          </a:p>
          <a:p>
            <a:pPr lvl="2"/>
            <a:r>
              <a:rPr lang="en-US" sz="1800" dirty="0" smtClean="0"/>
              <a:t>in </a:t>
            </a:r>
            <a:r>
              <a:rPr lang="en-US" sz="1800" dirty="0"/>
              <a:t>search of the </a:t>
            </a:r>
            <a:r>
              <a:rPr lang="en-US" sz="1800" b="1" dirty="0" err="1"/>
              <a:t>horowitz</a:t>
            </a:r>
            <a:r>
              <a:rPr lang="en-US" sz="1800" b="1" dirty="0"/>
              <a:t> </a:t>
            </a:r>
            <a:r>
              <a:rPr lang="en-US" sz="1800" b="1" dirty="0" smtClean="0"/>
              <a:t>factor</a:t>
            </a:r>
          </a:p>
          <a:p>
            <a:pPr lvl="2"/>
            <a:r>
              <a:rPr lang="en-US" sz="1800" dirty="0" smtClean="0"/>
              <a:t>discovering </a:t>
            </a:r>
            <a:r>
              <a:rPr lang="en-US" sz="1800" dirty="0"/>
              <a:t>simple rules in complex data a meta learning algorithm and some surprising </a:t>
            </a:r>
            <a:r>
              <a:rPr lang="en-US" sz="1800" b="1" dirty="0"/>
              <a:t>musical </a:t>
            </a:r>
            <a:r>
              <a:rPr lang="en-US" sz="1800" b="1" dirty="0" smtClean="0"/>
              <a:t>discoveries</a:t>
            </a:r>
          </a:p>
          <a:p>
            <a:pPr lvl="2"/>
            <a:r>
              <a:rPr lang="en-US" sz="1800" dirty="0" smtClean="0"/>
              <a:t>roc </a:t>
            </a:r>
            <a:r>
              <a:rPr lang="en-US" sz="1800" dirty="0"/>
              <a:t>graphs notes and practical considerations for </a:t>
            </a:r>
            <a:r>
              <a:rPr lang="en-US" sz="1800" dirty="0" smtClean="0"/>
              <a:t>researchers</a:t>
            </a:r>
          </a:p>
          <a:p>
            <a:pPr lvl="2"/>
            <a:r>
              <a:rPr lang="en-US" sz="1800" dirty="0" smtClean="0"/>
              <a:t>modeling </a:t>
            </a:r>
            <a:r>
              <a:rPr lang="en-US" sz="1800" dirty="0"/>
              <a:t>expressive </a:t>
            </a:r>
            <a:r>
              <a:rPr lang="en-US" sz="1800" b="1" dirty="0"/>
              <a:t>music performance in </a:t>
            </a:r>
            <a:r>
              <a:rPr lang="en-US" sz="1800" b="1" dirty="0" smtClean="0"/>
              <a:t>jazz</a:t>
            </a:r>
            <a:endParaRPr lang="en-US" sz="1800" b="1" dirty="0"/>
          </a:p>
          <a:p>
            <a:pPr lvl="2"/>
            <a:r>
              <a:rPr lang="en-US" sz="1800" dirty="0" smtClean="0"/>
              <a:t>data </a:t>
            </a:r>
            <a:r>
              <a:rPr lang="en-US" sz="1800" dirty="0"/>
              <a:t>mining an overview from a database </a:t>
            </a:r>
            <a:r>
              <a:rPr lang="en-US" sz="1800" dirty="0" smtClean="0"/>
              <a:t>perspective</a:t>
            </a:r>
          </a:p>
          <a:p>
            <a:pPr lvl="2"/>
            <a:r>
              <a:rPr lang="en-US" sz="1800" dirty="0" smtClean="0"/>
              <a:t>automatic </a:t>
            </a:r>
            <a:r>
              <a:rPr lang="en-US" sz="1800" dirty="0"/>
              <a:t>recognition of </a:t>
            </a:r>
            <a:r>
              <a:rPr lang="en-US" sz="1800" b="1" dirty="0"/>
              <a:t>famous artists</a:t>
            </a:r>
            <a:r>
              <a:rPr lang="en-US" sz="1800" dirty="0"/>
              <a:t> by </a:t>
            </a:r>
            <a:r>
              <a:rPr lang="en-US" sz="1800" dirty="0" smtClean="0"/>
              <a:t>machine</a:t>
            </a:r>
          </a:p>
          <a:p>
            <a:pPr lvl="2"/>
            <a:r>
              <a:rPr lang="en-US" sz="1800" dirty="0" smtClean="0"/>
              <a:t>the </a:t>
            </a:r>
            <a:r>
              <a:rPr lang="en-US" sz="1800" dirty="0"/>
              <a:t>retrieval of document images a brief </a:t>
            </a:r>
            <a:r>
              <a:rPr lang="en-US" sz="1800" dirty="0" smtClean="0"/>
              <a:t>survey</a:t>
            </a:r>
          </a:p>
          <a:p>
            <a:pPr lvl="2"/>
            <a:r>
              <a:rPr lang="en-US" sz="1800" dirty="0" smtClean="0"/>
              <a:t>the </a:t>
            </a:r>
            <a:r>
              <a:rPr lang="en-US" sz="1800" dirty="0"/>
              <a:t>strength of weak </a:t>
            </a:r>
            <a:r>
              <a:rPr lang="en-US" sz="1800" dirty="0" smtClean="0"/>
              <a:t>learnability</a:t>
            </a:r>
            <a:endParaRPr 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1307353" y="11260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smtClean="0"/>
              <a:t>Sample Citation Recommendations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44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053884"/>
            <a:ext cx="10394620" cy="464937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Paper</a:t>
            </a:r>
            <a:r>
              <a:rPr lang="en-US" b="1" dirty="0"/>
              <a:t>: new machine learning methods for prediction of protein secondary structures </a:t>
            </a:r>
            <a:endParaRPr lang="en-US" b="1" dirty="0" smtClean="0"/>
          </a:p>
          <a:p>
            <a:pPr lvl="2"/>
            <a:r>
              <a:rPr lang="en-US" dirty="0" smtClean="0"/>
              <a:t>automated </a:t>
            </a:r>
            <a:r>
              <a:rPr lang="en-US" dirty="0"/>
              <a:t>discovery of </a:t>
            </a:r>
            <a:r>
              <a:rPr lang="en-US" b="1" dirty="0"/>
              <a:t>structural signatures of protein </a:t>
            </a:r>
            <a:r>
              <a:rPr lang="en-US" dirty="0"/>
              <a:t>fold and </a:t>
            </a:r>
            <a:r>
              <a:rPr lang="en-US" dirty="0" smtClean="0"/>
              <a:t>function</a:t>
            </a:r>
          </a:p>
          <a:p>
            <a:pPr lvl="2"/>
            <a:r>
              <a:rPr lang="en-US" b="1" dirty="0"/>
              <a:t>protein secondary structure </a:t>
            </a:r>
            <a:r>
              <a:rPr lang="en-US" dirty="0"/>
              <a:t>prediction using logic based machine </a:t>
            </a:r>
            <a:r>
              <a:rPr lang="en-US" dirty="0" smtClean="0"/>
              <a:t>learning</a:t>
            </a:r>
          </a:p>
          <a:p>
            <a:pPr lvl="2"/>
            <a:r>
              <a:rPr lang="en-US" dirty="0"/>
              <a:t>drug design by machine learning the use of inductive logic programming to model the structure activity relationships of trimethoprim analogues binding to </a:t>
            </a:r>
            <a:r>
              <a:rPr lang="en-US" b="1" dirty="0" err="1"/>
              <a:t>dihydrofolate</a:t>
            </a:r>
            <a:r>
              <a:rPr lang="en-US" b="1" dirty="0"/>
              <a:t> </a:t>
            </a:r>
            <a:r>
              <a:rPr lang="en-US" b="1" dirty="0" smtClean="0"/>
              <a:t>reductase</a:t>
            </a:r>
          </a:p>
          <a:p>
            <a:pPr lvl="2"/>
            <a:r>
              <a:rPr lang="en-US" dirty="0"/>
              <a:t>structure activity relationships derived by machine learning the use of atoms and their bond </a:t>
            </a:r>
            <a:r>
              <a:rPr lang="en-US" dirty="0" err="1"/>
              <a:t>connectivities</a:t>
            </a:r>
            <a:r>
              <a:rPr lang="en-US" dirty="0"/>
              <a:t> to predict </a:t>
            </a:r>
            <a:r>
              <a:rPr lang="en-US" b="1" dirty="0"/>
              <a:t>mutagenicity by </a:t>
            </a:r>
            <a:r>
              <a:rPr lang="en-US" dirty="0"/>
              <a:t>inductive logic </a:t>
            </a:r>
            <a:r>
              <a:rPr lang="en-US" dirty="0" smtClean="0"/>
              <a:t>programming</a:t>
            </a:r>
          </a:p>
          <a:p>
            <a:pPr lvl="2"/>
            <a:r>
              <a:rPr lang="en-US" dirty="0"/>
              <a:t>parallel and sequential algorithms for data mining using inductive </a:t>
            </a:r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effect of relational background knowledge on learning of </a:t>
            </a:r>
            <a:r>
              <a:rPr lang="en-US" b="1" dirty="0"/>
              <a:t>protein three dimensional fold </a:t>
            </a:r>
            <a:r>
              <a:rPr lang="en-US" b="1" dirty="0" smtClean="0"/>
              <a:t>signatures</a:t>
            </a:r>
          </a:p>
          <a:p>
            <a:pPr lvl="2"/>
            <a:r>
              <a:rPr lang="en-US" dirty="0" smtClean="0"/>
              <a:t>Foundations </a:t>
            </a:r>
            <a:r>
              <a:rPr lang="en-US" dirty="0"/>
              <a:t>of inductive logic </a:t>
            </a:r>
            <a:r>
              <a:rPr lang="en-US" dirty="0" smtClean="0"/>
              <a:t>programming</a:t>
            </a:r>
          </a:p>
          <a:p>
            <a:pPr lvl="2"/>
            <a:r>
              <a:rPr lang="en-US" dirty="0"/>
              <a:t>inductive logic </a:t>
            </a:r>
            <a:r>
              <a:rPr lang="en-US" dirty="0" smtClean="0"/>
              <a:t>programming</a:t>
            </a:r>
          </a:p>
          <a:p>
            <a:pPr lvl="2"/>
            <a:r>
              <a:rPr lang="en-US" dirty="0" smtClean="0"/>
              <a:t>theory </a:t>
            </a:r>
            <a:r>
              <a:rPr lang="en-US" dirty="0"/>
              <a:t>completion using inverse </a:t>
            </a:r>
            <a:r>
              <a:rPr lang="en-US" dirty="0" smtClean="0"/>
              <a:t>entailment</a:t>
            </a:r>
          </a:p>
          <a:p>
            <a:pPr lvl="2"/>
            <a:r>
              <a:rPr lang="en-US" dirty="0"/>
              <a:t>probabilistic inductive logic programming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307353" y="11260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smtClean="0"/>
              <a:t>Sample Citation Recommendations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99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305687" cy="3416300"/>
          </a:xfrm>
        </p:spPr>
        <p:txBody>
          <a:bodyPr/>
          <a:lstStyle/>
          <a:p>
            <a:r>
              <a:rPr lang="en-US" dirty="0" smtClean="0"/>
              <a:t>Predictive analysis is done for fields of Information Retrieval and Machine Learning only.</a:t>
            </a:r>
          </a:p>
          <a:p>
            <a:r>
              <a:rPr lang="en-US" dirty="0" smtClean="0"/>
              <a:t>We were able to provide useful citations but not the same as ground truth</a:t>
            </a:r>
          </a:p>
          <a:p>
            <a:r>
              <a:rPr lang="en-US" dirty="0" smtClean="0"/>
              <a:t>There is room for improvement of accuracy.</a:t>
            </a:r>
          </a:p>
          <a:p>
            <a:endParaRPr lang="en-US" dirty="0" smtClean="0"/>
          </a:p>
        </p:txBody>
      </p:sp>
      <p:pic>
        <p:nvPicPr>
          <p:cNvPr id="1026" name="Picture 2" descr="http://images.christianpost.com/full/69817/knowing-your-limita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158" y="2603500"/>
            <a:ext cx="57150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2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309" y="2632612"/>
            <a:ext cx="4345513" cy="3416300"/>
          </a:xfrm>
        </p:spPr>
        <p:txBody>
          <a:bodyPr/>
          <a:lstStyle/>
          <a:p>
            <a:r>
              <a:rPr lang="en-US" dirty="0" smtClean="0"/>
              <a:t>Integrate page-rank for increasing accuracy.</a:t>
            </a:r>
          </a:p>
          <a:p>
            <a:r>
              <a:rPr lang="en-US" dirty="0" smtClean="0"/>
              <a:t>Include paper abstract and full paper text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http://dailyconversions.com/wp-content/uploads/2014/08/Plan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371" y="2603500"/>
            <a:ext cx="3579551" cy="379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9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514325" cy="3544082"/>
          </a:xfrm>
        </p:spPr>
        <p:txBody>
          <a:bodyPr/>
          <a:lstStyle/>
          <a:p>
            <a:r>
              <a:rPr lang="en-US" dirty="0" smtClean="0"/>
              <a:t>The title of the paper provides limited information to predict accurate citations.</a:t>
            </a:r>
          </a:p>
          <a:p>
            <a:r>
              <a:rPr lang="en-US" dirty="0" smtClean="0"/>
              <a:t>The more specific the context citations are the better the output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http://slideshare-wordpress-blog-pictures.s3.amazonaws.com/PracticePresenta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759" y="2266803"/>
            <a:ext cx="3046000" cy="409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7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the title and keywords of a </a:t>
            </a:r>
            <a:r>
              <a:rPr lang="en-US" dirty="0" smtClean="0"/>
              <a:t>paper, predict useful papers </a:t>
            </a:r>
            <a:r>
              <a:rPr lang="en-US" dirty="0"/>
              <a:t>for citation.​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www.hubresearch.ca/wp-content/uploads/2015/07/study-question-and-design-workshop-57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442" y="2406651"/>
            <a:ext cx="5148739" cy="361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786215" y="5231892"/>
            <a:ext cx="7669211" cy="4830781"/>
          </a:xfrm>
        </p:spPr>
        <p:txBody>
          <a:bodyPr/>
          <a:lstStyle/>
          <a:p>
            <a:endParaRPr lang="en-US"/>
          </a:p>
        </p:txBody>
      </p:sp>
      <p:pic>
        <p:nvPicPr>
          <p:cNvPr id="5122" name="Picture 2" descr="https://bossysmile.files.wordpress.com/2011/07/student-clip-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231" y="1926771"/>
            <a:ext cx="4104180" cy="393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atxcatholic.com/wp-content/uploads/2013/06/thatsallfol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9262"/>
            <a:ext cx="11226799" cy="597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4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Huge amount of research means numerous papers on similar topics</a:t>
            </a:r>
            <a:endParaRPr lang="en-US" dirty="0"/>
          </a:p>
          <a:p>
            <a:r>
              <a:rPr lang="en-US" dirty="0" smtClean="0"/>
              <a:t>Searching all papers is impossible</a:t>
            </a:r>
          </a:p>
          <a:p>
            <a:r>
              <a:rPr lang="en-US" dirty="0" smtClean="0"/>
              <a:t>Providing accurate citations is a tough ask</a:t>
            </a:r>
          </a:p>
          <a:p>
            <a:r>
              <a:rPr lang="en-US" dirty="0" smtClean="0"/>
              <a:t>Uncertainty in choosing accurate citations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://earpenterprises.com/wp-content/uploads/2014/05/Fact-vs-Fiction_dp_I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34" y="2603501"/>
            <a:ext cx="3360138" cy="341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6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Affiliations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Affiliation name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Authors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Author name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Conference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Short name (abbreviation)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Full name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 err="1"/>
              <a:t>ConferenceInstances</a:t>
            </a:r>
            <a:endParaRPr lang="en-US" b="1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Short name (abbreviation)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Full name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 err="1"/>
              <a:t>FieldsOfStudy</a:t>
            </a:r>
            <a:endParaRPr lang="en-US" b="1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Field of study name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Journals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Journal name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Papers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Paper ID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Normalized paper title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Paper publish year</a:t>
            </a:r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r>
              <a:rPr lang="en-US" b="1" dirty="0" err="1"/>
              <a:t>PaperAuthorAffiliations</a:t>
            </a:r>
            <a:endParaRPr lang="en-US" b="1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Original affiliation name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Normalized affiliation name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Author sequence number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 err="1"/>
              <a:t>PaperKeywords</a:t>
            </a:r>
            <a:endParaRPr lang="en-US" b="1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Paper ID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Keyword name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Field of study ID mapped to keyword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 err="1"/>
              <a:t>PaperReferences</a:t>
            </a:r>
            <a:endParaRPr lang="en-US" b="1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Paper ID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Paper reference ID</a:t>
            </a:r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r>
              <a:rPr lang="en-US" b="1" dirty="0" err="1"/>
              <a:t>PaperUrls</a:t>
            </a:r>
            <a:endParaRPr lang="en-US" b="1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Paper ID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9684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877" y="656420"/>
            <a:ext cx="7886700" cy="1004073"/>
          </a:xfrm>
        </p:spPr>
        <p:txBody>
          <a:bodyPr/>
          <a:lstStyle/>
          <a:p>
            <a:pPr algn="ctr"/>
            <a:r>
              <a:rPr lang="en-US" dirty="0"/>
              <a:t>Dataset Summary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277" y="2386147"/>
            <a:ext cx="4344867" cy="4169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357" y="4016036"/>
            <a:ext cx="4734586" cy="7716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9293" y="2016815"/>
            <a:ext cx="301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Hive Table Summary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58121" y="3346096"/>
            <a:ext cx="301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Hive Row Counts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35690" y="2515099"/>
            <a:ext cx="427094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Subset of all papers on Information Retrieval &amp; 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0966" y="5088277"/>
            <a:ext cx="446097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~100,000 Papers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~200,000 Relationships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4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673964"/>
              </p:ext>
            </p:extLst>
          </p:nvPr>
        </p:nvGraphicFramePr>
        <p:xfrm>
          <a:off x="1155700" y="2603499"/>
          <a:ext cx="9465408" cy="400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659" y="2379739"/>
            <a:ext cx="1503105" cy="1433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78" y="4176639"/>
            <a:ext cx="214312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790" y="2742808"/>
            <a:ext cx="1767268" cy="13068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88" y="4176639"/>
            <a:ext cx="1596676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91" y="5371175"/>
            <a:ext cx="1503666" cy="10134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862" y="5329815"/>
            <a:ext cx="1096180" cy="109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 Data indexation method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38375"/>
            <a:ext cx="5936605" cy="4619625"/>
          </a:xfrm>
        </p:spPr>
      </p:pic>
    </p:spTree>
    <p:extLst>
      <p:ext uri="{BB962C8B-B14F-4D97-AF65-F5344CB8AC3E}">
        <p14:creationId xmlns:p14="http://schemas.microsoft.com/office/powerpoint/2010/main" val="371890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Paper title similarity using </a:t>
            </a:r>
            <a:r>
              <a:rPr lang="en-US" dirty="0" err="1" smtClean="0"/>
              <a:t>Lucene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Indexing using Standard Analyzer</a:t>
            </a:r>
          </a:p>
          <a:p>
            <a:pPr lvl="1"/>
            <a:r>
              <a:rPr lang="en-US" dirty="0"/>
              <a:t>Remove stop words</a:t>
            </a:r>
          </a:p>
          <a:p>
            <a:pPr lvl="1"/>
            <a:r>
              <a:rPr lang="en-US" dirty="0"/>
              <a:t>Tokenize title</a:t>
            </a:r>
          </a:p>
          <a:p>
            <a:pPr lvl="1"/>
            <a:r>
              <a:rPr lang="en-US" dirty="0" err="1"/>
              <a:t>PaperID</a:t>
            </a:r>
            <a:r>
              <a:rPr lang="en-US" dirty="0"/>
              <a:t> , Title , Keywords were indexed as text fields</a:t>
            </a:r>
            <a:r>
              <a:rPr lang="en-US" dirty="0" smtClean="0"/>
              <a:t>.</a:t>
            </a:r>
          </a:p>
          <a:p>
            <a:pPr marL="342900" lvl="1" indent="-342900"/>
            <a:r>
              <a:rPr lang="en-US" sz="1800" dirty="0" smtClean="0"/>
              <a:t>Title similarity using Default Similarity.</a:t>
            </a:r>
          </a:p>
          <a:p>
            <a:pPr marL="742950" lvl="2" indent="-342900"/>
            <a:endParaRPr lang="en-US" dirty="0" smtClean="0"/>
          </a:p>
          <a:p>
            <a:pPr marL="342900" lvl="1" indent="-342900"/>
            <a:endParaRPr lang="en-US" sz="1800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587" y="4414826"/>
            <a:ext cx="6590476" cy="523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982" y="5261504"/>
            <a:ext cx="2352381" cy="5714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92" y="5275789"/>
            <a:ext cx="1704762" cy="5428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84" y="5337694"/>
            <a:ext cx="1761905" cy="4666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635" y="5034053"/>
            <a:ext cx="1942857" cy="980952"/>
          </a:xfrm>
          <a:prstGeom prst="rect">
            <a:avLst/>
          </a:prstGeom>
        </p:spPr>
      </p:pic>
      <p:cxnSp>
        <p:nvCxnSpPr>
          <p:cNvPr id="16" name="Elbow Connector 15"/>
          <p:cNvCxnSpPr>
            <a:endCxn id="12" idx="0"/>
          </p:cNvCxnSpPr>
          <p:nvPr/>
        </p:nvCxnSpPr>
        <p:spPr>
          <a:xfrm rot="10800000" flipV="1">
            <a:off x="1995774" y="4743987"/>
            <a:ext cx="1718977" cy="531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>
            <a:off x="4041780" y="4750333"/>
            <a:ext cx="517517" cy="504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5833436" y="4823786"/>
            <a:ext cx="428088" cy="268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6491555" y="4777055"/>
            <a:ext cx="704314" cy="638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0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39" y="744220"/>
            <a:ext cx="9509760" cy="1098648"/>
          </a:xfrm>
        </p:spPr>
        <p:txBody>
          <a:bodyPr/>
          <a:lstStyle/>
          <a:p>
            <a:pPr algn="ctr"/>
            <a:r>
              <a:rPr lang="en-US" dirty="0" smtClean="0"/>
              <a:t>Collaborative Filtering : </a:t>
            </a:r>
            <a:r>
              <a:rPr lang="en-US" dirty="0" smtClean="0"/>
              <a:t>Low </a:t>
            </a:r>
            <a:r>
              <a:rPr lang="en-US" dirty="0" smtClean="0"/>
              <a:t>Rank Matrix Factorization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184" y="2497935"/>
            <a:ext cx="4391638" cy="173379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390440" y="4417454"/>
            <a:ext cx="7363160" cy="1602349"/>
          </a:xfrm>
        </p:spPr>
        <p:txBody>
          <a:bodyPr>
            <a:normAutofit/>
          </a:bodyPr>
          <a:lstStyle/>
          <a:p>
            <a:r>
              <a:rPr lang="en-US" dirty="0" smtClean="0"/>
              <a:t>Based on Low-Rank Matrix Factorization</a:t>
            </a:r>
          </a:p>
          <a:p>
            <a:r>
              <a:rPr lang="en-US" dirty="0" smtClean="0"/>
              <a:t>Analogy : Citing paper is user, Cited Paper is product</a:t>
            </a:r>
          </a:p>
          <a:p>
            <a:r>
              <a:rPr lang="en-US" dirty="0" smtClean="0"/>
              <a:t>Suggest Similar product to the user</a:t>
            </a:r>
          </a:p>
          <a:p>
            <a:r>
              <a:rPr lang="en-US" dirty="0" smtClean="0"/>
              <a:t>Uses Spark’s </a:t>
            </a:r>
            <a:r>
              <a:rPr lang="en-US" dirty="0" err="1" smtClean="0"/>
              <a:t>mllib</a:t>
            </a:r>
            <a:r>
              <a:rPr lang="en-US" dirty="0" smtClean="0"/>
              <a:t>. Best model MSE : 0.06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1136</TotalTime>
  <Words>831</Words>
  <Application>Microsoft Office PowerPoint</Application>
  <PresentationFormat>Widescreen</PresentationFormat>
  <Paragraphs>156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 Boardroom</vt:lpstr>
      <vt:lpstr>Microsoft Academic Graph</vt:lpstr>
      <vt:lpstr>Research Question</vt:lpstr>
      <vt:lpstr>Background</vt:lpstr>
      <vt:lpstr>Data Set Description</vt:lpstr>
      <vt:lpstr>Dataset Summary</vt:lpstr>
      <vt:lpstr>Tools</vt:lpstr>
      <vt:lpstr> Data indexation method</vt:lpstr>
      <vt:lpstr>Paper title similarity using Lucene</vt:lpstr>
      <vt:lpstr>Collaborative Filtering : Low Rank Matrix Factorization</vt:lpstr>
      <vt:lpstr>Collaborative Filtering - Citations as Context </vt:lpstr>
      <vt:lpstr>Overcoming “Cold Start” Problem</vt:lpstr>
      <vt:lpstr>Collaborative Filtering with BOW similarity</vt:lpstr>
      <vt:lpstr>Collaborative filtering with Informed Prior</vt:lpstr>
      <vt:lpstr>Sample Citation Recommendations</vt:lpstr>
      <vt:lpstr> </vt:lpstr>
      <vt:lpstr> </vt:lpstr>
      <vt:lpstr>Limitation</vt:lpstr>
      <vt:lpstr>Future work</vt:lpstr>
      <vt:lpstr>Conclusion</vt:lpstr>
      <vt:lpstr>Questions ?</vt:lpstr>
      <vt:lpstr>PowerPoint Presentation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Bowman, Lane Adam</dc:creator>
  <cp:lastModifiedBy>Arun Ram</cp:lastModifiedBy>
  <cp:revision>72</cp:revision>
  <dcterms:created xsi:type="dcterms:W3CDTF">2015-11-05T14:28:27Z</dcterms:created>
  <dcterms:modified xsi:type="dcterms:W3CDTF">2016-04-26T08:28:54Z</dcterms:modified>
</cp:coreProperties>
</file>