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6"/>
  </p:notesMasterIdLst>
  <p:sldIdLst>
    <p:sldId id="256" r:id="rId5"/>
    <p:sldId id="10330" r:id="rId6"/>
    <p:sldId id="257" r:id="rId7"/>
    <p:sldId id="263" r:id="rId8"/>
    <p:sldId id="260" r:id="rId9"/>
    <p:sldId id="10304" r:id="rId10"/>
    <p:sldId id="10320" r:id="rId11"/>
    <p:sldId id="10321" r:id="rId12"/>
    <p:sldId id="10307" r:id="rId13"/>
    <p:sldId id="10322" r:id="rId14"/>
    <p:sldId id="10323" r:id="rId15"/>
    <p:sldId id="10324" r:id="rId16"/>
    <p:sldId id="10325" r:id="rId17"/>
    <p:sldId id="10326" r:id="rId18"/>
    <p:sldId id="10327" r:id="rId19"/>
    <p:sldId id="10308" r:id="rId20"/>
    <p:sldId id="10310" r:id="rId21"/>
    <p:sldId id="10314" r:id="rId22"/>
    <p:sldId id="10318" r:id="rId23"/>
    <p:sldId id="10317" r:id="rId24"/>
    <p:sldId id="10316" r:id="rId25"/>
    <p:sldId id="10319" r:id="rId26"/>
    <p:sldId id="10315" r:id="rId27"/>
    <p:sldId id="10309" r:id="rId28"/>
    <p:sldId id="10306" r:id="rId29"/>
    <p:sldId id="10328" r:id="rId30"/>
    <p:sldId id="10311" r:id="rId31"/>
    <p:sldId id="10312" r:id="rId32"/>
    <p:sldId id="10329" r:id="rId33"/>
    <p:sldId id="10313" r:id="rId34"/>
    <p:sldId id="10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008000"/>
    <a:srgbClr val="006256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69" autoAdjust="0"/>
  </p:normalViewPr>
  <p:slideViewPr>
    <p:cSldViewPr snapToGrid="0">
      <p:cViewPr varScale="1">
        <p:scale>
          <a:sx n="88" d="100"/>
          <a:sy n="88" d="100"/>
        </p:scale>
        <p:origin x="7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30/10/2019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6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leibow/NewInCSharp8AndNETCore3" TargetMode="External"/><Relationship Id="rId3" Type="http://schemas.openxmlformats.org/officeDocument/2006/relationships/hyperlink" Target="https://docs.microsoft.com/dotnet/csharp/whats-new/csharp-8" TargetMode="External"/><Relationship Id="rId7" Type="http://schemas.openxmlformats.org/officeDocument/2006/relationships/hyperlink" Target="https://devblogs.microsoft.com/dotnet/announcing-net-standard-2-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aspnet/core/release-notes/aspnetcore-3.0" TargetMode="External"/><Relationship Id="rId5" Type="http://schemas.openxmlformats.org/officeDocument/2006/relationships/hyperlink" Target="https://devblogs.microsoft.com/dotnet/announcing-net-core-3-0" TargetMode="External"/><Relationship Id="rId4" Type="http://schemas.openxmlformats.org/officeDocument/2006/relationships/hyperlink" Target="https://docs.microsoft.com/dotnet/core/whats-new/dotnet-core-3-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38779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IFeature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GetName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GetAge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 err="1">
                <a:latin typeface="Consolas" panose="020B0609020204030204" pitchFamily="49" charset="0"/>
              </a:rPr>
              <a:t>GetName</a:t>
            </a:r>
            <a:r>
              <a:rPr lang="en-US" sz="2000" dirty="0">
                <a:latin typeface="Consolas" panose="020B0609020204030204" pitchFamily="49" charset="0"/>
              </a:rPr>
              <a:t>() ==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26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-1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7EB03-726D-4903-B3FD-57402283C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00057" y="1189175"/>
            <a:ext cx="6022705" cy="38779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Feature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IFeature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GetName</a:t>
            </a:r>
            <a:r>
              <a:rPr lang="en-US" sz="2000" dirty="0">
                <a:latin typeface="Consolas" panose="020B0609020204030204" pitchFamily="49" charset="0"/>
              </a:rPr>
              <a:t>()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Feature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IFeature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GetName</a:t>
            </a:r>
            <a:r>
              <a:rPr lang="en-US" sz="2000" dirty="0">
                <a:latin typeface="Consolas" panose="020B0609020204030204" pitchFamily="49" charset="0"/>
              </a:rPr>
              <a:t>()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GetAge</a:t>
            </a:r>
            <a:r>
              <a:rPr lang="en-US" sz="2000" dirty="0">
                <a:latin typeface="Consolas" panose="020B0609020204030204" pitchFamily="49" charset="0"/>
              </a:rPr>
              <a:t>()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26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634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0131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using blocks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stream =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 err="1">
                <a:latin typeface="Consolas" panose="020B0609020204030204" pitchFamily="49" charset="0"/>
              </a:rPr>
              <a:t>.OpenRead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"filename.txt</a:t>
            </a:r>
            <a:r>
              <a:rPr lang="en-US" sz="20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length = </a:t>
            </a:r>
            <a:r>
              <a:rPr lang="en-US" sz="2000" dirty="0" err="1">
                <a:latin typeface="Consolas" panose="020B0609020204030204" pitchFamily="49" charset="0"/>
              </a:rPr>
              <a:t>stream.Length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dispose stream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using declarations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en-US" sz="2000" dirty="0">
                <a:latin typeface="Consolas" panose="020B0609020204030204" pitchFamily="49" charset="0"/>
              </a:rPr>
              <a:t> Method()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var</a:t>
            </a:r>
            <a:r>
              <a:rPr lang="en-US" sz="2000" dirty="0">
                <a:latin typeface="Consolas" panose="020B0609020204030204" pitchFamily="49" charset="0"/>
              </a:rPr>
              <a:t> stream =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 err="1">
                <a:latin typeface="Consolas" panose="020B0609020204030204" pitchFamily="49" charset="0"/>
              </a:rPr>
              <a:t>.OpenRead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"filename.txt"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var</a:t>
            </a:r>
            <a:r>
              <a:rPr lang="en-US" sz="2000" dirty="0">
                <a:latin typeface="Consolas" panose="020B0609020204030204" pitchFamily="49" charset="0"/>
              </a:rPr>
              <a:t> length = </a:t>
            </a:r>
            <a:r>
              <a:rPr lang="en-US" sz="2000" dirty="0" err="1">
                <a:latin typeface="Consolas" panose="020B0609020204030204" pitchFamily="49" charset="0"/>
              </a:rPr>
              <a:t>stream.Length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dispose stream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Declarations</a:t>
            </a:r>
          </a:p>
        </p:txBody>
      </p:sp>
    </p:spTree>
    <p:extLst>
      <p:ext uri="{BB962C8B-B14F-4D97-AF65-F5344CB8AC3E}">
        <p14:creationId xmlns:p14="http://schemas.microsoft.com/office/powerpoint/2010/main" val="39698222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5C6CBB-0534-46D1-B6BA-1DA61599A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57246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nullable reference 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latin typeface="Consolas" panose="020B0609020204030204" pitchFamily="49" charset="0"/>
              </a:rPr>
              <a:t>?</a:t>
            </a:r>
            <a:r>
              <a:rPr lang="en-US" sz="2000" dirty="0">
                <a:latin typeface="Consolas" panose="020B0609020204030204" pitchFamily="49" charset="0"/>
              </a:rPr>
              <a:t> name = </a:t>
            </a:r>
            <a:r>
              <a:rPr lang="en-US" sz="2000" dirty="0" err="1">
                <a:latin typeface="Consolas" panose="020B0609020204030204" pitchFamily="49" charset="0"/>
              </a:rPr>
              <a:t>instance.Name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 it or throw!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justGetIt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name</a:t>
            </a:r>
            <a:r>
              <a:rPr lang="en-US" sz="2000" b="1" dirty="0" err="1">
                <a:latin typeface="Consolas" panose="020B0609020204030204" pitchFamily="49" charset="0"/>
              </a:rPr>
              <a:t>!.</a:t>
            </a:r>
            <a:r>
              <a:rPr lang="en-US" sz="2000" dirty="0" err="1">
                <a:latin typeface="Consolas" panose="020B0609020204030204" pitchFamily="49" charset="0"/>
              </a:rPr>
              <a:t>Length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 it or null?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?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tryGetIt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name</a:t>
            </a:r>
            <a:r>
              <a:rPr lang="en-US" sz="2000" b="1" dirty="0" err="1">
                <a:latin typeface="Consolas" panose="020B0609020204030204" pitchFamily="49" charset="0"/>
              </a:rPr>
              <a:t>?.</a:t>
            </a:r>
            <a:r>
              <a:rPr lang="en-US" sz="2000" dirty="0" err="1">
                <a:latin typeface="Consolas" panose="020B0609020204030204" pitchFamily="49" charset="0"/>
              </a:rPr>
              <a:t>Length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try get it or use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fixIt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name</a:t>
            </a:r>
            <a:r>
              <a:rPr lang="en-US" sz="2000" b="1" dirty="0" err="1">
                <a:latin typeface="Consolas" panose="020B0609020204030204" pitchFamily="49" charset="0"/>
              </a:rPr>
              <a:t>?.</a:t>
            </a:r>
            <a:r>
              <a:rPr lang="en-US" sz="2000" dirty="0" err="1">
                <a:latin typeface="Consolas" panose="020B0609020204030204" pitchFamily="49" charset="0"/>
              </a:rPr>
              <a:t>Length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??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(name !=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at this point, name can't be null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magic = </a:t>
            </a:r>
            <a:r>
              <a:rPr lang="en-US" sz="2000" dirty="0" err="1">
                <a:latin typeface="Consolas" panose="020B0609020204030204" pitchFamily="49" charset="0"/>
              </a:rPr>
              <a:t>name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</a:rPr>
              <a:t>Length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7C04DA-2857-43C6-A2AB-97C41E198C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41857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null-coalescing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assignement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? name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? age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old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name = name ??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(age ==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  age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26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new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name </a:t>
            </a:r>
            <a:r>
              <a:rPr lang="en-US" sz="2000" b="1" dirty="0">
                <a:latin typeface="Consolas" panose="020B0609020204030204" pitchFamily="49" charset="0"/>
              </a:rPr>
              <a:t>??=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age </a:t>
            </a:r>
            <a:r>
              <a:rPr lang="en-US" sz="2000" b="1" dirty="0">
                <a:latin typeface="Consolas" panose="020B0609020204030204" pitchFamily="49" charset="0"/>
              </a:rPr>
              <a:t>??=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26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054639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1686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number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GetAllNumbersAsync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($"number: </a:t>
            </a:r>
            <a:r>
              <a:rPr lang="en-US" sz="2000" dirty="0">
                <a:latin typeface="Consolas" panose="020B0609020204030204" pitchFamily="49" charset="0"/>
              </a:rPr>
              <a:t>{number}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async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IAsyncEnumerable</a:t>
            </a:r>
            <a:r>
              <a:rPr lang="en-US" sz="2000" b="1" dirty="0"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GetAllNumbersAsync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pages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GetPageCountAsync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pages;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numbers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GetNumbersAsync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number;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err="1"/>
              <a:t>Enumerables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471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1686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async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StartDisposal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await using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var</a:t>
            </a:r>
            <a:r>
              <a:rPr lang="en-US" sz="2000" dirty="0">
                <a:latin typeface="Consolas" panose="020B0609020204030204" pitchFamily="49" charset="0"/>
              </a:rPr>
              <a:t> instance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UsefulObject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await using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(var</a:t>
            </a:r>
            <a:r>
              <a:rPr lang="en-US" sz="2000" dirty="0">
                <a:latin typeface="Consolas" panose="020B0609020204030204" pitchFamily="49" charset="0"/>
              </a:rPr>
              <a:t> instance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UsefulObject</a:t>
            </a:r>
            <a:r>
              <a:rPr lang="en-US" sz="2000" dirty="0">
                <a:latin typeface="Consolas" panose="020B0609020204030204" pitchFamily="49" charset="0"/>
              </a:rPr>
              <a:t>())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UsefulObject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IAsyncDisposable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async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ValueTask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DisposeAsync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Task</a:t>
            </a:r>
            <a:r>
              <a:rPr lang="en-US" sz="2000" dirty="0" err="1">
                <a:latin typeface="Consolas" panose="020B0609020204030204" pitchFamily="49" charset="0"/>
              </a:rPr>
              <a:t>.Delay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Disposal</a:t>
            </a:r>
          </a:p>
        </p:txBody>
      </p:sp>
    </p:spTree>
    <p:extLst>
      <p:ext uri="{BB962C8B-B14F-4D97-AF65-F5344CB8AC3E}">
        <p14:creationId xmlns:p14="http://schemas.microsoft.com/office/powerpoint/2010/main" val="32505364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6287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array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[] {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"D"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"E"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"G"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"H"</a:t>
            </a:r>
            <a:r>
              <a:rPr lang="en-US" sz="200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first = array[</a:t>
            </a:r>
            <a:r>
              <a:rPr lang="en-US" sz="2000" b="1" dirty="0"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];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0: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last = array[</a:t>
            </a:r>
            <a:r>
              <a:rPr lang="en-US" sz="2000" b="1" dirty="0">
                <a:latin typeface="Consolas" panose="020B0609020204030204" pitchFamily="49" charset="0"/>
              </a:rPr>
              <a:t>^1</a:t>
            </a:r>
            <a:r>
              <a:rPr lang="en-US" sz="2000" dirty="0">
                <a:latin typeface="Consolas" panose="020B0609020204030204" pitchFamily="49" charset="0"/>
              </a:rPr>
              <a:t>];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Length-1: H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middleStart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3..6</a:t>
            </a:r>
            <a:r>
              <a:rPr lang="en-US" sz="2000" dirty="0">
                <a:latin typeface="Consolas" panose="020B0609020204030204" pitchFamily="49" charset="0"/>
              </a:rPr>
              <a:t>];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3 to 6: D, E,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middle = array[</a:t>
            </a:r>
            <a:r>
              <a:rPr lang="en-US" sz="2000" b="1" dirty="0">
                <a:latin typeface="Consolas" panose="020B0609020204030204" pitchFamily="49" charset="0"/>
              </a:rPr>
              <a:t>3..^2</a:t>
            </a:r>
            <a:r>
              <a:rPr lang="en-US" sz="2000" dirty="0">
                <a:latin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3 to Length-2: D, E,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middleEnd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^5..^2</a:t>
            </a:r>
            <a:r>
              <a:rPr lang="en-US" sz="2000" dirty="0">
                <a:latin typeface="Consolas" panose="020B0609020204030204" pitchFamily="49" charset="0"/>
              </a:rPr>
              <a:t>];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Length-5 to Length-2: D, E, F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fromStartToStart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..3</a:t>
            </a:r>
            <a:r>
              <a:rPr lang="en-US" sz="2000" dirty="0">
                <a:latin typeface="Consolas" panose="020B0609020204030204" pitchFamily="49" charset="0"/>
              </a:rPr>
              <a:t>];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0 to 3: A, B,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fromStartFromEnd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..^5</a:t>
            </a:r>
            <a:r>
              <a:rPr lang="en-US" sz="2000" dirty="0">
                <a:latin typeface="Consolas" panose="020B0609020204030204" pitchFamily="49" charset="0"/>
              </a:rPr>
              <a:t>];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0 to Length-5: A, B,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fromStartToEnd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5..</a:t>
            </a:r>
            <a:r>
              <a:rPr lang="en-US" sz="2000" dirty="0">
                <a:latin typeface="Consolas" panose="020B0609020204030204" pitchFamily="49" charset="0"/>
              </a:rPr>
              <a:t>];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5 to Length: F, G, 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fromEndToEnd</a:t>
            </a:r>
            <a:r>
              <a:rPr lang="en-US" sz="2000" dirty="0">
                <a:latin typeface="Consolas" panose="020B0609020204030204" pitchFamily="49" charset="0"/>
              </a:rPr>
              <a:t> = array[</a:t>
            </a:r>
            <a:r>
              <a:rPr lang="en-US" sz="2000" b="1" dirty="0">
                <a:latin typeface="Consolas" panose="020B0609020204030204" pitchFamily="49" charset="0"/>
              </a:rPr>
              <a:t>^3..</a:t>
            </a:r>
            <a:r>
              <a:rPr lang="en-US" sz="2000" dirty="0">
                <a:latin typeface="Consolas" panose="020B0609020204030204" pitchFamily="49" charset="0"/>
              </a:rPr>
              <a:t>];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slice Length-3 to Length: F, G, 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and Ranges</a:t>
            </a:r>
          </a:p>
        </p:txBody>
      </p:sp>
    </p:spTree>
    <p:extLst>
      <p:ext uri="{BB962C8B-B14F-4D97-AF65-F5344CB8AC3E}">
        <p14:creationId xmlns:p14="http://schemas.microsoft.com/office/powerpoint/2010/main" val="11583497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New in .NET Core 3.0</a:t>
            </a:r>
          </a:p>
        </p:txBody>
      </p:sp>
    </p:spTree>
    <p:extLst>
      <p:ext uri="{BB962C8B-B14F-4D97-AF65-F5344CB8AC3E}">
        <p14:creationId xmlns:p14="http://schemas.microsoft.com/office/powerpoint/2010/main" val="35236014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240987"/>
          </a:xfrm>
        </p:spPr>
        <p:txBody>
          <a:bodyPr/>
          <a:lstStyle/>
          <a:p>
            <a:r>
              <a:rPr lang="en-US" dirty="0"/>
              <a:t>Automatic default executables</a:t>
            </a:r>
          </a:p>
          <a:p>
            <a:pPr lvl="1"/>
            <a:r>
              <a:rPr lang="en-US" dirty="0"/>
              <a:t>Double-click to run</a:t>
            </a:r>
          </a:p>
          <a:p>
            <a:r>
              <a:rPr lang="en-US" dirty="0"/>
              <a:t>Single-file executables</a:t>
            </a:r>
          </a:p>
          <a:p>
            <a:r>
              <a:rPr lang="en-US" dirty="0"/>
              <a:t>Assembly linking</a:t>
            </a:r>
          </a:p>
          <a:p>
            <a:r>
              <a:rPr lang="en-US" dirty="0"/>
              <a:t>Tiered compilation</a:t>
            </a:r>
          </a:p>
          <a:p>
            <a:r>
              <a:rPr lang="en-US" dirty="0" err="1"/>
              <a:t>ReadyToRun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Similar to profiled AOT with Xamarin</a:t>
            </a:r>
          </a:p>
          <a:p>
            <a:r>
              <a:rPr lang="en-US" dirty="0"/>
              <a:t>Build copies dependencies</a:t>
            </a:r>
          </a:p>
          <a:p>
            <a:pPr lvl="1"/>
            <a:r>
              <a:rPr lang="en-US" dirty="0"/>
              <a:t>NuGet and references, not system assemblies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Publish</a:t>
            </a:r>
          </a:p>
        </p:txBody>
      </p:sp>
    </p:spTree>
    <p:extLst>
      <p:ext uri="{BB962C8B-B14F-4D97-AF65-F5344CB8AC3E}">
        <p14:creationId xmlns:p14="http://schemas.microsoft.com/office/powerpoint/2010/main" val="32176412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23762-D83E-4653-9478-35C700506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13572"/>
          </a:xfrm>
        </p:spPr>
        <p:txBody>
          <a:bodyPr/>
          <a:lstStyle/>
          <a:p>
            <a:r>
              <a:rPr lang="en-US" dirty="0"/>
              <a:t>WPF</a:t>
            </a:r>
          </a:p>
          <a:p>
            <a:pPr lvl="1"/>
            <a:r>
              <a:rPr lang="en-US" dirty="0"/>
              <a:t>Including designer</a:t>
            </a:r>
          </a:p>
          <a:p>
            <a:r>
              <a:rPr lang="en-US" dirty="0" err="1"/>
              <a:t>Windows.Forms</a:t>
            </a:r>
            <a:endParaRPr lang="en-US" dirty="0"/>
          </a:p>
          <a:p>
            <a:pPr lvl="1"/>
            <a:r>
              <a:rPr lang="en-US" dirty="0"/>
              <a:t>Designer in preview</a:t>
            </a:r>
          </a:p>
          <a:p>
            <a:pPr lvl="1"/>
            <a:r>
              <a:rPr lang="en-US" dirty="0"/>
              <a:t>High DPI support</a:t>
            </a:r>
          </a:p>
          <a:p>
            <a:r>
              <a:rPr lang="en-US" dirty="0"/>
              <a:t>COM-callable components</a:t>
            </a:r>
          </a:p>
          <a:p>
            <a:r>
              <a:rPr lang="en-US" dirty="0"/>
              <a:t>MSIX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5A0D9-176F-47D0-9E4D-476D59EE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30590894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4B25D-8A9D-4BAD-ACB2-A6BBCEB04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851614"/>
          </a:xfrm>
        </p:spPr>
        <p:txBody>
          <a:bodyPr/>
          <a:lstStyle/>
          <a:p>
            <a:r>
              <a:rPr lang="en-US" dirty="0"/>
              <a:t>HTTP/2 support</a:t>
            </a:r>
          </a:p>
          <a:p>
            <a:pPr lvl="1"/>
            <a:r>
              <a:rPr lang="en-US" dirty="0"/>
              <a:t>Not default yet (was in 2.1 and 2.2)</a:t>
            </a:r>
          </a:p>
          <a:p>
            <a:r>
              <a:rPr lang="fi-FI" dirty="0"/>
              <a:t>TLS 1.3 &amp; OpenSSL 1.1.1 on Linux</a:t>
            </a:r>
          </a:p>
          <a:p>
            <a:pPr lvl="1"/>
            <a:r>
              <a:rPr lang="fi-FI" dirty="0"/>
              <a:t>TLS 1.3 not yet available on Windows and macOS platforms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AFC95-2C23-4D68-AE11-E2142412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Web</a:t>
            </a:r>
          </a:p>
        </p:txBody>
      </p:sp>
    </p:spTree>
    <p:extLst>
      <p:ext uri="{BB962C8B-B14F-4D97-AF65-F5344CB8AC3E}">
        <p14:creationId xmlns:p14="http://schemas.microsoft.com/office/powerpoint/2010/main" val="4943555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D6477-6BF1-41F0-A1A6-D60181001E56}"/>
              </a:ext>
            </a:extLst>
          </p:cNvPr>
          <p:cNvSpPr txBox="1"/>
          <p:nvPr/>
        </p:nvSpPr>
        <p:spPr>
          <a:xfrm rot="20221117">
            <a:off x="550701" y="2448374"/>
            <a:ext cx="11210633" cy="1680460"/>
          </a:xfrm>
          <a:prstGeom prst="rect">
            <a:avLst/>
          </a:prstGeom>
          <a:solidFill>
            <a:srgbClr val="E2068C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0" b="1" dirty="0">
                <a:solidFill>
                  <a:schemeClr val="bg1"/>
                </a:solidFill>
              </a:rPr>
              <a:t>Cape Town</a:t>
            </a:r>
            <a:r>
              <a:rPr lang="en-US" sz="10000" dirty="0">
                <a:solidFill>
                  <a:schemeClr val="bg1"/>
                </a:solidFill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9554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4B25D-8A9D-4BAD-ACB2-A6BBCEB04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fi-FI" dirty="0"/>
              <a:t>TLS 1.3 &amp; OpenSSL 1.1.1 on Linux</a:t>
            </a:r>
          </a:p>
          <a:p>
            <a:r>
              <a:rPr lang="en-US" dirty="0" err="1"/>
              <a:t>SerialPort</a:t>
            </a:r>
            <a:r>
              <a:rPr lang="en-US" dirty="0"/>
              <a:t> for Linux</a:t>
            </a:r>
          </a:p>
          <a:p>
            <a:r>
              <a:rPr lang="en-US" dirty="0"/>
              <a:t>GPIO Support for Raspberry Pi</a:t>
            </a:r>
          </a:p>
          <a:p>
            <a:r>
              <a:rPr lang="en-US" dirty="0"/>
              <a:t>ARM64 Linux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AFC95-2C23-4D68-AE11-E2142412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4967042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79A527-3959-4F99-A2B7-57B9455FF4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966651"/>
          </a:xfrm>
        </p:spPr>
        <p:txBody>
          <a:bodyPr/>
          <a:lstStyle/>
          <a:p>
            <a:r>
              <a:rPr lang="en-US" dirty="0" err="1"/>
              <a:t>Microsoft.Data.SqlClient</a:t>
            </a:r>
            <a:r>
              <a:rPr lang="en-US" dirty="0"/>
              <a:t> NuGet</a:t>
            </a:r>
          </a:p>
          <a:p>
            <a:pPr lvl="1"/>
            <a:r>
              <a:rPr lang="en-US" dirty="0"/>
              <a:t>.NET Standard 2.0</a:t>
            </a:r>
          </a:p>
          <a:p>
            <a:r>
              <a:rPr lang="en-US" dirty="0"/>
              <a:t>Fast built-in JSON support (</a:t>
            </a:r>
            <a:r>
              <a:rPr lang="en-US" dirty="0" err="1"/>
              <a:t>System.Text.Json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Including a .NET Standard 2.0 NuGet</a:t>
            </a:r>
          </a:p>
          <a:p>
            <a:r>
              <a:rPr lang="en-US" dirty="0"/>
              <a:t>More cryptography ciphers</a:t>
            </a:r>
          </a:p>
          <a:p>
            <a:pPr lvl="1"/>
            <a:r>
              <a:rPr lang="en-US" dirty="0"/>
              <a:t>AES-GCM and AES-CCM </a:t>
            </a:r>
          </a:p>
          <a:p>
            <a:r>
              <a:rPr lang="en-US" dirty="0"/>
              <a:t>Cryptographic key import and export</a:t>
            </a:r>
          </a:p>
          <a:p>
            <a:pPr lvl="1"/>
            <a:r>
              <a:rPr lang="en-US" dirty="0"/>
              <a:t>No longer just X.509 certificate</a:t>
            </a:r>
          </a:p>
          <a:p>
            <a:r>
              <a:rPr lang="en-US" dirty="0"/>
              <a:t>.NET Platform-Dependent Intrinsics</a:t>
            </a:r>
          </a:p>
          <a:p>
            <a:pPr lvl="1"/>
            <a:r>
              <a:rPr lang="en-US" dirty="0"/>
              <a:t>SIMD or Bit Manipulation instruction 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179178-7404-421B-A36A-11AB9252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APIs or Packages</a:t>
            </a:r>
          </a:p>
        </p:txBody>
      </p:sp>
    </p:spTree>
    <p:extLst>
      <p:ext uri="{BB962C8B-B14F-4D97-AF65-F5344CB8AC3E}">
        <p14:creationId xmlns:p14="http://schemas.microsoft.com/office/powerpoint/2010/main" val="30112685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FD3735-00C9-4E95-B68B-13CCAAC75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7907"/>
          </a:xfrm>
        </p:spPr>
        <p:txBody>
          <a:bodyPr/>
          <a:lstStyle/>
          <a:p>
            <a:r>
              <a:rPr lang="en-US" dirty="0"/>
              <a:t>Docker and </a:t>
            </a:r>
            <a:r>
              <a:rPr lang="en-US" dirty="0" err="1"/>
              <a:t>cgroup</a:t>
            </a:r>
            <a:r>
              <a:rPr lang="en-US" dirty="0"/>
              <a:t> memory Limits</a:t>
            </a:r>
          </a:p>
          <a:p>
            <a:r>
              <a:rPr lang="en-US" dirty="0"/>
              <a:t>Garbage collection improvements</a:t>
            </a:r>
          </a:p>
          <a:p>
            <a:pPr lvl="1"/>
            <a:r>
              <a:rPr lang="en-US" dirty="0"/>
              <a:t>Smaller Garbage Collection heap sizes</a:t>
            </a:r>
          </a:p>
          <a:p>
            <a:pPr lvl="1"/>
            <a:r>
              <a:rPr lang="fr-FR" dirty="0"/>
              <a:t>Garbage Collection Large Page support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264AF-AA70-4F1D-A4B1-9FDB22F0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76560178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4B25D-8A9D-4BAD-ACB2-A6BBCEB04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11886"/>
          </a:xfrm>
        </p:spPr>
        <p:txBody>
          <a:bodyPr/>
          <a:lstStyle/>
          <a:p>
            <a:r>
              <a:rPr lang="en-US" dirty="0"/>
              <a:t>Versioning</a:t>
            </a:r>
          </a:p>
          <a:p>
            <a:pPr lvl="1"/>
            <a:r>
              <a:rPr lang="en-US" dirty="0"/>
              <a:t>Major-version Roll Forward</a:t>
            </a:r>
          </a:p>
          <a:p>
            <a:pPr lvl="1"/>
            <a:r>
              <a:rPr lang="en-US" dirty="0"/>
              <a:t>Improved .NET Core Version APIs</a:t>
            </a:r>
          </a:p>
          <a:p>
            <a:r>
              <a:rPr lang="en-US" dirty="0"/>
              <a:t>IEEE Floating-point improvements</a:t>
            </a:r>
          </a:p>
          <a:p>
            <a:r>
              <a:rPr lang="en-US" dirty="0"/>
              <a:t>Native interop improvements</a:t>
            </a:r>
          </a:p>
          <a:p>
            <a:pPr lvl="1"/>
            <a:r>
              <a:rPr lang="en-US" dirty="0" err="1"/>
              <a:t>System.Runtime.InteropServices.NativeLibrary</a:t>
            </a:r>
            <a:endParaRPr lang="en-US" dirty="0"/>
          </a:p>
          <a:p>
            <a:pPr lvl="2"/>
            <a:r>
              <a:rPr lang="en-US" dirty="0"/>
              <a:t>Provides assembly loading and symbol resolving</a:t>
            </a:r>
          </a:p>
          <a:p>
            <a:pPr lvl="2"/>
            <a:r>
              <a:rPr lang="en-US" dirty="0"/>
              <a:t>Callbacks when resolving members with [</a:t>
            </a:r>
            <a:r>
              <a:rPr lang="en-US" dirty="0" err="1"/>
              <a:t>DllImport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Windows native interop for COM and WinRT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AFC95-2C23-4D68-AE11-E2142412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6260847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New in ASP.NET Core 3.0</a:t>
            </a:r>
          </a:p>
        </p:txBody>
      </p:sp>
    </p:spTree>
    <p:extLst>
      <p:ext uri="{BB962C8B-B14F-4D97-AF65-F5344CB8AC3E}">
        <p14:creationId xmlns:p14="http://schemas.microsoft.com/office/powerpoint/2010/main" val="255471799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42736"/>
          </a:xfrm>
        </p:spPr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dirty="0" err="1"/>
              <a:t>Blazor</a:t>
            </a:r>
            <a:r>
              <a:rPr lang="en-US" dirty="0"/>
              <a:t> Server is stable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is in preview</a:t>
            </a:r>
          </a:p>
          <a:p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SignalR</a:t>
            </a:r>
            <a:r>
              <a:rPr lang="en-US" dirty="0"/>
              <a:t> updates</a:t>
            </a:r>
          </a:p>
          <a:p>
            <a:r>
              <a:rPr lang="en-US" dirty="0"/>
              <a:t>New JSON serialization</a:t>
            </a:r>
          </a:p>
          <a:p>
            <a:r>
              <a:rPr lang="en-US" dirty="0"/>
              <a:t>New Razor directives</a:t>
            </a:r>
          </a:p>
          <a:p>
            <a:r>
              <a:rPr lang="en-US" dirty="0"/>
              <a:t>Worker Service and Worker SDK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and Changes</a:t>
            </a:r>
          </a:p>
        </p:txBody>
      </p:sp>
    </p:spTree>
    <p:extLst>
      <p:ext uri="{BB962C8B-B14F-4D97-AF65-F5344CB8AC3E}">
        <p14:creationId xmlns:p14="http://schemas.microsoft.com/office/powerpoint/2010/main" val="222594179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32302"/>
          </a:xfrm>
        </p:spPr>
        <p:txBody>
          <a:bodyPr/>
          <a:lstStyle/>
          <a:p>
            <a:r>
              <a:rPr lang="en-US" dirty="0"/>
              <a:t>IdentityServer4 supports authentication and authorization for web APIs and SPAs</a:t>
            </a:r>
          </a:p>
          <a:p>
            <a:r>
              <a:rPr lang="en-US" dirty="0"/>
              <a:t>Certificate and Kerberos authentication</a:t>
            </a:r>
          </a:p>
          <a:p>
            <a:r>
              <a:rPr lang="en-US" dirty="0"/>
              <a:t>HTTP/2 enabled by default in Kestrel for HTTPS endpoints</a:t>
            </a:r>
          </a:p>
          <a:p>
            <a:r>
              <a:rPr lang="en-US" dirty="0"/>
              <a:t>Health Checks</a:t>
            </a:r>
          </a:p>
          <a:p>
            <a:r>
              <a:rPr lang="en-US" dirty="0"/>
              <a:t>Pipes on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ASP.NET Core 3.0 only runs on .NET Core 3.0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and Changes</a:t>
            </a:r>
          </a:p>
        </p:txBody>
      </p:sp>
    </p:spTree>
    <p:extLst>
      <p:ext uri="{BB962C8B-B14F-4D97-AF65-F5344CB8AC3E}">
        <p14:creationId xmlns:p14="http://schemas.microsoft.com/office/powerpoint/2010/main" val="167008908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New in .NET Standard 2.1</a:t>
            </a:r>
          </a:p>
        </p:txBody>
      </p:sp>
    </p:spTree>
    <p:extLst>
      <p:ext uri="{BB962C8B-B14F-4D97-AF65-F5344CB8AC3E}">
        <p14:creationId xmlns:p14="http://schemas.microsoft.com/office/powerpoint/2010/main" val="23017776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 b="1" dirty="0"/>
              <a:t>No longer supported on .NET Framework</a:t>
            </a:r>
          </a:p>
          <a:p>
            <a:r>
              <a:rPr lang="en-US" dirty="0"/>
              <a:t>.NET Core 3.0</a:t>
            </a:r>
          </a:p>
          <a:p>
            <a:r>
              <a:rPr lang="en-US" dirty="0"/>
              <a:t>Mono 6.4</a:t>
            </a:r>
          </a:p>
          <a:p>
            <a:r>
              <a:rPr lang="en-US" dirty="0" err="1"/>
              <a:t>Xamarin.iOS</a:t>
            </a:r>
            <a:r>
              <a:rPr lang="en-US" dirty="0"/>
              <a:t> 12.16</a:t>
            </a:r>
          </a:p>
          <a:p>
            <a:r>
              <a:rPr lang="en-US" dirty="0" err="1"/>
              <a:t>Xamarin.Mac</a:t>
            </a:r>
            <a:r>
              <a:rPr lang="en-US" dirty="0"/>
              <a:t> 5.16</a:t>
            </a:r>
          </a:p>
          <a:p>
            <a:r>
              <a:rPr lang="en-US" dirty="0"/>
              <a:t>Xamarin.Android 10</a:t>
            </a:r>
          </a:p>
          <a:p>
            <a:r>
              <a:rPr lang="en-US" dirty="0"/>
              <a:t>An upcoming version Universal Windows Platform</a:t>
            </a:r>
          </a:p>
          <a:p>
            <a:r>
              <a:rPr lang="en-US" dirty="0"/>
              <a:t>An upcoming version Unity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Support</a:t>
            </a:r>
          </a:p>
        </p:txBody>
      </p:sp>
    </p:spTree>
    <p:extLst>
      <p:ext uri="{BB962C8B-B14F-4D97-AF65-F5344CB8AC3E}">
        <p14:creationId xmlns:p14="http://schemas.microsoft.com/office/powerpoint/2010/main" val="172385812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08193"/>
          </a:xfrm>
        </p:spPr>
        <p:txBody>
          <a:bodyPr/>
          <a:lstStyle/>
          <a:p>
            <a:r>
              <a:rPr lang="en-US" dirty="0"/>
              <a:t>Span&lt;T&gt; and Memory&lt;T&gt;</a:t>
            </a:r>
          </a:p>
          <a:p>
            <a:pPr lvl="1"/>
            <a:r>
              <a:rPr lang="en-US" dirty="0"/>
              <a:t>Also available as a .NET Standard NuGet package</a:t>
            </a:r>
          </a:p>
          <a:p>
            <a:r>
              <a:rPr lang="en-US" dirty="0"/>
              <a:t>Usage of the new Span&lt;T&gt; and Memory&lt;T&gt;</a:t>
            </a:r>
          </a:p>
          <a:p>
            <a:r>
              <a:rPr lang="en-US" dirty="0"/>
              <a:t>Reflection emit on supported platforms</a:t>
            </a:r>
          </a:p>
          <a:p>
            <a:r>
              <a:rPr lang="en-US" dirty="0"/>
              <a:t>SIMD</a:t>
            </a:r>
          </a:p>
          <a:p>
            <a:r>
              <a:rPr lang="en-US" dirty="0" err="1"/>
              <a:t>ValueTask</a:t>
            </a:r>
            <a:r>
              <a:rPr lang="en-US" dirty="0"/>
              <a:t> and </a:t>
            </a:r>
            <a:r>
              <a:rPr lang="en-US" dirty="0" err="1"/>
              <a:t>ValueTask</a:t>
            </a:r>
            <a:r>
              <a:rPr lang="en-US" dirty="0"/>
              <a:t>&lt;T&gt;</a:t>
            </a:r>
          </a:p>
          <a:p>
            <a:r>
              <a:rPr lang="en-US" dirty="0" err="1"/>
              <a:t>DbProviderFactories</a:t>
            </a:r>
            <a:endParaRPr lang="en-US" dirty="0"/>
          </a:p>
          <a:p>
            <a:r>
              <a:rPr lang="en-US" dirty="0"/>
              <a:t>Many other small features and improvements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APIs</a:t>
            </a:r>
          </a:p>
        </p:txBody>
      </p:sp>
    </p:spTree>
    <p:extLst>
      <p:ext uri="{BB962C8B-B14F-4D97-AF65-F5344CB8AC3E}">
        <p14:creationId xmlns:p14="http://schemas.microsoft.com/office/powerpoint/2010/main" val="41881302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New in C# 8 and .NET Core 3.0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Matthew Leibowitz</a:t>
            </a:r>
          </a:p>
          <a:p>
            <a:r>
              <a:rPr lang="en-US" sz="2400" dirty="0"/>
              <a:t>@mattleibow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041AE-2254-477F-8FAD-DFF022F19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52180"/>
          </a:xfrm>
        </p:spPr>
        <p:txBody>
          <a:bodyPr/>
          <a:lstStyle/>
          <a:p>
            <a:r>
              <a:rPr lang="en-US" sz="3600" dirty="0"/>
              <a:t>C# 8.0</a:t>
            </a:r>
          </a:p>
          <a:p>
            <a:pPr lvl="1"/>
            <a:r>
              <a:rPr lang="en-US" sz="2000" dirty="0">
                <a:hlinkClick r:id="rId3"/>
              </a:rPr>
              <a:t>https://docs.microsoft.com/dotnet/csharp/whats-new/csharp-8</a:t>
            </a:r>
            <a:endParaRPr lang="en-US" sz="2000" dirty="0"/>
          </a:p>
          <a:p>
            <a:r>
              <a:rPr lang="en-US" sz="3600" dirty="0"/>
              <a:t>.NET Core 3.0</a:t>
            </a:r>
          </a:p>
          <a:p>
            <a:pPr lvl="1"/>
            <a:r>
              <a:rPr lang="en-US" sz="2000" dirty="0">
                <a:hlinkClick r:id="rId4"/>
              </a:rPr>
              <a:t>https://docs.microsoft.com/dotnet/core/whats-new/dotnet-core-3-0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https://devblogs.microsoft.com/dotnet/announcing-net-core-3-0</a:t>
            </a:r>
            <a:r>
              <a:rPr lang="en-US" sz="2000" dirty="0"/>
              <a:t> </a:t>
            </a:r>
          </a:p>
          <a:p>
            <a:r>
              <a:rPr lang="en-US" sz="3600" dirty="0"/>
              <a:t>ASP.NET Core 3.0</a:t>
            </a:r>
          </a:p>
          <a:p>
            <a:pPr lvl="1"/>
            <a:r>
              <a:rPr lang="en-US" sz="2000" dirty="0">
                <a:hlinkClick r:id="rId6"/>
              </a:rPr>
              <a:t>https://docs.microsoft.com/aspnet/core/release-notes/aspnetcore-3.0</a:t>
            </a:r>
            <a:endParaRPr lang="en-US" sz="2000" dirty="0"/>
          </a:p>
          <a:p>
            <a:r>
              <a:rPr lang="en-US" sz="3600" dirty="0"/>
              <a:t>.NET Standard 2.1</a:t>
            </a:r>
          </a:p>
          <a:p>
            <a:pPr lvl="1"/>
            <a:r>
              <a:rPr lang="en-US" sz="2000" dirty="0">
                <a:hlinkClick r:id="rId7"/>
              </a:rPr>
              <a:t>https://devblogs.microsoft.com/dotnet/announcing-net-standard-2-1</a:t>
            </a:r>
            <a:endParaRPr lang="en-US" sz="2000" dirty="0"/>
          </a:p>
          <a:p>
            <a:r>
              <a:rPr lang="en-US" sz="3568" dirty="0"/>
              <a:t>Code &amp; Slides</a:t>
            </a:r>
          </a:p>
          <a:p>
            <a:pPr lvl="1"/>
            <a:r>
              <a:rPr lang="en-US" sz="2032" dirty="0">
                <a:hlinkClick r:id="rId8"/>
              </a:rPr>
              <a:t>https://github.com/mattleibow/NewInCSharp8AndNETCore3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A2709-2D27-40D5-8C60-779DDFEF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88712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7" y="1509741"/>
            <a:ext cx="10010687" cy="10156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7CAA81-A661-4F0E-B7FA-E24A7E4DB6E7}"/>
              </a:ext>
            </a:extLst>
          </p:cNvPr>
          <p:cNvSpPr txBox="1">
            <a:spLocks/>
          </p:cNvSpPr>
          <p:nvPr/>
        </p:nvSpPr>
        <p:spPr>
          <a:xfrm>
            <a:off x="1285496" y="3580932"/>
            <a:ext cx="10010687" cy="1403461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98" baseline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Matthew Leibowitz</a:t>
            </a:r>
          </a:p>
          <a:p>
            <a:r>
              <a:rPr lang="en-US" sz="2800" dirty="0"/>
              <a:t>@mattleibow</a:t>
            </a:r>
          </a:p>
        </p:txBody>
      </p:sp>
    </p:spTree>
    <p:extLst>
      <p:ext uri="{BB962C8B-B14F-4D97-AF65-F5344CB8AC3E}">
        <p14:creationId xmlns:p14="http://schemas.microsoft.com/office/powerpoint/2010/main" val="28672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New features in C# 8</a:t>
            </a:r>
          </a:p>
          <a:p>
            <a:r>
              <a:rPr lang="en-US" dirty="0"/>
              <a:t>New features in .NET Core 3.0</a:t>
            </a:r>
          </a:p>
          <a:p>
            <a:r>
              <a:rPr lang="en-US" dirty="0"/>
              <a:t>New features in ASP.NET Core 3.0</a:t>
            </a:r>
          </a:p>
          <a:p>
            <a:r>
              <a:rPr lang="en-US" dirty="0"/>
              <a:t>New features in .NET Standard 2.1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New in C# 8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CEB4E-24F2-4F3A-A4DE-52DB8F742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96780"/>
          </a:xfrm>
        </p:spPr>
        <p:txBody>
          <a:bodyPr/>
          <a:lstStyle/>
          <a:p>
            <a:r>
              <a:rPr lang="en-US" sz="3200" dirty="0"/>
              <a:t>Read-only struct members</a:t>
            </a:r>
          </a:p>
          <a:p>
            <a:r>
              <a:rPr lang="en-US" sz="3200" dirty="0"/>
              <a:t>Pattern matching</a:t>
            </a:r>
          </a:p>
          <a:p>
            <a:pPr lvl="1"/>
            <a:r>
              <a:rPr lang="en-US" sz="1800" dirty="0"/>
              <a:t>Switch expressions</a:t>
            </a:r>
          </a:p>
          <a:p>
            <a:pPr lvl="1"/>
            <a:r>
              <a:rPr lang="en-US" sz="1800" dirty="0"/>
              <a:t>Property patterns</a:t>
            </a:r>
          </a:p>
          <a:p>
            <a:pPr lvl="1"/>
            <a:r>
              <a:rPr lang="en-US" sz="1800" dirty="0"/>
              <a:t>Tuple patterns</a:t>
            </a:r>
          </a:p>
          <a:p>
            <a:pPr lvl="1"/>
            <a:r>
              <a:rPr lang="en-US" sz="1800" dirty="0"/>
              <a:t>Positional patterns</a:t>
            </a:r>
          </a:p>
          <a:p>
            <a:r>
              <a:rPr lang="en-US" sz="3200" dirty="0"/>
              <a:t>Static local functions</a:t>
            </a:r>
          </a:p>
          <a:p>
            <a:r>
              <a:rPr lang="en-US" sz="3200" dirty="0"/>
              <a:t>Disposable ref structs</a:t>
            </a:r>
          </a:p>
          <a:p>
            <a:r>
              <a:rPr lang="en-US" sz="3200" dirty="0"/>
              <a:t>Unmanaged constructed types</a:t>
            </a:r>
          </a:p>
          <a:p>
            <a:r>
              <a:rPr lang="en-US" sz="3200" dirty="0" err="1"/>
              <a:t>Stackalloc</a:t>
            </a:r>
            <a:r>
              <a:rPr lang="en-US" sz="3200" dirty="0"/>
              <a:t> in nested expressions</a:t>
            </a:r>
          </a:p>
          <a:p>
            <a:r>
              <a:rPr lang="en-US" sz="3200" dirty="0"/>
              <a:t>Interpolated verbatim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Feature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4958589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1686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SwitchExpressions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 value)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value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 err="1">
                <a:latin typeface="Consolas" panose="020B0609020204030204" pitchFamily="49" charset="0"/>
              </a:rPr>
              <a:t>.First</a:t>
            </a:r>
            <a:r>
              <a:rPr lang="en-US" sz="2000" dirty="0">
                <a:latin typeface="Consolas" panose="020B0609020204030204" pitchFamily="49" charset="0"/>
              </a:rPr>
              <a:t>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"first"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 err="1">
                <a:latin typeface="Consolas" panose="020B0609020204030204" pitchFamily="49" charset="0"/>
              </a:rPr>
              <a:t>.Second</a:t>
            </a:r>
            <a:r>
              <a:rPr lang="en-US" sz="2000" dirty="0">
                <a:latin typeface="Consolas" panose="020B0609020204030204" pitchFamily="49" charset="0"/>
              </a:rPr>
              <a:t>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"second"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 err="1">
                <a:latin typeface="Consolas" panose="020B0609020204030204" pitchFamily="49" charset="0"/>
              </a:rPr>
              <a:t>.Third</a:t>
            </a:r>
            <a:r>
              <a:rPr lang="en-US" sz="2000" dirty="0">
                <a:latin typeface="Consolas" panose="020B0609020204030204" pitchFamily="49" charset="0"/>
              </a:rPr>
              <a:t>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"third"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_ =&gt;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en-US" sz="2000" dirty="0">
                <a:latin typeface="Consolas" panose="020B0609020204030204" pitchFamily="49" charset="0"/>
              </a:rPr>
              <a:t>(value))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en-US" sz="2000" dirty="0" err="1">
                <a:latin typeface="Consolas" panose="020B0609020204030204" pitchFamily="49" charset="0"/>
              </a:rPr>
              <a:t>PropertyPatterns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UsefulObject</a:t>
            </a:r>
            <a:r>
              <a:rPr lang="en-US" sz="2000" dirty="0">
                <a:latin typeface="Consolas" panose="020B0609020204030204" pitchFamily="49" charset="0"/>
              </a:rPr>
              <a:t> instance)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instance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{ Name: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 }       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"very cool guy"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{ Name: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"Mrs. Matthew"</a:t>
            </a:r>
            <a:r>
              <a:rPr lang="en-US" sz="2000" dirty="0">
                <a:latin typeface="Consolas" panose="020B0609020204030204" pitchFamily="49" charset="0"/>
              </a:rPr>
              <a:t> }  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"a beautiful, but elusive creature"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{ Age: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18</a:t>
            </a:r>
            <a:r>
              <a:rPr lang="en-US" sz="2000" dirty="0">
                <a:latin typeface="Consolas" panose="020B0609020204030204" pitchFamily="49" charset="0"/>
              </a:rPr>
              <a:t> }               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"probably working in IT"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{ Age: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</a:rPr>
              <a:t> }                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"old enough to walk, old enough to code"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{ Name: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"Katie"</a:t>
            </a:r>
            <a:r>
              <a:rPr lang="en-US" sz="2000" dirty="0">
                <a:latin typeface="Consolas" panose="020B0609020204030204" pitchFamily="49" charset="0"/>
              </a:rPr>
              <a:t>, Age: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latin typeface="Consolas" panose="020B0609020204030204" pitchFamily="49" charset="0"/>
              </a:rPr>
              <a:t> }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"probably not alive"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_                          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"the average joe"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8071192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FEBE-CCBC-4C97-BB07-12A23FC63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8603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PositionalPatterns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UsefulObject</a:t>
            </a:r>
            <a:r>
              <a:rPr lang="en-US" sz="2000" dirty="0">
                <a:latin typeface="Consolas" panose="020B0609020204030204" pitchFamily="49" charset="0"/>
              </a:rPr>
              <a:t> instance)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instance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b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(name, _)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</a:rPr>
              <a:t> name ==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"Matthew"</a:t>
            </a:r>
            <a:r>
              <a:rPr lang="en-US" sz="2000" dirty="0">
                <a:latin typeface="Consolas" panose="020B06090202040302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"very cool guy"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(name, _)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</a:rPr>
              <a:t> name ==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"Mrs. Matthew"</a:t>
            </a:r>
            <a:r>
              <a:rPr lang="en-US" sz="2000" dirty="0">
                <a:latin typeface="Consolas" panose="020B06090202040302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"a beautiful, but elusive creature"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(_, age)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</a:rPr>
              <a:t> age 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18</a:t>
            </a:r>
            <a:r>
              <a:rPr lang="en-US" sz="2000" dirty="0">
                <a:latin typeface="Consolas" panose="020B06090202040302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"probably working in IT"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(_, age)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</a:rPr>
              <a:t> age 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"old enough to walk, old enough to code"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(name, age)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</a:rPr>
              <a:t> name ==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"Katie"</a:t>
            </a:r>
            <a:r>
              <a:rPr lang="en-US" sz="2000" dirty="0">
                <a:latin typeface="Consolas" panose="020B0609020204030204" pitchFamily="49" charset="0"/>
              </a:rPr>
              <a:t> &amp;&amp; age 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latin typeface="Consolas" panose="020B0609020204030204" pitchFamily="49" charset="0"/>
              </a:rPr>
              <a:t>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"definitely still alive, wow"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_ =&gt;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"yup, still average"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};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7438788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CEB4E-24F2-4F3A-A4DE-52DB8F742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 dirty="0"/>
              <a:t>Default interface methods</a:t>
            </a:r>
          </a:p>
          <a:p>
            <a:r>
              <a:rPr lang="en-US" dirty="0"/>
              <a:t>Interface member visibility</a:t>
            </a:r>
          </a:p>
          <a:p>
            <a:r>
              <a:rPr lang="en-US" dirty="0"/>
              <a:t>Using declarations</a:t>
            </a:r>
          </a:p>
          <a:p>
            <a:r>
              <a:rPr lang="en-US" dirty="0"/>
              <a:t>Nullable reference types</a:t>
            </a:r>
          </a:p>
          <a:p>
            <a:r>
              <a:rPr lang="en-US" dirty="0"/>
              <a:t>Null-coalescing assignment</a:t>
            </a:r>
          </a:p>
          <a:p>
            <a:r>
              <a:rPr lang="en-US" dirty="0"/>
              <a:t>Asynchronous </a:t>
            </a:r>
            <a:r>
              <a:rPr lang="en-US" dirty="0" err="1"/>
              <a:t>enumerables</a:t>
            </a:r>
            <a:endParaRPr lang="en-US" dirty="0"/>
          </a:p>
          <a:p>
            <a:r>
              <a:rPr lang="en-US" dirty="0"/>
              <a:t>Asynchronous disposal</a:t>
            </a:r>
          </a:p>
          <a:p>
            <a:r>
              <a:rPr lang="en-US" dirty="0"/>
              <a:t>Indices and ranges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08066-EC7F-43FE-A484-345686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Exciting New Features</a:t>
            </a:r>
          </a:p>
        </p:txBody>
      </p:sp>
    </p:spTree>
    <p:extLst>
      <p:ext uri="{BB962C8B-B14F-4D97-AF65-F5344CB8AC3E}">
        <p14:creationId xmlns:p14="http://schemas.microsoft.com/office/powerpoint/2010/main" val="42336234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purl.org/dc/elements/1.1/"/>
    <ds:schemaRef ds:uri="http://schemas.microsoft.com/office/infopath/2007/PartnerControls"/>
    <ds:schemaRef ds:uri="11245976-3b4d-4794-a754-317688483df2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69b343d-e775-480b-9b2b-6a6986deb9b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</TotalTime>
  <Words>1328</Words>
  <Application>Microsoft Office PowerPoint</Application>
  <PresentationFormat>Widescreen</PresentationFormat>
  <Paragraphs>307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PowerPoint Presentation</vt:lpstr>
      <vt:lpstr>What’s New in C# 8 and .NET Core 3.0</vt:lpstr>
      <vt:lpstr>Agenda</vt:lpstr>
      <vt:lpstr>New in C# 8</vt:lpstr>
      <vt:lpstr>Existing Feature Enhancements</vt:lpstr>
      <vt:lpstr>Pattern Matching</vt:lpstr>
      <vt:lpstr>Pattern Matching</vt:lpstr>
      <vt:lpstr>Exciting New Features</vt:lpstr>
      <vt:lpstr>Default Interface Members</vt:lpstr>
      <vt:lpstr>Using Declarations</vt:lpstr>
      <vt:lpstr>Nullable</vt:lpstr>
      <vt:lpstr>Asynchronous Enumerables</vt:lpstr>
      <vt:lpstr>Asynchronous Disposal</vt:lpstr>
      <vt:lpstr>Indices and Ranges</vt:lpstr>
      <vt:lpstr>New in .NET Core 3.0</vt:lpstr>
      <vt:lpstr>Build and Publish</vt:lpstr>
      <vt:lpstr>Windows Desktop</vt:lpstr>
      <vt:lpstr>HTTP and Web</vt:lpstr>
      <vt:lpstr>Linux</vt:lpstr>
      <vt:lpstr>New APIs or Packages</vt:lpstr>
      <vt:lpstr>Memory and Garbage Collection</vt:lpstr>
      <vt:lpstr>Other Improvements</vt:lpstr>
      <vt:lpstr>New in ASP.NET Core 3.0</vt:lpstr>
      <vt:lpstr>New Features and Changes</vt:lpstr>
      <vt:lpstr>New Features and Changes</vt:lpstr>
      <vt:lpstr>New in .NET Standard 2.1</vt:lpstr>
      <vt:lpstr>Platform Support</vt:lpstr>
      <vt:lpstr>New APIs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Matthew Leibowitz</cp:lastModifiedBy>
  <cp:revision>170</cp:revision>
  <dcterms:created xsi:type="dcterms:W3CDTF">2018-01-09T22:22:16Z</dcterms:created>
  <dcterms:modified xsi:type="dcterms:W3CDTF">2019-10-30T12:59:39Z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