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6"/>
  </p:notesMasterIdLst>
  <p:handoutMasterIdLst>
    <p:handoutMasterId r:id="rId7"/>
  </p:handoutMasterIdLst>
  <p:sldIdLst>
    <p:sldId id="1068" r:id="rId2"/>
    <p:sldId id="1067" r:id="rId3"/>
    <p:sldId id="1070" r:id="rId4"/>
    <p:sldId id="1069" r:id="rId5"/>
  </p:sldIdLst>
  <p:sldSz cx="9144000" cy="6858000" type="screen4x3"/>
  <p:notesSz cx="9296400" cy="7010400"/>
  <p:custDataLst>
    <p:tags r:id="rId8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209">
          <p15:clr>
            <a:srgbClr val="A4A3A4"/>
          </p15:clr>
        </p15:guide>
        <p15:guide id="2" pos="292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 Götz" initials="jg" lastIdx="10" clrIdx="0"/>
  <p:cmAuthor id="7" name="Sergio Lucia" initials="SL [6]" lastIdx="1" clrIdx="7">
    <p:extLst/>
  </p:cmAuthor>
  <p:cmAuthor id="1" name="localusr" initials="l" lastIdx="1" clrIdx="1"/>
  <p:cmAuthor id="8" name="Sergio Lucia" initials="SL [7]" lastIdx="1" clrIdx="8">
    <p:extLst/>
  </p:cmAuthor>
  <p:cmAuthor id="2" name="Sergio Lucia" initials="SL" lastIdx="1" clrIdx="2">
    <p:extLst/>
  </p:cmAuthor>
  <p:cmAuthor id="3" name="Sergio Lucia" initials="SL [2]" lastIdx="1" clrIdx="3">
    <p:extLst/>
  </p:cmAuthor>
  <p:cmAuthor id="4" name="Sergio Lucia" initials="SL [3]" lastIdx="1" clrIdx="4">
    <p:extLst/>
  </p:cmAuthor>
  <p:cmAuthor id="5" name="Sergio Lucia" initials="SL [4]" lastIdx="1" clrIdx="5">
    <p:extLst/>
  </p:cmAuthor>
  <p:cmAuthor id="6" name="Sergio Lucia" initials="SL [5]" lastIdx="1" clrIdx="6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EE1"/>
    <a:srgbClr val="7C963F"/>
    <a:srgbClr val="95B3D7"/>
    <a:srgbClr val="BFD6EC"/>
    <a:srgbClr val="EBEBEB"/>
    <a:srgbClr val="EBEBF8"/>
    <a:srgbClr val="00FF00"/>
    <a:srgbClr val="DCE6C4"/>
    <a:srgbClr val="C4D5E8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5" autoAdjust="0"/>
    <p:restoredTop sz="88753" autoAdjust="0"/>
  </p:normalViewPr>
  <p:slideViewPr>
    <p:cSldViewPr>
      <p:cViewPr>
        <p:scale>
          <a:sx n="78" d="100"/>
          <a:sy n="78" d="100"/>
        </p:scale>
        <p:origin x="-195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7128"/>
    </p:cViewPr>
  </p:sorterViewPr>
  <p:notesViewPr>
    <p:cSldViewPr>
      <p:cViewPr varScale="1">
        <p:scale>
          <a:sx n="87" d="100"/>
          <a:sy n="87" d="100"/>
        </p:scale>
        <p:origin x="-2074" y="-91"/>
      </p:cViewPr>
      <p:guideLst>
        <p:guide orient="horz" pos="2209"/>
        <p:guide pos="2925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8025408" cy="35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5" tIns="45661" rIns="91325" bIns="45661" numCol="1" anchor="t" anchorCtr="0" compatLnSpc="1">
            <a:prstTxWarp prst="textNoShape">
              <a:avLst/>
            </a:prstTxWarp>
          </a:bodyPr>
          <a:lstStyle>
            <a:lvl1pPr algn="l" defTabSz="912962">
              <a:defRPr sz="1100"/>
            </a:lvl1pPr>
          </a:lstStyle>
          <a:p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9575" y="3"/>
            <a:ext cx="4026826" cy="35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5" tIns="45661" rIns="91325" bIns="45661" numCol="1" anchor="t" anchorCtr="0" compatLnSpc="1">
            <a:prstTxWarp prst="textNoShape">
              <a:avLst/>
            </a:prstTxWarp>
          </a:bodyPr>
          <a:lstStyle>
            <a:lvl1pPr algn="r" defTabSz="912962">
              <a:defRPr sz="1100"/>
            </a:lvl1pPr>
          </a:lstStyle>
          <a:p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6659188"/>
            <a:ext cx="8025408" cy="351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5" tIns="45661" rIns="91325" bIns="45661" numCol="1" anchor="b" anchorCtr="0" compatLnSpc="1">
            <a:prstTxWarp prst="textNoShape">
              <a:avLst/>
            </a:prstTxWarp>
          </a:bodyPr>
          <a:lstStyle>
            <a:lvl1pPr algn="l" defTabSz="912962">
              <a:defRPr sz="1100"/>
            </a:lvl1pPr>
          </a:lstStyle>
          <a:p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9575" y="6659188"/>
            <a:ext cx="4026826" cy="351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5" tIns="45661" rIns="91325" bIns="45661" numCol="1" anchor="b" anchorCtr="0" compatLnSpc="1">
            <a:prstTxWarp prst="textNoShape">
              <a:avLst/>
            </a:prstTxWarp>
          </a:bodyPr>
          <a:lstStyle>
            <a:lvl1pPr algn="r" defTabSz="912962">
              <a:defRPr sz="1100"/>
            </a:lvl1pPr>
          </a:lstStyle>
          <a:p>
            <a:fld id="{E9B68B36-754B-4233-9FD3-C6A41CC2810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3073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3"/>
            <a:ext cx="4026826" cy="35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5" tIns="45661" rIns="91325" bIns="45661" numCol="1" anchor="t" anchorCtr="0" compatLnSpc="1">
            <a:prstTxWarp prst="textNoShape">
              <a:avLst/>
            </a:prstTxWarp>
          </a:bodyPr>
          <a:lstStyle>
            <a:lvl1pPr algn="l" defTabSz="912962">
              <a:defRPr sz="1100"/>
            </a:lvl1pPr>
          </a:lstStyle>
          <a:p>
            <a:r>
              <a:rPr lang="de-DE"/>
              <a:t>zu Kap. I. Einführung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9575" y="3"/>
            <a:ext cx="4026826" cy="35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5" tIns="45661" rIns="91325" bIns="45661" numCol="1" anchor="t" anchorCtr="0" compatLnSpc="1">
            <a:prstTxWarp prst="textNoShape">
              <a:avLst/>
            </a:prstTxWarp>
          </a:bodyPr>
          <a:lstStyle>
            <a:lvl1pPr algn="r" defTabSz="912962">
              <a:defRPr sz="1100"/>
            </a:lvl1pPr>
          </a:lstStyle>
          <a:p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27050"/>
            <a:ext cx="35052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9360" y="3330174"/>
            <a:ext cx="8158558" cy="123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5" tIns="45661" rIns="91325" bIns="45661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" y="6659188"/>
            <a:ext cx="4026826" cy="351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5" tIns="45661" rIns="91325" bIns="45661" numCol="1" anchor="b" anchorCtr="0" compatLnSpc="1">
            <a:prstTxWarp prst="textNoShape">
              <a:avLst/>
            </a:prstTxWarp>
          </a:bodyPr>
          <a:lstStyle>
            <a:lvl1pPr algn="l" defTabSz="912962">
              <a:defRPr sz="1100"/>
            </a:lvl1pPr>
          </a:lstStyle>
          <a:p>
            <a:r>
              <a:rPr lang="de-DE"/>
              <a:t>Vorlesung Regelungstechnik, Lehrstuhl für Systemtheorie und Regelungstechnik,                     Dr.-Ing. Rolf Findeisen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9575" y="6659188"/>
            <a:ext cx="4026826" cy="351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5" tIns="45661" rIns="91325" bIns="45661" numCol="1" anchor="b" anchorCtr="0" compatLnSpc="1">
            <a:prstTxWarp prst="textNoShape">
              <a:avLst/>
            </a:prstTxWarp>
          </a:bodyPr>
          <a:lstStyle>
            <a:lvl1pPr algn="r" defTabSz="912962">
              <a:defRPr sz="1100"/>
            </a:lvl1pPr>
          </a:lstStyle>
          <a:p>
            <a:fld id="{357BFC96-9F1D-4297-85A2-86EEFD36F71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0341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10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8004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71546"/>
            <a:ext cx="8429684" cy="5357850"/>
          </a:xfrm>
          <a:prstGeom prst="rect">
            <a:avLst/>
          </a:prstGeom>
        </p:spPr>
        <p:txBody>
          <a:bodyPr/>
          <a:lstStyle>
            <a:lvl1pPr marL="85725" indent="-85725">
              <a:buClrTx/>
              <a:buFont typeface="Arial" pitchFamily="34" charset="0"/>
              <a:buNone/>
              <a:defRPr sz="1800">
                <a:latin typeface="Calibri" pitchFamily="34" charset="0"/>
              </a:defRPr>
            </a:lvl1pPr>
            <a:lvl2pPr marL="539750" indent="-82550">
              <a:buClrTx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Calibri" pitchFamily="34" charset="0"/>
              </a:defRPr>
            </a:lvl2pPr>
            <a:lvl3pPr marL="985838" indent="-71438">
              <a:buClrTx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Calibri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pic>
        <p:nvPicPr>
          <p:cNvPr id="8" name="Bild 35" descr="ottonew2.pdf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grayscl/>
            <a:lum contrast="-30000"/>
          </a:blip>
          <a:stretch>
            <a:fillRect/>
          </a:stretch>
        </p:blipFill>
        <p:spPr>
          <a:xfrm rot="16200000">
            <a:off x="8506581" y="6131261"/>
            <a:ext cx="994994" cy="2727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505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0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pic>
        <p:nvPicPr>
          <p:cNvPr id="5" name="Bild 35" descr="ottonew2.pdf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grayscl/>
            <a:lum contrast="-30000"/>
          </a:blip>
          <a:stretch>
            <a:fillRect/>
          </a:stretch>
        </p:blipFill>
        <p:spPr>
          <a:xfrm rot="16200000">
            <a:off x="8506581" y="6131261"/>
            <a:ext cx="994994" cy="2727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867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512" y="0"/>
            <a:ext cx="8280000" cy="792000"/>
          </a:xfrm>
          <a:prstGeom prst="rect">
            <a:avLst/>
          </a:prstGeom>
        </p:spPr>
        <p:txBody>
          <a:bodyPr/>
          <a:lstStyle>
            <a:lvl1pPr>
              <a:defRPr sz="2600" b="1"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pic>
        <p:nvPicPr>
          <p:cNvPr id="3" name="Bild 35" descr="ottonew2.pdf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grayscl/>
            <a:lum contrast="-30000"/>
          </a:blip>
          <a:stretch>
            <a:fillRect/>
          </a:stretch>
        </p:blipFill>
        <p:spPr>
          <a:xfrm rot="16200000">
            <a:off x="8506581" y="6131261"/>
            <a:ext cx="994994" cy="27270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10713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6350"/>
            <a:ext cx="8535290" cy="779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dirty="0" smtClean="0"/>
          </a:p>
        </p:txBody>
      </p:sp>
      <p:sp>
        <p:nvSpPr>
          <p:cNvPr id="1062" name="Text Box 38"/>
          <p:cNvSpPr txBox="1">
            <a:spLocks noChangeArrowheads="1"/>
          </p:cNvSpPr>
          <p:nvPr/>
        </p:nvSpPr>
        <p:spPr bwMode="auto">
          <a:xfrm>
            <a:off x="7185025" y="228600"/>
            <a:ext cx="180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89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39" r:id="rId2"/>
    <p:sldLayoutId id="2147483738" r:id="rId3"/>
    <p:sldLayoutId id="2147483740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555588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555588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555588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555588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555588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555588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555588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555588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E86C00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DAFDA"/>
        </a:buClr>
        <a:buFont typeface="Wingdings" pitchFamily="2" charset="2"/>
        <a:buChar char="§"/>
        <a:defRPr>
          <a:solidFill>
            <a:srgbClr val="555588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555588"/>
        </a:buClr>
        <a:buFont typeface="Wingdings" pitchFamily="2" charset="2"/>
        <a:buChar char="§"/>
        <a:defRPr>
          <a:solidFill>
            <a:srgbClr val="E86C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86C00"/>
        </a:buClr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55588"/>
        </a:buClr>
        <a:buChar char="•"/>
        <a:defRPr>
          <a:solidFill>
            <a:srgbClr val="DB792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55588"/>
        </a:buClr>
        <a:buChar char="•"/>
        <a:defRPr>
          <a:solidFill>
            <a:srgbClr val="DB792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55588"/>
        </a:buClr>
        <a:buChar char="•"/>
        <a:defRPr>
          <a:solidFill>
            <a:srgbClr val="DB792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55588"/>
        </a:buClr>
        <a:buChar char="•"/>
        <a:defRPr>
          <a:solidFill>
            <a:srgbClr val="DB792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55588"/>
        </a:buClr>
        <a:buChar char="•"/>
        <a:defRPr>
          <a:solidFill>
            <a:srgbClr val="DB792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image" Target="../media/image7.png"/><Relationship Id="rId39" Type="http://schemas.openxmlformats.org/officeDocument/2006/relationships/image" Target="../media/image20.png"/><Relationship Id="rId3" Type="http://schemas.openxmlformats.org/officeDocument/2006/relationships/tags" Target="../tags/tag4.xml"/><Relationship Id="rId21" Type="http://schemas.openxmlformats.org/officeDocument/2006/relationships/image" Target="../media/image2.png"/><Relationship Id="rId34" Type="http://schemas.openxmlformats.org/officeDocument/2006/relationships/image" Target="../media/image15.png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image" Target="../media/image6.png"/><Relationship Id="rId33" Type="http://schemas.openxmlformats.org/officeDocument/2006/relationships/image" Target="../media/image14.png"/><Relationship Id="rId38" Type="http://schemas.openxmlformats.org/officeDocument/2006/relationships/image" Target="../media/image19.png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notesSlide" Target="../notesSlides/notesSlide1.xml"/><Relationship Id="rId29" Type="http://schemas.openxmlformats.org/officeDocument/2006/relationships/image" Target="../media/image10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image" Target="../media/image5.png"/><Relationship Id="rId32" Type="http://schemas.openxmlformats.org/officeDocument/2006/relationships/image" Target="../media/image13.png"/><Relationship Id="rId37" Type="http://schemas.openxmlformats.org/officeDocument/2006/relationships/image" Target="../media/image18.png"/><Relationship Id="rId40" Type="http://schemas.openxmlformats.org/officeDocument/2006/relationships/image" Target="../media/image21.png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image" Target="../media/image4.png"/><Relationship Id="rId28" Type="http://schemas.openxmlformats.org/officeDocument/2006/relationships/image" Target="../media/image9.png"/><Relationship Id="rId36" Type="http://schemas.openxmlformats.org/officeDocument/2006/relationships/image" Target="../media/image17.png"/><Relationship Id="rId10" Type="http://schemas.openxmlformats.org/officeDocument/2006/relationships/tags" Target="../tags/tag11.xml"/><Relationship Id="rId19" Type="http://schemas.openxmlformats.org/officeDocument/2006/relationships/slideLayout" Target="../slideLayouts/slideLayout2.xml"/><Relationship Id="rId31" Type="http://schemas.openxmlformats.org/officeDocument/2006/relationships/image" Target="../media/image12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image" Target="../media/image3.png"/><Relationship Id="rId27" Type="http://schemas.openxmlformats.org/officeDocument/2006/relationships/image" Target="../media/image8.png"/><Relationship Id="rId30" Type="http://schemas.openxmlformats.org/officeDocument/2006/relationships/image" Target="../media/image11.png"/><Relationship Id="rId35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00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991494" y="203008"/>
            <a:ext cx="1840702" cy="749523"/>
            <a:chOff x="415925" y="3683000"/>
            <a:chExt cx="2227249" cy="906923"/>
          </a:xfrm>
          <a:effectLst>
            <a:outerShdw blurRad="50800" dist="25400" dir="5400000" sx="1000" sy="1000" algn="ctr" rotWithShape="0">
              <a:srgbClr val="000000">
                <a:alpha val="43137"/>
              </a:srgbClr>
            </a:outerShdw>
          </a:effectLst>
        </p:grpSpPr>
        <p:pic>
          <p:nvPicPr>
            <p:cNvPr id="7" name="Picture 17" descr="ovgu_feit"/>
            <p:cNvPicPr>
              <a:picLocks noChangeAspect="1" noChangeArrowheads="1"/>
            </p:cNvPicPr>
            <p:nvPr/>
          </p:nvPicPr>
          <p:blipFill>
            <a:blip r:embed="rId21" cstate="print">
              <a:clrChange>
                <a:clrFrom>
                  <a:srgbClr val="FCFEFC"/>
                </a:clrFrom>
                <a:clrTo>
                  <a:srgbClr val="FCFEFC">
                    <a:alpha val="0"/>
                  </a:srgbClr>
                </a:clrTo>
              </a:clrChange>
              <a:grayscl/>
              <a:lum contrast="-4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740" b="38617"/>
            <a:stretch>
              <a:fillRect/>
            </a:stretch>
          </p:blipFill>
          <p:spPr bwMode="auto">
            <a:xfrm>
              <a:off x="415925" y="3683000"/>
              <a:ext cx="2227249" cy="817570"/>
            </a:xfrm>
            <a:prstGeom prst="rect">
              <a:avLst/>
            </a:prstGeom>
            <a:noFill/>
            <a:effectLst>
              <a:outerShdw blurRad="50800" dist="38100" dir="2700000" sx="98000" sy="98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Rectangle 7"/>
            <p:cNvSpPr/>
            <p:nvPr/>
          </p:nvSpPr>
          <p:spPr bwMode="auto">
            <a:xfrm>
              <a:off x="1214414" y="4304171"/>
              <a:ext cx="1428760" cy="285752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342900" indent="-342900" algn="l" eaLnBrk="0" hangingPunct="0">
                <a:spcBef>
                  <a:spcPct val="20000"/>
                </a:spcBef>
              </a:pPr>
              <a:endParaRPr lang="en-US" sz="18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8" name="Title 1"/>
          <p:cNvSpPr txBox="1">
            <a:spLocks/>
          </p:cNvSpPr>
          <p:nvPr/>
        </p:nvSpPr>
        <p:spPr bwMode="auto">
          <a:xfrm>
            <a:off x="309082" y="1418767"/>
            <a:ext cx="8576507" cy="1368738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kern="0" dirty="0">
                <a:solidFill>
                  <a:prstClr val="black"/>
                </a:solidFill>
              </a:rPr>
              <a:t>NICCI </a:t>
            </a:r>
            <a:endParaRPr lang="de-DE" sz="2800" b="1" kern="0" dirty="0" smtClean="0">
              <a:solidFill>
                <a:prstClr val="black"/>
              </a:solidFill>
              <a:latin typeface="+mj-lt"/>
            </a:endParaRPr>
          </a:p>
          <a:p>
            <a:pPr algn="l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800" b="1" kern="0" dirty="0" smtClean="0">
                <a:solidFill>
                  <a:prstClr val="black"/>
                </a:solidFill>
                <a:latin typeface="+mj-lt"/>
              </a:rPr>
              <a:t>Network-</a:t>
            </a:r>
            <a:r>
              <a:rPr lang="de-DE" sz="2800" b="1" kern="0" dirty="0" err="1" smtClean="0">
                <a:solidFill>
                  <a:prstClr val="black"/>
                </a:solidFill>
                <a:latin typeface="+mj-lt"/>
              </a:rPr>
              <a:t>Informed</a:t>
            </a:r>
            <a:r>
              <a:rPr lang="de-DE" sz="2800" b="1" kern="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de-DE" sz="2800" b="1" kern="0" dirty="0">
                <a:solidFill>
                  <a:prstClr val="black"/>
                </a:solidFill>
                <a:latin typeface="+mj-lt"/>
              </a:rPr>
              <a:t>Control – </a:t>
            </a:r>
            <a:r>
              <a:rPr lang="de-DE" sz="2800" b="1" kern="0" dirty="0" smtClean="0">
                <a:solidFill>
                  <a:prstClr val="black"/>
                </a:solidFill>
                <a:latin typeface="+mj-lt"/>
              </a:rPr>
              <a:t>Control</a:t>
            </a:r>
            <a:r>
              <a:rPr lang="de-DE" sz="2800" b="1" kern="0" dirty="0">
                <a:solidFill>
                  <a:prstClr val="black"/>
                </a:solidFill>
                <a:latin typeface="+mj-lt"/>
              </a:rPr>
              <a:t>-</a:t>
            </a:r>
            <a:r>
              <a:rPr lang="de-DE" sz="2800" b="1" kern="0" dirty="0" err="1">
                <a:solidFill>
                  <a:prstClr val="black"/>
                </a:solidFill>
                <a:latin typeface="+mj-lt"/>
              </a:rPr>
              <a:t>Informed</a:t>
            </a:r>
            <a:r>
              <a:rPr lang="de-DE" sz="2800" b="1" kern="0" dirty="0">
                <a:solidFill>
                  <a:prstClr val="black"/>
                </a:solidFill>
                <a:latin typeface="+mj-lt"/>
              </a:rPr>
              <a:t> </a:t>
            </a:r>
            <a:r>
              <a:rPr lang="de-DE" sz="2800" b="1" kern="0" dirty="0" err="1" smtClean="0">
                <a:solidFill>
                  <a:prstClr val="black"/>
                </a:solidFill>
                <a:latin typeface="+mj-lt"/>
              </a:rPr>
              <a:t>network</a:t>
            </a:r>
            <a:endParaRPr lang="de-DE" sz="2800" b="1" kern="0" dirty="0">
              <a:solidFill>
                <a:prstClr val="black"/>
              </a:solidFill>
              <a:latin typeface="+mj-lt"/>
            </a:endParaRPr>
          </a:p>
          <a:p>
            <a:pPr algn="l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kern="0" dirty="0" smtClean="0">
                <a:solidFill>
                  <a:prstClr val="black"/>
                </a:solidFill>
              </a:rPr>
              <a:t>Meeting </a:t>
            </a:r>
            <a:r>
              <a:rPr lang="de-DE" kern="0" smtClean="0">
                <a:solidFill>
                  <a:prstClr val="black"/>
                </a:solidFill>
              </a:rPr>
              <a:t>in Aachen 2017</a:t>
            </a:r>
            <a:endParaRPr lang="de-DE" b="1" kern="0" dirty="0">
              <a:solidFill>
                <a:prstClr val="black"/>
              </a:solidFill>
            </a:endParaRPr>
          </a:p>
          <a:p>
            <a:pPr algn="l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kern="0" dirty="0" smtClean="0">
                <a:solidFill>
                  <a:prstClr val="black"/>
                </a:solidFill>
                <a:latin typeface="+mj-lt"/>
              </a:rPr>
              <a:t/>
            </a:r>
            <a:br>
              <a:rPr lang="de-DE" b="1" kern="0" dirty="0" smtClean="0">
                <a:solidFill>
                  <a:prstClr val="black"/>
                </a:solidFill>
                <a:latin typeface="+mj-lt"/>
              </a:rPr>
            </a:br>
            <a:endParaRPr lang="de-DE" kern="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2" name="Gruppierung 1"/>
          <p:cNvGrpSpPr/>
          <p:nvPr/>
        </p:nvGrpSpPr>
        <p:grpSpPr>
          <a:xfrm>
            <a:off x="3535074" y="4123940"/>
            <a:ext cx="5329407" cy="2157733"/>
            <a:chOff x="1057973" y="2211620"/>
            <a:chExt cx="5862347" cy="2157732"/>
          </a:xfrm>
        </p:grpSpPr>
        <p:sp>
          <p:nvSpPr>
            <p:cNvPr id="143" name="Rectángulo 1"/>
            <p:cNvSpPr/>
            <p:nvPr/>
          </p:nvSpPr>
          <p:spPr bwMode="auto">
            <a:xfrm>
              <a:off x="4806913" y="2622501"/>
              <a:ext cx="651959" cy="380453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  <a:ln w="9525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Freeform 50"/>
            <p:cNvSpPr/>
            <p:nvPr/>
          </p:nvSpPr>
          <p:spPr>
            <a:xfrm>
              <a:off x="4413946" y="2840327"/>
              <a:ext cx="503695" cy="1395171"/>
            </a:xfrm>
            <a:custGeom>
              <a:avLst/>
              <a:gdLst>
                <a:gd name="connsiteX0" fmla="*/ 311150 w 558800"/>
                <a:gd name="connsiteY0" fmla="*/ 0 h 2247900"/>
                <a:gd name="connsiteX1" fmla="*/ 0 w 558800"/>
                <a:gd name="connsiteY1" fmla="*/ 0 h 2247900"/>
                <a:gd name="connsiteX2" fmla="*/ 0 w 558800"/>
                <a:gd name="connsiteY2" fmla="*/ 2247900 h 2247900"/>
                <a:gd name="connsiteX3" fmla="*/ 558800 w 558800"/>
                <a:gd name="connsiteY3" fmla="*/ 2247900 h 2247900"/>
                <a:gd name="connsiteX0" fmla="*/ 267543 w 558800"/>
                <a:gd name="connsiteY0" fmla="*/ 0 h 2247900"/>
                <a:gd name="connsiteX1" fmla="*/ 0 w 558800"/>
                <a:gd name="connsiteY1" fmla="*/ 0 h 2247900"/>
                <a:gd name="connsiteX2" fmla="*/ 0 w 558800"/>
                <a:gd name="connsiteY2" fmla="*/ 2247900 h 2247900"/>
                <a:gd name="connsiteX3" fmla="*/ 558800 w 558800"/>
                <a:gd name="connsiteY3" fmla="*/ 2247900 h 2247900"/>
                <a:gd name="connsiteX0" fmla="*/ 437857 w 558800"/>
                <a:gd name="connsiteY0" fmla="*/ 0 h 2247900"/>
                <a:gd name="connsiteX1" fmla="*/ 0 w 558800"/>
                <a:gd name="connsiteY1" fmla="*/ 0 h 2247900"/>
                <a:gd name="connsiteX2" fmla="*/ 0 w 558800"/>
                <a:gd name="connsiteY2" fmla="*/ 2247900 h 2247900"/>
                <a:gd name="connsiteX3" fmla="*/ 558800 w 558800"/>
                <a:gd name="connsiteY3" fmla="*/ 2247900 h 22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8800" h="2247900">
                  <a:moveTo>
                    <a:pt x="437857" y="0"/>
                  </a:moveTo>
                  <a:lnTo>
                    <a:pt x="0" y="0"/>
                  </a:lnTo>
                  <a:lnTo>
                    <a:pt x="0" y="2247900"/>
                  </a:lnTo>
                  <a:lnTo>
                    <a:pt x="558800" y="2247900"/>
                  </a:lnTo>
                </a:path>
              </a:pathLst>
            </a:custGeom>
            <a:noFill/>
            <a:ln w="38100" cap="flat" cmpd="sng" algn="ctr">
              <a:solidFill>
                <a:schemeClr val="accent4">
                  <a:lumMod val="75000"/>
                </a:schemeClr>
              </a:solidFill>
              <a:prstDash val="solid"/>
              <a:head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" name="Freeform 33"/>
            <p:cNvSpPr/>
            <p:nvPr/>
          </p:nvSpPr>
          <p:spPr>
            <a:xfrm>
              <a:off x="3535075" y="2742947"/>
              <a:ext cx="460856" cy="1550158"/>
            </a:xfrm>
            <a:custGeom>
              <a:avLst/>
              <a:gdLst>
                <a:gd name="connsiteX0" fmla="*/ 285750 w 615950"/>
                <a:gd name="connsiteY0" fmla="*/ 0 h 2222500"/>
                <a:gd name="connsiteX1" fmla="*/ 615950 w 615950"/>
                <a:gd name="connsiteY1" fmla="*/ 0 h 2222500"/>
                <a:gd name="connsiteX2" fmla="*/ 615950 w 615950"/>
                <a:gd name="connsiteY2" fmla="*/ 2222500 h 2222500"/>
                <a:gd name="connsiteX3" fmla="*/ 0 w 615950"/>
                <a:gd name="connsiteY3" fmla="*/ 2222500 h 2222500"/>
                <a:gd name="connsiteX0" fmla="*/ 80566 w 615950"/>
                <a:gd name="connsiteY0" fmla="*/ 10426 h 2222500"/>
                <a:gd name="connsiteX1" fmla="*/ 615950 w 615950"/>
                <a:gd name="connsiteY1" fmla="*/ 0 h 2222500"/>
                <a:gd name="connsiteX2" fmla="*/ 615950 w 615950"/>
                <a:gd name="connsiteY2" fmla="*/ 2222500 h 2222500"/>
                <a:gd name="connsiteX3" fmla="*/ 0 w 615950"/>
                <a:gd name="connsiteY3" fmla="*/ 222250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5950" h="2222500">
                  <a:moveTo>
                    <a:pt x="80566" y="10426"/>
                  </a:moveTo>
                  <a:lnTo>
                    <a:pt x="615950" y="0"/>
                  </a:lnTo>
                  <a:lnTo>
                    <a:pt x="615950" y="2222500"/>
                  </a:lnTo>
                  <a:lnTo>
                    <a:pt x="0" y="2222500"/>
                  </a:lnTo>
                </a:path>
              </a:pathLst>
            </a:custGeom>
            <a:noFill/>
            <a:ln w="76200" cap="flat" cmpd="sng" algn="ctr">
              <a:solidFill>
                <a:schemeClr val="accent4">
                  <a:lumMod val="75000"/>
                </a:schemeClr>
              </a:solidFill>
              <a:prstDash val="solid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Freeform 33"/>
            <p:cNvSpPr/>
            <p:nvPr/>
          </p:nvSpPr>
          <p:spPr>
            <a:xfrm>
              <a:off x="3517246" y="2922647"/>
              <a:ext cx="363471" cy="1197637"/>
            </a:xfrm>
            <a:custGeom>
              <a:avLst/>
              <a:gdLst>
                <a:gd name="connsiteX0" fmla="*/ 285750 w 615950"/>
                <a:gd name="connsiteY0" fmla="*/ 0 h 2222500"/>
                <a:gd name="connsiteX1" fmla="*/ 615950 w 615950"/>
                <a:gd name="connsiteY1" fmla="*/ 0 h 2222500"/>
                <a:gd name="connsiteX2" fmla="*/ 615950 w 615950"/>
                <a:gd name="connsiteY2" fmla="*/ 2222500 h 2222500"/>
                <a:gd name="connsiteX3" fmla="*/ 0 w 615950"/>
                <a:gd name="connsiteY3" fmla="*/ 2222500 h 2222500"/>
                <a:gd name="connsiteX0" fmla="*/ 384250 w 615950"/>
                <a:gd name="connsiteY0" fmla="*/ 20330 h 2222500"/>
                <a:gd name="connsiteX1" fmla="*/ 615950 w 615950"/>
                <a:gd name="connsiteY1" fmla="*/ 0 h 2222500"/>
                <a:gd name="connsiteX2" fmla="*/ 615950 w 615950"/>
                <a:gd name="connsiteY2" fmla="*/ 2222500 h 2222500"/>
                <a:gd name="connsiteX3" fmla="*/ 0 w 615950"/>
                <a:gd name="connsiteY3" fmla="*/ 2222500 h 2222500"/>
                <a:gd name="connsiteX0" fmla="*/ 496824 w 728524"/>
                <a:gd name="connsiteY0" fmla="*/ 20330 h 2222500"/>
                <a:gd name="connsiteX1" fmla="*/ 728524 w 728524"/>
                <a:gd name="connsiteY1" fmla="*/ 0 h 2222500"/>
                <a:gd name="connsiteX2" fmla="*/ 728524 w 728524"/>
                <a:gd name="connsiteY2" fmla="*/ 2222500 h 2222500"/>
                <a:gd name="connsiteX3" fmla="*/ 0 w 728524"/>
                <a:gd name="connsiteY3" fmla="*/ 2222500 h 2222500"/>
                <a:gd name="connsiteX0" fmla="*/ 496824 w 728524"/>
                <a:gd name="connsiteY0" fmla="*/ 0 h 2242829"/>
                <a:gd name="connsiteX1" fmla="*/ 728524 w 728524"/>
                <a:gd name="connsiteY1" fmla="*/ 20329 h 2242829"/>
                <a:gd name="connsiteX2" fmla="*/ 728524 w 728524"/>
                <a:gd name="connsiteY2" fmla="*/ 2242829 h 2242829"/>
                <a:gd name="connsiteX3" fmla="*/ 0 w 728524"/>
                <a:gd name="connsiteY3" fmla="*/ 2242829 h 2242829"/>
                <a:gd name="connsiteX0" fmla="*/ 505876 w 728524"/>
                <a:gd name="connsiteY0" fmla="*/ 5830 h 2222500"/>
                <a:gd name="connsiteX1" fmla="*/ 728524 w 728524"/>
                <a:gd name="connsiteY1" fmla="*/ 0 h 2222500"/>
                <a:gd name="connsiteX2" fmla="*/ 728524 w 728524"/>
                <a:gd name="connsiteY2" fmla="*/ 2222500 h 2222500"/>
                <a:gd name="connsiteX3" fmla="*/ 0 w 728524"/>
                <a:gd name="connsiteY3" fmla="*/ 2222500 h 2222500"/>
                <a:gd name="connsiteX0" fmla="*/ 505876 w 728524"/>
                <a:gd name="connsiteY0" fmla="*/ 0 h 2236288"/>
                <a:gd name="connsiteX1" fmla="*/ 728524 w 728524"/>
                <a:gd name="connsiteY1" fmla="*/ 13788 h 2236288"/>
                <a:gd name="connsiteX2" fmla="*/ 728524 w 728524"/>
                <a:gd name="connsiteY2" fmla="*/ 2236288 h 2236288"/>
                <a:gd name="connsiteX3" fmla="*/ 0 w 728524"/>
                <a:gd name="connsiteY3" fmla="*/ 2236288 h 2236288"/>
                <a:gd name="connsiteX0" fmla="*/ 505876 w 728524"/>
                <a:gd name="connsiteY0" fmla="*/ 12371 h 2222500"/>
                <a:gd name="connsiteX1" fmla="*/ 728524 w 728524"/>
                <a:gd name="connsiteY1" fmla="*/ 0 h 2222500"/>
                <a:gd name="connsiteX2" fmla="*/ 728524 w 728524"/>
                <a:gd name="connsiteY2" fmla="*/ 2222500 h 2222500"/>
                <a:gd name="connsiteX3" fmla="*/ 0 w 728524"/>
                <a:gd name="connsiteY3" fmla="*/ 2222500 h 2222500"/>
                <a:gd name="connsiteX0" fmla="*/ 505876 w 728524"/>
                <a:gd name="connsiteY0" fmla="*/ 0 h 2229748"/>
                <a:gd name="connsiteX1" fmla="*/ 728524 w 728524"/>
                <a:gd name="connsiteY1" fmla="*/ 7248 h 2229748"/>
                <a:gd name="connsiteX2" fmla="*/ 728524 w 728524"/>
                <a:gd name="connsiteY2" fmla="*/ 2229748 h 2229748"/>
                <a:gd name="connsiteX3" fmla="*/ 0 w 728524"/>
                <a:gd name="connsiteY3" fmla="*/ 2229748 h 2229748"/>
                <a:gd name="connsiteX0" fmla="*/ 170198 w 728524"/>
                <a:gd name="connsiteY0" fmla="*/ 5794 h 2222499"/>
                <a:gd name="connsiteX1" fmla="*/ 728524 w 728524"/>
                <a:gd name="connsiteY1" fmla="*/ -1 h 2222499"/>
                <a:gd name="connsiteX2" fmla="*/ 728524 w 728524"/>
                <a:gd name="connsiteY2" fmla="*/ 2222499 h 2222499"/>
                <a:gd name="connsiteX3" fmla="*/ 0 w 728524"/>
                <a:gd name="connsiteY3" fmla="*/ 2222499 h 2222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524" h="2222499">
                  <a:moveTo>
                    <a:pt x="170198" y="5794"/>
                  </a:moveTo>
                  <a:lnTo>
                    <a:pt x="728524" y="-1"/>
                  </a:lnTo>
                  <a:lnTo>
                    <a:pt x="728524" y="2222499"/>
                  </a:lnTo>
                  <a:lnTo>
                    <a:pt x="0" y="2222499"/>
                  </a:lnTo>
                </a:path>
              </a:pathLst>
            </a:custGeom>
            <a:noFill/>
            <a:ln w="19050" cap="flat" cmpd="sng" algn="ctr">
              <a:solidFill>
                <a:schemeClr val="accent4">
                  <a:lumMod val="75000"/>
                </a:schemeClr>
              </a:solidFill>
              <a:prstDash val="solid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Freeform 17"/>
            <p:cNvSpPr/>
            <p:nvPr/>
          </p:nvSpPr>
          <p:spPr>
            <a:xfrm>
              <a:off x="2033785" y="2852930"/>
              <a:ext cx="386865" cy="1382568"/>
            </a:xfrm>
            <a:custGeom>
              <a:avLst/>
              <a:gdLst>
                <a:gd name="connsiteX0" fmla="*/ 285750 w 615950"/>
                <a:gd name="connsiteY0" fmla="*/ 0 h 2222500"/>
                <a:gd name="connsiteX1" fmla="*/ 615950 w 615950"/>
                <a:gd name="connsiteY1" fmla="*/ 0 h 2222500"/>
                <a:gd name="connsiteX2" fmla="*/ 615950 w 615950"/>
                <a:gd name="connsiteY2" fmla="*/ 2222500 h 2222500"/>
                <a:gd name="connsiteX3" fmla="*/ 0 w 615950"/>
                <a:gd name="connsiteY3" fmla="*/ 2222500 h 2222500"/>
                <a:gd name="connsiteX0" fmla="*/ 210438 w 540638"/>
                <a:gd name="connsiteY0" fmla="*/ 0 h 2237077"/>
                <a:gd name="connsiteX1" fmla="*/ 540638 w 540638"/>
                <a:gd name="connsiteY1" fmla="*/ 0 h 2237077"/>
                <a:gd name="connsiteX2" fmla="*/ 540638 w 540638"/>
                <a:gd name="connsiteY2" fmla="*/ 2222500 h 2237077"/>
                <a:gd name="connsiteX3" fmla="*/ 0 w 540638"/>
                <a:gd name="connsiteY3" fmla="*/ 2237077 h 2237077"/>
                <a:gd name="connsiteX0" fmla="*/ 357556 w 540638"/>
                <a:gd name="connsiteY0" fmla="*/ 0 h 2237077"/>
                <a:gd name="connsiteX1" fmla="*/ 540638 w 540638"/>
                <a:gd name="connsiteY1" fmla="*/ 0 h 2237077"/>
                <a:gd name="connsiteX2" fmla="*/ 540638 w 540638"/>
                <a:gd name="connsiteY2" fmla="*/ 2222500 h 2237077"/>
                <a:gd name="connsiteX3" fmla="*/ 0 w 540638"/>
                <a:gd name="connsiteY3" fmla="*/ 2237077 h 2237077"/>
                <a:gd name="connsiteX0" fmla="*/ 109280 w 540638"/>
                <a:gd name="connsiteY0" fmla="*/ 34605 h 2237077"/>
                <a:gd name="connsiteX1" fmla="*/ 540638 w 540638"/>
                <a:gd name="connsiteY1" fmla="*/ 0 h 2237077"/>
                <a:gd name="connsiteX2" fmla="*/ 540638 w 540638"/>
                <a:gd name="connsiteY2" fmla="*/ 2222500 h 2237077"/>
                <a:gd name="connsiteX3" fmla="*/ 0 w 540638"/>
                <a:gd name="connsiteY3" fmla="*/ 2237077 h 2237077"/>
                <a:gd name="connsiteX0" fmla="*/ 109280 w 550570"/>
                <a:gd name="connsiteY0" fmla="*/ 0 h 2202472"/>
                <a:gd name="connsiteX1" fmla="*/ 550570 w 550570"/>
                <a:gd name="connsiteY1" fmla="*/ 23070 h 2202472"/>
                <a:gd name="connsiteX2" fmla="*/ 540638 w 550570"/>
                <a:gd name="connsiteY2" fmla="*/ 2187895 h 2202472"/>
                <a:gd name="connsiteX3" fmla="*/ 0 w 550570"/>
                <a:gd name="connsiteY3" fmla="*/ 2202472 h 2202472"/>
                <a:gd name="connsiteX0" fmla="*/ 109280 w 560501"/>
                <a:gd name="connsiteY0" fmla="*/ 11536 h 2214008"/>
                <a:gd name="connsiteX1" fmla="*/ 560501 w 560501"/>
                <a:gd name="connsiteY1" fmla="*/ 0 h 2214008"/>
                <a:gd name="connsiteX2" fmla="*/ 540638 w 560501"/>
                <a:gd name="connsiteY2" fmla="*/ 2199431 h 2214008"/>
                <a:gd name="connsiteX3" fmla="*/ 0 w 560501"/>
                <a:gd name="connsiteY3" fmla="*/ 2214008 h 2214008"/>
                <a:gd name="connsiteX0" fmla="*/ 109280 w 541078"/>
                <a:gd name="connsiteY0" fmla="*/ 0 h 2202472"/>
                <a:gd name="connsiteX1" fmla="*/ 530709 w 541078"/>
                <a:gd name="connsiteY1" fmla="*/ 0 h 2202472"/>
                <a:gd name="connsiteX2" fmla="*/ 540638 w 541078"/>
                <a:gd name="connsiteY2" fmla="*/ 2187895 h 2202472"/>
                <a:gd name="connsiteX3" fmla="*/ 0 w 541078"/>
                <a:gd name="connsiteY3" fmla="*/ 2202472 h 2202472"/>
                <a:gd name="connsiteX0" fmla="*/ 109280 w 550570"/>
                <a:gd name="connsiteY0" fmla="*/ 0 h 2202472"/>
                <a:gd name="connsiteX1" fmla="*/ 550570 w 550570"/>
                <a:gd name="connsiteY1" fmla="*/ 0 h 2202472"/>
                <a:gd name="connsiteX2" fmla="*/ 540638 w 550570"/>
                <a:gd name="connsiteY2" fmla="*/ 2187895 h 2202472"/>
                <a:gd name="connsiteX3" fmla="*/ 0 w 550570"/>
                <a:gd name="connsiteY3" fmla="*/ 2202472 h 2202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0570" h="2202472">
                  <a:moveTo>
                    <a:pt x="109280" y="0"/>
                  </a:moveTo>
                  <a:lnTo>
                    <a:pt x="550570" y="0"/>
                  </a:lnTo>
                  <a:cubicBezTo>
                    <a:pt x="547259" y="721608"/>
                    <a:pt x="543949" y="1466287"/>
                    <a:pt x="540638" y="2187895"/>
                  </a:cubicBezTo>
                  <a:cubicBezTo>
                    <a:pt x="335321" y="2187895"/>
                    <a:pt x="205317" y="2202472"/>
                    <a:pt x="0" y="2202472"/>
                  </a:cubicBezTo>
                </a:path>
              </a:pathLst>
            </a:custGeom>
            <a:noFill/>
            <a:ln w="25400" cap="flat" cmpd="sng" algn="ctr">
              <a:solidFill>
                <a:schemeClr val="accent4">
                  <a:lumMod val="75000"/>
                </a:schemeClr>
              </a:solidFill>
              <a:prstDash val="solid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" name="Freeform 18"/>
            <p:cNvSpPr/>
            <p:nvPr/>
          </p:nvSpPr>
          <p:spPr>
            <a:xfrm>
              <a:off x="1173187" y="2852930"/>
              <a:ext cx="348684" cy="1382567"/>
            </a:xfrm>
            <a:custGeom>
              <a:avLst/>
              <a:gdLst>
                <a:gd name="connsiteX0" fmla="*/ 311150 w 558800"/>
                <a:gd name="connsiteY0" fmla="*/ 0 h 2247900"/>
                <a:gd name="connsiteX1" fmla="*/ 0 w 558800"/>
                <a:gd name="connsiteY1" fmla="*/ 0 h 2247900"/>
                <a:gd name="connsiteX2" fmla="*/ 0 w 558800"/>
                <a:gd name="connsiteY2" fmla="*/ 2247900 h 2247900"/>
                <a:gd name="connsiteX3" fmla="*/ 558800 w 558800"/>
                <a:gd name="connsiteY3" fmla="*/ 2247900 h 2247900"/>
                <a:gd name="connsiteX0" fmla="*/ 267543 w 558800"/>
                <a:gd name="connsiteY0" fmla="*/ 0 h 2247900"/>
                <a:gd name="connsiteX1" fmla="*/ 0 w 558800"/>
                <a:gd name="connsiteY1" fmla="*/ 0 h 2247900"/>
                <a:gd name="connsiteX2" fmla="*/ 0 w 558800"/>
                <a:gd name="connsiteY2" fmla="*/ 2247900 h 2247900"/>
                <a:gd name="connsiteX3" fmla="*/ 558800 w 558800"/>
                <a:gd name="connsiteY3" fmla="*/ 2247900 h 2247900"/>
                <a:gd name="connsiteX0" fmla="*/ 202171 w 558800"/>
                <a:gd name="connsiteY0" fmla="*/ 0 h 2272550"/>
                <a:gd name="connsiteX1" fmla="*/ 0 w 558800"/>
                <a:gd name="connsiteY1" fmla="*/ 24650 h 2272550"/>
                <a:gd name="connsiteX2" fmla="*/ 0 w 558800"/>
                <a:gd name="connsiteY2" fmla="*/ 2272550 h 2272550"/>
                <a:gd name="connsiteX3" fmla="*/ 558800 w 558800"/>
                <a:gd name="connsiteY3" fmla="*/ 2272550 h 2272550"/>
                <a:gd name="connsiteX0" fmla="*/ 490477 w 558800"/>
                <a:gd name="connsiteY0" fmla="*/ 0 h 2272550"/>
                <a:gd name="connsiteX1" fmla="*/ 0 w 558800"/>
                <a:gd name="connsiteY1" fmla="*/ 24650 h 2272550"/>
                <a:gd name="connsiteX2" fmla="*/ 0 w 558800"/>
                <a:gd name="connsiteY2" fmla="*/ 2272550 h 2272550"/>
                <a:gd name="connsiteX3" fmla="*/ 558800 w 558800"/>
                <a:gd name="connsiteY3" fmla="*/ 2272550 h 2272550"/>
                <a:gd name="connsiteX0" fmla="*/ 490477 w 558800"/>
                <a:gd name="connsiteY0" fmla="*/ 0 h 2248359"/>
                <a:gd name="connsiteX1" fmla="*/ 0 w 558800"/>
                <a:gd name="connsiteY1" fmla="*/ 459 h 2248359"/>
                <a:gd name="connsiteX2" fmla="*/ 0 w 558800"/>
                <a:gd name="connsiteY2" fmla="*/ 2248359 h 2248359"/>
                <a:gd name="connsiteX3" fmla="*/ 558800 w 558800"/>
                <a:gd name="connsiteY3" fmla="*/ 2248359 h 2248359"/>
                <a:gd name="connsiteX0" fmla="*/ 490477 w 607426"/>
                <a:gd name="connsiteY0" fmla="*/ 0 h 2248359"/>
                <a:gd name="connsiteX1" fmla="*/ 0 w 607426"/>
                <a:gd name="connsiteY1" fmla="*/ 459 h 2248359"/>
                <a:gd name="connsiteX2" fmla="*/ 0 w 607426"/>
                <a:gd name="connsiteY2" fmla="*/ 2248359 h 2248359"/>
                <a:gd name="connsiteX3" fmla="*/ 607426 w 607426"/>
                <a:gd name="connsiteY3" fmla="*/ 2248359 h 2248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7426" h="2248359">
                  <a:moveTo>
                    <a:pt x="490477" y="0"/>
                  </a:moveTo>
                  <a:lnTo>
                    <a:pt x="0" y="459"/>
                  </a:lnTo>
                  <a:lnTo>
                    <a:pt x="0" y="2248359"/>
                  </a:lnTo>
                  <a:lnTo>
                    <a:pt x="607426" y="2248359"/>
                  </a:lnTo>
                </a:path>
              </a:pathLst>
            </a:custGeom>
            <a:noFill/>
            <a:ln w="38100" cap="flat" cmpd="sng" algn="ctr">
              <a:solidFill>
                <a:schemeClr val="accent4">
                  <a:lumMod val="75000"/>
                </a:schemeClr>
              </a:solidFill>
              <a:prstDash val="solid"/>
              <a:head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0" name="Freeform 34"/>
            <p:cNvSpPr/>
            <p:nvPr/>
          </p:nvSpPr>
          <p:spPr>
            <a:xfrm>
              <a:off x="2613362" y="2852930"/>
              <a:ext cx="432824" cy="1382568"/>
            </a:xfrm>
            <a:custGeom>
              <a:avLst/>
              <a:gdLst>
                <a:gd name="connsiteX0" fmla="*/ 311150 w 558800"/>
                <a:gd name="connsiteY0" fmla="*/ 0 h 2247900"/>
                <a:gd name="connsiteX1" fmla="*/ 0 w 558800"/>
                <a:gd name="connsiteY1" fmla="*/ 0 h 2247900"/>
                <a:gd name="connsiteX2" fmla="*/ 0 w 558800"/>
                <a:gd name="connsiteY2" fmla="*/ 2247900 h 2247900"/>
                <a:gd name="connsiteX3" fmla="*/ 558800 w 558800"/>
                <a:gd name="connsiteY3" fmla="*/ 2247900 h 2247900"/>
                <a:gd name="connsiteX0" fmla="*/ 255084 w 558800"/>
                <a:gd name="connsiteY0" fmla="*/ 0 h 2247900"/>
                <a:gd name="connsiteX1" fmla="*/ 0 w 558800"/>
                <a:gd name="connsiteY1" fmla="*/ 0 h 2247900"/>
                <a:gd name="connsiteX2" fmla="*/ 0 w 558800"/>
                <a:gd name="connsiteY2" fmla="*/ 2247900 h 2247900"/>
                <a:gd name="connsiteX3" fmla="*/ 558800 w 558800"/>
                <a:gd name="connsiteY3" fmla="*/ 2247900 h 2247900"/>
                <a:gd name="connsiteX0" fmla="*/ 255084 w 780042"/>
                <a:gd name="connsiteY0" fmla="*/ 0 h 2247900"/>
                <a:gd name="connsiteX1" fmla="*/ 0 w 780042"/>
                <a:gd name="connsiteY1" fmla="*/ 0 h 2247900"/>
                <a:gd name="connsiteX2" fmla="*/ 0 w 780042"/>
                <a:gd name="connsiteY2" fmla="*/ 2247900 h 2247900"/>
                <a:gd name="connsiteX3" fmla="*/ 780042 w 780042"/>
                <a:gd name="connsiteY3" fmla="*/ 2247900 h 2247900"/>
                <a:gd name="connsiteX0" fmla="*/ 569487 w 780042"/>
                <a:gd name="connsiteY0" fmla="*/ 0 h 2247900"/>
                <a:gd name="connsiteX1" fmla="*/ 0 w 780042"/>
                <a:gd name="connsiteY1" fmla="*/ 0 h 2247900"/>
                <a:gd name="connsiteX2" fmla="*/ 0 w 780042"/>
                <a:gd name="connsiteY2" fmla="*/ 2247900 h 2247900"/>
                <a:gd name="connsiteX3" fmla="*/ 780042 w 780042"/>
                <a:gd name="connsiteY3" fmla="*/ 2247900 h 22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0042" h="2247900">
                  <a:moveTo>
                    <a:pt x="569487" y="0"/>
                  </a:moveTo>
                  <a:lnTo>
                    <a:pt x="0" y="0"/>
                  </a:lnTo>
                  <a:lnTo>
                    <a:pt x="0" y="2247900"/>
                  </a:lnTo>
                  <a:lnTo>
                    <a:pt x="780042" y="2247900"/>
                  </a:lnTo>
                </a:path>
              </a:pathLst>
            </a:custGeom>
            <a:noFill/>
            <a:ln w="25400" cap="flat" cmpd="sng" algn="ctr">
              <a:solidFill>
                <a:schemeClr val="accent4">
                  <a:lumMod val="75000"/>
                </a:schemeClr>
              </a:solidFill>
              <a:prstDash val="solid"/>
              <a:head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8" name="Freeform 49"/>
            <p:cNvSpPr/>
            <p:nvPr/>
          </p:nvSpPr>
          <p:spPr>
            <a:xfrm>
              <a:off x="5437612" y="2852929"/>
              <a:ext cx="378704" cy="1382569"/>
            </a:xfrm>
            <a:custGeom>
              <a:avLst/>
              <a:gdLst>
                <a:gd name="connsiteX0" fmla="*/ 285750 w 615950"/>
                <a:gd name="connsiteY0" fmla="*/ 0 h 2222500"/>
                <a:gd name="connsiteX1" fmla="*/ 615950 w 615950"/>
                <a:gd name="connsiteY1" fmla="*/ 0 h 2222500"/>
                <a:gd name="connsiteX2" fmla="*/ 615950 w 615950"/>
                <a:gd name="connsiteY2" fmla="*/ 2222500 h 2222500"/>
                <a:gd name="connsiteX3" fmla="*/ 0 w 615950"/>
                <a:gd name="connsiteY3" fmla="*/ 2222500 h 2222500"/>
                <a:gd name="connsiteX0" fmla="*/ 36054 w 615950"/>
                <a:gd name="connsiteY0" fmla="*/ 11766 h 2222500"/>
                <a:gd name="connsiteX1" fmla="*/ 615950 w 615950"/>
                <a:gd name="connsiteY1" fmla="*/ 0 h 2222500"/>
                <a:gd name="connsiteX2" fmla="*/ 615950 w 615950"/>
                <a:gd name="connsiteY2" fmla="*/ 2222500 h 2222500"/>
                <a:gd name="connsiteX3" fmla="*/ 0 w 615950"/>
                <a:gd name="connsiteY3" fmla="*/ 222250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5950" h="2222500">
                  <a:moveTo>
                    <a:pt x="36054" y="11766"/>
                  </a:moveTo>
                  <a:lnTo>
                    <a:pt x="615950" y="0"/>
                  </a:lnTo>
                  <a:lnTo>
                    <a:pt x="615950" y="2222500"/>
                  </a:lnTo>
                  <a:lnTo>
                    <a:pt x="0" y="2222500"/>
                  </a:lnTo>
                </a:path>
              </a:pathLst>
            </a:custGeom>
            <a:noFill/>
            <a:ln w="25400" cap="flat" cmpd="sng" algn="ctr">
              <a:solidFill>
                <a:schemeClr val="accent4">
                  <a:lumMod val="75000"/>
                </a:schemeClr>
              </a:solidFill>
              <a:prstDash val="solid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7" name="Rectángulo 1"/>
            <p:cNvSpPr/>
            <p:nvPr/>
          </p:nvSpPr>
          <p:spPr bwMode="auto">
            <a:xfrm>
              <a:off x="1057973" y="3164354"/>
              <a:ext cx="5238848" cy="680802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24" name="Bild 123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5263284" y="3814140"/>
              <a:ext cx="259626" cy="3532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5" name="Bild 124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3362253" y="3814140"/>
              <a:ext cx="259626" cy="3532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6" name="Bild 125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1864471" y="3814140"/>
              <a:ext cx="259626" cy="3532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4" name="Rectángulo 1"/>
            <p:cNvSpPr/>
            <p:nvPr/>
          </p:nvSpPr>
          <p:spPr bwMode="auto">
            <a:xfrm>
              <a:off x="1504912" y="4057522"/>
              <a:ext cx="534366" cy="311830"/>
            </a:xfrm>
            <a:prstGeom prst="rect">
              <a:avLst/>
            </a:prstGeom>
            <a:solidFill>
              <a:srgbClr val="C0504D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6" name="Picture 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31994" y="4101729"/>
              <a:ext cx="295847" cy="217689"/>
            </a:xfrm>
            <a:prstGeom prst="rect">
              <a:avLst/>
            </a:prstGeom>
            <a:effectLst/>
          </p:spPr>
        </p:pic>
        <p:sp>
          <p:nvSpPr>
            <p:cNvPr id="138" name="Rectángulo 1"/>
            <p:cNvSpPr/>
            <p:nvPr/>
          </p:nvSpPr>
          <p:spPr bwMode="auto">
            <a:xfrm>
              <a:off x="2994301" y="4056617"/>
              <a:ext cx="534366" cy="311830"/>
            </a:xfrm>
            <a:prstGeom prst="rect">
              <a:avLst/>
            </a:prstGeom>
            <a:solidFill>
              <a:srgbClr val="C0504D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0" name="Picture 2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20325" y="4101729"/>
              <a:ext cx="302521" cy="217689"/>
            </a:xfrm>
            <a:prstGeom prst="rect">
              <a:avLst/>
            </a:prstGeom>
            <a:effectLst/>
          </p:spPr>
        </p:pic>
        <p:sp>
          <p:nvSpPr>
            <p:cNvPr id="142" name="Rectángulo 1"/>
            <p:cNvSpPr/>
            <p:nvPr/>
          </p:nvSpPr>
          <p:spPr bwMode="auto">
            <a:xfrm>
              <a:off x="4894051" y="4056617"/>
              <a:ext cx="534366" cy="311830"/>
            </a:xfrm>
            <a:prstGeom prst="rect">
              <a:avLst/>
            </a:prstGeom>
            <a:solidFill>
              <a:srgbClr val="C0504D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5" name="Bild 144" descr="TP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4967736" y="4051796"/>
              <a:ext cx="336290" cy="317556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>
                      <a:alpha val="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46" name="Rectángulo 1"/>
            <p:cNvSpPr>
              <a:spLocks noChangeAspect="1"/>
            </p:cNvSpPr>
            <p:nvPr/>
          </p:nvSpPr>
          <p:spPr bwMode="auto">
            <a:xfrm>
              <a:off x="1061348" y="3350887"/>
              <a:ext cx="4940099" cy="415385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92075" marR="0" lvl="0" indent="-92075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Wireless Cell   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Rectángulo 1"/>
            <p:cNvSpPr/>
            <p:nvPr/>
          </p:nvSpPr>
          <p:spPr bwMode="auto">
            <a:xfrm>
              <a:off x="5992268" y="3350887"/>
              <a:ext cx="928052" cy="415385"/>
            </a:xfrm>
            <a:prstGeom prst="rect">
              <a:avLst/>
            </a:prstGeom>
            <a:solidFill>
              <a:srgbClr val="9BBB59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RRM        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48" name="Gruppierung 147"/>
            <p:cNvGrpSpPr/>
            <p:nvPr/>
          </p:nvGrpSpPr>
          <p:grpSpPr>
            <a:xfrm>
              <a:off x="4065858" y="3008670"/>
              <a:ext cx="268941" cy="33673"/>
              <a:chOff x="4583413" y="2072261"/>
              <a:chExt cx="337215" cy="49183"/>
            </a:xfrm>
            <a:solidFill>
              <a:srgbClr val="000000"/>
            </a:solidFill>
          </p:grpSpPr>
          <p:sp>
            <p:nvSpPr>
              <p:cNvPr id="149" name="Oval 148"/>
              <p:cNvSpPr/>
              <p:nvPr/>
            </p:nvSpPr>
            <p:spPr>
              <a:xfrm>
                <a:off x="4583413" y="2072261"/>
                <a:ext cx="49183" cy="49183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4727429" y="2072261"/>
                <a:ext cx="49183" cy="49183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4871445" y="2072261"/>
                <a:ext cx="49183" cy="49183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52" name="Gruppierung 151"/>
            <p:cNvGrpSpPr/>
            <p:nvPr/>
          </p:nvGrpSpPr>
          <p:grpSpPr>
            <a:xfrm>
              <a:off x="4065858" y="4089179"/>
              <a:ext cx="268941" cy="33673"/>
              <a:chOff x="4583413" y="2072261"/>
              <a:chExt cx="337215" cy="49183"/>
            </a:xfrm>
            <a:solidFill>
              <a:srgbClr val="000000"/>
            </a:solidFill>
          </p:grpSpPr>
          <p:sp>
            <p:nvSpPr>
              <p:cNvPr id="153" name="Oval 152"/>
              <p:cNvSpPr/>
              <p:nvPr/>
            </p:nvSpPr>
            <p:spPr>
              <a:xfrm>
                <a:off x="4583413" y="2072261"/>
                <a:ext cx="49183" cy="49183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4727429" y="2072261"/>
                <a:ext cx="49183" cy="49183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4871445" y="2072261"/>
                <a:ext cx="49183" cy="49183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pic>
          <p:nvPicPr>
            <p:cNvPr id="63" name="Bild 62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1200926" y="2211620"/>
              <a:ext cx="259626" cy="3532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4" name="Bild 63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2688580" y="2211620"/>
              <a:ext cx="259626" cy="3532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Bild 64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2101156" y="2211620"/>
              <a:ext cx="259626" cy="3532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6" name="Bild 65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3572333" y="2211620"/>
              <a:ext cx="259626" cy="3532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7" name="Bild 66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4557227" y="2211620"/>
              <a:ext cx="259626" cy="35327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8" name="Bild 67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5415082" y="2211620"/>
              <a:ext cx="259626" cy="35327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5" name="Rectángulo 1"/>
            <p:cNvSpPr/>
            <p:nvPr/>
          </p:nvSpPr>
          <p:spPr bwMode="auto">
            <a:xfrm>
              <a:off x="1286501" y="2574558"/>
              <a:ext cx="134265" cy="163158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76" name="Picture 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40505" y="2529451"/>
              <a:ext cx="184072" cy="208265"/>
            </a:xfrm>
            <a:prstGeom prst="rect">
              <a:avLst/>
            </a:prstGeom>
            <a:noFill/>
            <a:effectLst/>
          </p:spPr>
        </p:pic>
        <p:sp>
          <p:nvSpPr>
            <p:cNvPr id="77" name="Rectángulo 1"/>
            <p:cNvSpPr/>
            <p:nvPr/>
          </p:nvSpPr>
          <p:spPr bwMode="auto">
            <a:xfrm>
              <a:off x="1286501" y="2989523"/>
              <a:ext cx="134265" cy="163158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78" name="Picture 10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40045" y="2979500"/>
              <a:ext cx="197773" cy="219072"/>
            </a:xfrm>
            <a:prstGeom prst="rect">
              <a:avLst/>
            </a:prstGeom>
            <a:noFill/>
            <a:effectLst/>
          </p:spPr>
        </p:pic>
        <p:sp>
          <p:nvSpPr>
            <p:cNvPr id="80" name="Rectángulo 1"/>
            <p:cNvSpPr/>
            <p:nvPr/>
          </p:nvSpPr>
          <p:spPr bwMode="auto">
            <a:xfrm>
              <a:off x="2154501" y="2574558"/>
              <a:ext cx="134265" cy="163158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81" name="Picture 13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27913" y="2518644"/>
              <a:ext cx="175645" cy="21907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2" name="Picture 15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20995" y="2961566"/>
              <a:ext cx="179794" cy="219072"/>
            </a:xfrm>
            <a:prstGeom prst="rect">
              <a:avLst/>
            </a:prstGeom>
            <a:noFill/>
            <a:effectLst/>
          </p:spPr>
        </p:pic>
        <p:sp>
          <p:nvSpPr>
            <p:cNvPr id="90" name="Rectángulo 1"/>
            <p:cNvSpPr/>
            <p:nvPr/>
          </p:nvSpPr>
          <p:spPr bwMode="auto">
            <a:xfrm>
              <a:off x="2774939" y="2574558"/>
              <a:ext cx="134265" cy="163158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91" name="Picture 24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48868" y="2538560"/>
              <a:ext cx="179794" cy="199156"/>
            </a:xfrm>
            <a:prstGeom prst="rect">
              <a:avLst/>
            </a:prstGeom>
            <a:noFill/>
            <a:effectLst/>
          </p:spPr>
        </p:pic>
        <p:sp>
          <p:nvSpPr>
            <p:cNvPr id="92" name="Rectángulo 1"/>
            <p:cNvSpPr/>
            <p:nvPr/>
          </p:nvSpPr>
          <p:spPr bwMode="auto">
            <a:xfrm>
              <a:off x="2774939" y="2989523"/>
              <a:ext cx="134265" cy="163158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93" name="Picture 26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47014" y="2971524"/>
              <a:ext cx="179794" cy="199156"/>
            </a:xfrm>
            <a:prstGeom prst="rect">
              <a:avLst/>
            </a:prstGeom>
            <a:noFill/>
            <a:effectLst/>
          </p:spPr>
        </p:pic>
        <p:sp>
          <p:nvSpPr>
            <p:cNvPr id="95" name="Rectángulo 1"/>
            <p:cNvSpPr/>
            <p:nvPr/>
          </p:nvSpPr>
          <p:spPr bwMode="auto">
            <a:xfrm>
              <a:off x="3626461" y="2574558"/>
              <a:ext cx="134265" cy="163158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96" name="Picture 29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00895" y="2518644"/>
              <a:ext cx="175645" cy="21907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7" name="Rectángulo 1"/>
            <p:cNvSpPr/>
            <p:nvPr/>
          </p:nvSpPr>
          <p:spPr bwMode="auto">
            <a:xfrm>
              <a:off x="3626461" y="2989523"/>
              <a:ext cx="134265" cy="163158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98" name="Picture 31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04307" y="2971524"/>
              <a:ext cx="163449" cy="199156"/>
            </a:xfrm>
            <a:prstGeom prst="rect">
              <a:avLst/>
            </a:prstGeom>
            <a:noFill/>
            <a:effectLst/>
          </p:spPr>
        </p:pic>
        <p:sp>
          <p:nvSpPr>
            <p:cNvPr id="103" name="Rectángulo 1"/>
            <p:cNvSpPr/>
            <p:nvPr/>
          </p:nvSpPr>
          <p:spPr bwMode="auto">
            <a:xfrm>
              <a:off x="4643585" y="2574558"/>
              <a:ext cx="134265" cy="163158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" name="Rectángulo 1"/>
            <p:cNvSpPr/>
            <p:nvPr/>
          </p:nvSpPr>
          <p:spPr bwMode="auto">
            <a:xfrm>
              <a:off x="4643585" y="2989523"/>
              <a:ext cx="134265" cy="163158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" name="Rectángulo 1"/>
            <p:cNvSpPr/>
            <p:nvPr/>
          </p:nvSpPr>
          <p:spPr bwMode="auto">
            <a:xfrm>
              <a:off x="5506945" y="2574558"/>
              <a:ext cx="134265" cy="163158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09" name="Bild 108" descr="TP_tmp.png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3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5493665" y="2517220"/>
              <a:ext cx="154192" cy="220496"/>
            </a:xfrm>
            <a:prstGeom prst="rect">
              <a:avLst/>
            </a:prstGeom>
            <a:noFill/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10" name="Bild 109" descr="TP_tmp.png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3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5489680" y="2979988"/>
              <a:ext cx="192382" cy="216000"/>
            </a:xfrm>
            <a:prstGeom prst="rect">
              <a:avLst/>
            </a:prstGeom>
            <a:noFill/>
            <a:effectLst/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11" name="Bild 110" descr="TP_tmp.png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3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4632278" y="2970877"/>
              <a:ext cx="180000" cy="214500"/>
            </a:xfrm>
            <a:prstGeom prst="rect">
              <a:avLst/>
            </a:prstGeom>
            <a:noFill/>
            <a:effectLst/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12" name="Bild 111" descr="TP_tmp.png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3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4619261" y="2537267"/>
              <a:ext cx="168209" cy="200449"/>
            </a:xfrm>
            <a:prstGeom prst="rect">
              <a:avLst/>
            </a:prstGeom>
            <a:noFill/>
            <a:ln/>
            <a:effectLst/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35" name="Rectángulo 1"/>
            <p:cNvSpPr/>
            <p:nvPr/>
          </p:nvSpPr>
          <p:spPr bwMode="auto">
            <a:xfrm>
              <a:off x="1446116" y="2622501"/>
              <a:ext cx="651959" cy="418498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  <a:ln w="9525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7" name="Picture 6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97241" y="2705429"/>
              <a:ext cx="393773" cy="282120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  <a:effectLst/>
          </p:spPr>
        </p:pic>
        <p:sp>
          <p:nvSpPr>
            <p:cNvPr id="139" name="Rectángulo 1"/>
            <p:cNvSpPr/>
            <p:nvPr/>
          </p:nvSpPr>
          <p:spPr bwMode="auto">
            <a:xfrm>
              <a:off x="2935505" y="2640619"/>
              <a:ext cx="651959" cy="380453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  <a:ln w="9525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1" name="Picture 22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39" cstate="print">
              <a:clrChange>
                <a:clrFrom>
                  <a:srgbClr val="A4BFDC"/>
                </a:clrFrom>
                <a:clrTo>
                  <a:srgbClr val="A4BFD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83637" y="2705429"/>
              <a:ext cx="402656" cy="282120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  <a:effectLst/>
          </p:spPr>
        </p:pic>
        <p:pic>
          <p:nvPicPr>
            <p:cNvPr id="144" name="Bild 143" descr="TP_tmp.png"/>
            <p:cNvPicPr>
              <a:picLocks/>
            </p:cNvPicPr>
            <p:nvPr>
              <p:custDataLst>
                <p:tags r:id="rId18"/>
              </p:custDataLst>
            </p:nvPr>
          </p:nvPicPr>
          <p:blipFill>
            <a:blip r:embed="rId4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4946497" y="2680144"/>
              <a:ext cx="374393" cy="288000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  <a:ln/>
            <a:effectLst/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4" name="Rechteck 3"/>
          <p:cNvSpPr/>
          <p:nvPr/>
        </p:nvSpPr>
        <p:spPr>
          <a:xfrm>
            <a:off x="309081" y="2787505"/>
            <a:ext cx="857650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kern="0" dirty="0" smtClean="0">
                <a:solidFill>
                  <a:prstClr val="black"/>
                </a:solidFill>
                <a:latin typeface="+mj-lt"/>
              </a:rPr>
              <a:t>Markus Kögel, </a:t>
            </a:r>
            <a:r>
              <a:rPr lang="de-DE" kern="0" dirty="0" smtClean="0">
                <a:solidFill>
                  <a:prstClr val="black"/>
                </a:solidFill>
                <a:latin typeface="+mj-lt"/>
              </a:rPr>
              <a:t>Rolf Findeisen</a:t>
            </a:r>
            <a:endParaRPr lang="de-DE" kern="0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28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 txBox="1">
            <a:spLocks/>
          </p:cNvSpPr>
          <p:nvPr/>
        </p:nvSpPr>
        <p:spPr>
          <a:xfrm>
            <a:off x="266962" y="1873611"/>
            <a:ext cx="8295408" cy="3284195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85725" indent="-85725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None/>
              <a:defRPr sz="18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539750" indent="-8255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Calibri" pitchFamily="34" charset="0"/>
              </a:defRPr>
            </a:lvl2pPr>
            <a:lvl3pPr marL="985838" indent="-71438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6C00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55588"/>
              </a:buClr>
              <a:buChar char="•"/>
              <a:defRPr>
                <a:solidFill>
                  <a:srgbClr val="DB792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55588"/>
              </a:buClr>
              <a:buChar char="•"/>
              <a:defRPr>
                <a:solidFill>
                  <a:srgbClr val="DB792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55588"/>
              </a:buClr>
              <a:buChar char="•"/>
              <a:defRPr>
                <a:solidFill>
                  <a:srgbClr val="DB792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55588"/>
              </a:buClr>
              <a:buChar char="•"/>
              <a:defRPr>
                <a:solidFill>
                  <a:srgbClr val="DB792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55588"/>
              </a:buClr>
              <a:buChar char="•"/>
              <a:defRPr>
                <a:solidFill>
                  <a:srgbClr val="DB7921"/>
                </a:solidFill>
                <a:latin typeface="+mn-lt"/>
              </a:defRPr>
            </a:lvl9pPr>
          </a:lstStyle>
          <a:p>
            <a:pPr marL="0" lvl="1" indent="0">
              <a:lnSpc>
                <a:spcPct val="90000"/>
              </a:lnSpc>
              <a:buNone/>
            </a:pPr>
            <a:r>
              <a:rPr lang="en-GB" sz="2200" b="1" dirty="0"/>
              <a:t>S</a:t>
            </a:r>
            <a:r>
              <a:rPr lang="en-GB" sz="2200" b="1" dirty="0" smtClean="0"/>
              <a:t>etup</a:t>
            </a:r>
          </a:p>
          <a:p>
            <a:pPr marL="342900" lvl="1" indent="-342900">
              <a:lnSpc>
                <a:spcPct val="90000"/>
              </a:lnSpc>
            </a:pPr>
            <a:r>
              <a:rPr lang="en-GB" sz="2200" b="1" dirty="0" smtClean="0"/>
              <a:t>dynamics</a:t>
            </a:r>
          </a:p>
          <a:p>
            <a:pPr marL="635000" lvl="2" indent="-188913">
              <a:lnSpc>
                <a:spcPct val="90000"/>
              </a:lnSpc>
            </a:pPr>
            <a:r>
              <a:rPr lang="en-GB" sz="2200" b="1" dirty="0" smtClean="0"/>
              <a:t>unknown, but bounded uncertainties</a:t>
            </a:r>
            <a:endParaRPr lang="en-GB" sz="2200" b="1" dirty="0"/>
          </a:p>
          <a:p>
            <a:pPr marL="635000" lvl="2" indent="-188913">
              <a:lnSpc>
                <a:spcPct val="90000"/>
              </a:lnSpc>
            </a:pPr>
            <a:r>
              <a:rPr lang="en-GB" sz="2200" b="1" dirty="0" smtClean="0"/>
              <a:t>discrete, time linear dynamics </a:t>
            </a:r>
          </a:p>
          <a:p>
            <a:pPr marL="635000" lvl="2" indent="-188913">
              <a:lnSpc>
                <a:spcPct val="90000"/>
              </a:lnSpc>
            </a:pPr>
            <a:r>
              <a:rPr lang="en-GB" sz="2200" dirty="0" smtClean="0"/>
              <a:t>noisy measurements</a:t>
            </a:r>
          </a:p>
          <a:p>
            <a:pPr marL="406400" lvl="2" indent="-358775">
              <a:lnSpc>
                <a:spcPct val="90000"/>
              </a:lnSpc>
            </a:pPr>
            <a:r>
              <a:rPr lang="en-GB" sz="2200" b="1" dirty="0" smtClean="0"/>
              <a:t>network</a:t>
            </a:r>
          </a:p>
          <a:p>
            <a:pPr marL="635000" lvl="2" indent="-188913">
              <a:lnSpc>
                <a:spcPct val="90000"/>
              </a:lnSpc>
            </a:pPr>
            <a:r>
              <a:rPr lang="en-GB" sz="2200" b="1" dirty="0"/>
              <a:t>ideal communication </a:t>
            </a:r>
            <a:r>
              <a:rPr lang="en-GB" sz="2200" dirty="0"/>
              <a:t>no loss/no </a:t>
            </a:r>
            <a:r>
              <a:rPr lang="en-GB" sz="2200" dirty="0" smtClean="0"/>
              <a:t>(significant) delay </a:t>
            </a:r>
            <a:br>
              <a:rPr lang="en-GB" sz="2200" dirty="0" smtClean="0"/>
            </a:br>
            <a:r>
              <a:rPr lang="en-GB" sz="2200" dirty="0" smtClean="0"/>
              <a:t>(or compensated – data sent arrives before next time instant)</a:t>
            </a:r>
            <a:endParaRPr lang="en-GB" sz="2200" dirty="0"/>
          </a:p>
          <a:p>
            <a:pPr marL="622300" lvl="2" indent="-176213">
              <a:lnSpc>
                <a:spcPct val="90000"/>
              </a:lnSpc>
            </a:pPr>
            <a:r>
              <a:rPr lang="en-GB" sz="2200" dirty="0" smtClean="0"/>
              <a:t>here: </a:t>
            </a:r>
            <a:r>
              <a:rPr lang="en-GB" sz="2200" b="1" dirty="0" smtClean="0"/>
              <a:t>one link to sensors/actuators </a:t>
            </a:r>
            <a:r>
              <a:rPr lang="en-GB" sz="2200" dirty="0" smtClean="0"/>
              <a:t>(extension straightforward)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5415058" y="1700790"/>
            <a:ext cx="3823109" cy="241218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342900" indent="-342900" algn="l" eaLnBrk="0" hangingPunct="0">
              <a:spcBef>
                <a:spcPct val="20000"/>
              </a:spcBef>
            </a:pPr>
            <a:endParaRPr lang="de-DE" sz="1800" b="1" dirty="0" err="1" smtClean="0">
              <a:solidFill>
                <a:srgbClr val="000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aware control</a:t>
            </a:r>
            <a:br>
              <a:rPr lang="en-US" dirty="0" smtClean="0"/>
            </a:br>
            <a:r>
              <a:rPr lang="en-US" dirty="0" smtClean="0"/>
              <a:t>Evaluating limits of achievable performance  </a:t>
            </a:r>
            <a:r>
              <a:rPr lang="en-US" sz="1800" dirty="0" smtClean="0"/>
              <a:t>(MD group)</a:t>
            </a:r>
            <a:endParaRPr lang="en-US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266962" y="951899"/>
            <a:ext cx="8295408" cy="80649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85725" indent="-85725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None/>
              <a:defRPr sz="18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539750" indent="-8255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Calibri" pitchFamily="34" charset="0"/>
              </a:defRPr>
            </a:lvl2pPr>
            <a:lvl3pPr marL="985838" indent="-71438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6C00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55588"/>
              </a:buClr>
              <a:buChar char="•"/>
              <a:defRPr>
                <a:solidFill>
                  <a:srgbClr val="DB792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55588"/>
              </a:buClr>
              <a:buChar char="•"/>
              <a:defRPr>
                <a:solidFill>
                  <a:srgbClr val="DB792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55588"/>
              </a:buClr>
              <a:buChar char="•"/>
              <a:defRPr>
                <a:solidFill>
                  <a:srgbClr val="DB792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55588"/>
              </a:buClr>
              <a:buChar char="•"/>
              <a:defRPr>
                <a:solidFill>
                  <a:srgbClr val="DB792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55588"/>
              </a:buClr>
              <a:buChar char="•"/>
              <a:defRPr>
                <a:solidFill>
                  <a:srgbClr val="DB7921"/>
                </a:solidFill>
                <a:latin typeface="+mn-lt"/>
              </a:defRPr>
            </a:lvl9pPr>
          </a:lstStyle>
          <a:p>
            <a:pPr marL="0" lvl="1" indent="0">
              <a:lnSpc>
                <a:spcPct val="90000"/>
              </a:lnSpc>
              <a:buNone/>
            </a:pPr>
            <a:r>
              <a:rPr lang="en-GB" sz="2200" b="1" dirty="0" smtClean="0"/>
              <a:t>Question</a:t>
            </a:r>
            <a:r>
              <a:rPr lang="en-GB" sz="2200" b="1" dirty="0"/>
              <a:t> </a:t>
            </a:r>
            <a:r>
              <a:rPr lang="mr-IN" sz="2200" b="1" dirty="0" smtClean="0"/>
              <a:t>–</a:t>
            </a:r>
            <a:r>
              <a:rPr lang="en-GB" sz="2200" b="1" dirty="0" smtClean="0"/>
              <a:t> controller optimizes communication for performance</a:t>
            </a:r>
            <a:br>
              <a:rPr lang="en-GB" sz="2200" b="1" dirty="0" smtClean="0"/>
            </a:br>
            <a:r>
              <a:rPr lang="en-GB" sz="2200" b="1" dirty="0" smtClean="0"/>
              <a:t>►</a:t>
            </a:r>
            <a:r>
              <a:rPr lang="en-GB" sz="2200" dirty="0" smtClean="0"/>
              <a:t>determine when/what/where to send for optimal performance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423" y="1873611"/>
            <a:ext cx="3640137" cy="219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66962" y="5906101"/>
            <a:ext cx="4420252" cy="707886"/>
          </a:xfrm>
          <a:prstGeom prst="rect">
            <a:avLst/>
          </a:prstGeom>
          <a:solidFill>
            <a:srgbClr val="A7C0DD">
              <a:lumMod val="5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de-DE"/>
            </a:defPPr>
            <a:lvl1pPr>
              <a:defRPr b="1">
                <a:solidFill>
                  <a:schemeClr val="bg1"/>
                </a:solidFill>
                <a:latin typeface="+mj-lt"/>
                <a:cs typeface="Arial Unicode MS" charset="0"/>
              </a:defRPr>
            </a:lvl1pPr>
          </a:lstStyle>
          <a:p>
            <a:pPr algn="l"/>
            <a:r>
              <a:rPr lang="en-GB" dirty="0" smtClean="0">
                <a:sym typeface="Wingdings" panose="05000000000000000000" pitchFamily="2" charset="2"/>
              </a:rPr>
              <a:t>Challenge: when/what/where </a:t>
            </a:r>
            <a:r>
              <a:rPr lang="en-GB" dirty="0">
                <a:sym typeface="Wingdings" panose="05000000000000000000" pitchFamily="2" charset="2"/>
              </a:rPr>
              <a:t>to send </a:t>
            </a:r>
            <a:r>
              <a:rPr lang="en-GB" dirty="0" smtClean="0">
                <a:sym typeface="Wingdings" panose="05000000000000000000" pitchFamily="2" charset="2"/>
              </a:rPr>
              <a:t> to optimize control performance </a:t>
            </a:r>
            <a:endParaRPr lang="en-GB" dirty="0">
              <a:sym typeface="Wingdings" panose="05000000000000000000" pitchFamily="2" charset="2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92386" y="5906101"/>
            <a:ext cx="3769984" cy="707886"/>
          </a:xfrm>
          <a:prstGeom prst="rect">
            <a:avLst/>
          </a:prstGeom>
          <a:solidFill>
            <a:srgbClr val="A7C0DD">
              <a:lumMod val="5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de-DE"/>
            </a:defPPr>
            <a:lvl1pPr>
              <a:defRPr b="1">
                <a:solidFill>
                  <a:schemeClr val="bg1"/>
                </a:solidFill>
                <a:latin typeface="+mj-lt"/>
                <a:cs typeface="Arial Unicode MS" charset="0"/>
              </a:defRPr>
            </a:lvl1pPr>
          </a:lstStyle>
          <a:p>
            <a:pPr algn="l"/>
            <a:r>
              <a:rPr lang="en-GB" dirty="0" smtClean="0">
                <a:sym typeface="Wingdings" panose="05000000000000000000" pitchFamily="2" charset="2"/>
              </a:rPr>
              <a:t>Trade-offs: (example)</a:t>
            </a:r>
            <a:endParaRPr lang="en-GB" dirty="0" smtClean="0">
              <a:sym typeface="Wingdings" panose="05000000000000000000" pitchFamily="2" charset="2"/>
            </a:endParaRPr>
          </a:p>
          <a:p>
            <a:pPr algn="l"/>
            <a:r>
              <a:rPr lang="en-GB" dirty="0" smtClean="0">
                <a:sym typeface="Wingdings" panose="05000000000000000000" pitchFamily="2" charset="2"/>
              </a:rPr>
              <a:t>less latency or more data</a:t>
            </a:r>
            <a:endParaRPr lang="en-GB" dirty="0">
              <a:sym typeface="Wingdings" panose="05000000000000000000" pitchFamily="2" charset="2"/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251520" y="5256691"/>
            <a:ext cx="8295408" cy="489957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85725" indent="-85725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None/>
              <a:defRPr sz="18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539750" indent="-8255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Calibri" pitchFamily="34" charset="0"/>
              </a:defRPr>
            </a:lvl2pPr>
            <a:lvl3pPr marL="985838" indent="-71438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6C00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55588"/>
              </a:buClr>
              <a:buChar char="•"/>
              <a:defRPr>
                <a:solidFill>
                  <a:srgbClr val="DB792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55588"/>
              </a:buClr>
              <a:buChar char="•"/>
              <a:defRPr>
                <a:solidFill>
                  <a:srgbClr val="DB792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55588"/>
              </a:buClr>
              <a:buChar char="•"/>
              <a:defRPr>
                <a:solidFill>
                  <a:srgbClr val="DB792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55588"/>
              </a:buClr>
              <a:buChar char="•"/>
              <a:defRPr>
                <a:solidFill>
                  <a:srgbClr val="DB792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55588"/>
              </a:buClr>
              <a:buChar char="•"/>
              <a:defRPr>
                <a:solidFill>
                  <a:srgbClr val="DB7921"/>
                </a:solidFill>
                <a:latin typeface="+mn-lt"/>
              </a:defRPr>
            </a:lvl9pPr>
          </a:lstStyle>
          <a:p>
            <a:pPr marL="0" lvl="1" indent="0">
              <a:lnSpc>
                <a:spcPct val="90000"/>
              </a:lnSpc>
              <a:buNone/>
            </a:pPr>
            <a:r>
              <a:rPr lang="en-GB" sz="2200" b="1" dirty="0" smtClean="0"/>
              <a:t>Core idea</a:t>
            </a:r>
            <a:r>
              <a:rPr lang="en-GB" sz="2200" b="1" dirty="0"/>
              <a:t>: </a:t>
            </a:r>
            <a:r>
              <a:rPr lang="en-GB" sz="2200" dirty="0" smtClean="0"/>
              <a:t>exploit </a:t>
            </a:r>
            <a:r>
              <a:rPr lang="en-GB" sz="2200" b="1" dirty="0"/>
              <a:t>robust output feedback MPC</a:t>
            </a:r>
          </a:p>
        </p:txBody>
      </p:sp>
    </p:spTree>
    <p:extLst>
      <p:ext uri="{BB962C8B-B14F-4D97-AF65-F5344CB8AC3E}">
        <p14:creationId xmlns:p14="http://schemas.microsoft.com/office/powerpoint/2010/main" val="289791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 36"/>
              <p:cNvSpPr/>
              <p:nvPr/>
            </p:nvSpPr>
            <p:spPr>
              <a:xfrm>
                <a:off x="251475" y="3544214"/>
                <a:ext cx="8285257" cy="1971052"/>
              </a:xfrm>
              <a:prstGeom prst="rect">
                <a:avLst/>
              </a:prstGeom>
              <a:solidFill>
                <a:srgbClr val="95B3D7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GB" b="1" dirty="0" smtClean="0">
                    <a:latin typeface="+mj-lt"/>
                  </a:rPr>
                  <a:t>what to communicate (how much data):</a:t>
                </a:r>
              </a:p>
              <a:p>
                <a:pPr algn="l"/>
                <a:r>
                  <a:rPr lang="en-GB" b="1" dirty="0" smtClean="0">
                    <a:latin typeface="+mj-lt"/>
                  </a:rPr>
                  <a:t>naïve choice: </a:t>
                </a:r>
                <a:r>
                  <a:rPr lang="en-GB" dirty="0" smtClean="0">
                    <a:latin typeface="+mj-lt"/>
                  </a:rPr>
                  <a:t>sensors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de-DE" i="1">
                            <a:latin typeface="Cambria Math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b="1" dirty="0" smtClean="0">
                    <a:latin typeface="+mj-lt"/>
                  </a:rPr>
                  <a:t> </a:t>
                </a:r>
                <a:r>
                  <a:rPr lang="en-GB" dirty="0" smtClean="0">
                    <a:latin typeface="+mj-lt"/>
                  </a:rPr>
                  <a:t>and controller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de-DE" i="1">
                            <a:latin typeface="Cambria Math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 smtClean="0">
                    <a:latin typeface="+mj-lt"/>
                  </a:rPr>
                  <a:t> </a:t>
                </a:r>
                <a:br>
                  <a:rPr lang="en-GB" dirty="0" smtClean="0">
                    <a:latin typeface="+mj-lt"/>
                  </a:rPr>
                </a:br>
                <a:r>
                  <a:rPr lang="en-GB" dirty="0" smtClean="0">
                    <a:latin typeface="+mj-lt"/>
                  </a:rPr>
                  <a:t>	actuators use backup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de-DE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de-DE" i="1">
                            <a:latin typeface="Cambria Math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/>
                        <a:sym typeface="Wingdings" panose="05000000000000000000" pitchFamily="2" charset="2"/>
                      </a:rPr>
                      <m:t>=0, </m:t>
                    </m:r>
                    <m:sSub>
                      <m:sSubPr>
                        <m:ctrlPr>
                          <a:rPr lang="de-DE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de-DE" i="1">
                            <a:latin typeface="Cambria Math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de-DE" i="1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de-DE" i="1">
                            <a:latin typeface="Cambria Math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de-DE" b="0" i="1" smtClean="0">
                            <a:latin typeface="Cambria Math"/>
                            <a:sym typeface="Wingdings" panose="05000000000000000000" pitchFamily="2" charset="2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GB" dirty="0" smtClean="0">
                    <a:latin typeface="+mj-lt"/>
                  </a:rPr>
                  <a:t>if nothing new is received </a:t>
                </a:r>
                <a:br>
                  <a:rPr lang="en-GB" dirty="0" smtClean="0">
                    <a:latin typeface="+mj-lt"/>
                  </a:rPr>
                </a:br>
                <a:r>
                  <a:rPr lang="en-GB" b="1" dirty="0" smtClean="0">
                    <a:latin typeface="+mj-lt"/>
                  </a:rPr>
                  <a:t>general </a:t>
                </a:r>
                <a:r>
                  <a:rPr lang="en-GB" b="1" dirty="0">
                    <a:latin typeface="+mj-lt"/>
                  </a:rPr>
                  <a:t>case: </a:t>
                </a:r>
                <a:r>
                  <a:rPr lang="en-GB" dirty="0" smtClean="0">
                    <a:latin typeface="+mj-lt"/>
                  </a:rPr>
                  <a:t>multiple measurements/commands in each packet</a:t>
                </a:r>
                <a:r>
                  <a:rPr lang="en-GB" dirty="0" smtClean="0">
                    <a:latin typeface="+mj-lt"/>
                    <a:sym typeface="Wingdings" panose="05000000000000000000" pitchFamily="2" charset="2"/>
                  </a:rPr>
                  <a:t> </a:t>
                </a:r>
              </a:p>
              <a:p>
                <a:pPr marL="914400" lvl="1" indent="-457200" algn="l">
                  <a:buFont typeface="+mj-lt"/>
                  <a:buAutoNum type="alphaLcParenR"/>
                </a:pPr>
                <a:r>
                  <a:rPr lang="en-GB" dirty="0" smtClean="0">
                    <a:latin typeface="+mj-lt"/>
                    <a:sym typeface="Wingdings" panose="05000000000000000000" pitchFamily="2" charset="2"/>
                  </a:rPr>
                  <a:t>piggy back old measurements, e.g.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  <a:sym typeface="Wingdings" panose="05000000000000000000" pitchFamily="2" charset="2"/>
                      </a:rPr>
                      <m:t> &amp; </m:t>
                    </m:r>
                    <m:sSub>
                      <m:sSubPr>
                        <m:ctrlPr>
                          <a:rPr lang="de-DE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de-DE" b="0" i="1" smtClean="0">
                            <a:latin typeface="Cambria Math" charset="0"/>
                            <a:sym typeface="Wingdings" panose="05000000000000000000" pitchFamily="2" charset="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GB" dirty="0" smtClean="0">
                    <a:latin typeface="+mj-lt"/>
                    <a:sym typeface="Wingdings" panose="05000000000000000000" pitchFamily="2" charset="2"/>
                  </a:rPr>
                  <a:t> at k</a:t>
                </a:r>
              </a:p>
              <a:p>
                <a:pPr marL="914400" lvl="1" indent="-457200" algn="l">
                  <a:buFont typeface="+mj-lt"/>
                  <a:buAutoNum type="alphaLcParenR"/>
                </a:pPr>
                <a:r>
                  <a:rPr lang="en-GB" dirty="0">
                    <a:latin typeface="+mj-lt"/>
                    <a:sym typeface="Wingdings" panose="05000000000000000000" pitchFamily="2" charset="2"/>
                  </a:rPr>
                  <a:t>s</a:t>
                </a:r>
                <a:r>
                  <a:rPr lang="en-GB" dirty="0" smtClean="0">
                    <a:latin typeface="+mj-lt"/>
                    <a:sym typeface="Wingdings" panose="05000000000000000000" pitchFamily="2" charset="2"/>
                  </a:rPr>
                  <a:t>end input sequences</a:t>
                </a:r>
                <a:r>
                  <a:rPr lang="en-GB" dirty="0">
                    <a:latin typeface="+mj-lt"/>
                    <a:sym typeface="Wingdings" panose="05000000000000000000" pitchFamily="2" charset="2"/>
                  </a:rPr>
                  <a:t>, e.g.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de-DE" i="1">
                            <a:latin typeface="Cambria Math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de-DE" i="1">
                        <a:latin typeface="Cambria Math" charset="0"/>
                        <a:sym typeface="Wingdings" panose="05000000000000000000" pitchFamily="2" charset="2"/>
                      </a:rPr>
                      <m:t> &amp; </m:t>
                    </m:r>
                    <m:sSub>
                      <m:sSubPr>
                        <m:ctrlPr>
                          <a:rPr lang="de-DE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de-DE" i="1">
                            <a:latin typeface="Cambria Math" charset="0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de-DE" b="0" i="1" smtClean="0">
                            <a:latin typeface="Cambria Math" charset="0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dirty="0" smtClean="0"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en-GB" dirty="0">
                    <a:latin typeface="+mj-lt"/>
                    <a:sym typeface="Wingdings" panose="05000000000000000000" pitchFamily="2" charset="2"/>
                  </a:rPr>
                  <a:t>at </a:t>
                </a:r>
                <a:r>
                  <a:rPr lang="en-GB" dirty="0" smtClean="0">
                    <a:latin typeface="+mj-lt"/>
                    <a:sym typeface="Wingdings" panose="05000000000000000000" pitchFamily="2" charset="2"/>
                  </a:rPr>
                  <a:t>k</a:t>
                </a:r>
              </a:p>
            </p:txBody>
          </p:sp>
        </mc:Choice>
        <mc:Fallback xmlns="">
          <p:sp>
            <p:nvSpPr>
              <p:cNvPr id="37" name="Rechteck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75" y="3544214"/>
                <a:ext cx="8285257" cy="19710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hteck 40"/>
          <p:cNvSpPr/>
          <p:nvPr/>
        </p:nvSpPr>
        <p:spPr bwMode="auto">
          <a:xfrm>
            <a:off x="5447426" y="1717937"/>
            <a:ext cx="3823109" cy="241218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342900" indent="-342900" algn="l" eaLnBrk="0" hangingPunct="0">
              <a:spcBef>
                <a:spcPct val="20000"/>
              </a:spcBef>
            </a:pPr>
            <a:endParaRPr lang="de-DE" sz="1800" b="1" dirty="0" err="1" smtClean="0">
              <a:solidFill>
                <a:srgbClr val="000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communication choices possible (given by RRM)</a:t>
            </a:r>
          </a:p>
        </p:txBody>
      </p:sp>
      <p:sp>
        <p:nvSpPr>
          <p:cNvPr id="7" name="Rechteck 6"/>
          <p:cNvSpPr/>
          <p:nvPr/>
        </p:nvSpPr>
        <p:spPr>
          <a:xfrm>
            <a:off x="277112" y="779078"/>
            <a:ext cx="8285257" cy="1015663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GB" b="1" dirty="0" smtClean="0">
                <a:latin typeface="+mj-lt"/>
              </a:rPr>
              <a:t>Possible when/where to communicate formulations</a:t>
            </a:r>
            <a:endParaRPr lang="en-GB" dirty="0" smtClean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 dirty="0" smtClean="0">
                <a:latin typeface="+mj-lt"/>
              </a:rPr>
              <a:t>each time instant one communication </a:t>
            </a:r>
            <a:r>
              <a:rPr lang="en-GB" dirty="0" smtClean="0">
                <a:latin typeface="+mj-lt"/>
              </a:rPr>
              <a:t>from sensors or to actuators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>
                <a:latin typeface="+mj-lt"/>
              </a:rPr>
              <a:t>on </a:t>
            </a:r>
            <a:r>
              <a:rPr lang="en-GB" b="1" dirty="0" smtClean="0">
                <a:latin typeface="+mj-lt"/>
              </a:rPr>
              <a:t>average 0.75 communications </a:t>
            </a:r>
            <a:r>
              <a:rPr lang="en-GB" dirty="0" smtClean="0">
                <a:latin typeface="+mj-lt"/>
              </a:rPr>
              <a:t>each time instant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366689" y="1873611"/>
            <a:ext cx="5927203" cy="1530170"/>
            <a:chOff x="366689" y="1873611"/>
            <a:chExt cx="5927203" cy="1530170"/>
          </a:xfrm>
        </p:grpSpPr>
        <p:sp>
          <p:nvSpPr>
            <p:cNvPr id="26" name="Rechteck 25"/>
            <p:cNvSpPr/>
            <p:nvPr/>
          </p:nvSpPr>
          <p:spPr bwMode="auto">
            <a:xfrm>
              <a:off x="2801656" y="2131196"/>
              <a:ext cx="1199591" cy="9168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342900" indent="-342900" algn="l" eaLnBrk="0" hangingPunct="0">
                <a:spcBef>
                  <a:spcPct val="20000"/>
                </a:spcBef>
              </a:pPr>
              <a:endParaRPr lang="de-DE" sz="1800" b="1" dirty="0" err="1" smtClean="0">
                <a:solidFill>
                  <a:srgbClr val="000000"/>
                </a:solidFill>
              </a:endParaRPr>
            </a:p>
          </p:txBody>
        </p:sp>
        <p:sp>
          <p:nvSpPr>
            <p:cNvPr id="4" name="Rechteck 3"/>
            <p:cNvSpPr/>
            <p:nvPr/>
          </p:nvSpPr>
          <p:spPr bwMode="auto">
            <a:xfrm>
              <a:off x="1466539" y="2138521"/>
              <a:ext cx="1199591" cy="9168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342900" indent="-342900" algn="l" eaLnBrk="0" hangingPunct="0">
                <a:spcBef>
                  <a:spcPct val="20000"/>
                </a:spcBef>
              </a:pPr>
              <a:endParaRPr lang="de-DE" sz="1800" b="1" dirty="0" err="1" smtClean="0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hteck 7"/>
                <p:cNvSpPr/>
                <p:nvPr/>
              </p:nvSpPr>
              <p:spPr>
                <a:xfrm>
                  <a:off x="3648607" y="3034449"/>
                  <a:ext cx="26452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0" i="1" smtClean="0">
                            <a:solidFill>
                              <a:srgbClr val="000000"/>
                            </a:solidFill>
                            <a:latin typeface="Cambria Math"/>
                            <a:cs typeface="Helvetica" pitchFamily="34" charset="0"/>
                          </a:rPr>
                          <m:t>𝑡𝑖𝑚𝑒</m:t>
                        </m:r>
                      </m:oMath>
                    </m:oMathPara>
                  </a14:m>
                  <a:endParaRPr lang="de-DE" sz="1800" dirty="0"/>
                </a:p>
              </p:txBody>
            </p:sp>
          </mc:Choice>
          <mc:Fallback xmlns="">
            <p:sp>
              <p:nvSpPr>
                <p:cNvPr id="8" name="Rechteck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8607" y="3034449"/>
                  <a:ext cx="264528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hteck 8"/>
                <p:cNvSpPr/>
                <p:nvPr/>
              </p:nvSpPr>
              <p:spPr>
                <a:xfrm>
                  <a:off x="1229155" y="2911283"/>
                  <a:ext cx="40126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/>
                            <a:cs typeface="Helvetica" pitchFamily="34" charset="0"/>
                          </a:rPr>
                          <m:t>𝑛𝑜</m:t>
                        </m:r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9" name="Rechteck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9155" y="2911283"/>
                  <a:ext cx="40126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hteck 9"/>
            <p:cNvSpPr/>
            <p:nvPr/>
          </p:nvSpPr>
          <p:spPr>
            <a:xfrm>
              <a:off x="1203428" y="2354187"/>
              <a:ext cx="4235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 err="1" smtClean="0"/>
                <a:t>yes</a:t>
              </a:r>
              <a:endParaRPr lang="de-DE" sz="1200" dirty="0"/>
            </a:p>
          </p:txBody>
        </p:sp>
        <p:cxnSp>
          <p:nvCxnSpPr>
            <p:cNvPr id="12" name="Gerade Verbindung mit Pfeil 11"/>
            <p:cNvCxnSpPr/>
            <p:nvPr/>
          </p:nvCxnSpPr>
          <p:spPr bwMode="auto">
            <a:xfrm flipV="1">
              <a:off x="1579274" y="1873611"/>
              <a:ext cx="0" cy="117884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Gerade Verbindung mit Pfeil 12"/>
            <p:cNvCxnSpPr/>
            <p:nvPr/>
          </p:nvCxnSpPr>
          <p:spPr bwMode="auto">
            <a:xfrm>
              <a:off x="1579274" y="3052458"/>
              <a:ext cx="3364468" cy="84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Gerade Verbindung 13"/>
            <p:cNvCxnSpPr/>
            <p:nvPr/>
          </p:nvCxnSpPr>
          <p:spPr bwMode="auto">
            <a:xfrm>
              <a:off x="1579274" y="2497086"/>
              <a:ext cx="265488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Ellipse 14"/>
            <p:cNvSpPr/>
            <p:nvPr/>
          </p:nvSpPr>
          <p:spPr bwMode="auto">
            <a:xfrm>
              <a:off x="1534302" y="2438399"/>
              <a:ext cx="90010" cy="110287"/>
            </a:xfrm>
            <a:prstGeom prst="ellipse">
              <a:avLst/>
            </a:prstGeom>
            <a:solidFill>
              <a:srgbClr val="0070C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hteck 15"/>
                <p:cNvSpPr/>
                <p:nvPr/>
              </p:nvSpPr>
              <p:spPr>
                <a:xfrm>
                  <a:off x="1418410" y="3043741"/>
                  <a:ext cx="31739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i="1" smtClean="0">
                            <a:solidFill>
                              <a:srgbClr val="000000"/>
                            </a:solidFill>
                            <a:latin typeface="Cambria Math"/>
                            <a:cs typeface="Helvetica" pitchFamily="34" charset="0"/>
                          </a:rPr>
                          <m:t>𝑘</m:t>
                        </m:r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6" name="Rechteck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410" y="3043741"/>
                  <a:ext cx="317395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hteck 16"/>
                <p:cNvSpPr/>
                <p:nvPr/>
              </p:nvSpPr>
              <p:spPr>
                <a:xfrm>
                  <a:off x="3587946" y="3067488"/>
                  <a:ext cx="586122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i="1" smtClean="0">
                            <a:solidFill>
                              <a:srgbClr val="000000"/>
                            </a:solidFill>
                            <a:latin typeface="Cambria Math"/>
                            <a:cs typeface="Helvetica" pitchFamily="34" charset="0"/>
                          </a:rPr>
                          <m:t>𝑘</m:t>
                        </m:r>
                        <m:r>
                          <a:rPr lang="de-DE" sz="1200" i="1" smtClean="0">
                            <a:solidFill>
                              <a:srgbClr val="000000"/>
                            </a:solidFill>
                            <a:latin typeface="Cambria Math"/>
                            <a:cs typeface="Helvetica" pitchFamily="34" charset="0"/>
                          </a:rPr>
                          <m:t>+7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7" name="Rechteck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7946" y="3067488"/>
                  <a:ext cx="586122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Ellipse 17"/>
            <p:cNvSpPr/>
            <p:nvPr/>
          </p:nvSpPr>
          <p:spPr bwMode="auto">
            <a:xfrm>
              <a:off x="1842086" y="2444390"/>
              <a:ext cx="90010" cy="110287"/>
            </a:xfrm>
            <a:prstGeom prst="ellipse">
              <a:avLst/>
            </a:prstGeom>
            <a:solidFill>
              <a:srgbClr val="0070C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Ellipse 18"/>
            <p:cNvSpPr/>
            <p:nvPr/>
          </p:nvSpPr>
          <p:spPr bwMode="auto">
            <a:xfrm>
              <a:off x="2156887" y="2995780"/>
              <a:ext cx="90010" cy="110287"/>
            </a:xfrm>
            <a:prstGeom prst="ellipse">
              <a:avLst/>
            </a:prstGeom>
            <a:solidFill>
              <a:srgbClr val="0070C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Ellipse 19"/>
            <p:cNvSpPr/>
            <p:nvPr/>
          </p:nvSpPr>
          <p:spPr bwMode="auto">
            <a:xfrm>
              <a:off x="2474537" y="2994933"/>
              <a:ext cx="90010" cy="110287"/>
            </a:xfrm>
            <a:prstGeom prst="ellipse">
              <a:avLst/>
            </a:prstGeom>
            <a:solidFill>
              <a:srgbClr val="0070C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Ellipse 20"/>
            <p:cNvSpPr/>
            <p:nvPr/>
          </p:nvSpPr>
          <p:spPr bwMode="auto">
            <a:xfrm>
              <a:off x="3104859" y="2440201"/>
              <a:ext cx="90010" cy="110287"/>
            </a:xfrm>
            <a:prstGeom prst="ellipse">
              <a:avLst/>
            </a:prstGeom>
            <a:solidFill>
              <a:srgbClr val="0070C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Ellipse 21"/>
            <p:cNvSpPr/>
            <p:nvPr/>
          </p:nvSpPr>
          <p:spPr bwMode="auto">
            <a:xfrm>
              <a:off x="3417261" y="2995780"/>
              <a:ext cx="90010" cy="110287"/>
            </a:xfrm>
            <a:prstGeom prst="ellipse">
              <a:avLst/>
            </a:prstGeom>
            <a:solidFill>
              <a:srgbClr val="0070C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Ellipse 22"/>
            <p:cNvSpPr/>
            <p:nvPr/>
          </p:nvSpPr>
          <p:spPr bwMode="auto">
            <a:xfrm>
              <a:off x="3773612" y="3000228"/>
              <a:ext cx="90010" cy="110287"/>
            </a:xfrm>
            <a:prstGeom prst="ellipse">
              <a:avLst/>
            </a:prstGeom>
            <a:solidFill>
              <a:srgbClr val="0070C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Ellipse 23"/>
            <p:cNvSpPr/>
            <p:nvPr/>
          </p:nvSpPr>
          <p:spPr bwMode="auto">
            <a:xfrm>
              <a:off x="2787191" y="2440683"/>
              <a:ext cx="90010" cy="110287"/>
            </a:xfrm>
            <a:prstGeom prst="ellipse">
              <a:avLst/>
            </a:prstGeom>
            <a:solidFill>
              <a:srgbClr val="0070C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Rechteck 26"/>
            <p:cNvSpPr/>
            <p:nvPr/>
          </p:nvSpPr>
          <p:spPr>
            <a:xfrm>
              <a:off x="366689" y="1873611"/>
              <a:ext cx="111601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de-DE" sz="1200" dirty="0" err="1" smtClean="0">
                  <a:solidFill>
                    <a:srgbClr val="0070C0"/>
                  </a:solidFill>
                </a:rPr>
                <a:t>from</a:t>
              </a:r>
              <a:r>
                <a:rPr lang="de-DE" sz="1200" dirty="0" smtClean="0">
                  <a:solidFill>
                    <a:srgbClr val="0070C0"/>
                  </a:solidFill>
                </a:rPr>
                <a:t> </a:t>
              </a:r>
              <a:r>
                <a:rPr lang="de-DE" sz="1200" dirty="0" err="1" smtClean="0">
                  <a:solidFill>
                    <a:srgbClr val="0070C0"/>
                  </a:solidFill>
                </a:rPr>
                <a:t>sensors</a:t>
              </a:r>
              <a:r>
                <a:rPr lang="de-DE" sz="1200" dirty="0" smtClean="0"/>
                <a:t>/</a:t>
              </a:r>
              <a:br>
                <a:rPr lang="de-DE" sz="1200" dirty="0" smtClean="0"/>
              </a:br>
              <a:r>
                <a:rPr lang="de-DE" sz="1200" dirty="0" err="1" smtClean="0">
                  <a:solidFill>
                    <a:srgbClr val="00B050"/>
                  </a:solidFill>
                </a:rPr>
                <a:t>to</a:t>
              </a:r>
              <a:r>
                <a:rPr lang="de-DE" sz="1200" dirty="0" smtClean="0">
                  <a:solidFill>
                    <a:srgbClr val="00B050"/>
                  </a:solidFill>
                </a:rPr>
                <a:t> </a:t>
              </a:r>
              <a:r>
                <a:rPr lang="de-DE" sz="1200" dirty="0" err="1" smtClean="0">
                  <a:solidFill>
                    <a:srgbClr val="00B050"/>
                  </a:solidFill>
                </a:rPr>
                <a:t>actuators</a:t>
              </a:r>
              <a:endParaRPr lang="de-DE" sz="1200" dirty="0">
                <a:solidFill>
                  <a:srgbClr val="00B050"/>
                </a:solidFill>
              </a:endParaRPr>
            </a:p>
          </p:txBody>
        </p:sp>
        <p:sp>
          <p:nvSpPr>
            <p:cNvPr id="28" name="Ellipse 27"/>
            <p:cNvSpPr/>
            <p:nvPr/>
          </p:nvSpPr>
          <p:spPr bwMode="auto">
            <a:xfrm>
              <a:off x="1858153" y="2995068"/>
              <a:ext cx="90010" cy="110287"/>
            </a:xfrm>
            <a:prstGeom prst="ellipse">
              <a:avLst/>
            </a:prstGeom>
            <a:solidFill>
              <a:srgbClr val="00B05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Ellipse 29"/>
            <p:cNvSpPr/>
            <p:nvPr/>
          </p:nvSpPr>
          <p:spPr bwMode="auto">
            <a:xfrm>
              <a:off x="1512511" y="3000532"/>
              <a:ext cx="90010" cy="110287"/>
            </a:xfrm>
            <a:prstGeom prst="ellipse">
              <a:avLst/>
            </a:prstGeom>
            <a:solidFill>
              <a:srgbClr val="00B05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Ellipse 30"/>
            <p:cNvSpPr/>
            <p:nvPr/>
          </p:nvSpPr>
          <p:spPr bwMode="auto">
            <a:xfrm>
              <a:off x="2183013" y="2434853"/>
              <a:ext cx="90010" cy="110287"/>
            </a:xfrm>
            <a:prstGeom prst="ellipse">
              <a:avLst/>
            </a:prstGeom>
            <a:solidFill>
              <a:srgbClr val="00B05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Ellipse 31"/>
            <p:cNvSpPr/>
            <p:nvPr/>
          </p:nvSpPr>
          <p:spPr bwMode="auto">
            <a:xfrm>
              <a:off x="2491830" y="2434853"/>
              <a:ext cx="90010" cy="110287"/>
            </a:xfrm>
            <a:prstGeom prst="ellipse">
              <a:avLst/>
            </a:prstGeom>
            <a:solidFill>
              <a:srgbClr val="00B05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Ellipse 32"/>
            <p:cNvSpPr/>
            <p:nvPr/>
          </p:nvSpPr>
          <p:spPr bwMode="auto">
            <a:xfrm>
              <a:off x="2779865" y="3005459"/>
              <a:ext cx="90010" cy="110287"/>
            </a:xfrm>
            <a:prstGeom prst="ellipse">
              <a:avLst/>
            </a:prstGeom>
            <a:solidFill>
              <a:srgbClr val="00B05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Ellipse 33"/>
            <p:cNvSpPr/>
            <p:nvPr/>
          </p:nvSpPr>
          <p:spPr bwMode="auto">
            <a:xfrm>
              <a:off x="3125507" y="3000532"/>
              <a:ext cx="90010" cy="110287"/>
            </a:xfrm>
            <a:prstGeom prst="ellipse">
              <a:avLst/>
            </a:prstGeom>
            <a:solidFill>
              <a:srgbClr val="00B05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Ellipse 34"/>
            <p:cNvSpPr/>
            <p:nvPr/>
          </p:nvSpPr>
          <p:spPr bwMode="auto">
            <a:xfrm>
              <a:off x="3417964" y="2434853"/>
              <a:ext cx="90010" cy="110287"/>
            </a:xfrm>
            <a:prstGeom prst="ellipse">
              <a:avLst/>
            </a:prstGeom>
            <a:solidFill>
              <a:srgbClr val="00B05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Ellipse 35"/>
            <p:cNvSpPr/>
            <p:nvPr/>
          </p:nvSpPr>
          <p:spPr bwMode="auto">
            <a:xfrm>
              <a:off x="3757954" y="2434853"/>
              <a:ext cx="90010" cy="110287"/>
            </a:xfrm>
            <a:prstGeom prst="ellipse">
              <a:avLst/>
            </a:prstGeom>
            <a:solidFill>
              <a:srgbClr val="00B05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816" y="1873611"/>
            <a:ext cx="3640137" cy="219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Content Placeholder 2"/>
          <p:cNvSpPr txBox="1">
            <a:spLocks/>
          </p:cNvSpPr>
          <p:nvPr/>
        </p:nvSpPr>
        <p:spPr>
          <a:xfrm>
            <a:off x="257641" y="5675673"/>
            <a:ext cx="8304727" cy="1015663"/>
          </a:xfrm>
          <a:prstGeom prst="rect">
            <a:avLst/>
          </a:prstGeom>
          <a:solidFill>
            <a:srgbClr val="A7C0DD">
              <a:lumMod val="5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de-DE"/>
            </a:defPPr>
            <a:lvl1pPr>
              <a:defRPr b="1">
                <a:solidFill>
                  <a:schemeClr val="bg1"/>
                </a:solidFill>
                <a:latin typeface="+mj-lt"/>
                <a:cs typeface="Arial Unicode MS" charset="0"/>
              </a:defRPr>
            </a:lvl1pPr>
          </a:lstStyle>
          <a:p>
            <a:pPr algn="l"/>
            <a:r>
              <a:rPr lang="en-US" dirty="0" smtClean="0">
                <a:latin typeface="Calibri" panose="020F0502020204030204" pitchFamily="34" charset="0"/>
              </a:rPr>
              <a:t>Solution approach to optimize communication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consider fixed communication schedule tube</a:t>
            </a:r>
            <a:endParaRPr lang="en-US" dirty="0"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sym typeface="Wingdings" panose="05000000000000000000" pitchFamily="2" charset="2"/>
              </a:rPr>
              <a:t>simple performance evaluation necessary + avoid influence of tuning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59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Combination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smtClean="0"/>
              <a:t>robust 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feedback</a:t>
            </a:r>
            <a:r>
              <a:rPr lang="de-DE" dirty="0" smtClean="0"/>
              <a:t> MPC: </a:t>
            </a:r>
            <a:r>
              <a:rPr lang="de-DE" dirty="0" err="1" smtClean="0"/>
              <a:t>basics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hteck 4"/>
              <p:cNvSpPr/>
              <p:nvPr/>
            </p:nvSpPr>
            <p:spPr>
              <a:xfrm>
                <a:off x="136262" y="894292"/>
                <a:ext cx="5127022" cy="2497479"/>
              </a:xfrm>
              <a:prstGeom prst="rect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Framework </a:t>
                </a:r>
                <a:endParaRPr lang="en-US" sz="2200" b="1" kern="0" dirty="0">
                  <a:solidFill>
                    <a:prstClr val="black"/>
                  </a:solidFill>
                  <a:latin typeface="+mj-lt"/>
                </a:endParaRPr>
              </a:p>
              <a:p>
                <a:pPr marL="342900" marR="0" lvl="0" indent="-34290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LTI system with bounded process noise</a:t>
                </a:r>
                <a:br>
                  <a:rPr kumimoji="0" lang="en-US" sz="2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𝑘</m:t>
                        </m:r>
                        <m: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</a:rPr>
                      <m:t>=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</a:rPr>
                      <m:t>+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</a:rPr>
                      <m:t>𝐵</m:t>
                    </m:r>
                    <m:sSub>
                      <m:sSubPr>
                        <m:ctrlP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</a:rPr>
                      <m:t>∈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</a:rPr>
                      <m:t>𝕎</m:t>
                    </m:r>
                  </m:oMath>
                </a14:m>
                <a:endPara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42900" marR="0" lvl="0" indent="-34290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constraints on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sz="2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and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sz="22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/>
                </a:r>
                <a:br>
                  <a:rPr kumimoji="0" lang="en-US" sz="22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</a:rPr>
                      <m:t>∈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</a:rPr>
                      <m:t>𝕏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</a:rPr>
                      <m:t>∈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</a:rPr>
                      <m:t>𝕌</m:t>
                    </m:r>
                  </m:oMath>
                </a14:m>
                <a:r>
                  <a:rPr kumimoji="0" lang="en-US" sz="2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</a:t>
                </a:r>
              </a:p>
              <a:p>
                <a:pPr marL="342900" marR="0" lvl="0" indent="-34290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2200" kern="0" dirty="0" smtClean="0">
                    <a:solidFill>
                      <a:prstClr val="black"/>
                    </a:solidFill>
                    <a:latin typeface="+mj-lt"/>
                  </a:rPr>
                  <a:t>sensor m</a:t>
                </a:r>
                <a:r>
                  <a:rPr kumimoji="0" lang="en-US" sz="2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easurements</a:t>
                </a:r>
                <a:r>
                  <a:rPr kumimoji="0" lang="en-US" sz="2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, bounded noise</a:t>
                </a:r>
                <a:r>
                  <a:rPr lang="en-US" sz="2200" i="1" kern="0" dirty="0">
                    <a:solidFill>
                      <a:prstClr val="black"/>
                    </a:solidFill>
                    <a:latin typeface="+mj-lt"/>
                  </a:rPr>
                  <a:t/>
                </a:r>
                <a:br>
                  <a:rPr lang="en-US" sz="2200" i="1" kern="0" dirty="0">
                    <a:solidFill>
                      <a:prstClr val="black"/>
                    </a:solidFill>
                    <a:latin typeface="+mj-lt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</a:rPr>
                      <m:t>=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</a:rPr>
                      <m:t>𝐶</m:t>
                    </m:r>
                    <m:sSub>
                      <m:sSubPr>
                        <m:ctrlP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 </m:t>
                        </m:r>
                        <m: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</a:rPr>
                      <m:t>∈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</a:rPr>
                      <m:t>𝕍</m:t>
                    </m:r>
                  </m:oMath>
                </a14:m>
                <a:r>
                  <a:rPr kumimoji="0" lang="en-US" sz="2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</a:t>
                </a:r>
              </a:p>
            </p:txBody>
          </p:sp>
        </mc:Choice>
        <mc:Fallback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62" y="894292"/>
                <a:ext cx="5127022" cy="249747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136261" y="5173745"/>
                <a:ext cx="5127023" cy="14773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2200" b="1" dirty="0" smtClean="0">
                    <a:latin typeface="Calibri" panose="020F0502020204030204" pitchFamily="34" charset="0"/>
                  </a:rPr>
                  <a:t>Control objective:</a:t>
                </a:r>
              </a:p>
              <a:p>
                <a:pPr algn="l"/>
                <a:r>
                  <a:rPr lang="en-US" sz="2200" b="1" dirty="0" smtClean="0">
                    <a:latin typeface="Calibri" panose="020F0502020204030204" pitchFamily="34" charset="0"/>
                  </a:rPr>
                  <a:t>worst case optimal set-point tracking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200" dirty="0" smtClean="0">
                    <a:latin typeface="Calibri" panose="020F0502020204030204" pitchFamily="34" charset="0"/>
                  </a:rPr>
                  <a:t>minimize back off from constraints (set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ℤ</m:t>
                    </m:r>
                    <m:r>
                      <a:rPr lang="de-DE" sz="2400" b="0" i="1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2200" dirty="0" smtClean="0">
                    <a:latin typeface="Calibri" panose="020F0502020204030204" pitchFamily="34" charset="0"/>
                  </a:rPr>
                  <a:t>– tune “tube controller”</a:t>
                </a:r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61" y="5173745"/>
                <a:ext cx="5127023" cy="14773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Inhaltsplatzhalter 2"/>
          <p:cNvSpPr txBox="1">
            <a:spLocks/>
          </p:cNvSpPr>
          <p:nvPr/>
        </p:nvSpPr>
        <p:spPr>
          <a:xfrm>
            <a:off x="125905" y="3486607"/>
            <a:ext cx="5137379" cy="152212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85725" indent="-85725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None/>
              <a:defRPr sz="18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539750" indent="-8255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Calibri" pitchFamily="34" charset="0"/>
              </a:defRPr>
            </a:lvl2pPr>
            <a:lvl3pPr marL="985838" indent="-71438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6C00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55588"/>
              </a:buClr>
              <a:buChar char="•"/>
              <a:defRPr>
                <a:solidFill>
                  <a:srgbClr val="DB792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55588"/>
              </a:buClr>
              <a:buChar char="•"/>
              <a:defRPr>
                <a:solidFill>
                  <a:srgbClr val="DB792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55588"/>
              </a:buClr>
              <a:buChar char="•"/>
              <a:defRPr>
                <a:solidFill>
                  <a:srgbClr val="DB792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55588"/>
              </a:buClr>
              <a:buChar char="•"/>
              <a:defRPr>
                <a:solidFill>
                  <a:srgbClr val="DB792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55588"/>
              </a:buClr>
              <a:buChar char="•"/>
              <a:defRPr>
                <a:solidFill>
                  <a:srgbClr val="DB7921"/>
                </a:solidFill>
                <a:latin typeface="+mn-lt"/>
              </a:defRPr>
            </a:lvl9pPr>
          </a:lstStyle>
          <a:p>
            <a:pPr marL="0" lvl="1" indent="0">
              <a:lnSpc>
                <a:spcPct val="90000"/>
              </a:lnSpc>
              <a:buNone/>
            </a:pPr>
            <a:r>
              <a:rPr lang="en-GB" sz="2200" b="1" dirty="0" smtClean="0"/>
              <a:t>Robust output feedback MPC: 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GB" sz="2200" b="1" dirty="0" smtClean="0"/>
              <a:t>tube approach: </a:t>
            </a:r>
            <a:r>
              <a:rPr lang="en-GB" sz="2200" dirty="0" smtClean="0"/>
              <a:t>decompose dynamics into</a:t>
            </a:r>
          </a:p>
          <a:p>
            <a:pPr marL="4572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GB" sz="2200" b="1" dirty="0" smtClean="0"/>
              <a:t>nominal system </a:t>
            </a:r>
            <a:r>
              <a:rPr lang="en-GB" sz="2200" dirty="0" smtClean="0"/>
              <a:t>(no noise) +</a:t>
            </a:r>
            <a:r>
              <a:rPr lang="en-US" sz="2200" dirty="0" smtClean="0">
                <a:sym typeface="Wingdings" panose="05000000000000000000" pitchFamily="2" charset="2"/>
              </a:rPr>
              <a:t> MPC</a:t>
            </a:r>
          </a:p>
          <a:p>
            <a:pPr marL="4572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b="1" dirty="0" smtClean="0">
                <a:sym typeface="Wingdings" panose="05000000000000000000" pitchFamily="2" charset="2"/>
              </a:rPr>
              <a:t>error </a:t>
            </a:r>
            <a:r>
              <a:rPr lang="en-US" sz="2200" b="1" dirty="0">
                <a:sym typeface="Wingdings" panose="05000000000000000000" pitchFamily="2" charset="2"/>
              </a:rPr>
              <a:t>systems </a:t>
            </a:r>
            <a:r>
              <a:rPr lang="en-US" sz="2200" b="1" dirty="0" smtClean="0">
                <a:sym typeface="Wingdings" panose="05000000000000000000" pitchFamily="2" charset="2"/>
              </a:rPr>
              <a:t> </a:t>
            </a:r>
            <a:r>
              <a:rPr lang="en-US" sz="2200" dirty="0" smtClean="0">
                <a:sym typeface="Wingdings" panose="05000000000000000000" pitchFamily="2" charset="2"/>
              </a:rPr>
              <a:t>+ </a:t>
            </a:r>
            <a:r>
              <a:rPr lang="en-US" sz="2200" b="1" dirty="0" smtClean="0">
                <a:sym typeface="Wingdings" panose="05000000000000000000" pitchFamily="2" charset="2"/>
              </a:rPr>
              <a:t>fixed, linear controller</a:t>
            </a:r>
            <a:endParaRPr lang="en-GB" sz="2200" b="1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hteck 78"/>
              <p:cNvSpPr/>
              <p:nvPr/>
            </p:nvSpPr>
            <p:spPr>
              <a:xfrm>
                <a:off x="5823232" y="482193"/>
                <a:ext cx="280961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dirty="0" smtClean="0">
                    <a:latin typeface="+mj-lt"/>
                  </a:rPr>
                  <a:t>“economic” performance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ker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 ker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de-DE" i="1" ker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de-DE" i="1" ker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de-DE" i="1" kern="0">
                          <a:solidFill>
                            <a:prstClr val="black"/>
                          </a:solidFill>
                          <a:latin typeface="Cambria Math"/>
                        </a:rPr>
                        <m:t>𝐹</m:t>
                      </m:r>
                      <m:sSub>
                        <m:sSubPr>
                          <m:ctrlPr>
                            <a:rPr lang="de-DE" i="1" ker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 ker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i="1" ker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de-DE" i="1" kern="0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r>
                        <a:rPr lang="de-DE" i="1" kern="0">
                          <a:solidFill>
                            <a:prstClr val="black"/>
                          </a:solidFill>
                          <a:latin typeface="Cambria Math"/>
                        </a:rPr>
                        <m:t>𝐺</m:t>
                      </m:r>
                      <m:sSub>
                        <m:sSubPr>
                          <m:ctrlPr>
                            <a:rPr lang="de-DE" i="1" ker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 ker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de-DE" i="1" ker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79" name="Rechteck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232" y="482193"/>
                <a:ext cx="2809615" cy="707886"/>
              </a:xfrm>
              <a:prstGeom prst="rect">
                <a:avLst/>
              </a:prstGeom>
              <a:blipFill rotWithShape="1">
                <a:blip r:embed="rId4"/>
                <a:stretch>
                  <a:fillRect l="-2169" t="-4310" r="-19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ieren 2"/>
          <p:cNvGrpSpPr/>
          <p:nvPr/>
        </p:nvGrpSpPr>
        <p:grpSpPr>
          <a:xfrm>
            <a:off x="5279430" y="1009506"/>
            <a:ext cx="3884365" cy="2246673"/>
            <a:chOff x="5279430" y="1067113"/>
            <a:chExt cx="3884365" cy="2246673"/>
          </a:xfrm>
        </p:grpSpPr>
        <p:sp>
          <p:nvSpPr>
            <p:cNvPr id="29" name="Rechteck 28"/>
            <p:cNvSpPr/>
            <p:nvPr/>
          </p:nvSpPr>
          <p:spPr bwMode="auto">
            <a:xfrm>
              <a:off x="5534620" y="1627535"/>
              <a:ext cx="3415512" cy="7011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342900" indent="-342900" algn="l" eaLnBrk="0" hangingPunct="0">
                <a:spcBef>
                  <a:spcPct val="20000"/>
                </a:spcBef>
              </a:pPr>
              <a:endParaRPr lang="de-DE" sz="1800" b="1" dirty="0" err="1" smtClean="0">
                <a:solidFill>
                  <a:srgbClr val="000000"/>
                </a:solidFill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 flipV="1">
              <a:off x="5534620" y="1473804"/>
              <a:ext cx="10379" cy="183998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Gerade Verbindung mit Pfeil 24"/>
            <p:cNvCxnSpPr/>
            <p:nvPr/>
          </p:nvCxnSpPr>
          <p:spPr bwMode="auto">
            <a:xfrm>
              <a:off x="5528522" y="3313786"/>
              <a:ext cx="328991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hteck 22"/>
                <p:cNvSpPr/>
                <p:nvPr/>
              </p:nvSpPr>
              <p:spPr>
                <a:xfrm>
                  <a:off x="5279430" y="1067113"/>
                  <a:ext cx="50231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kern="0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kern="0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de-DE" b="0" i="1" kern="0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3" name="Rechteck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9430" y="1067113"/>
                  <a:ext cx="502317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Gerade Verbindung 30"/>
            <p:cNvCxnSpPr/>
            <p:nvPr/>
          </p:nvCxnSpPr>
          <p:spPr bwMode="auto">
            <a:xfrm flipH="1">
              <a:off x="5534620" y="1693439"/>
              <a:ext cx="341551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Rechteck 37"/>
            <p:cNvSpPr/>
            <p:nvPr/>
          </p:nvSpPr>
          <p:spPr bwMode="auto">
            <a:xfrm>
              <a:off x="5544999" y="2055697"/>
              <a:ext cx="3415512" cy="70116"/>
            </a:xfrm>
            <a:prstGeom prst="rect">
              <a:avLst/>
            </a:prstGeom>
            <a:pattFill prst="wdDnDiag">
              <a:fgClr>
                <a:srgbClr val="00B0F0"/>
              </a:fgClr>
              <a:bgClr>
                <a:schemeClr val="bg1"/>
              </a:bgClr>
            </a:patt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342900" indent="-342900" algn="l" eaLnBrk="0" hangingPunct="0">
                <a:spcBef>
                  <a:spcPct val="20000"/>
                </a:spcBef>
              </a:pPr>
              <a:endParaRPr lang="de-DE" sz="1800" b="1" dirty="0" err="1" smtClean="0">
                <a:solidFill>
                  <a:srgbClr val="000000"/>
                </a:solidFill>
              </a:endParaRPr>
            </a:p>
          </p:txBody>
        </p:sp>
        <p:cxnSp>
          <p:nvCxnSpPr>
            <p:cNvPr id="39" name="Gerade Verbindung 38"/>
            <p:cNvCxnSpPr/>
            <p:nvPr/>
          </p:nvCxnSpPr>
          <p:spPr bwMode="auto">
            <a:xfrm flipH="1">
              <a:off x="5544999" y="2121601"/>
              <a:ext cx="341551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558EE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Rechteck 34"/>
            <p:cNvSpPr/>
            <p:nvPr/>
          </p:nvSpPr>
          <p:spPr>
            <a:xfrm>
              <a:off x="5603378" y="1240108"/>
              <a:ext cx="23166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kern="0" dirty="0" smtClean="0">
                  <a:solidFill>
                    <a:srgbClr val="FF0000"/>
                  </a:solidFill>
                  <a:latin typeface="+mj-lt"/>
                </a:rPr>
                <a:t>real</a:t>
              </a:r>
              <a:r>
                <a:rPr lang="en-US" sz="1600" kern="0" dirty="0" smtClean="0">
                  <a:latin typeface="+mj-lt"/>
                </a:rPr>
                <a:t>/</a:t>
              </a:r>
              <a:r>
                <a:rPr lang="en-US" sz="1600" kern="0" dirty="0" smtClean="0">
                  <a:solidFill>
                    <a:srgbClr val="0070C0"/>
                  </a:solidFill>
                  <a:latin typeface="+mj-lt"/>
                </a:rPr>
                <a:t>tightened</a:t>
              </a:r>
              <a:r>
                <a:rPr lang="en-US" sz="1600" kern="0" dirty="0" smtClean="0">
                  <a:solidFill>
                    <a:srgbClr val="FF0000"/>
                  </a:solidFill>
                  <a:latin typeface="+mj-lt"/>
                </a:rPr>
                <a:t> </a:t>
              </a:r>
              <a:r>
                <a:rPr lang="en-US" sz="1600" kern="0" dirty="0" smtClean="0">
                  <a:latin typeface="+mj-lt"/>
                </a:rPr>
                <a:t>constraint</a:t>
              </a:r>
              <a:endParaRPr lang="de-DE" sz="1600" dirty="0">
                <a:latin typeface="+mj-lt"/>
              </a:endParaRPr>
            </a:p>
          </p:txBody>
        </p:sp>
        <p:cxnSp>
          <p:nvCxnSpPr>
            <p:cNvPr id="41" name="Gerade Verbindung 40"/>
            <p:cNvCxnSpPr/>
            <p:nvPr/>
          </p:nvCxnSpPr>
          <p:spPr bwMode="auto">
            <a:xfrm flipV="1">
              <a:off x="5544999" y="2446239"/>
              <a:ext cx="294355" cy="17282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 Verbindung 42"/>
            <p:cNvCxnSpPr/>
            <p:nvPr/>
          </p:nvCxnSpPr>
          <p:spPr bwMode="auto">
            <a:xfrm flipV="1">
              <a:off x="5836053" y="2291578"/>
              <a:ext cx="1353905" cy="15466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558EE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Gerade Verbindung 45"/>
            <p:cNvCxnSpPr/>
            <p:nvPr/>
          </p:nvCxnSpPr>
          <p:spPr bwMode="auto">
            <a:xfrm flipV="1">
              <a:off x="7173482" y="2219253"/>
              <a:ext cx="1661436" cy="706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 Verbindung 49"/>
            <p:cNvCxnSpPr/>
            <p:nvPr/>
          </p:nvCxnSpPr>
          <p:spPr bwMode="auto">
            <a:xfrm flipV="1">
              <a:off x="5539617" y="1996703"/>
              <a:ext cx="294355" cy="17282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 Verbindung 50"/>
            <p:cNvCxnSpPr/>
            <p:nvPr/>
          </p:nvCxnSpPr>
          <p:spPr bwMode="auto">
            <a:xfrm flipV="1">
              <a:off x="5830671" y="1842042"/>
              <a:ext cx="1353905" cy="15466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 Verbindung 51"/>
            <p:cNvCxnSpPr/>
            <p:nvPr/>
          </p:nvCxnSpPr>
          <p:spPr bwMode="auto">
            <a:xfrm flipV="1">
              <a:off x="7168100" y="1769717"/>
              <a:ext cx="1661436" cy="706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Gerade Verbindung 52"/>
            <p:cNvCxnSpPr/>
            <p:nvPr/>
          </p:nvCxnSpPr>
          <p:spPr bwMode="auto">
            <a:xfrm flipV="1">
              <a:off x="5548300" y="2849488"/>
              <a:ext cx="294355" cy="17282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Gerade Verbindung 53"/>
            <p:cNvCxnSpPr/>
            <p:nvPr/>
          </p:nvCxnSpPr>
          <p:spPr bwMode="auto">
            <a:xfrm flipV="1">
              <a:off x="5839354" y="2694827"/>
              <a:ext cx="1353905" cy="15466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Gerade Verbindung 54"/>
            <p:cNvCxnSpPr/>
            <p:nvPr/>
          </p:nvCxnSpPr>
          <p:spPr bwMode="auto">
            <a:xfrm flipV="1">
              <a:off x="7176783" y="2622502"/>
              <a:ext cx="1661436" cy="706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Rechteck 56"/>
            <p:cNvSpPr/>
            <p:nvPr/>
          </p:nvSpPr>
          <p:spPr>
            <a:xfrm>
              <a:off x="5574351" y="2935898"/>
              <a:ext cx="35894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kern="0" dirty="0" smtClean="0">
                  <a:solidFill>
                    <a:srgbClr val="FF0000"/>
                  </a:solidFill>
                  <a:latin typeface="+mj-lt"/>
                </a:rPr>
                <a:t>worst case bounds on</a:t>
              </a:r>
              <a:r>
                <a:rPr lang="en-US" sz="1600" kern="0" dirty="0" smtClean="0">
                  <a:latin typeface="+mj-lt"/>
                </a:rPr>
                <a:t>/</a:t>
              </a:r>
              <a:r>
                <a:rPr lang="en-US" sz="1600" kern="0" dirty="0" smtClean="0">
                  <a:solidFill>
                    <a:srgbClr val="0070C0"/>
                  </a:solidFill>
                  <a:latin typeface="+mj-lt"/>
                </a:rPr>
                <a:t>nominal</a:t>
              </a:r>
              <a:r>
                <a:rPr lang="en-US" sz="1600" kern="0" dirty="0" smtClean="0">
                  <a:solidFill>
                    <a:srgbClr val="FF0000"/>
                  </a:solidFill>
                  <a:latin typeface="+mj-lt"/>
                </a:rPr>
                <a:t> </a:t>
              </a:r>
              <a:r>
                <a:rPr lang="en-US" sz="1600" kern="0" dirty="0" smtClean="0">
                  <a:latin typeface="+mj-lt"/>
                </a:rPr>
                <a:t>dynamics</a:t>
              </a:r>
              <a:endParaRPr lang="de-DE" sz="1600" dirty="0">
                <a:latin typeface="+mj-lt"/>
              </a:endParaRPr>
            </a:p>
          </p:txBody>
        </p:sp>
        <p:cxnSp>
          <p:nvCxnSpPr>
            <p:cNvPr id="61" name="Gerade Verbindung 60"/>
            <p:cNvCxnSpPr/>
            <p:nvPr/>
          </p:nvCxnSpPr>
          <p:spPr bwMode="auto">
            <a:xfrm flipV="1">
              <a:off x="5534620" y="2507288"/>
              <a:ext cx="3425891" cy="165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Gerade Verbindung mit Pfeil 75"/>
            <p:cNvCxnSpPr/>
            <p:nvPr/>
          </p:nvCxnSpPr>
          <p:spPr bwMode="auto">
            <a:xfrm flipV="1">
              <a:off x="6235766" y="1699307"/>
              <a:ext cx="0" cy="80798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2" name="Gerade Verbindung mit Pfeil 81"/>
            <p:cNvCxnSpPr/>
            <p:nvPr/>
          </p:nvCxnSpPr>
          <p:spPr bwMode="auto">
            <a:xfrm flipV="1">
              <a:off x="7920038" y="1813398"/>
              <a:ext cx="0" cy="86327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arrow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8" name="Rechteck 1037"/>
                <p:cNvSpPr/>
                <p:nvPr/>
              </p:nvSpPr>
              <p:spPr>
                <a:xfrm>
                  <a:off x="7625171" y="2161646"/>
                  <a:ext cx="40908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ℤ</m:t>
                        </m:r>
                      </m:oMath>
                    </m:oMathPara>
                  </a14:m>
                  <a:endParaRPr lang="de-DE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38" name="Rechteck 10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5171" y="2161646"/>
                  <a:ext cx="409086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5" name="Content Placeholder 2"/>
          <p:cNvSpPr txBox="1">
            <a:spLocks/>
          </p:cNvSpPr>
          <p:nvPr/>
        </p:nvSpPr>
        <p:spPr>
          <a:xfrm>
            <a:off x="5378498" y="3486607"/>
            <a:ext cx="3459722" cy="3170099"/>
          </a:xfrm>
          <a:prstGeom prst="rect">
            <a:avLst/>
          </a:prstGeom>
          <a:solidFill>
            <a:srgbClr val="A7C0DD">
              <a:lumMod val="5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de-DE"/>
            </a:defPPr>
            <a:lvl1pPr>
              <a:defRPr b="1">
                <a:solidFill>
                  <a:schemeClr val="bg1"/>
                </a:solidFill>
                <a:latin typeface="+mj-lt"/>
                <a:cs typeface="Arial Unicode MS" charset="0"/>
              </a:defRPr>
            </a:lvl1pPr>
          </a:lstStyle>
          <a:p>
            <a:pPr algn="l"/>
            <a:r>
              <a:rPr lang="en-US" dirty="0" smtClean="0">
                <a:latin typeface="Calibri" panose="020F0502020204030204" pitchFamily="34" charset="0"/>
              </a:rPr>
              <a:t>Contribution:</a:t>
            </a:r>
          </a:p>
          <a:p>
            <a:pPr lvl="0" algn="l"/>
            <a:r>
              <a:rPr lang="en-US" b="0" dirty="0" smtClean="0"/>
              <a:t>automated  “</a:t>
            </a:r>
            <a:r>
              <a:rPr lang="en-US" b="0" dirty="0"/>
              <a:t>optimal” controller </a:t>
            </a:r>
            <a:r>
              <a:rPr lang="en-US" b="0" dirty="0" smtClean="0"/>
              <a:t>design (for given communication schedule)</a:t>
            </a:r>
          </a:p>
          <a:p>
            <a:pPr marL="227013" lvl="0" indent="-227013" algn="l">
              <a:buFont typeface="Arial" panose="020B0604020202020204" pitchFamily="34" charset="0"/>
              <a:buChar char="•"/>
            </a:pPr>
            <a:r>
              <a:rPr lang="en-US" dirty="0" smtClean="0"/>
              <a:t>allows to compare different communication schedules</a:t>
            </a:r>
          </a:p>
          <a:p>
            <a:pPr marL="227013" lvl="0" indent="-227013" algn="l">
              <a:buFont typeface="Arial" panose="020B0604020202020204" pitchFamily="34" charset="0"/>
              <a:buChar char="•"/>
            </a:pPr>
            <a:r>
              <a:rPr lang="en-US" dirty="0" smtClean="0"/>
              <a:t>guarantees on closed loop behavior </a:t>
            </a:r>
            <a:r>
              <a:rPr lang="en-US" b="0" dirty="0" smtClean="0"/>
              <a:t>(constraint satisfaction, robust stability)</a:t>
            </a:r>
          </a:p>
          <a:p>
            <a:pPr marL="227013" lvl="0" indent="-227013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computationally efficient</a:t>
            </a:r>
            <a:endParaRPr lang="en-US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hteck 31"/>
              <p:cNvSpPr/>
              <p:nvPr/>
            </p:nvSpPr>
            <p:spPr>
              <a:xfrm>
                <a:off x="7572201" y="3198572"/>
                <a:ext cx="26452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solidFill>
                            <a:srgbClr val="000000"/>
                          </a:solidFill>
                          <a:latin typeface="Cambria Math"/>
                          <a:cs typeface="Helvetica" pitchFamily="34" charset="0"/>
                        </a:rPr>
                        <m:t>𝑡𝑖𝑚𝑒</m:t>
                      </m:r>
                    </m:oMath>
                  </m:oMathPara>
                </a14:m>
                <a:endParaRPr lang="de-DE" sz="1800" dirty="0"/>
              </a:p>
            </p:txBody>
          </p:sp>
        </mc:Choice>
        <mc:Fallback>
          <p:sp>
            <p:nvSpPr>
              <p:cNvPr id="32" name="Rechteck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201" y="3198572"/>
                <a:ext cx="2645285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09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RFINDEIS@TCFSKKMFUVWYY57I" val="3944"/>
  <p:tag name="FIRSTMASHINU@DUDDQHVT49WYY5L6" val="487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2^2$&#10;&#10;\end{document}"/>
  <p:tag name="IGUANATEXSIZE" val="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S_2^1$&#10;&#10;\end{document}"/>
  <p:tag name="IGUANATEXSIZE" val="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S_2^2$&#10;&#10;\end{document}"/>
  <p:tag name="IGUANATEXSIZE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S_j^2  template TPT1  env TPENV1  fore 0  back 16777215  eqnno 1"/>
  <p:tag name="FILENAME" val="TP_tmp"/>
  <p:tag name="ORIGWIDTH" val="10"/>
  <p:tag name="PICTUREFILESIZE" val="198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S_j^1  template TPT1  env TPENV1  fore 0  back 16777215  eqnno 1"/>
  <p:tag name="FILENAME" val="TP_tmp"/>
  <p:tag name="ORIGWIDTH" val="10"/>
  <p:tag name="PICTUREFILESIZE" val="178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_j^1  template TPT1  env TPENV1  fore 0  back 16777215  eqnno 1"/>
  <p:tag name="FILENAME" val="TP_tmp"/>
  <p:tag name="ORIGWIDTH" val="12"/>
  <p:tag name="PICTUREFILESIZE" val="163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_j^2  template TPT1  env TPENV1  fore 0  back 16777215  eqnno 1"/>
  <p:tag name="FILENAME" val="TP_tmp"/>
  <p:tag name="ORIGWIDTH" val="12"/>
  <p:tag name="PICTUREFILESIZE" val="187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Sigma_1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Sigma_2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sum_j  template TPT1  env TPENV1  fore 0  back 16777215  eqnno 2"/>
  <p:tag name="FILENAME" val="TP_tmp"/>
  <p:tag name="ORIGWIDTH" val="14"/>
  <p:tag name="PICTUREFILESIZE" val="18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C_1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C_2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_j  template TPT1  env TPENV1  fore 0  back 16777215  eqnno 2"/>
  <p:tag name="FILENAME" val="TP_tmp"/>
  <p:tag name="ORIGWIDTH" val="10"/>
  <p:tag name="PICTUREFILESIZE" val="155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1^1$&#10;&#10;\end{document}"/>
  <p:tag name="IGUANATEXSIZE" val="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1^2$&#10;&#10;\end{document}"/>
  <p:tag name="IGUANATEXSIZE" val="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S_1^1$&#10;&#10;\end{document}"/>
  <p:tag name="IGUANATEXSIZE" val="1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S_1^2$&#10;&#10;\end{document}"/>
  <p:tag name="IGUANATEXSIZE" val="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2^1$&#10;&#10;\end{document}"/>
  <p:tag name="IGUANATEXSIZE" val="12"/>
</p:tagLst>
</file>

<file path=ppt/theme/theme1.xml><?xml version="1.0" encoding="utf-8"?>
<a:theme xmlns:a="http://schemas.openxmlformats.org/drawingml/2006/main" name="3_rektor">
  <a:themeElements>
    <a:clrScheme name="Custom 1">
      <a:dk1>
        <a:sysClr val="windowText" lastClr="000000"/>
      </a:dk1>
      <a:lt1>
        <a:srgbClr val="FFFFFF"/>
      </a:lt1>
      <a:dk2>
        <a:srgbClr val="C3C3C3"/>
      </a:dk2>
      <a:lt2>
        <a:srgbClr val="F3F3F3"/>
      </a:lt2>
      <a:accent1>
        <a:srgbClr val="D8D8D8"/>
      </a:accent1>
      <a:accent2>
        <a:srgbClr val="C4D5E8"/>
      </a:accent2>
      <a:accent3>
        <a:srgbClr val="A7C0DD"/>
      </a:accent3>
      <a:accent4>
        <a:srgbClr val="DCE6C4"/>
      </a:accent4>
      <a:accent5>
        <a:srgbClr val="FBD5B5"/>
      </a:accent5>
      <a:accent6>
        <a:srgbClr val="FFCCCC"/>
      </a:accent6>
      <a:hlink>
        <a:srgbClr val="548DD4"/>
      </a:hlink>
      <a:folHlink>
        <a:srgbClr val="FEB2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marL="342900" indent="-342900" algn="l" eaLnBrk="0" hangingPunct="0">
          <a:spcBef>
            <a:spcPct val="20000"/>
          </a:spcBef>
          <a:defRPr sz="1800" b="1" dirty="0" err="1" smtClean="0">
            <a:solidFill>
              <a:srgbClr val="000000"/>
            </a:solidFill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solidFill>
          <a:srgbClr val="C4D5E8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>
        <a:spAutoFit/>
      </a:bodyPr>
      <a:lstStyle>
        <a:defPPr algn="l">
          <a:defRPr sz="1800" b="1" smtClean="0">
            <a:latin typeface="+mn-lt"/>
          </a:defRPr>
        </a:defPPr>
      </a:lstStyle>
    </a:txDef>
  </a:objectDefaults>
  <a:extraClrSchemeLst>
    <a:extraClrScheme>
      <a:clrScheme name="rektor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ktor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ktor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ktor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kto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kto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kto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296</Words>
  <Application>Microsoft Office PowerPoint</Application>
  <PresentationFormat>Bildschirmpräsentation (4:3)</PresentationFormat>
  <Paragraphs>62</Paragraphs>
  <Slides>4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3_rektor</vt:lpstr>
      <vt:lpstr>PowerPoint-Präsentation</vt:lpstr>
      <vt:lpstr>Network aware control Evaluating limits of achievable performance  (MD group)</vt:lpstr>
      <vt:lpstr>Different communication choices possible (given by RRM)</vt:lpstr>
      <vt:lpstr>Combination with robust output feedback MPC: basics</vt:lpstr>
    </vt:vector>
  </TitlesOfParts>
  <Company>LST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</dc:creator>
  <cp:lastModifiedBy>markus</cp:lastModifiedBy>
  <cp:revision>1779</cp:revision>
  <cp:lastPrinted>2016-10-20T09:42:14Z</cp:lastPrinted>
  <dcterms:created xsi:type="dcterms:W3CDTF">2010-10-20T10:38:55Z</dcterms:created>
  <dcterms:modified xsi:type="dcterms:W3CDTF">2017-10-16T14:50:18Z</dcterms:modified>
</cp:coreProperties>
</file>