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30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7655"/>
            <a:ext cx="10058400" cy="5659120"/>
          </a:xfrm>
          <a:custGeom>
            <a:avLst/>
            <a:gdLst/>
            <a:ahLst/>
            <a:cxnLst/>
            <a:rect l="l" t="t" r="r" b="b"/>
            <a:pathLst>
              <a:path w="10058400" h="5659120">
                <a:moveTo>
                  <a:pt x="10058400" y="5658611"/>
                </a:moveTo>
                <a:lnTo>
                  <a:pt x="0" y="5658611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658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61416" y="1655063"/>
            <a:ext cx="8737600" cy="0"/>
          </a:xfrm>
          <a:custGeom>
            <a:avLst/>
            <a:gdLst/>
            <a:ahLst/>
            <a:cxnLst/>
            <a:rect l="l" t="t" r="r" b="b"/>
            <a:pathLst>
              <a:path w="8737600">
                <a:moveTo>
                  <a:pt x="0" y="0"/>
                </a:moveTo>
                <a:lnTo>
                  <a:pt x="8737091" y="0"/>
                </a:lnTo>
              </a:path>
            </a:pathLst>
          </a:custGeom>
          <a:ln w="3657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61416" y="6126479"/>
            <a:ext cx="8737600" cy="0"/>
          </a:xfrm>
          <a:custGeom>
            <a:avLst/>
            <a:gdLst/>
            <a:ahLst/>
            <a:cxnLst/>
            <a:rect l="l" t="t" r="r" b="b"/>
            <a:pathLst>
              <a:path w="8737600">
                <a:moveTo>
                  <a:pt x="0" y="0"/>
                </a:moveTo>
                <a:lnTo>
                  <a:pt x="8737091" y="0"/>
                </a:lnTo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2778" y="1073914"/>
            <a:ext cx="8793004" cy="613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047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HOUSE</a:t>
            </a:r>
            <a:r>
              <a:rPr sz="3300" spc="80" dirty="0"/>
              <a:t> </a:t>
            </a:r>
            <a:r>
              <a:rPr sz="3300" spc="85" dirty="0"/>
              <a:t>PRICE</a:t>
            </a:r>
            <a:r>
              <a:rPr sz="3300" spc="120" dirty="0"/>
              <a:t> </a:t>
            </a:r>
            <a:r>
              <a:rPr sz="3300" spc="40" dirty="0"/>
              <a:t>PREDICTION</a:t>
            </a:r>
            <a:endParaRPr sz="3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943" y="1754124"/>
            <a:ext cx="8314943" cy="42550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005" y="1125785"/>
            <a:ext cx="4595495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70" dirty="0"/>
              <a:t>PRICE</a:t>
            </a:r>
            <a:r>
              <a:rPr spc="105" dirty="0"/>
              <a:t> </a:t>
            </a:r>
            <a:r>
              <a:rPr spc="45" dirty="0"/>
              <a:t>PREDICTION</a:t>
            </a:r>
            <a:r>
              <a:rPr spc="105" dirty="0"/>
              <a:t> </a:t>
            </a:r>
            <a:r>
              <a:rPr spc="95" dirty="0"/>
              <a:t>BY</a:t>
            </a:r>
            <a:r>
              <a:rPr spc="150" dirty="0"/>
              <a:t> </a:t>
            </a:r>
            <a:r>
              <a:rPr dirty="0"/>
              <a:t>DIFFERENT</a:t>
            </a:r>
            <a:r>
              <a:rPr spc="150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032" y="1444267"/>
            <a:ext cx="2942590" cy="56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150" spc="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FFFFFF"/>
                </a:solidFill>
                <a:latin typeface="Calibri"/>
                <a:cs typeface="Calibri"/>
              </a:rPr>
              <a:t>COMPARISON</a:t>
            </a:r>
            <a:r>
              <a:rPr sz="1150" spc="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150" spc="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r>
              <a:rPr sz="1150" spc="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Calibri"/>
                <a:cs typeface="Calibri"/>
              </a:rPr>
              <a:t>PREDICTION</a:t>
            </a:r>
            <a:endParaRPr sz="1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Calibri"/>
              <a:cs typeface="Calibri"/>
            </a:endParaRPr>
          </a:p>
          <a:p>
            <a:pPr marR="58419" algn="ctr">
              <a:lnSpc>
                <a:spcPct val="100000"/>
              </a:lnSpc>
              <a:spcBef>
                <a:spcPts val="5"/>
              </a:spcBef>
            </a:pPr>
            <a:r>
              <a:rPr sz="1300" spc="55" dirty="0">
                <a:solidFill>
                  <a:srgbClr val="FFFFFF"/>
                </a:solidFill>
                <a:latin typeface="Georgia"/>
                <a:cs typeface="Georgia"/>
              </a:rPr>
              <a:t>MODEL</a:t>
            </a:r>
            <a:endParaRPr sz="13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56830" y="1977326"/>
            <a:ext cx="2691765" cy="252095"/>
            <a:chOff x="1056830" y="1977326"/>
            <a:chExt cx="2691765" cy="252095"/>
          </a:xfrm>
        </p:grpSpPr>
        <p:sp>
          <p:nvSpPr>
            <p:cNvPr id="5" name="object 5"/>
            <p:cNvSpPr/>
            <p:nvPr/>
          </p:nvSpPr>
          <p:spPr>
            <a:xfrm>
              <a:off x="1062227" y="1982724"/>
              <a:ext cx="2680970" cy="241300"/>
            </a:xfrm>
            <a:custGeom>
              <a:avLst/>
              <a:gdLst/>
              <a:ahLst/>
              <a:cxnLst/>
              <a:rect l="l" t="t" r="r" b="b"/>
              <a:pathLst>
                <a:path w="2680970" h="241300">
                  <a:moveTo>
                    <a:pt x="2680715" y="240791"/>
                  </a:moveTo>
                  <a:lnTo>
                    <a:pt x="0" y="240791"/>
                  </a:lnTo>
                  <a:lnTo>
                    <a:pt x="0" y="0"/>
                  </a:lnTo>
                  <a:lnTo>
                    <a:pt x="2680715" y="0"/>
                  </a:lnTo>
                  <a:lnTo>
                    <a:pt x="2680715" y="240791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2227" y="1982724"/>
              <a:ext cx="2680970" cy="241300"/>
            </a:xfrm>
            <a:custGeom>
              <a:avLst/>
              <a:gdLst/>
              <a:ahLst/>
              <a:cxnLst/>
              <a:rect l="l" t="t" r="r" b="b"/>
              <a:pathLst>
                <a:path w="2680970" h="241300">
                  <a:moveTo>
                    <a:pt x="0" y="0"/>
                  </a:moveTo>
                  <a:lnTo>
                    <a:pt x="2680715" y="0"/>
                  </a:lnTo>
                  <a:lnTo>
                    <a:pt x="2680715" y="240791"/>
                  </a:lnTo>
                  <a:lnTo>
                    <a:pt x="0" y="240791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959E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67561" y="1988058"/>
            <a:ext cx="2670175" cy="230504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267335">
              <a:lnSpc>
                <a:spcPts val="1735"/>
              </a:lnSpc>
            </a:pPr>
            <a:r>
              <a:rPr sz="1450" spc="85" dirty="0">
                <a:latin typeface="Georgia"/>
                <a:cs typeface="Georgia"/>
              </a:rPr>
              <a:t>GRADIENT</a:t>
            </a:r>
            <a:r>
              <a:rPr sz="1450" dirty="0">
                <a:latin typeface="Georgia"/>
                <a:cs typeface="Georgia"/>
              </a:rPr>
              <a:t> </a:t>
            </a:r>
            <a:r>
              <a:rPr sz="1450" spc="45" dirty="0">
                <a:latin typeface="Georgia"/>
                <a:cs typeface="Georgia"/>
              </a:rPr>
              <a:t>BOOSTING</a:t>
            </a:r>
            <a:endParaRPr sz="1450"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56894" y="2228850"/>
            <a:ext cx="2691765" cy="603885"/>
            <a:chOff x="1056894" y="2228850"/>
            <a:chExt cx="2691765" cy="603885"/>
          </a:xfrm>
        </p:grpSpPr>
        <p:sp>
          <p:nvSpPr>
            <p:cNvPr id="9" name="object 9"/>
            <p:cNvSpPr/>
            <p:nvPr/>
          </p:nvSpPr>
          <p:spPr>
            <a:xfrm>
              <a:off x="1062228" y="2234183"/>
              <a:ext cx="2680970" cy="593090"/>
            </a:xfrm>
            <a:custGeom>
              <a:avLst/>
              <a:gdLst/>
              <a:ahLst/>
              <a:cxnLst/>
              <a:rect l="l" t="t" r="r" b="b"/>
              <a:pathLst>
                <a:path w="2680970" h="593089">
                  <a:moveTo>
                    <a:pt x="2680715" y="592835"/>
                  </a:moveTo>
                  <a:lnTo>
                    <a:pt x="0" y="592835"/>
                  </a:lnTo>
                  <a:lnTo>
                    <a:pt x="0" y="0"/>
                  </a:lnTo>
                  <a:lnTo>
                    <a:pt x="2680715" y="0"/>
                  </a:lnTo>
                  <a:lnTo>
                    <a:pt x="2680715" y="5928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2228" y="2234183"/>
              <a:ext cx="2680970" cy="593090"/>
            </a:xfrm>
            <a:custGeom>
              <a:avLst/>
              <a:gdLst/>
              <a:ahLst/>
              <a:cxnLst/>
              <a:rect l="l" t="t" r="r" b="b"/>
              <a:pathLst>
                <a:path w="2680970" h="593089">
                  <a:moveTo>
                    <a:pt x="0" y="0"/>
                  </a:moveTo>
                  <a:lnTo>
                    <a:pt x="2680715" y="0"/>
                  </a:lnTo>
                  <a:lnTo>
                    <a:pt x="2680715" y="592835"/>
                  </a:lnTo>
                  <a:lnTo>
                    <a:pt x="0" y="592835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959E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056830" y="3051746"/>
            <a:ext cx="2691765" cy="265430"/>
            <a:chOff x="1056830" y="3051746"/>
            <a:chExt cx="2691765" cy="265430"/>
          </a:xfrm>
        </p:grpSpPr>
        <p:sp>
          <p:nvSpPr>
            <p:cNvPr id="12" name="object 12"/>
            <p:cNvSpPr/>
            <p:nvPr/>
          </p:nvSpPr>
          <p:spPr>
            <a:xfrm>
              <a:off x="1062227" y="3057143"/>
              <a:ext cx="2680970" cy="254635"/>
            </a:xfrm>
            <a:custGeom>
              <a:avLst/>
              <a:gdLst/>
              <a:ahLst/>
              <a:cxnLst/>
              <a:rect l="l" t="t" r="r" b="b"/>
              <a:pathLst>
                <a:path w="2680970" h="254635">
                  <a:moveTo>
                    <a:pt x="2680715" y="254508"/>
                  </a:moveTo>
                  <a:lnTo>
                    <a:pt x="0" y="254508"/>
                  </a:lnTo>
                  <a:lnTo>
                    <a:pt x="0" y="0"/>
                  </a:lnTo>
                  <a:lnTo>
                    <a:pt x="2680715" y="0"/>
                  </a:lnTo>
                  <a:lnTo>
                    <a:pt x="2680715" y="25450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2227" y="3057143"/>
              <a:ext cx="2680970" cy="254635"/>
            </a:xfrm>
            <a:custGeom>
              <a:avLst/>
              <a:gdLst/>
              <a:ahLst/>
              <a:cxnLst/>
              <a:rect l="l" t="t" r="r" b="b"/>
              <a:pathLst>
                <a:path w="2680970" h="254635">
                  <a:moveTo>
                    <a:pt x="0" y="0"/>
                  </a:moveTo>
                  <a:lnTo>
                    <a:pt x="2680715" y="0"/>
                  </a:lnTo>
                  <a:lnTo>
                    <a:pt x="2680715" y="254508"/>
                  </a:lnTo>
                  <a:lnTo>
                    <a:pt x="0" y="254508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959E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67561" y="3062477"/>
            <a:ext cx="2670175" cy="2438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080" rIns="0" bIns="0" rtlCol="0">
            <a:spAutoFit/>
          </a:bodyPr>
          <a:lstStyle/>
          <a:p>
            <a:pPr marL="862965">
              <a:lnSpc>
                <a:spcPct val="100000"/>
              </a:lnSpc>
              <a:spcBef>
                <a:spcPts val="40"/>
              </a:spcBef>
            </a:pPr>
            <a:r>
              <a:rPr sz="1450" spc="80" dirty="0">
                <a:latin typeface="Georgia"/>
                <a:cs typeface="Georgia"/>
              </a:rPr>
              <a:t>BAGGING</a:t>
            </a:r>
            <a:endParaRPr sz="1450">
              <a:latin typeface="Georgia"/>
              <a:cs typeface="Georg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56894" y="3312414"/>
            <a:ext cx="2691765" cy="605155"/>
            <a:chOff x="1056894" y="3312414"/>
            <a:chExt cx="2691765" cy="605155"/>
          </a:xfrm>
        </p:grpSpPr>
        <p:sp>
          <p:nvSpPr>
            <p:cNvPr id="16" name="object 16"/>
            <p:cNvSpPr/>
            <p:nvPr/>
          </p:nvSpPr>
          <p:spPr>
            <a:xfrm>
              <a:off x="1062228" y="3317748"/>
              <a:ext cx="2680970" cy="594360"/>
            </a:xfrm>
            <a:custGeom>
              <a:avLst/>
              <a:gdLst/>
              <a:ahLst/>
              <a:cxnLst/>
              <a:rect l="l" t="t" r="r" b="b"/>
              <a:pathLst>
                <a:path w="2680970" h="594360">
                  <a:moveTo>
                    <a:pt x="2680715" y="594359"/>
                  </a:moveTo>
                  <a:lnTo>
                    <a:pt x="0" y="594359"/>
                  </a:lnTo>
                  <a:lnTo>
                    <a:pt x="0" y="0"/>
                  </a:lnTo>
                  <a:lnTo>
                    <a:pt x="2680715" y="0"/>
                  </a:lnTo>
                  <a:lnTo>
                    <a:pt x="2680715" y="5943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2228" y="3317748"/>
              <a:ext cx="2680970" cy="594360"/>
            </a:xfrm>
            <a:custGeom>
              <a:avLst/>
              <a:gdLst/>
              <a:ahLst/>
              <a:cxnLst/>
              <a:rect l="l" t="t" r="r" b="b"/>
              <a:pathLst>
                <a:path w="2680970" h="594360">
                  <a:moveTo>
                    <a:pt x="0" y="0"/>
                  </a:moveTo>
                  <a:lnTo>
                    <a:pt x="2680715" y="0"/>
                  </a:lnTo>
                  <a:lnTo>
                    <a:pt x="2680715" y="594359"/>
                  </a:lnTo>
                  <a:lnTo>
                    <a:pt x="0" y="594359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959E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088834" y="4145978"/>
            <a:ext cx="2691765" cy="256540"/>
            <a:chOff x="1088834" y="4145978"/>
            <a:chExt cx="2691765" cy="256540"/>
          </a:xfrm>
        </p:grpSpPr>
        <p:sp>
          <p:nvSpPr>
            <p:cNvPr id="19" name="object 19"/>
            <p:cNvSpPr/>
            <p:nvPr/>
          </p:nvSpPr>
          <p:spPr>
            <a:xfrm>
              <a:off x="1094232" y="4151375"/>
              <a:ext cx="2680970" cy="245745"/>
            </a:xfrm>
            <a:custGeom>
              <a:avLst/>
              <a:gdLst/>
              <a:ahLst/>
              <a:cxnLst/>
              <a:rect l="l" t="t" r="r" b="b"/>
              <a:pathLst>
                <a:path w="2680970" h="245745">
                  <a:moveTo>
                    <a:pt x="2680716" y="245364"/>
                  </a:moveTo>
                  <a:lnTo>
                    <a:pt x="0" y="245364"/>
                  </a:lnTo>
                  <a:lnTo>
                    <a:pt x="0" y="0"/>
                  </a:lnTo>
                  <a:lnTo>
                    <a:pt x="2680716" y="0"/>
                  </a:lnTo>
                  <a:lnTo>
                    <a:pt x="2680716" y="24536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4232" y="4151375"/>
              <a:ext cx="2680970" cy="245745"/>
            </a:xfrm>
            <a:custGeom>
              <a:avLst/>
              <a:gdLst/>
              <a:ahLst/>
              <a:cxnLst/>
              <a:rect l="l" t="t" r="r" b="b"/>
              <a:pathLst>
                <a:path w="2680970" h="245745">
                  <a:moveTo>
                    <a:pt x="0" y="0"/>
                  </a:moveTo>
                  <a:lnTo>
                    <a:pt x="2680716" y="0"/>
                  </a:lnTo>
                  <a:lnTo>
                    <a:pt x="2680716" y="245364"/>
                  </a:lnTo>
                  <a:lnTo>
                    <a:pt x="0" y="245364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959E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93469" y="4156709"/>
            <a:ext cx="2670175" cy="23495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635" rIns="0" bIns="0" rtlCol="0">
            <a:spAutoFit/>
          </a:bodyPr>
          <a:lstStyle/>
          <a:p>
            <a:pPr marL="477520">
              <a:lnSpc>
                <a:spcPct val="100000"/>
              </a:lnSpc>
              <a:spcBef>
                <a:spcPts val="5"/>
              </a:spcBef>
            </a:pPr>
            <a:r>
              <a:rPr sz="1450" spc="100" dirty="0">
                <a:latin typeface="Georgia"/>
                <a:cs typeface="Georgia"/>
              </a:rPr>
              <a:t>RANDOM</a:t>
            </a:r>
            <a:r>
              <a:rPr sz="1450" spc="30" dirty="0">
                <a:latin typeface="Georgia"/>
                <a:cs typeface="Georgia"/>
              </a:rPr>
              <a:t> </a:t>
            </a:r>
            <a:r>
              <a:rPr sz="1450" spc="-10" dirty="0">
                <a:latin typeface="Georgia"/>
                <a:cs typeface="Georgia"/>
              </a:rPr>
              <a:t>FOREST</a:t>
            </a:r>
            <a:endParaRPr sz="1450">
              <a:latin typeface="Georgia"/>
              <a:cs typeface="Georg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82802" y="4397501"/>
            <a:ext cx="2691765" cy="597535"/>
            <a:chOff x="1082802" y="4397501"/>
            <a:chExt cx="2691765" cy="597535"/>
          </a:xfrm>
        </p:grpSpPr>
        <p:sp>
          <p:nvSpPr>
            <p:cNvPr id="23" name="object 23"/>
            <p:cNvSpPr/>
            <p:nvPr/>
          </p:nvSpPr>
          <p:spPr>
            <a:xfrm>
              <a:off x="1088136" y="4402835"/>
              <a:ext cx="2680970" cy="586740"/>
            </a:xfrm>
            <a:custGeom>
              <a:avLst/>
              <a:gdLst/>
              <a:ahLst/>
              <a:cxnLst/>
              <a:rect l="l" t="t" r="r" b="b"/>
              <a:pathLst>
                <a:path w="2680970" h="586739">
                  <a:moveTo>
                    <a:pt x="2680715" y="586740"/>
                  </a:moveTo>
                  <a:lnTo>
                    <a:pt x="0" y="586740"/>
                  </a:lnTo>
                  <a:lnTo>
                    <a:pt x="0" y="0"/>
                  </a:lnTo>
                  <a:lnTo>
                    <a:pt x="2680715" y="0"/>
                  </a:lnTo>
                  <a:lnTo>
                    <a:pt x="2680715" y="5867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88136" y="4402835"/>
              <a:ext cx="2680970" cy="586740"/>
            </a:xfrm>
            <a:custGeom>
              <a:avLst/>
              <a:gdLst/>
              <a:ahLst/>
              <a:cxnLst/>
              <a:rect l="l" t="t" r="r" b="b"/>
              <a:pathLst>
                <a:path w="2680970" h="586739">
                  <a:moveTo>
                    <a:pt x="0" y="0"/>
                  </a:moveTo>
                  <a:lnTo>
                    <a:pt x="2680715" y="0"/>
                  </a:lnTo>
                  <a:lnTo>
                    <a:pt x="2680715" y="586740"/>
                  </a:lnTo>
                  <a:lnTo>
                    <a:pt x="0" y="58674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959E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98804" y="5234939"/>
            <a:ext cx="2670175" cy="245745"/>
          </a:xfrm>
          <a:prstGeom prst="rect">
            <a:avLst/>
          </a:prstGeom>
          <a:solidFill>
            <a:srgbClr val="FFFF00"/>
          </a:solidFill>
          <a:ln w="10668">
            <a:solidFill>
              <a:srgbClr val="959EBA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60"/>
              </a:spcBef>
            </a:pPr>
            <a:r>
              <a:rPr sz="1450" spc="65" dirty="0">
                <a:latin typeface="Georgia"/>
                <a:cs typeface="Georgia"/>
              </a:rPr>
              <a:t>LINEAR</a:t>
            </a:r>
            <a:r>
              <a:rPr sz="1450" spc="30" dirty="0">
                <a:latin typeface="Georgia"/>
                <a:cs typeface="Georgia"/>
              </a:rPr>
              <a:t> </a:t>
            </a:r>
            <a:r>
              <a:rPr sz="1450" spc="-10" dirty="0">
                <a:latin typeface="Georgia"/>
                <a:cs typeface="Georgia"/>
              </a:rPr>
              <a:t>REGRESSION</a:t>
            </a:r>
            <a:endParaRPr sz="1450">
              <a:latin typeface="Georgia"/>
              <a:cs typeface="Georgi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93469" y="5474969"/>
            <a:ext cx="2680970" cy="647700"/>
            <a:chOff x="1093469" y="5474969"/>
            <a:chExt cx="2680970" cy="647700"/>
          </a:xfrm>
        </p:grpSpPr>
        <p:sp>
          <p:nvSpPr>
            <p:cNvPr id="27" name="object 27"/>
            <p:cNvSpPr/>
            <p:nvPr/>
          </p:nvSpPr>
          <p:spPr>
            <a:xfrm>
              <a:off x="1098803" y="5480303"/>
              <a:ext cx="2670175" cy="637540"/>
            </a:xfrm>
            <a:custGeom>
              <a:avLst/>
              <a:gdLst/>
              <a:ahLst/>
              <a:cxnLst/>
              <a:rect l="l" t="t" r="r" b="b"/>
              <a:pathLst>
                <a:path w="2670175" h="637539">
                  <a:moveTo>
                    <a:pt x="2670047" y="637032"/>
                  </a:moveTo>
                  <a:lnTo>
                    <a:pt x="0" y="637032"/>
                  </a:lnTo>
                  <a:lnTo>
                    <a:pt x="0" y="0"/>
                  </a:lnTo>
                  <a:lnTo>
                    <a:pt x="2670047" y="0"/>
                  </a:lnTo>
                  <a:lnTo>
                    <a:pt x="2670047" y="6370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98803" y="5480303"/>
              <a:ext cx="2670175" cy="637540"/>
            </a:xfrm>
            <a:custGeom>
              <a:avLst/>
              <a:gdLst/>
              <a:ahLst/>
              <a:cxnLst/>
              <a:rect l="l" t="t" r="r" b="b"/>
              <a:pathLst>
                <a:path w="2670175" h="637539">
                  <a:moveTo>
                    <a:pt x="0" y="0"/>
                  </a:moveTo>
                  <a:lnTo>
                    <a:pt x="2670047" y="0"/>
                  </a:lnTo>
                  <a:lnTo>
                    <a:pt x="2670047" y="637032"/>
                  </a:lnTo>
                  <a:lnTo>
                    <a:pt x="0" y="637032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959E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763" y="3343655"/>
            <a:ext cx="2523743" cy="516635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0348" y="4437888"/>
            <a:ext cx="2348483" cy="49834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0348" y="5568696"/>
            <a:ext cx="2348483" cy="390143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4528565" y="3236214"/>
            <a:ext cx="1762125" cy="1699260"/>
            <a:chOff x="4528565" y="3236214"/>
            <a:chExt cx="1762125" cy="1699260"/>
          </a:xfrm>
        </p:grpSpPr>
        <p:sp>
          <p:nvSpPr>
            <p:cNvPr id="34" name="object 34"/>
            <p:cNvSpPr/>
            <p:nvPr/>
          </p:nvSpPr>
          <p:spPr>
            <a:xfrm>
              <a:off x="4533899" y="3241548"/>
              <a:ext cx="1751330" cy="1689100"/>
            </a:xfrm>
            <a:custGeom>
              <a:avLst/>
              <a:gdLst/>
              <a:ahLst/>
              <a:cxnLst/>
              <a:rect l="l" t="t" r="r" b="b"/>
              <a:pathLst>
                <a:path w="1751329" h="1689100">
                  <a:moveTo>
                    <a:pt x="906780" y="1688591"/>
                  </a:moveTo>
                  <a:lnTo>
                    <a:pt x="906780" y="1266443"/>
                  </a:lnTo>
                  <a:lnTo>
                    <a:pt x="0" y="1266443"/>
                  </a:lnTo>
                  <a:lnTo>
                    <a:pt x="0" y="422148"/>
                  </a:lnTo>
                  <a:lnTo>
                    <a:pt x="906780" y="422148"/>
                  </a:lnTo>
                  <a:lnTo>
                    <a:pt x="906780" y="0"/>
                  </a:lnTo>
                  <a:lnTo>
                    <a:pt x="1751076" y="844295"/>
                  </a:lnTo>
                  <a:lnTo>
                    <a:pt x="906780" y="1688591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33899" y="3241548"/>
              <a:ext cx="1751330" cy="1689100"/>
            </a:xfrm>
            <a:custGeom>
              <a:avLst/>
              <a:gdLst/>
              <a:ahLst/>
              <a:cxnLst/>
              <a:rect l="l" t="t" r="r" b="b"/>
              <a:pathLst>
                <a:path w="1751329" h="1689100">
                  <a:moveTo>
                    <a:pt x="0" y="422148"/>
                  </a:moveTo>
                  <a:lnTo>
                    <a:pt x="906780" y="422148"/>
                  </a:lnTo>
                  <a:lnTo>
                    <a:pt x="906780" y="0"/>
                  </a:lnTo>
                  <a:lnTo>
                    <a:pt x="1751076" y="844295"/>
                  </a:lnTo>
                  <a:lnTo>
                    <a:pt x="906780" y="1688591"/>
                  </a:lnTo>
                  <a:lnTo>
                    <a:pt x="906780" y="1266443"/>
                  </a:lnTo>
                  <a:lnTo>
                    <a:pt x="0" y="1266443"/>
                  </a:lnTo>
                  <a:lnTo>
                    <a:pt x="0" y="422148"/>
                  </a:lnTo>
                  <a:close/>
                </a:path>
              </a:pathLst>
            </a:custGeom>
            <a:ln w="10668">
              <a:solidFill>
                <a:srgbClr val="959E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653762" y="3838431"/>
            <a:ext cx="1090930" cy="47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 marR="5080" indent="-20320">
              <a:lnSpc>
                <a:spcPct val="102099"/>
              </a:lnSpc>
              <a:spcBef>
                <a:spcPts val="100"/>
              </a:spcBef>
            </a:pPr>
            <a:r>
              <a:rPr sz="1450" spc="75" dirty="0">
                <a:latin typeface="Georgia"/>
                <a:cs typeface="Georgia"/>
              </a:rPr>
              <a:t>GRADIENT </a:t>
            </a:r>
            <a:r>
              <a:rPr sz="1450" spc="45" dirty="0">
                <a:latin typeface="Georgia"/>
                <a:cs typeface="Georgia"/>
              </a:rPr>
              <a:t>BOOSTING</a:t>
            </a:r>
            <a:endParaRPr sz="1450" dirty="0">
              <a:latin typeface="Georgia"/>
              <a:cs typeface="Georg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89419" y="2013204"/>
            <a:ext cx="2453640" cy="814069"/>
          </a:xfrm>
          <a:prstGeom prst="rect">
            <a:avLst/>
          </a:prstGeom>
          <a:solidFill>
            <a:srgbClr val="FFBF00"/>
          </a:solidFill>
          <a:ln w="10667">
            <a:solidFill>
              <a:srgbClr val="959EBA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825500" marR="245745" indent="-568960">
              <a:lnSpc>
                <a:spcPct val="102099"/>
              </a:lnSpc>
              <a:spcBef>
                <a:spcPts val="1370"/>
              </a:spcBef>
            </a:pPr>
            <a:r>
              <a:rPr sz="1450" spc="60" dirty="0">
                <a:latin typeface="Georgia"/>
                <a:cs typeface="Georgia"/>
              </a:rPr>
              <a:t>HYPER</a:t>
            </a:r>
            <a:r>
              <a:rPr sz="1450" spc="55" dirty="0">
                <a:latin typeface="Georgia"/>
                <a:cs typeface="Georgia"/>
              </a:rPr>
              <a:t> </a:t>
            </a:r>
            <a:r>
              <a:rPr sz="1450" spc="50" dirty="0">
                <a:latin typeface="Georgia"/>
                <a:cs typeface="Georgia"/>
              </a:rPr>
              <a:t>PARAMETER </a:t>
            </a:r>
            <a:r>
              <a:rPr sz="1450" spc="65" dirty="0">
                <a:latin typeface="Georgia"/>
                <a:cs typeface="Georgia"/>
              </a:rPr>
              <a:t>TUNING</a:t>
            </a:r>
            <a:endParaRPr sz="1450">
              <a:latin typeface="Georgia"/>
              <a:cs typeface="Georgia"/>
            </a:endParaRPr>
          </a:p>
        </p:txBody>
      </p:sp>
      <p:pic>
        <p:nvPicPr>
          <p:cNvPr id="38" name="object 3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84085" y="3236214"/>
            <a:ext cx="2464308" cy="259537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7AA9E7-8A3A-EFDF-A450-05B3CF170F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763" y="2233514"/>
            <a:ext cx="2345437" cy="5782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1AA9-CFA6-778E-5E1E-4DA986AD5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778" y="1073914"/>
            <a:ext cx="8793004" cy="315471"/>
          </a:xfrm>
        </p:spPr>
        <p:txBody>
          <a:bodyPr/>
          <a:lstStyle/>
          <a:p>
            <a:r>
              <a:rPr lang="en-IN" dirty="0"/>
              <a:t>Project Submitted By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75EF0-AA50-C5C2-9E59-9D126B2C5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27699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091094-5D3E-7BFB-A1CA-C86211397E0F}"/>
              </a:ext>
            </a:extLst>
          </p:cNvPr>
          <p:cNvSpPr/>
          <p:nvPr/>
        </p:nvSpPr>
        <p:spPr>
          <a:xfrm>
            <a:off x="2897848" y="3424535"/>
            <a:ext cx="42627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Arun Sharma</a:t>
            </a:r>
          </a:p>
        </p:txBody>
      </p:sp>
    </p:spTree>
    <p:extLst>
      <p:ext uri="{BB962C8B-B14F-4D97-AF65-F5344CB8AC3E}">
        <p14:creationId xmlns:p14="http://schemas.microsoft.com/office/powerpoint/2010/main" val="48791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778" y="1125785"/>
            <a:ext cx="7071995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THE</a:t>
            </a:r>
            <a:r>
              <a:rPr spc="70" dirty="0"/>
              <a:t> </a:t>
            </a:r>
            <a:r>
              <a:rPr spc="55" dirty="0"/>
              <a:t>PURPOSE</a:t>
            </a:r>
            <a:r>
              <a:rPr spc="25" dirty="0"/>
              <a:t> </a:t>
            </a:r>
            <a:r>
              <a:rPr spc="135" dirty="0"/>
              <a:t>IS</a:t>
            </a:r>
            <a:r>
              <a:rPr spc="55" dirty="0"/>
              <a:t> </a:t>
            </a:r>
            <a:r>
              <a:rPr dirty="0"/>
              <a:t>TO</a:t>
            </a:r>
            <a:r>
              <a:rPr spc="70" dirty="0"/>
              <a:t> </a:t>
            </a:r>
            <a:r>
              <a:rPr spc="55" dirty="0"/>
              <a:t>PREDICT</a:t>
            </a:r>
            <a:r>
              <a:rPr spc="30" dirty="0"/>
              <a:t> </a:t>
            </a:r>
            <a:r>
              <a:rPr dirty="0"/>
              <a:t>HOUSING</a:t>
            </a:r>
            <a:r>
              <a:rPr spc="20" dirty="0"/>
              <a:t> </a:t>
            </a:r>
            <a:r>
              <a:rPr spc="70" dirty="0"/>
              <a:t>PRICE</a:t>
            </a:r>
            <a:r>
              <a:rPr spc="50" dirty="0"/>
              <a:t> </a:t>
            </a:r>
            <a:r>
              <a:rPr spc="55" dirty="0"/>
              <a:t>USING</a:t>
            </a:r>
            <a:r>
              <a:rPr spc="50" dirty="0"/>
              <a:t> </a:t>
            </a:r>
            <a:r>
              <a:rPr spc="70" dirty="0"/>
              <a:t>R-</a:t>
            </a:r>
            <a:r>
              <a:rPr dirty="0"/>
              <a:t>2</a:t>
            </a:r>
            <a:r>
              <a:rPr spc="40" dirty="0"/>
              <a:t> </a:t>
            </a:r>
            <a:r>
              <a:rPr spc="35" dirty="0"/>
              <a:t>SCORE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826" y="1444247"/>
            <a:ext cx="857504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3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Calibri"/>
                <a:cs typeface="Calibri"/>
              </a:rPr>
              <a:t>TRAINED</a:t>
            </a:r>
            <a:r>
              <a:rPr sz="13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3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MODELS,</a:t>
            </a:r>
            <a:r>
              <a:rPr sz="13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3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3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PROVEN</a:t>
            </a:r>
            <a:r>
              <a:rPr sz="130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3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7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3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EFFECTIVE,</a:t>
            </a:r>
            <a:r>
              <a:rPr sz="13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3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Calibri"/>
                <a:cs typeface="Calibri"/>
              </a:rPr>
              <a:t>PREDICT</a:t>
            </a:r>
            <a:r>
              <a:rPr sz="13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Calibri"/>
                <a:cs typeface="Calibri"/>
              </a:rPr>
              <a:t>PRICES</a:t>
            </a:r>
            <a:r>
              <a:rPr sz="1300" spc="11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300" spc="75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3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3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HOUSES</a:t>
            </a:r>
            <a:r>
              <a:rPr sz="13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76350" y="1843277"/>
            <a:ext cx="2158365" cy="363220"/>
            <a:chOff x="1276350" y="1843277"/>
            <a:chExt cx="2158365" cy="363220"/>
          </a:xfrm>
        </p:grpSpPr>
        <p:sp>
          <p:nvSpPr>
            <p:cNvPr id="5" name="object 5"/>
            <p:cNvSpPr/>
            <p:nvPr/>
          </p:nvSpPr>
          <p:spPr>
            <a:xfrm>
              <a:off x="1281683" y="1848611"/>
              <a:ext cx="2147570" cy="352425"/>
            </a:xfrm>
            <a:custGeom>
              <a:avLst/>
              <a:gdLst/>
              <a:ahLst/>
              <a:cxnLst/>
              <a:rect l="l" t="t" r="r" b="b"/>
              <a:pathLst>
                <a:path w="2147570" h="352425">
                  <a:moveTo>
                    <a:pt x="2147316" y="352043"/>
                  </a:moveTo>
                  <a:lnTo>
                    <a:pt x="0" y="352043"/>
                  </a:lnTo>
                  <a:lnTo>
                    <a:pt x="0" y="0"/>
                  </a:lnTo>
                  <a:lnTo>
                    <a:pt x="2147316" y="0"/>
                  </a:lnTo>
                  <a:lnTo>
                    <a:pt x="2147316" y="352043"/>
                  </a:lnTo>
                  <a:close/>
                </a:path>
              </a:pathLst>
            </a:custGeom>
            <a:solidFill>
              <a:srgbClr val="D4D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1683" y="1848611"/>
              <a:ext cx="2147570" cy="352425"/>
            </a:xfrm>
            <a:custGeom>
              <a:avLst/>
              <a:gdLst/>
              <a:ahLst/>
              <a:cxnLst/>
              <a:rect l="l" t="t" r="r" b="b"/>
              <a:pathLst>
                <a:path w="2147570" h="352425">
                  <a:moveTo>
                    <a:pt x="0" y="0"/>
                  </a:moveTo>
                  <a:lnTo>
                    <a:pt x="2147316" y="0"/>
                  </a:lnTo>
                  <a:lnTo>
                    <a:pt x="2147316" y="352043"/>
                  </a:lnTo>
                  <a:lnTo>
                    <a:pt x="0" y="352043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81683" y="1848611"/>
            <a:ext cx="2147570" cy="35242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725170" marR="78740" indent="-638810">
              <a:lnSpc>
                <a:spcPts val="1190"/>
              </a:lnSpc>
              <a:spcBef>
                <a:spcPts val="185"/>
              </a:spcBef>
            </a:pPr>
            <a:r>
              <a:rPr sz="1000" spc="-10" dirty="0">
                <a:latin typeface="Georgia"/>
                <a:cs typeface="Georgia"/>
              </a:rPr>
              <a:t>Over</a:t>
            </a:r>
            <a:r>
              <a:rPr sz="1000" spc="-25" dirty="0">
                <a:latin typeface="Georgia"/>
                <a:cs typeface="Georgia"/>
              </a:rPr>
              <a:t> </a:t>
            </a:r>
            <a:r>
              <a:rPr sz="1000" spc="-105" dirty="0">
                <a:latin typeface="Georgia"/>
                <a:cs typeface="Georgia"/>
              </a:rPr>
              <a:t>80</a:t>
            </a:r>
            <a:r>
              <a:rPr sz="1000" spc="5" dirty="0">
                <a:latin typeface="Georgia"/>
                <a:cs typeface="Georgia"/>
              </a:rPr>
              <a:t> </a:t>
            </a:r>
            <a:r>
              <a:rPr sz="1000" spc="-40" dirty="0">
                <a:latin typeface="Georgia"/>
                <a:cs typeface="Georgia"/>
              </a:rPr>
              <a:t>Input</a:t>
            </a:r>
            <a:r>
              <a:rPr sz="1000" spc="-15" dirty="0">
                <a:latin typeface="Georgia"/>
                <a:cs typeface="Georgia"/>
              </a:rPr>
              <a:t> </a:t>
            </a:r>
            <a:r>
              <a:rPr sz="1000" spc="-40" dirty="0">
                <a:latin typeface="Georgia"/>
                <a:cs typeface="Georgia"/>
              </a:rPr>
              <a:t>Variables:</a:t>
            </a:r>
            <a:r>
              <a:rPr sz="1000" spc="-1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Information about</a:t>
            </a:r>
            <a:r>
              <a:rPr sz="1000" spc="-2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houses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1683" y="2296667"/>
            <a:ext cx="2147570" cy="248920"/>
          </a:xfrm>
          <a:prstGeom prst="rect">
            <a:avLst/>
          </a:prstGeom>
          <a:solidFill>
            <a:srgbClr val="D4D8E4"/>
          </a:solidFill>
          <a:ln w="10668">
            <a:solidFill>
              <a:srgbClr val="724B67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659765">
              <a:lnSpc>
                <a:spcPct val="100000"/>
              </a:lnSpc>
              <a:spcBef>
                <a:spcPts val="320"/>
              </a:spcBef>
            </a:pPr>
            <a:r>
              <a:rPr sz="1000" spc="-20" dirty="0">
                <a:latin typeface="Georgia"/>
                <a:cs typeface="Georgia"/>
              </a:rPr>
              <a:t>Overall</a:t>
            </a:r>
            <a:r>
              <a:rPr sz="1000" spc="-15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Quality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1683" y="2735580"/>
            <a:ext cx="2147570" cy="248920"/>
          </a:xfrm>
          <a:prstGeom prst="rect">
            <a:avLst/>
          </a:prstGeom>
          <a:solidFill>
            <a:srgbClr val="D4D8E4"/>
          </a:solidFill>
          <a:ln w="10668">
            <a:solidFill>
              <a:srgbClr val="959EBA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330"/>
              </a:spcBef>
            </a:pPr>
            <a:r>
              <a:rPr sz="1000" spc="-30" dirty="0">
                <a:latin typeface="Georgia"/>
                <a:cs typeface="Georgia"/>
              </a:rPr>
              <a:t>Above-</a:t>
            </a:r>
            <a:r>
              <a:rPr sz="1000" spc="-10" dirty="0">
                <a:latin typeface="Georgia"/>
                <a:cs typeface="Georgia"/>
              </a:rPr>
              <a:t>Grade</a:t>
            </a:r>
            <a:r>
              <a:rPr sz="1000" spc="-3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Living</a:t>
            </a:r>
            <a:r>
              <a:rPr sz="1000" spc="-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Area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1683" y="3145535"/>
            <a:ext cx="2147570" cy="234950"/>
          </a:xfrm>
          <a:prstGeom prst="rect">
            <a:avLst/>
          </a:prstGeom>
          <a:solidFill>
            <a:srgbClr val="D4D8E4"/>
          </a:solidFill>
          <a:ln w="10668">
            <a:solidFill>
              <a:srgbClr val="959EBA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270"/>
              </a:spcBef>
            </a:pPr>
            <a:r>
              <a:rPr sz="1000" dirty="0">
                <a:latin typeface="Georgia"/>
                <a:cs typeface="Georgia"/>
              </a:rPr>
              <a:t>Size</a:t>
            </a:r>
            <a:r>
              <a:rPr sz="1000" spc="-60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of</a:t>
            </a:r>
            <a:r>
              <a:rPr sz="1000" spc="75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garage </a:t>
            </a:r>
            <a:r>
              <a:rPr sz="1000" dirty="0">
                <a:latin typeface="Georgia"/>
                <a:cs typeface="Georgia"/>
              </a:rPr>
              <a:t>in</a:t>
            </a:r>
            <a:r>
              <a:rPr sz="1000" spc="-20" dirty="0">
                <a:latin typeface="Georgia"/>
                <a:cs typeface="Georgia"/>
              </a:rPr>
              <a:t> </a:t>
            </a:r>
            <a:r>
              <a:rPr sz="1000" spc="-40" dirty="0">
                <a:latin typeface="Georgia"/>
                <a:cs typeface="Georgia"/>
              </a:rPr>
              <a:t>square</a:t>
            </a:r>
            <a:r>
              <a:rPr sz="1000" spc="-20" dirty="0">
                <a:latin typeface="Georgia"/>
                <a:cs typeface="Georgia"/>
              </a:rPr>
              <a:t> feet</a:t>
            </a:r>
            <a:endParaRPr sz="1000">
              <a:latin typeface="Georgia"/>
              <a:cs typeface="Georg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1229" y="3667505"/>
            <a:ext cx="83819" cy="990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1229" y="3938778"/>
            <a:ext cx="83819" cy="990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1229" y="4312158"/>
            <a:ext cx="83819" cy="10820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81683" y="4512564"/>
            <a:ext cx="2147570" cy="234950"/>
          </a:xfrm>
          <a:prstGeom prst="rect">
            <a:avLst/>
          </a:prstGeom>
          <a:solidFill>
            <a:srgbClr val="D4D8E4"/>
          </a:solidFill>
          <a:ln w="10668">
            <a:solidFill>
              <a:srgbClr val="724B67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270"/>
              </a:spcBef>
            </a:pPr>
            <a:r>
              <a:rPr sz="1000" spc="-25" dirty="0">
                <a:latin typeface="Georgia"/>
                <a:cs typeface="Georgia"/>
              </a:rPr>
              <a:t>Original</a:t>
            </a:r>
            <a:r>
              <a:rPr sz="1000" spc="30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construction</a:t>
            </a:r>
            <a:r>
              <a:rPr sz="1000" spc="3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date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81683" y="4914900"/>
            <a:ext cx="2147570" cy="271780"/>
          </a:xfrm>
          <a:prstGeom prst="rect">
            <a:avLst/>
          </a:prstGeom>
          <a:solidFill>
            <a:srgbClr val="D4D8E4"/>
          </a:solidFill>
          <a:ln w="10668">
            <a:solidFill>
              <a:srgbClr val="724B67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647065">
              <a:lnSpc>
                <a:spcPct val="100000"/>
              </a:lnSpc>
              <a:spcBef>
                <a:spcPts val="415"/>
              </a:spcBef>
            </a:pPr>
            <a:r>
              <a:rPr sz="1000" spc="-10" dirty="0">
                <a:latin typeface="Georgia"/>
                <a:cs typeface="Georgia"/>
              </a:rPr>
              <a:t>Neighbourhood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81683" y="5404103"/>
            <a:ext cx="2147570" cy="271780"/>
          </a:xfrm>
          <a:prstGeom prst="rect">
            <a:avLst/>
          </a:prstGeom>
          <a:solidFill>
            <a:srgbClr val="D4D8E4"/>
          </a:solidFill>
          <a:ln w="10668">
            <a:solidFill>
              <a:srgbClr val="724B67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493395">
              <a:lnSpc>
                <a:spcPct val="100000"/>
              </a:lnSpc>
              <a:spcBef>
                <a:spcPts val="415"/>
              </a:spcBef>
            </a:pPr>
            <a:r>
              <a:rPr sz="1000" dirty="0">
                <a:latin typeface="Georgia"/>
                <a:cs typeface="Georgia"/>
              </a:rPr>
              <a:t>Lot</a:t>
            </a:r>
            <a:r>
              <a:rPr sz="1000" spc="-3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size</a:t>
            </a:r>
            <a:r>
              <a:rPr sz="1000" spc="-15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in</a:t>
            </a:r>
            <a:r>
              <a:rPr sz="1000" spc="-5" dirty="0">
                <a:latin typeface="Georgia"/>
                <a:cs typeface="Georgia"/>
              </a:rPr>
              <a:t> </a:t>
            </a:r>
            <a:r>
              <a:rPr sz="1000" spc="-50" dirty="0">
                <a:latin typeface="Georgia"/>
                <a:cs typeface="Georgia"/>
              </a:rPr>
              <a:t>square</a:t>
            </a:r>
            <a:r>
              <a:rPr sz="1000" spc="-1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feet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84547" y="1981200"/>
            <a:ext cx="2016760" cy="818515"/>
          </a:xfrm>
          <a:prstGeom prst="rect">
            <a:avLst/>
          </a:prstGeom>
          <a:solidFill>
            <a:srgbClr val="00AFEF"/>
          </a:solidFill>
          <a:ln w="10668">
            <a:solidFill>
              <a:srgbClr val="724B67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294005" marR="287020" indent="-1905" algn="ctr">
              <a:lnSpc>
                <a:spcPts val="1190"/>
              </a:lnSpc>
              <a:spcBef>
                <a:spcPts val="835"/>
              </a:spcBef>
            </a:pPr>
            <a:r>
              <a:rPr sz="1000" dirty="0">
                <a:latin typeface="Georgia"/>
                <a:cs typeface="Georgia"/>
              </a:rPr>
              <a:t>LINEAR</a:t>
            </a:r>
            <a:r>
              <a:rPr sz="1000" spc="135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REGRESSION </a:t>
            </a:r>
            <a:r>
              <a:rPr sz="1000" dirty="0">
                <a:latin typeface="Georgia"/>
                <a:cs typeface="Georgia"/>
              </a:rPr>
              <a:t>GRADIENT</a:t>
            </a:r>
            <a:r>
              <a:rPr sz="1000" spc="26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BOOSTING BAGGING</a:t>
            </a:r>
            <a:endParaRPr sz="1000">
              <a:latin typeface="Georgia"/>
              <a:cs typeface="Georgia"/>
            </a:endParaRPr>
          </a:p>
          <a:p>
            <a:pPr algn="ctr">
              <a:lnSpc>
                <a:spcPts val="1145"/>
              </a:lnSpc>
            </a:pPr>
            <a:r>
              <a:rPr sz="1000" dirty="0">
                <a:latin typeface="Georgia"/>
                <a:cs typeface="Georgia"/>
              </a:rPr>
              <a:t>RANDOM</a:t>
            </a:r>
            <a:r>
              <a:rPr sz="1000" spc="25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FOREST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00650" y="2957322"/>
            <a:ext cx="317500" cy="280670"/>
            <a:chOff x="5200650" y="2957322"/>
            <a:chExt cx="317500" cy="280670"/>
          </a:xfrm>
        </p:grpSpPr>
        <p:sp>
          <p:nvSpPr>
            <p:cNvPr id="19" name="object 19"/>
            <p:cNvSpPr/>
            <p:nvPr/>
          </p:nvSpPr>
          <p:spPr>
            <a:xfrm>
              <a:off x="5205971" y="2962668"/>
              <a:ext cx="306705" cy="269240"/>
            </a:xfrm>
            <a:custGeom>
              <a:avLst/>
              <a:gdLst/>
              <a:ahLst/>
              <a:cxnLst/>
              <a:rect l="l" t="t" r="r" b="b"/>
              <a:pathLst>
                <a:path w="306704" h="269239">
                  <a:moveTo>
                    <a:pt x="306324" y="91440"/>
                  </a:moveTo>
                  <a:lnTo>
                    <a:pt x="196596" y="91440"/>
                  </a:lnTo>
                  <a:lnTo>
                    <a:pt x="196596" y="0"/>
                  </a:lnTo>
                  <a:lnTo>
                    <a:pt x="109728" y="0"/>
                  </a:lnTo>
                  <a:lnTo>
                    <a:pt x="109728" y="91440"/>
                  </a:lnTo>
                  <a:lnTo>
                    <a:pt x="0" y="91440"/>
                  </a:lnTo>
                  <a:lnTo>
                    <a:pt x="0" y="177800"/>
                  </a:lnTo>
                  <a:lnTo>
                    <a:pt x="109728" y="177800"/>
                  </a:lnTo>
                  <a:lnTo>
                    <a:pt x="109728" y="269240"/>
                  </a:lnTo>
                  <a:lnTo>
                    <a:pt x="196596" y="269240"/>
                  </a:lnTo>
                  <a:lnTo>
                    <a:pt x="196596" y="177800"/>
                  </a:lnTo>
                  <a:lnTo>
                    <a:pt x="306324" y="177800"/>
                  </a:lnTo>
                  <a:lnTo>
                    <a:pt x="306324" y="91440"/>
                  </a:lnTo>
                  <a:close/>
                </a:path>
              </a:pathLst>
            </a:custGeom>
            <a:solidFill>
              <a:srgbClr val="72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05983" y="2962656"/>
              <a:ext cx="306705" cy="269875"/>
            </a:xfrm>
            <a:custGeom>
              <a:avLst/>
              <a:gdLst/>
              <a:ahLst/>
              <a:cxnLst/>
              <a:rect l="l" t="t" r="r" b="b"/>
              <a:pathLst>
                <a:path w="306704" h="269875">
                  <a:moveTo>
                    <a:pt x="0" y="91439"/>
                  </a:moveTo>
                  <a:lnTo>
                    <a:pt x="109728" y="91439"/>
                  </a:lnTo>
                  <a:lnTo>
                    <a:pt x="109728" y="0"/>
                  </a:lnTo>
                  <a:lnTo>
                    <a:pt x="196595" y="0"/>
                  </a:lnTo>
                  <a:lnTo>
                    <a:pt x="196595" y="91439"/>
                  </a:lnTo>
                  <a:lnTo>
                    <a:pt x="306323" y="91439"/>
                  </a:lnTo>
                  <a:lnTo>
                    <a:pt x="306323" y="178307"/>
                  </a:lnTo>
                  <a:lnTo>
                    <a:pt x="196595" y="178307"/>
                  </a:lnTo>
                  <a:lnTo>
                    <a:pt x="196595" y="269747"/>
                  </a:lnTo>
                  <a:lnTo>
                    <a:pt x="109728" y="269747"/>
                  </a:lnTo>
                  <a:lnTo>
                    <a:pt x="109728" y="178307"/>
                  </a:lnTo>
                  <a:lnTo>
                    <a:pt x="0" y="178307"/>
                  </a:lnTo>
                  <a:lnTo>
                    <a:pt x="0" y="91439"/>
                  </a:lnTo>
                  <a:close/>
                </a:path>
              </a:pathLst>
            </a:custGeom>
            <a:ln w="10668">
              <a:solidFill>
                <a:srgbClr val="5234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84547" y="3477767"/>
            <a:ext cx="2016760" cy="818515"/>
          </a:xfrm>
          <a:prstGeom prst="rect">
            <a:avLst/>
          </a:prstGeom>
          <a:solidFill>
            <a:srgbClr val="00AFEF"/>
          </a:solidFill>
          <a:ln w="10668">
            <a:solidFill>
              <a:srgbClr val="7E6E8C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ts val="1195"/>
              </a:lnSpc>
            </a:pPr>
            <a:r>
              <a:rPr sz="1000" spc="-45" dirty="0">
                <a:latin typeface="Georgia"/>
                <a:cs typeface="Georgia"/>
              </a:rPr>
              <a:t>R-</a:t>
            </a:r>
            <a:r>
              <a:rPr sz="1000" spc="-60" dirty="0">
                <a:latin typeface="Georgia"/>
                <a:cs typeface="Georgia"/>
              </a:rPr>
              <a:t>2</a:t>
            </a:r>
            <a:r>
              <a:rPr sz="1000" spc="1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SCORE</a:t>
            </a:r>
            <a:endParaRPr sz="1000">
              <a:latin typeface="Georgia"/>
              <a:cs typeface="Georgia"/>
            </a:endParaRPr>
          </a:p>
          <a:p>
            <a:pPr algn="ctr">
              <a:lnSpc>
                <a:spcPts val="1190"/>
              </a:lnSpc>
            </a:pPr>
            <a:r>
              <a:rPr sz="1000" spc="-85" dirty="0">
                <a:latin typeface="Georgia"/>
                <a:cs typeface="Georgia"/>
              </a:rPr>
              <a:t>-</a:t>
            </a:r>
            <a:endParaRPr sz="1000">
              <a:latin typeface="Georgia"/>
              <a:cs typeface="Georgia"/>
            </a:endParaRPr>
          </a:p>
          <a:p>
            <a:pPr algn="ctr">
              <a:lnSpc>
                <a:spcPts val="1195"/>
              </a:lnSpc>
            </a:pPr>
            <a:r>
              <a:rPr sz="1000" dirty="0">
                <a:latin typeface="Georgia"/>
                <a:cs typeface="Georgia"/>
              </a:rPr>
              <a:t>CROSS</a:t>
            </a:r>
            <a:r>
              <a:rPr sz="1000" spc="35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VALIDATION</a:t>
            </a:r>
            <a:r>
              <a:rPr sz="1000" spc="4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SCORE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09794" y="4551426"/>
            <a:ext cx="365760" cy="192405"/>
            <a:chOff x="5209794" y="4551426"/>
            <a:chExt cx="365760" cy="192405"/>
          </a:xfrm>
        </p:grpSpPr>
        <p:sp>
          <p:nvSpPr>
            <p:cNvPr id="23" name="object 23"/>
            <p:cNvSpPr/>
            <p:nvPr/>
          </p:nvSpPr>
          <p:spPr>
            <a:xfrm>
              <a:off x="5215128" y="4556759"/>
              <a:ext cx="355600" cy="181610"/>
            </a:xfrm>
            <a:custGeom>
              <a:avLst/>
              <a:gdLst/>
              <a:ahLst/>
              <a:cxnLst/>
              <a:rect l="l" t="t" r="r" b="b"/>
              <a:pathLst>
                <a:path w="355600" h="181610">
                  <a:moveTo>
                    <a:pt x="355092" y="108204"/>
                  </a:moveTo>
                  <a:lnTo>
                    <a:pt x="0" y="108204"/>
                  </a:lnTo>
                  <a:lnTo>
                    <a:pt x="0" y="181356"/>
                  </a:lnTo>
                  <a:lnTo>
                    <a:pt x="355092" y="181356"/>
                  </a:lnTo>
                  <a:lnTo>
                    <a:pt x="355092" y="108204"/>
                  </a:lnTo>
                  <a:close/>
                </a:path>
                <a:path w="355600" h="181610">
                  <a:moveTo>
                    <a:pt x="355092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355092" y="73152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72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15128" y="4556760"/>
              <a:ext cx="355600" cy="181610"/>
            </a:xfrm>
            <a:custGeom>
              <a:avLst/>
              <a:gdLst/>
              <a:ahLst/>
              <a:cxnLst/>
              <a:rect l="l" t="t" r="r" b="b"/>
              <a:pathLst>
                <a:path w="355600" h="181610">
                  <a:moveTo>
                    <a:pt x="0" y="0"/>
                  </a:moveTo>
                  <a:lnTo>
                    <a:pt x="355091" y="0"/>
                  </a:lnTo>
                  <a:lnTo>
                    <a:pt x="355091" y="73152"/>
                  </a:lnTo>
                  <a:lnTo>
                    <a:pt x="0" y="73152"/>
                  </a:lnTo>
                  <a:lnTo>
                    <a:pt x="0" y="0"/>
                  </a:lnTo>
                  <a:close/>
                </a:path>
                <a:path w="355600" h="181610">
                  <a:moveTo>
                    <a:pt x="0" y="108204"/>
                  </a:moveTo>
                  <a:lnTo>
                    <a:pt x="355091" y="108204"/>
                  </a:lnTo>
                  <a:lnTo>
                    <a:pt x="355091" y="181356"/>
                  </a:lnTo>
                  <a:lnTo>
                    <a:pt x="0" y="181356"/>
                  </a:lnTo>
                  <a:lnTo>
                    <a:pt x="0" y="108204"/>
                  </a:lnTo>
                  <a:close/>
                </a:path>
              </a:pathLst>
            </a:custGeom>
            <a:ln w="10668">
              <a:solidFill>
                <a:srgbClr val="5234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84547" y="4951476"/>
            <a:ext cx="2016760" cy="723900"/>
          </a:xfrm>
          <a:prstGeom prst="rect">
            <a:avLst/>
          </a:prstGeom>
          <a:solidFill>
            <a:srgbClr val="FFFF00"/>
          </a:solidFill>
          <a:ln w="10668">
            <a:solidFill>
              <a:srgbClr val="5967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586105">
              <a:lnSpc>
                <a:spcPct val="100000"/>
              </a:lnSpc>
              <a:spcBef>
                <a:spcPts val="925"/>
              </a:spcBef>
            </a:pPr>
            <a:r>
              <a:rPr sz="1000" dirty="0">
                <a:latin typeface="Georgia"/>
                <a:cs typeface="Georgia"/>
              </a:rPr>
              <a:t>BEST</a:t>
            </a:r>
            <a:r>
              <a:rPr sz="1000" spc="-10" dirty="0">
                <a:latin typeface="Georgia"/>
                <a:cs typeface="Georgia"/>
              </a:rPr>
              <a:t> MODEL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20583" y="2296667"/>
            <a:ext cx="1737360" cy="2723515"/>
          </a:xfrm>
          <a:prstGeom prst="rect">
            <a:avLst/>
          </a:prstGeom>
          <a:solidFill>
            <a:srgbClr val="91CF50"/>
          </a:solidFill>
          <a:ln w="10667">
            <a:solidFill>
              <a:srgbClr val="959E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202565" marR="198120" algn="ctr">
              <a:lnSpc>
                <a:spcPct val="102400"/>
              </a:lnSpc>
            </a:pPr>
            <a:r>
              <a:rPr sz="1450" spc="-10" dirty="0">
                <a:latin typeface="Georgia"/>
                <a:cs typeface="Georgia"/>
              </a:rPr>
              <a:t>Output</a:t>
            </a:r>
            <a:r>
              <a:rPr sz="1450" spc="-40" dirty="0">
                <a:latin typeface="Georgia"/>
                <a:cs typeface="Georgia"/>
              </a:rPr>
              <a:t> </a:t>
            </a:r>
            <a:r>
              <a:rPr sz="1450" spc="-35" dirty="0">
                <a:latin typeface="Georgia"/>
                <a:cs typeface="Georgia"/>
              </a:rPr>
              <a:t>Variable: </a:t>
            </a:r>
            <a:r>
              <a:rPr sz="1450" spc="-10" dirty="0">
                <a:latin typeface="Georgia"/>
                <a:cs typeface="Georgia"/>
              </a:rPr>
              <a:t>Housing</a:t>
            </a:r>
            <a:r>
              <a:rPr sz="1450" spc="-65" dirty="0">
                <a:latin typeface="Georgia"/>
                <a:cs typeface="Georgia"/>
              </a:rPr>
              <a:t> </a:t>
            </a:r>
            <a:r>
              <a:rPr sz="1450" spc="-20" dirty="0">
                <a:latin typeface="Georgia"/>
                <a:cs typeface="Georgia"/>
              </a:rPr>
              <a:t>Sales </a:t>
            </a:r>
            <a:r>
              <a:rPr sz="1450" spc="-10" dirty="0">
                <a:latin typeface="Georgia"/>
                <a:cs typeface="Georgia"/>
              </a:rPr>
              <a:t>Price</a:t>
            </a:r>
            <a:endParaRPr sz="14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84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110"/>
              </a:spcBef>
            </a:pPr>
            <a:r>
              <a:rPr spc="35" dirty="0"/>
              <a:t>ARCHITECTURE</a:t>
            </a:r>
          </a:p>
          <a:p>
            <a:pPr marL="94615">
              <a:lnSpc>
                <a:spcPct val="100000"/>
              </a:lnSpc>
              <a:spcBef>
                <a:spcPts val="55"/>
              </a:spcBef>
            </a:pPr>
            <a:r>
              <a:rPr sz="1300" dirty="0"/>
              <a:t>HERE</a:t>
            </a:r>
            <a:r>
              <a:rPr sz="1300" spc="150" dirty="0"/>
              <a:t> </a:t>
            </a:r>
            <a:r>
              <a:rPr sz="1300" dirty="0"/>
              <a:t>WE</a:t>
            </a:r>
            <a:r>
              <a:rPr sz="1300" spc="185" dirty="0"/>
              <a:t> </a:t>
            </a:r>
            <a:r>
              <a:rPr sz="1300" spc="60" dirty="0"/>
              <a:t>DESCRIBE</a:t>
            </a:r>
            <a:r>
              <a:rPr sz="1300" spc="155" dirty="0"/>
              <a:t> </a:t>
            </a:r>
            <a:r>
              <a:rPr sz="1300" dirty="0"/>
              <a:t>THE</a:t>
            </a:r>
            <a:r>
              <a:rPr sz="1300" spc="165" dirty="0"/>
              <a:t> </a:t>
            </a:r>
            <a:r>
              <a:rPr sz="1300" spc="85" dirty="0"/>
              <a:t>STEPS</a:t>
            </a:r>
            <a:r>
              <a:rPr sz="1300" spc="160" dirty="0"/>
              <a:t> </a:t>
            </a:r>
            <a:r>
              <a:rPr sz="1300" dirty="0"/>
              <a:t>INVOLVED</a:t>
            </a:r>
            <a:r>
              <a:rPr sz="1300" spc="165" dirty="0"/>
              <a:t> </a:t>
            </a:r>
            <a:r>
              <a:rPr sz="1300" dirty="0"/>
              <a:t>IN</a:t>
            </a:r>
            <a:r>
              <a:rPr sz="1300" spc="160" dirty="0"/>
              <a:t> </a:t>
            </a:r>
            <a:r>
              <a:rPr sz="1300" dirty="0"/>
              <a:t>BUILDING</a:t>
            </a:r>
            <a:r>
              <a:rPr sz="1300" spc="165" dirty="0"/>
              <a:t> </a:t>
            </a:r>
            <a:r>
              <a:rPr sz="1300" spc="-10" dirty="0"/>
              <a:t>MODEL</a:t>
            </a:r>
            <a:endParaRPr sz="1300"/>
          </a:p>
        </p:txBody>
      </p:sp>
      <p:sp>
        <p:nvSpPr>
          <p:cNvPr id="3" name="object 3"/>
          <p:cNvSpPr txBox="1"/>
          <p:nvPr/>
        </p:nvSpPr>
        <p:spPr>
          <a:xfrm>
            <a:off x="624357" y="5488930"/>
            <a:ext cx="4743450" cy="6292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solidFill>
                  <a:srgbClr val="FFFFFF"/>
                </a:solidFill>
                <a:latin typeface="Georgia"/>
                <a:cs typeface="Georgia"/>
              </a:rPr>
              <a:t>With</a:t>
            </a:r>
            <a:r>
              <a:rPr sz="145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5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145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eorgia"/>
                <a:cs typeface="Georgia"/>
              </a:rPr>
              <a:t>help</a:t>
            </a:r>
            <a:r>
              <a:rPr sz="145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5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1450" spc="1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50" dirty="0">
                <a:solidFill>
                  <a:srgbClr val="FFFFFF"/>
                </a:solidFill>
                <a:latin typeface="Georgia"/>
                <a:cs typeface="Georgia"/>
              </a:rPr>
              <a:t>flow</a:t>
            </a:r>
            <a:r>
              <a:rPr sz="145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eorgia"/>
                <a:cs typeface="Georgia"/>
              </a:rPr>
              <a:t>chart</a:t>
            </a:r>
            <a:r>
              <a:rPr sz="145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50" dirty="0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r>
              <a:rPr sz="145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50" dirty="0">
                <a:solidFill>
                  <a:srgbClr val="FFFFFF"/>
                </a:solidFill>
                <a:latin typeface="Georgia"/>
                <a:cs typeface="Georgia"/>
              </a:rPr>
              <a:t>sum</a:t>
            </a:r>
            <a:r>
              <a:rPr sz="145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50" dirty="0">
                <a:solidFill>
                  <a:srgbClr val="FFFFFF"/>
                </a:solidFill>
                <a:latin typeface="Georgia"/>
                <a:cs typeface="Georgia"/>
              </a:rPr>
              <a:t>up</a:t>
            </a:r>
            <a:r>
              <a:rPr sz="145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50" dirty="0">
                <a:solidFill>
                  <a:srgbClr val="FFFFFF"/>
                </a:solidFill>
                <a:latin typeface="Georgia"/>
                <a:cs typeface="Georgia"/>
              </a:rPr>
              <a:t>all</a:t>
            </a:r>
            <a:r>
              <a:rPr sz="145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5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145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50" spc="-20" dirty="0">
                <a:solidFill>
                  <a:srgbClr val="FFFFFF"/>
                </a:solidFill>
                <a:latin typeface="Georgia"/>
                <a:cs typeface="Georgia"/>
              </a:rPr>
              <a:t>necessary</a:t>
            </a:r>
            <a:r>
              <a:rPr sz="1450" spc="-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eorgia"/>
                <a:cs typeface="Georgia"/>
              </a:rPr>
              <a:t>steps</a:t>
            </a:r>
            <a:endParaRPr sz="1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450" spc="-20" dirty="0">
                <a:solidFill>
                  <a:srgbClr val="FFFFFF"/>
                </a:solidFill>
                <a:latin typeface="Georgia"/>
                <a:cs typeface="Georgia"/>
              </a:rPr>
              <a:t>that</a:t>
            </a:r>
            <a:r>
              <a:rPr sz="145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eorgia"/>
                <a:cs typeface="Georgia"/>
              </a:rPr>
              <a:t>are</a:t>
            </a:r>
            <a:r>
              <a:rPr sz="145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eorgia"/>
                <a:cs typeface="Georgia"/>
              </a:rPr>
              <a:t>used</a:t>
            </a:r>
            <a:r>
              <a:rPr sz="145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50" dirty="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sz="1450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50" spc="-25" dirty="0">
                <a:solidFill>
                  <a:srgbClr val="FFFFFF"/>
                </a:solidFill>
                <a:latin typeface="Georgia"/>
                <a:cs typeface="Georgia"/>
              </a:rPr>
              <a:t>building</a:t>
            </a:r>
            <a:r>
              <a:rPr sz="1450" spc="-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eorgia"/>
                <a:cs typeface="Georgia"/>
              </a:rPr>
              <a:t>machine</a:t>
            </a:r>
            <a:r>
              <a:rPr sz="145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50" spc="-20" dirty="0">
                <a:solidFill>
                  <a:srgbClr val="FFFFFF"/>
                </a:solidFill>
                <a:latin typeface="Georgia"/>
                <a:cs typeface="Georgia"/>
              </a:rPr>
              <a:t>learning</a:t>
            </a:r>
            <a:r>
              <a:rPr sz="1450" spc="-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eorgia"/>
                <a:cs typeface="Georgia"/>
              </a:rPr>
              <a:t>models.</a:t>
            </a:r>
            <a:endParaRPr sz="145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6123" y="1786127"/>
            <a:ext cx="2776727" cy="42763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776" y="1118105"/>
            <a:ext cx="4746625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45" dirty="0"/>
              <a:t>DEALING</a:t>
            </a:r>
            <a:r>
              <a:rPr spc="130" dirty="0"/>
              <a:t> </a:t>
            </a:r>
            <a:r>
              <a:rPr dirty="0"/>
              <a:t>WITH</a:t>
            </a:r>
            <a:r>
              <a:rPr spc="105" dirty="0"/>
              <a:t> </a:t>
            </a:r>
            <a:r>
              <a:rPr dirty="0"/>
              <a:t>DIFFERENT</a:t>
            </a:r>
            <a:r>
              <a:rPr spc="110" dirty="0"/>
              <a:t> </a:t>
            </a:r>
            <a:r>
              <a:rPr spc="95" dirty="0"/>
              <a:t>TYPES</a:t>
            </a:r>
            <a:r>
              <a:rPr spc="85" dirty="0"/>
              <a:t> </a:t>
            </a:r>
            <a:r>
              <a:rPr dirty="0"/>
              <a:t>OF</a:t>
            </a:r>
            <a:r>
              <a:rPr spc="120" dirty="0"/>
              <a:t> </a:t>
            </a:r>
            <a:r>
              <a:rPr spc="3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832" y="1436634"/>
            <a:ext cx="804545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GROUPING</a:t>
            </a:r>
            <a:r>
              <a:rPr sz="1300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3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300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1300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Calibri"/>
                <a:cs typeface="Calibri"/>
              </a:rPr>
              <a:t>CATEGORIES</a:t>
            </a:r>
            <a:r>
              <a:rPr sz="130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30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sz="1300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300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SORT</a:t>
            </a:r>
            <a:r>
              <a:rPr sz="13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sz="13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300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300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ORGANIZE</a:t>
            </a:r>
            <a:r>
              <a:rPr sz="1300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3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EFFECTIVELY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25643" y="1785584"/>
            <a:ext cx="462216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754120" algn="l"/>
              </a:tabLst>
            </a:pPr>
            <a:r>
              <a:rPr sz="1300" spc="40" dirty="0">
                <a:solidFill>
                  <a:srgbClr val="FFFFFF"/>
                </a:solidFill>
                <a:latin typeface="Georgia"/>
                <a:cs typeface="Georgia"/>
              </a:rPr>
              <a:t>TRANSFORMATION</a:t>
            </a:r>
            <a:r>
              <a:rPr sz="1300" dirty="0">
                <a:solidFill>
                  <a:srgbClr val="FFFFFF"/>
                </a:solidFill>
                <a:latin typeface="Georgia"/>
                <a:cs typeface="Georgia"/>
              </a:rPr>
              <a:t>	</a:t>
            </a:r>
            <a:r>
              <a:rPr sz="1300" spc="45" dirty="0">
                <a:solidFill>
                  <a:srgbClr val="FFFFFF"/>
                </a:solidFill>
                <a:latin typeface="Georgia"/>
                <a:cs typeface="Georgia"/>
              </a:rPr>
              <a:t>EXAMPLE</a:t>
            </a:r>
            <a:endParaRPr sz="13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9444" y="1854179"/>
            <a:ext cx="163258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0" dirty="0">
                <a:solidFill>
                  <a:srgbClr val="FFFFFF"/>
                </a:solidFill>
                <a:latin typeface="Georgia"/>
                <a:cs typeface="Georgia"/>
              </a:rPr>
              <a:t>TYPES</a:t>
            </a:r>
            <a:r>
              <a:rPr sz="13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13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Georgia"/>
                <a:cs typeface="Georgia"/>
              </a:rPr>
              <a:t>VARIBLE</a:t>
            </a:r>
            <a:endParaRPr sz="13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2339339"/>
            <a:ext cx="2022475" cy="711835"/>
          </a:xfrm>
          <a:prstGeom prst="rect">
            <a:avLst/>
          </a:prstGeom>
          <a:solidFill>
            <a:srgbClr val="BAC1CF"/>
          </a:solidFill>
          <a:ln w="10667">
            <a:solidFill>
              <a:srgbClr val="959EBA"/>
            </a:solidFill>
          </a:ln>
        </p:spPr>
        <p:txBody>
          <a:bodyPr vert="horz" wrap="square" lIns="0" tIns="151765" rIns="0" bIns="0" rtlCol="0">
            <a:spAutoFit/>
          </a:bodyPr>
          <a:lstStyle/>
          <a:p>
            <a:pPr marL="467359">
              <a:lnSpc>
                <a:spcPct val="100000"/>
              </a:lnSpc>
              <a:spcBef>
                <a:spcPts val="1195"/>
              </a:spcBef>
            </a:pPr>
            <a:r>
              <a:rPr sz="1300" spc="50" dirty="0">
                <a:latin typeface="Georgia"/>
                <a:cs typeface="Georgia"/>
              </a:rPr>
              <a:t>NUMERICAL</a:t>
            </a:r>
            <a:endParaRPr sz="13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7666" y="4033265"/>
            <a:ext cx="2033270" cy="722630"/>
          </a:xfrm>
          <a:prstGeom prst="rect">
            <a:avLst/>
          </a:prstGeom>
          <a:solidFill>
            <a:srgbClr val="97A3B6"/>
          </a:solidFill>
        </p:spPr>
        <p:txBody>
          <a:bodyPr vert="horz" wrap="square" lIns="0" tIns="156845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1235"/>
              </a:spcBef>
            </a:pPr>
            <a:r>
              <a:rPr sz="1300" spc="55" dirty="0">
                <a:latin typeface="Georgia"/>
                <a:cs typeface="Georgia"/>
              </a:rPr>
              <a:t>CATEGORICALLY</a:t>
            </a:r>
            <a:endParaRPr sz="13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7035" y="2339339"/>
            <a:ext cx="2033270" cy="711835"/>
          </a:xfrm>
          <a:prstGeom prst="rect">
            <a:avLst/>
          </a:prstGeom>
          <a:solidFill>
            <a:srgbClr val="D4D8E4"/>
          </a:solidFill>
          <a:ln w="10668">
            <a:solidFill>
              <a:srgbClr val="959EBA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60020" marR="153035" indent="1270" algn="ctr">
              <a:lnSpc>
                <a:spcPct val="101499"/>
              </a:lnSpc>
              <a:spcBef>
                <a:spcPts val="380"/>
              </a:spcBef>
            </a:pPr>
            <a:r>
              <a:rPr sz="1300" spc="-55" dirty="0">
                <a:latin typeface="Georgia"/>
                <a:cs typeface="Georgia"/>
              </a:rPr>
              <a:t>Just</a:t>
            </a:r>
            <a:r>
              <a:rPr sz="1300" spc="-25" dirty="0">
                <a:latin typeface="Georgia"/>
                <a:cs typeface="Georgia"/>
              </a:rPr>
              <a:t> </a:t>
            </a:r>
            <a:r>
              <a:rPr sz="1300" spc="-35" dirty="0">
                <a:latin typeface="Georgia"/>
                <a:cs typeface="Georgia"/>
              </a:rPr>
              <a:t>ensure </a:t>
            </a:r>
            <a:r>
              <a:rPr sz="1300" spc="-20" dirty="0">
                <a:latin typeface="Georgia"/>
                <a:cs typeface="Georgia"/>
              </a:rPr>
              <a:t>that </a:t>
            </a:r>
            <a:r>
              <a:rPr sz="1300" spc="-25" dirty="0">
                <a:latin typeface="Georgia"/>
                <a:cs typeface="Georgia"/>
              </a:rPr>
              <a:t>the variable</a:t>
            </a:r>
            <a:r>
              <a:rPr sz="1300" spc="-3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is</a:t>
            </a:r>
            <a:r>
              <a:rPr sz="1300" spc="-3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numeric: </a:t>
            </a:r>
            <a:r>
              <a:rPr sz="1300" spc="-30" dirty="0">
                <a:latin typeface="Georgia"/>
                <a:cs typeface="Georgia"/>
              </a:rPr>
              <a:t>column.astype('float64’)</a:t>
            </a:r>
            <a:endParaRPr sz="13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7035" y="4038600"/>
            <a:ext cx="2033270" cy="711835"/>
          </a:xfrm>
          <a:prstGeom prst="rect">
            <a:avLst/>
          </a:prstGeom>
          <a:solidFill>
            <a:srgbClr val="BFC4D6"/>
          </a:solidFill>
          <a:ln w="10668">
            <a:solidFill>
              <a:srgbClr val="959EBA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691515" marR="182880" indent="-500380">
              <a:lnSpc>
                <a:spcPct val="101499"/>
              </a:lnSpc>
              <a:spcBef>
                <a:spcPts val="1170"/>
              </a:spcBef>
            </a:pPr>
            <a:r>
              <a:rPr sz="1300" dirty="0">
                <a:latin typeface="Georgia"/>
                <a:cs typeface="Georgia"/>
              </a:rPr>
              <a:t>Using</a:t>
            </a:r>
            <a:r>
              <a:rPr sz="1300" spc="-4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label</a:t>
            </a:r>
            <a:r>
              <a:rPr sz="1300" spc="-25" dirty="0">
                <a:latin typeface="Georgia"/>
                <a:cs typeface="Georgia"/>
              </a:rPr>
              <a:t> encoder</a:t>
            </a:r>
            <a:r>
              <a:rPr sz="1300" spc="-40" dirty="0">
                <a:latin typeface="Georgia"/>
                <a:cs typeface="Georgia"/>
              </a:rPr>
              <a:t> </a:t>
            </a:r>
            <a:r>
              <a:rPr sz="1300" spc="-25" dirty="0">
                <a:latin typeface="Georgia"/>
                <a:cs typeface="Georgia"/>
              </a:rPr>
              <a:t>for </a:t>
            </a:r>
            <a:r>
              <a:rPr sz="1300" spc="-10" dirty="0">
                <a:latin typeface="Georgia"/>
                <a:cs typeface="Georgia"/>
              </a:rPr>
              <a:t>encoding</a:t>
            </a:r>
            <a:endParaRPr sz="13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872478" y="2309622"/>
            <a:ext cx="2362200" cy="746760"/>
            <a:chOff x="6872478" y="2309622"/>
            <a:chExt cx="2362200" cy="746760"/>
          </a:xfrm>
        </p:grpSpPr>
        <p:sp>
          <p:nvSpPr>
            <p:cNvPr id="11" name="object 11"/>
            <p:cNvSpPr/>
            <p:nvPr/>
          </p:nvSpPr>
          <p:spPr>
            <a:xfrm>
              <a:off x="6877812" y="2314956"/>
              <a:ext cx="2352040" cy="736600"/>
            </a:xfrm>
            <a:custGeom>
              <a:avLst/>
              <a:gdLst/>
              <a:ahLst/>
              <a:cxnLst/>
              <a:rect l="l" t="t" r="r" b="b"/>
              <a:pathLst>
                <a:path w="2352040" h="736600">
                  <a:moveTo>
                    <a:pt x="2351532" y="736092"/>
                  </a:moveTo>
                  <a:lnTo>
                    <a:pt x="0" y="736092"/>
                  </a:lnTo>
                  <a:lnTo>
                    <a:pt x="0" y="0"/>
                  </a:lnTo>
                  <a:lnTo>
                    <a:pt x="2351532" y="0"/>
                  </a:lnTo>
                  <a:lnTo>
                    <a:pt x="2351532" y="7360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77812" y="2314956"/>
              <a:ext cx="2352040" cy="736600"/>
            </a:xfrm>
            <a:custGeom>
              <a:avLst/>
              <a:gdLst/>
              <a:ahLst/>
              <a:cxnLst/>
              <a:rect l="l" t="t" r="r" b="b"/>
              <a:pathLst>
                <a:path w="2352040" h="736600">
                  <a:moveTo>
                    <a:pt x="0" y="0"/>
                  </a:moveTo>
                  <a:lnTo>
                    <a:pt x="2351532" y="0"/>
                  </a:lnTo>
                  <a:lnTo>
                    <a:pt x="2351532" y="736092"/>
                  </a:lnTo>
                  <a:lnTo>
                    <a:pt x="0" y="736092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959E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6203" y="2334768"/>
              <a:ext cx="2090928" cy="70256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6842759" y="4008882"/>
            <a:ext cx="2392045" cy="746760"/>
            <a:chOff x="6842759" y="4008882"/>
            <a:chExt cx="2392045" cy="746760"/>
          </a:xfrm>
        </p:grpSpPr>
        <p:sp>
          <p:nvSpPr>
            <p:cNvPr id="15" name="object 15"/>
            <p:cNvSpPr/>
            <p:nvPr/>
          </p:nvSpPr>
          <p:spPr>
            <a:xfrm>
              <a:off x="6877811" y="4014216"/>
              <a:ext cx="2352040" cy="736600"/>
            </a:xfrm>
            <a:custGeom>
              <a:avLst/>
              <a:gdLst/>
              <a:ahLst/>
              <a:cxnLst/>
              <a:rect l="l" t="t" r="r" b="b"/>
              <a:pathLst>
                <a:path w="2352040" h="736600">
                  <a:moveTo>
                    <a:pt x="2351532" y="736091"/>
                  </a:moveTo>
                  <a:lnTo>
                    <a:pt x="0" y="736091"/>
                  </a:lnTo>
                  <a:lnTo>
                    <a:pt x="0" y="0"/>
                  </a:lnTo>
                  <a:lnTo>
                    <a:pt x="2351532" y="0"/>
                  </a:lnTo>
                  <a:lnTo>
                    <a:pt x="2351532" y="7360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77811" y="4014216"/>
              <a:ext cx="2352040" cy="736600"/>
            </a:xfrm>
            <a:custGeom>
              <a:avLst/>
              <a:gdLst/>
              <a:ahLst/>
              <a:cxnLst/>
              <a:rect l="l" t="t" r="r" b="b"/>
              <a:pathLst>
                <a:path w="2352040" h="736600">
                  <a:moveTo>
                    <a:pt x="0" y="0"/>
                  </a:moveTo>
                  <a:lnTo>
                    <a:pt x="2351532" y="0"/>
                  </a:lnTo>
                  <a:lnTo>
                    <a:pt x="2351532" y="736091"/>
                  </a:lnTo>
                  <a:lnTo>
                    <a:pt x="0" y="736091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959E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2759" y="4034027"/>
              <a:ext cx="2289047" cy="7025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553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95"/>
              </a:spcBef>
            </a:pPr>
            <a:r>
              <a:rPr sz="1900" spc="75" dirty="0"/>
              <a:t>MISSING</a:t>
            </a:r>
            <a:r>
              <a:rPr sz="1900" spc="85" dirty="0"/>
              <a:t> </a:t>
            </a:r>
            <a:r>
              <a:rPr sz="1900" dirty="0"/>
              <a:t>VALUE</a:t>
            </a:r>
            <a:r>
              <a:rPr sz="1900" spc="90" dirty="0"/>
              <a:t> </a:t>
            </a:r>
            <a:r>
              <a:rPr sz="1900" dirty="0"/>
              <a:t>IMPUTATION</a:t>
            </a:r>
            <a:r>
              <a:rPr sz="1900" spc="100" dirty="0"/>
              <a:t> </a:t>
            </a:r>
            <a:r>
              <a:rPr sz="1900" dirty="0"/>
              <a:t>OF</a:t>
            </a:r>
            <a:r>
              <a:rPr sz="1900" spc="105" dirty="0"/>
              <a:t> </a:t>
            </a:r>
            <a:r>
              <a:rPr sz="1900" spc="50" dirty="0"/>
              <a:t>TRAIN</a:t>
            </a:r>
            <a:r>
              <a:rPr sz="1900" spc="100" dirty="0"/>
              <a:t> </a:t>
            </a:r>
            <a:r>
              <a:rPr sz="1900" spc="55" dirty="0"/>
              <a:t>DATASET</a:t>
            </a:r>
            <a:endParaRPr sz="1900"/>
          </a:p>
          <a:p>
            <a:pPr marL="73660">
              <a:lnSpc>
                <a:spcPct val="100000"/>
              </a:lnSpc>
              <a:spcBef>
                <a:spcPts val="50"/>
              </a:spcBef>
            </a:pPr>
            <a:r>
              <a:rPr sz="1300" dirty="0"/>
              <a:t>FILLING</a:t>
            </a:r>
            <a:r>
              <a:rPr sz="1300" spc="185" dirty="0"/>
              <a:t> </a:t>
            </a:r>
            <a:r>
              <a:rPr sz="1300" spc="65" dirty="0"/>
              <a:t>MISSING</a:t>
            </a:r>
            <a:r>
              <a:rPr sz="1300" spc="185" dirty="0"/>
              <a:t> </a:t>
            </a:r>
            <a:r>
              <a:rPr sz="1300" dirty="0"/>
              <a:t>VALUE</a:t>
            </a:r>
            <a:r>
              <a:rPr sz="1300" spc="185" dirty="0"/>
              <a:t> </a:t>
            </a:r>
            <a:r>
              <a:rPr sz="1300" dirty="0"/>
              <a:t>WITH</a:t>
            </a:r>
            <a:r>
              <a:rPr sz="1300" spc="210" dirty="0"/>
              <a:t> </a:t>
            </a:r>
            <a:r>
              <a:rPr sz="1300" dirty="0"/>
              <a:t>MEAN</a:t>
            </a:r>
            <a:r>
              <a:rPr sz="1300" spc="155" dirty="0"/>
              <a:t> </a:t>
            </a:r>
            <a:r>
              <a:rPr sz="1300" dirty="0"/>
              <a:t>AND</a:t>
            </a:r>
            <a:r>
              <a:rPr sz="1300" spc="210" dirty="0"/>
              <a:t> </a:t>
            </a:r>
            <a:r>
              <a:rPr sz="1300" spc="-20" dirty="0"/>
              <a:t>MODE</a:t>
            </a:r>
            <a:endParaRPr sz="1300"/>
          </a:p>
        </p:txBody>
      </p:sp>
      <p:sp>
        <p:nvSpPr>
          <p:cNvPr id="3" name="object 3"/>
          <p:cNvSpPr/>
          <p:nvPr/>
        </p:nvSpPr>
        <p:spPr>
          <a:xfrm>
            <a:off x="2651760" y="1709927"/>
            <a:ext cx="6746875" cy="4354195"/>
          </a:xfrm>
          <a:custGeom>
            <a:avLst/>
            <a:gdLst/>
            <a:ahLst/>
            <a:cxnLst/>
            <a:rect l="l" t="t" r="r" b="b"/>
            <a:pathLst>
              <a:path w="6746875" h="4354195">
                <a:moveTo>
                  <a:pt x="6746747" y="4354068"/>
                </a:moveTo>
                <a:lnTo>
                  <a:pt x="0" y="4354068"/>
                </a:lnTo>
                <a:lnTo>
                  <a:pt x="0" y="0"/>
                </a:lnTo>
                <a:lnTo>
                  <a:pt x="6746747" y="0"/>
                </a:lnTo>
                <a:lnTo>
                  <a:pt x="6746747" y="4354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33800" y="2054351"/>
            <a:ext cx="1597660" cy="498475"/>
          </a:xfrm>
          <a:prstGeom prst="rect">
            <a:avLst/>
          </a:prstGeom>
          <a:solidFill>
            <a:srgbClr val="FFFFFF"/>
          </a:solidFill>
          <a:ln w="10668">
            <a:solidFill>
              <a:srgbClr val="959EBA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1450" spc="-20" dirty="0">
                <a:latin typeface="Georgia"/>
                <a:cs typeface="Georgia"/>
              </a:rPr>
              <a:t>mode</a:t>
            </a:r>
            <a:endParaRPr sz="145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1859" y="2054351"/>
            <a:ext cx="1597660" cy="498475"/>
          </a:xfrm>
          <a:prstGeom prst="rect">
            <a:avLst/>
          </a:prstGeom>
          <a:solidFill>
            <a:srgbClr val="FFFFFF"/>
          </a:solidFill>
          <a:ln w="10667">
            <a:solidFill>
              <a:srgbClr val="959EBA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1450" spc="-20" dirty="0">
                <a:latin typeface="Georgia"/>
                <a:cs typeface="Georgia"/>
              </a:rPr>
              <a:t>mean</a:t>
            </a:r>
            <a:endParaRPr sz="145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23665" y="2678430"/>
            <a:ext cx="5840095" cy="3108960"/>
            <a:chOff x="3423665" y="2678430"/>
            <a:chExt cx="5840095" cy="3108960"/>
          </a:xfrm>
        </p:grpSpPr>
        <p:sp>
          <p:nvSpPr>
            <p:cNvPr id="7" name="object 7"/>
            <p:cNvSpPr/>
            <p:nvPr/>
          </p:nvSpPr>
          <p:spPr>
            <a:xfrm>
              <a:off x="3428999" y="3320796"/>
              <a:ext cx="5829300" cy="2461260"/>
            </a:xfrm>
            <a:custGeom>
              <a:avLst/>
              <a:gdLst/>
              <a:ahLst/>
              <a:cxnLst/>
              <a:rect l="l" t="t" r="r" b="b"/>
              <a:pathLst>
                <a:path w="5829300" h="2461260">
                  <a:moveTo>
                    <a:pt x="0" y="0"/>
                  </a:moveTo>
                  <a:lnTo>
                    <a:pt x="2569464" y="0"/>
                  </a:lnTo>
                  <a:lnTo>
                    <a:pt x="2569464" y="2461259"/>
                  </a:lnTo>
                  <a:lnTo>
                    <a:pt x="0" y="2461259"/>
                  </a:lnTo>
                  <a:lnTo>
                    <a:pt x="0" y="0"/>
                  </a:lnTo>
                  <a:close/>
                </a:path>
                <a:path w="5829300" h="2461260">
                  <a:moveTo>
                    <a:pt x="3433571" y="323087"/>
                  </a:moveTo>
                  <a:lnTo>
                    <a:pt x="5829300" y="323087"/>
                  </a:lnTo>
                  <a:lnTo>
                    <a:pt x="5829300" y="1699259"/>
                  </a:lnTo>
                  <a:lnTo>
                    <a:pt x="3433571" y="1699259"/>
                  </a:lnTo>
                  <a:lnTo>
                    <a:pt x="3433571" y="323087"/>
                  </a:lnTo>
                  <a:close/>
                </a:path>
              </a:pathLst>
            </a:custGeom>
            <a:ln w="10668">
              <a:solidFill>
                <a:srgbClr val="959E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12819" y="3348227"/>
              <a:ext cx="2401824" cy="240639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24171" y="2683764"/>
              <a:ext cx="440690" cy="550545"/>
            </a:xfrm>
            <a:custGeom>
              <a:avLst/>
              <a:gdLst/>
              <a:ahLst/>
              <a:cxnLst/>
              <a:rect l="l" t="t" r="r" b="b"/>
              <a:pathLst>
                <a:path w="440689" h="550544">
                  <a:moveTo>
                    <a:pt x="219455" y="550163"/>
                  </a:moveTo>
                  <a:lnTo>
                    <a:pt x="0" y="330708"/>
                  </a:lnTo>
                  <a:lnTo>
                    <a:pt x="109727" y="330708"/>
                  </a:lnTo>
                  <a:lnTo>
                    <a:pt x="109727" y="0"/>
                  </a:lnTo>
                  <a:lnTo>
                    <a:pt x="329183" y="0"/>
                  </a:lnTo>
                  <a:lnTo>
                    <a:pt x="329183" y="330708"/>
                  </a:lnTo>
                  <a:lnTo>
                    <a:pt x="440435" y="330708"/>
                  </a:lnTo>
                  <a:lnTo>
                    <a:pt x="219455" y="550163"/>
                  </a:lnTo>
                  <a:close/>
                </a:path>
              </a:pathLst>
            </a:custGeom>
            <a:solidFill>
              <a:srgbClr val="72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24171" y="2683764"/>
              <a:ext cx="440690" cy="550545"/>
            </a:xfrm>
            <a:custGeom>
              <a:avLst/>
              <a:gdLst/>
              <a:ahLst/>
              <a:cxnLst/>
              <a:rect l="l" t="t" r="r" b="b"/>
              <a:pathLst>
                <a:path w="440689" h="550544">
                  <a:moveTo>
                    <a:pt x="0" y="330708"/>
                  </a:moveTo>
                  <a:lnTo>
                    <a:pt x="109727" y="330708"/>
                  </a:lnTo>
                  <a:lnTo>
                    <a:pt x="109727" y="0"/>
                  </a:lnTo>
                  <a:lnTo>
                    <a:pt x="329183" y="0"/>
                  </a:lnTo>
                  <a:lnTo>
                    <a:pt x="329183" y="330708"/>
                  </a:lnTo>
                  <a:lnTo>
                    <a:pt x="440435" y="330708"/>
                  </a:lnTo>
                  <a:lnTo>
                    <a:pt x="219455" y="550163"/>
                  </a:lnTo>
                  <a:lnTo>
                    <a:pt x="0" y="330708"/>
                  </a:lnTo>
                  <a:close/>
                </a:path>
              </a:pathLst>
            </a:custGeom>
            <a:ln w="10668">
              <a:solidFill>
                <a:srgbClr val="5234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98892" y="2683764"/>
              <a:ext cx="440690" cy="550545"/>
            </a:xfrm>
            <a:custGeom>
              <a:avLst/>
              <a:gdLst/>
              <a:ahLst/>
              <a:cxnLst/>
              <a:rect l="l" t="t" r="r" b="b"/>
              <a:pathLst>
                <a:path w="440690" h="550544">
                  <a:moveTo>
                    <a:pt x="219455" y="550163"/>
                  </a:moveTo>
                  <a:lnTo>
                    <a:pt x="0" y="330708"/>
                  </a:lnTo>
                  <a:lnTo>
                    <a:pt x="109727" y="330708"/>
                  </a:lnTo>
                  <a:lnTo>
                    <a:pt x="109727" y="0"/>
                  </a:lnTo>
                  <a:lnTo>
                    <a:pt x="329183" y="0"/>
                  </a:lnTo>
                  <a:lnTo>
                    <a:pt x="329183" y="330708"/>
                  </a:lnTo>
                  <a:lnTo>
                    <a:pt x="440435" y="330708"/>
                  </a:lnTo>
                  <a:lnTo>
                    <a:pt x="219455" y="550163"/>
                  </a:lnTo>
                  <a:close/>
                </a:path>
              </a:pathLst>
            </a:custGeom>
            <a:solidFill>
              <a:srgbClr val="72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98892" y="2683764"/>
              <a:ext cx="440690" cy="550545"/>
            </a:xfrm>
            <a:custGeom>
              <a:avLst/>
              <a:gdLst/>
              <a:ahLst/>
              <a:cxnLst/>
              <a:rect l="l" t="t" r="r" b="b"/>
              <a:pathLst>
                <a:path w="440690" h="550544">
                  <a:moveTo>
                    <a:pt x="0" y="330708"/>
                  </a:moveTo>
                  <a:lnTo>
                    <a:pt x="109727" y="330708"/>
                  </a:lnTo>
                  <a:lnTo>
                    <a:pt x="109727" y="0"/>
                  </a:lnTo>
                  <a:lnTo>
                    <a:pt x="329183" y="0"/>
                  </a:lnTo>
                  <a:lnTo>
                    <a:pt x="329183" y="330708"/>
                  </a:lnTo>
                  <a:lnTo>
                    <a:pt x="440435" y="330708"/>
                  </a:lnTo>
                  <a:lnTo>
                    <a:pt x="219455" y="550163"/>
                  </a:lnTo>
                  <a:lnTo>
                    <a:pt x="0" y="330708"/>
                  </a:lnTo>
                  <a:close/>
                </a:path>
              </a:pathLst>
            </a:custGeom>
            <a:ln w="10668">
              <a:solidFill>
                <a:srgbClr val="5234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7435" y="3713988"/>
              <a:ext cx="2343912" cy="11353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10"/>
              </a:spcBef>
            </a:pPr>
            <a:r>
              <a:rPr spc="70" dirty="0"/>
              <a:t>A</a:t>
            </a:r>
            <a:r>
              <a:rPr spc="-10" dirty="0"/>
              <a:t> </a:t>
            </a:r>
            <a:r>
              <a:rPr spc="55" dirty="0"/>
              <a:t>GLANCE</a:t>
            </a:r>
            <a:r>
              <a:rPr spc="-10" dirty="0"/>
              <a:t> </a:t>
            </a:r>
            <a:r>
              <a:rPr dirty="0"/>
              <a:t>OF </a:t>
            </a:r>
            <a:r>
              <a:rPr spc="65" dirty="0"/>
              <a:t>DATASET</a:t>
            </a:r>
          </a:p>
          <a:p>
            <a:pPr marL="32384">
              <a:lnSpc>
                <a:spcPct val="100000"/>
              </a:lnSpc>
              <a:spcBef>
                <a:spcPts val="55"/>
              </a:spcBef>
            </a:pPr>
            <a:r>
              <a:rPr sz="1300" dirty="0"/>
              <a:t>EXPLORATING</a:t>
            </a:r>
            <a:r>
              <a:rPr sz="1300" spc="180" dirty="0"/>
              <a:t> </a:t>
            </a:r>
            <a:r>
              <a:rPr sz="1300" spc="60" dirty="0"/>
              <a:t>DATASET</a:t>
            </a:r>
            <a:r>
              <a:rPr sz="1300" spc="160" dirty="0"/>
              <a:t> </a:t>
            </a:r>
            <a:r>
              <a:rPr sz="1300" spc="95" dirty="0"/>
              <a:t>IS</a:t>
            </a:r>
            <a:r>
              <a:rPr sz="1300" spc="155" dirty="0"/>
              <a:t> </a:t>
            </a:r>
            <a:r>
              <a:rPr sz="1300" dirty="0"/>
              <a:t>THE</a:t>
            </a:r>
            <a:r>
              <a:rPr sz="1300" spc="150" dirty="0"/>
              <a:t> </a:t>
            </a:r>
            <a:r>
              <a:rPr sz="1300" dirty="0"/>
              <a:t>FOUNDATION</a:t>
            </a:r>
            <a:r>
              <a:rPr sz="1300" spc="170" dirty="0"/>
              <a:t> </a:t>
            </a:r>
            <a:r>
              <a:rPr sz="1300" dirty="0"/>
              <a:t>OF</a:t>
            </a:r>
            <a:r>
              <a:rPr sz="1300" spc="155" dirty="0"/>
              <a:t> </a:t>
            </a:r>
            <a:r>
              <a:rPr sz="1300" dirty="0"/>
              <a:t>THE</a:t>
            </a:r>
            <a:r>
              <a:rPr sz="1300" spc="160" dirty="0"/>
              <a:t> </a:t>
            </a:r>
            <a:r>
              <a:rPr sz="1300" dirty="0"/>
              <a:t>FOLLOWING</a:t>
            </a:r>
            <a:r>
              <a:rPr sz="1300" spc="150" dirty="0"/>
              <a:t> </a:t>
            </a:r>
            <a:r>
              <a:rPr sz="1300" spc="55" dirty="0"/>
              <a:t>PRE-PROCESSING</a:t>
            </a:r>
            <a:r>
              <a:rPr sz="1300" spc="180" dirty="0"/>
              <a:t> </a:t>
            </a:r>
            <a:r>
              <a:rPr sz="1300" dirty="0"/>
              <a:t>AND</a:t>
            </a:r>
            <a:r>
              <a:rPr sz="1300" spc="165" dirty="0"/>
              <a:t> </a:t>
            </a:r>
            <a:r>
              <a:rPr sz="1300" spc="-10" dirty="0"/>
              <a:t>MODELING</a:t>
            </a:r>
            <a:endParaRPr sz="1300"/>
          </a:p>
        </p:txBody>
      </p:sp>
      <p:sp>
        <p:nvSpPr>
          <p:cNvPr id="3" name="object 3"/>
          <p:cNvSpPr txBox="1"/>
          <p:nvPr/>
        </p:nvSpPr>
        <p:spPr>
          <a:xfrm>
            <a:off x="1325880" y="1915667"/>
            <a:ext cx="3091180" cy="292735"/>
          </a:xfrm>
          <a:prstGeom prst="rect">
            <a:avLst/>
          </a:prstGeom>
          <a:solidFill>
            <a:srgbClr val="FFFFFF"/>
          </a:solidFill>
          <a:ln w="10668">
            <a:solidFill>
              <a:srgbClr val="959EBA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537845">
              <a:lnSpc>
                <a:spcPct val="100000"/>
              </a:lnSpc>
              <a:spcBef>
                <a:spcPts val="240"/>
              </a:spcBef>
            </a:pPr>
            <a:r>
              <a:rPr sz="1450" spc="-30" dirty="0">
                <a:latin typeface="Georgia"/>
                <a:cs typeface="Georgia"/>
              </a:rPr>
              <a:t>Distributions</a:t>
            </a:r>
            <a:r>
              <a:rPr sz="1450" dirty="0">
                <a:latin typeface="Georgia"/>
                <a:cs typeface="Georgia"/>
              </a:rPr>
              <a:t> of</a:t>
            </a:r>
            <a:r>
              <a:rPr sz="1450" spc="200" dirty="0">
                <a:latin typeface="Georgia"/>
                <a:cs typeface="Georgia"/>
              </a:rPr>
              <a:t> </a:t>
            </a:r>
            <a:r>
              <a:rPr sz="1450" spc="-10" dirty="0">
                <a:latin typeface="Georgia"/>
                <a:cs typeface="Georgia"/>
              </a:rPr>
              <a:t>variables</a:t>
            </a:r>
            <a:endParaRPr sz="145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395" y="2351532"/>
            <a:ext cx="3918203" cy="30129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18031" y="5541264"/>
            <a:ext cx="3487420" cy="548640"/>
          </a:xfrm>
          <a:prstGeom prst="rect">
            <a:avLst/>
          </a:prstGeom>
          <a:solidFill>
            <a:srgbClr val="FFFFFF"/>
          </a:solidFill>
          <a:ln w="10668">
            <a:solidFill>
              <a:srgbClr val="959EBA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365760" marR="166370" indent="-189230">
              <a:lnSpc>
                <a:spcPct val="102099"/>
              </a:lnSpc>
              <a:spcBef>
                <a:spcPts val="325"/>
              </a:spcBef>
            </a:pPr>
            <a:r>
              <a:rPr sz="1450" dirty="0">
                <a:latin typeface="Georgia"/>
                <a:cs typeface="Georgia"/>
              </a:rPr>
              <a:t>Some</a:t>
            </a:r>
            <a:r>
              <a:rPr sz="1450" spc="-10" dirty="0">
                <a:latin typeface="Georgia"/>
                <a:cs typeface="Georgia"/>
              </a:rPr>
              <a:t> </a:t>
            </a:r>
            <a:r>
              <a:rPr sz="1450" spc="-30" dirty="0">
                <a:latin typeface="Georgia"/>
                <a:cs typeface="Georgia"/>
              </a:rPr>
              <a:t>variables</a:t>
            </a:r>
            <a:r>
              <a:rPr sz="1450" spc="-25" dirty="0">
                <a:latin typeface="Georgia"/>
                <a:cs typeface="Georgia"/>
              </a:rPr>
              <a:t> </a:t>
            </a:r>
            <a:r>
              <a:rPr sz="1450" dirty="0">
                <a:latin typeface="Georgia"/>
                <a:cs typeface="Georgia"/>
              </a:rPr>
              <a:t>are</a:t>
            </a:r>
            <a:r>
              <a:rPr sz="1450" spc="-5" dirty="0">
                <a:latin typeface="Georgia"/>
                <a:cs typeface="Georgia"/>
              </a:rPr>
              <a:t> </a:t>
            </a:r>
            <a:r>
              <a:rPr sz="1450" spc="-25" dirty="0">
                <a:latin typeface="Georgia"/>
                <a:cs typeface="Georgia"/>
              </a:rPr>
              <a:t>significantly </a:t>
            </a:r>
            <a:r>
              <a:rPr sz="1450" spc="-10" dirty="0">
                <a:latin typeface="Georgia"/>
                <a:cs typeface="Georgia"/>
              </a:rPr>
              <a:t>skewed </a:t>
            </a:r>
            <a:r>
              <a:rPr sz="1450" spc="-20" dirty="0">
                <a:latin typeface="Georgia"/>
                <a:cs typeface="Georgia"/>
              </a:rPr>
              <a:t>that</a:t>
            </a:r>
            <a:r>
              <a:rPr sz="1450" spc="-40" dirty="0">
                <a:latin typeface="Georgia"/>
                <a:cs typeface="Georgia"/>
              </a:rPr>
              <a:t> </a:t>
            </a:r>
            <a:r>
              <a:rPr sz="1450" spc="-20" dirty="0">
                <a:latin typeface="Georgia"/>
                <a:cs typeface="Georgia"/>
              </a:rPr>
              <a:t>might</a:t>
            </a:r>
            <a:r>
              <a:rPr sz="1450" spc="-60" dirty="0">
                <a:latin typeface="Georgia"/>
                <a:cs typeface="Georgia"/>
              </a:rPr>
              <a:t> </a:t>
            </a:r>
            <a:r>
              <a:rPr sz="1450" spc="-10" dirty="0">
                <a:latin typeface="Georgia"/>
                <a:cs typeface="Georgia"/>
              </a:rPr>
              <a:t>need</a:t>
            </a:r>
            <a:r>
              <a:rPr sz="1450" spc="-40" dirty="0">
                <a:latin typeface="Georgia"/>
                <a:cs typeface="Georgia"/>
              </a:rPr>
              <a:t> </a:t>
            </a:r>
            <a:r>
              <a:rPr sz="1450" dirty="0">
                <a:latin typeface="Georgia"/>
                <a:cs typeface="Georgia"/>
              </a:rPr>
              <a:t>to</a:t>
            </a:r>
            <a:r>
              <a:rPr sz="1450" spc="-50" dirty="0">
                <a:latin typeface="Georgia"/>
                <a:cs typeface="Georgia"/>
              </a:rPr>
              <a:t> </a:t>
            </a:r>
            <a:r>
              <a:rPr sz="1450" dirty="0">
                <a:latin typeface="Georgia"/>
                <a:cs typeface="Georgia"/>
              </a:rPr>
              <a:t>be</a:t>
            </a:r>
            <a:r>
              <a:rPr sz="1450" spc="-25" dirty="0">
                <a:latin typeface="Georgia"/>
                <a:cs typeface="Georgia"/>
              </a:rPr>
              <a:t> </a:t>
            </a:r>
            <a:r>
              <a:rPr sz="1450" spc="-10" dirty="0">
                <a:latin typeface="Georgia"/>
                <a:cs typeface="Georgia"/>
              </a:rPr>
              <a:t>standardized</a:t>
            </a:r>
            <a:endParaRPr sz="145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3207" y="1860804"/>
            <a:ext cx="4305300" cy="347980"/>
          </a:xfrm>
          <a:prstGeom prst="rect">
            <a:avLst/>
          </a:prstGeom>
          <a:solidFill>
            <a:srgbClr val="FFFFFF"/>
          </a:solidFill>
          <a:ln w="10667">
            <a:solidFill>
              <a:srgbClr val="959EBA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455"/>
              </a:spcBef>
            </a:pPr>
            <a:r>
              <a:rPr sz="1450" spc="-25" dirty="0">
                <a:latin typeface="Georgia"/>
                <a:cs typeface="Georgia"/>
              </a:rPr>
              <a:t>Relationship</a:t>
            </a:r>
            <a:r>
              <a:rPr sz="1450" spc="-60" dirty="0">
                <a:latin typeface="Georgia"/>
                <a:cs typeface="Georgia"/>
              </a:rPr>
              <a:t> </a:t>
            </a:r>
            <a:r>
              <a:rPr sz="1450" spc="-25" dirty="0">
                <a:latin typeface="Georgia"/>
                <a:cs typeface="Georgia"/>
              </a:rPr>
              <a:t>between</a:t>
            </a:r>
            <a:r>
              <a:rPr sz="1450" spc="-35" dirty="0">
                <a:latin typeface="Georgia"/>
                <a:cs typeface="Georgia"/>
              </a:rPr>
              <a:t> </a:t>
            </a:r>
            <a:r>
              <a:rPr sz="1450" spc="-25" dirty="0">
                <a:latin typeface="Georgia"/>
                <a:cs typeface="Georgia"/>
              </a:rPr>
              <a:t>input</a:t>
            </a:r>
            <a:r>
              <a:rPr sz="1450" spc="-45" dirty="0">
                <a:latin typeface="Georgia"/>
                <a:cs typeface="Georgia"/>
              </a:rPr>
              <a:t> </a:t>
            </a:r>
            <a:r>
              <a:rPr sz="1450" dirty="0">
                <a:latin typeface="Georgia"/>
                <a:cs typeface="Georgia"/>
              </a:rPr>
              <a:t>and</a:t>
            </a:r>
            <a:r>
              <a:rPr sz="1450" spc="-35" dirty="0">
                <a:latin typeface="Georgia"/>
                <a:cs typeface="Georgia"/>
              </a:rPr>
              <a:t> </a:t>
            </a:r>
            <a:r>
              <a:rPr sz="1450" spc="-20" dirty="0">
                <a:latin typeface="Georgia"/>
                <a:cs typeface="Georgia"/>
              </a:rPr>
              <a:t>output</a:t>
            </a:r>
            <a:r>
              <a:rPr sz="1450" spc="-35" dirty="0">
                <a:latin typeface="Georgia"/>
                <a:cs typeface="Georgia"/>
              </a:rPr>
              <a:t> </a:t>
            </a:r>
            <a:r>
              <a:rPr sz="1450" spc="-10" dirty="0">
                <a:latin typeface="Georgia"/>
                <a:cs typeface="Georgia"/>
              </a:rPr>
              <a:t>variables</a:t>
            </a:r>
            <a:endParaRPr sz="145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9428" y="2359151"/>
            <a:ext cx="4073651" cy="301294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465064" y="5541264"/>
            <a:ext cx="3858895" cy="548640"/>
          </a:xfrm>
          <a:prstGeom prst="rect">
            <a:avLst/>
          </a:prstGeom>
          <a:solidFill>
            <a:srgbClr val="FFFFFF"/>
          </a:solidFill>
          <a:ln w="10667">
            <a:solidFill>
              <a:srgbClr val="959EBA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786130" marR="136525" indent="-640080">
              <a:lnSpc>
                <a:spcPct val="102099"/>
              </a:lnSpc>
              <a:spcBef>
                <a:spcPts val="325"/>
              </a:spcBef>
            </a:pPr>
            <a:r>
              <a:rPr sz="1450" spc="-20" dirty="0">
                <a:latin typeface="Georgia"/>
                <a:cs typeface="Georgia"/>
              </a:rPr>
              <a:t>Outliers</a:t>
            </a:r>
            <a:r>
              <a:rPr sz="1450" spc="-65" dirty="0">
                <a:latin typeface="Georgia"/>
                <a:cs typeface="Georgia"/>
              </a:rPr>
              <a:t> </a:t>
            </a:r>
            <a:r>
              <a:rPr sz="1450" spc="-10" dirty="0">
                <a:latin typeface="Georgia"/>
                <a:cs typeface="Georgia"/>
              </a:rPr>
              <a:t>exist</a:t>
            </a:r>
            <a:r>
              <a:rPr sz="1450" spc="-60" dirty="0">
                <a:latin typeface="Georgia"/>
                <a:cs typeface="Georgia"/>
              </a:rPr>
              <a:t> </a:t>
            </a:r>
            <a:r>
              <a:rPr sz="1450" dirty="0">
                <a:latin typeface="Georgia"/>
                <a:cs typeface="Georgia"/>
              </a:rPr>
              <a:t>and</a:t>
            </a:r>
            <a:r>
              <a:rPr sz="1450" spc="-35" dirty="0">
                <a:latin typeface="Georgia"/>
                <a:cs typeface="Georgia"/>
              </a:rPr>
              <a:t> </a:t>
            </a:r>
            <a:r>
              <a:rPr sz="1450" dirty="0">
                <a:latin typeface="Georgia"/>
                <a:cs typeface="Georgia"/>
              </a:rPr>
              <a:t>some</a:t>
            </a:r>
            <a:r>
              <a:rPr sz="1450" spc="-40" dirty="0">
                <a:latin typeface="Georgia"/>
                <a:cs typeface="Georgia"/>
              </a:rPr>
              <a:t> </a:t>
            </a:r>
            <a:r>
              <a:rPr sz="1450" spc="-30" dirty="0">
                <a:latin typeface="Georgia"/>
                <a:cs typeface="Georgia"/>
              </a:rPr>
              <a:t>variables</a:t>
            </a:r>
            <a:r>
              <a:rPr sz="1450" spc="-55" dirty="0">
                <a:latin typeface="Georgia"/>
                <a:cs typeface="Georgia"/>
              </a:rPr>
              <a:t> </a:t>
            </a:r>
            <a:r>
              <a:rPr sz="1450" spc="-10" dirty="0">
                <a:latin typeface="Georgia"/>
                <a:cs typeface="Georgia"/>
              </a:rPr>
              <a:t>have</a:t>
            </a:r>
            <a:r>
              <a:rPr sz="1450" spc="-40" dirty="0">
                <a:latin typeface="Georgia"/>
                <a:cs typeface="Georgia"/>
              </a:rPr>
              <a:t> </a:t>
            </a:r>
            <a:r>
              <a:rPr sz="1450" spc="-10" dirty="0">
                <a:latin typeface="Georgia"/>
                <a:cs typeface="Georgia"/>
              </a:rPr>
              <a:t>strong </a:t>
            </a:r>
            <a:r>
              <a:rPr sz="1450" spc="-20" dirty="0">
                <a:latin typeface="Georgia"/>
                <a:cs typeface="Georgia"/>
              </a:rPr>
              <a:t>linear</a:t>
            </a:r>
            <a:r>
              <a:rPr sz="1450" spc="-30" dirty="0">
                <a:latin typeface="Georgia"/>
                <a:cs typeface="Georgia"/>
              </a:rPr>
              <a:t> relationship</a:t>
            </a:r>
            <a:r>
              <a:rPr sz="1450" spc="-40" dirty="0">
                <a:latin typeface="Georgia"/>
                <a:cs typeface="Georgia"/>
              </a:rPr>
              <a:t> </a:t>
            </a:r>
            <a:r>
              <a:rPr sz="1450" dirty="0">
                <a:latin typeface="Georgia"/>
                <a:cs typeface="Georgia"/>
              </a:rPr>
              <a:t>with</a:t>
            </a:r>
            <a:r>
              <a:rPr sz="1450" spc="-20" dirty="0">
                <a:latin typeface="Georgia"/>
                <a:cs typeface="Georgia"/>
              </a:rPr>
              <a:t> price</a:t>
            </a:r>
            <a:endParaRPr sz="14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702" y="1073948"/>
            <a:ext cx="1154430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808" y="1392432"/>
            <a:ext cx="558736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UNIVARIATE,</a:t>
            </a:r>
            <a:r>
              <a:rPr sz="1300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Calibri"/>
                <a:cs typeface="Calibri"/>
              </a:rPr>
              <a:t>BIVARIATE,</a:t>
            </a:r>
            <a:r>
              <a:rPr sz="1300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MULTIVARIATE</a:t>
            </a:r>
            <a:r>
              <a:rPr sz="1300" spc="2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8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1300" spc="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300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STUDY</a:t>
            </a:r>
            <a:r>
              <a:rPr sz="1300" spc="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Calibri"/>
                <a:cs typeface="Calibri"/>
              </a:rPr>
              <a:t>RELATIONSHIP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5330" y="1887473"/>
            <a:ext cx="3694429" cy="1813560"/>
            <a:chOff x="735330" y="1887473"/>
            <a:chExt cx="3694429" cy="1813560"/>
          </a:xfrm>
        </p:grpSpPr>
        <p:sp>
          <p:nvSpPr>
            <p:cNvPr id="5" name="object 5"/>
            <p:cNvSpPr/>
            <p:nvPr/>
          </p:nvSpPr>
          <p:spPr>
            <a:xfrm>
              <a:off x="740664" y="1892807"/>
              <a:ext cx="3683635" cy="1803400"/>
            </a:xfrm>
            <a:custGeom>
              <a:avLst/>
              <a:gdLst/>
              <a:ahLst/>
              <a:cxnLst/>
              <a:rect l="l" t="t" r="r" b="b"/>
              <a:pathLst>
                <a:path w="3683635" h="1803400">
                  <a:moveTo>
                    <a:pt x="3683508" y="1802891"/>
                  </a:moveTo>
                  <a:lnTo>
                    <a:pt x="0" y="1802891"/>
                  </a:lnTo>
                  <a:lnTo>
                    <a:pt x="0" y="0"/>
                  </a:lnTo>
                  <a:lnTo>
                    <a:pt x="3683508" y="0"/>
                  </a:lnTo>
                  <a:lnTo>
                    <a:pt x="3683508" y="18028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0664" y="1892807"/>
              <a:ext cx="3683635" cy="1803400"/>
            </a:xfrm>
            <a:custGeom>
              <a:avLst/>
              <a:gdLst/>
              <a:ahLst/>
              <a:cxnLst/>
              <a:rect l="l" t="t" r="r" b="b"/>
              <a:pathLst>
                <a:path w="3683635" h="1803400">
                  <a:moveTo>
                    <a:pt x="0" y="0"/>
                  </a:moveTo>
                  <a:lnTo>
                    <a:pt x="3683508" y="0"/>
                  </a:lnTo>
                  <a:lnTo>
                    <a:pt x="3683508" y="1802891"/>
                  </a:lnTo>
                  <a:lnTo>
                    <a:pt x="0" y="1802891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7E6E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" y="1964435"/>
              <a:ext cx="3569207" cy="1658112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35330" y="4056126"/>
            <a:ext cx="3694429" cy="2062480"/>
            <a:chOff x="735330" y="4056126"/>
            <a:chExt cx="3694429" cy="2062480"/>
          </a:xfrm>
        </p:grpSpPr>
        <p:sp>
          <p:nvSpPr>
            <p:cNvPr id="9" name="object 9"/>
            <p:cNvSpPr/>
            <p:nvPr/>
          </p:nvSpPr>
          <p:spPr>
            <a:xfrm>
              <a:off x="740664" y="4061460"/>
              <a:ext cx="3683635" cy="2051685"/>
            </a:xfrm>
            <a:custGeom>
              <a:avLst/>
              <a:gdLst/>
              <a:ahLst/>
              <a:cxnLst/>
              <a:rect l="l" t="t" r="r" b="b"/>
              <a:pathLst>
                <a:path w="3683635" h="2051685">
                  <a:moveTo>
                    <a:pt x="3683508" y="2051304"/>
                  </a:moveTo>
                  <a:lnTo>
                    <a:pt x="0" y="2051304"/>
                  </a:lnTo>
                  <a:lnTo>
                    <a:pt x="0" y="0"/>
                  </a:lnTo>
                  <a:lnTo>
                    <a:pt x="3683508" y="0"/>
                  </a:lnTo>
                  <a:lnTo>
                    <a:pt x="3683508" y="20513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0664" y="4061460"/>
              <a:ext cx="3683635" cy="2051685"/>
            </a:xfrm>
            <a:custGeom>
              <a:avLst/>
              <a:gdLst/>
              <a:ahLst/>
              <a:cxnLst/>
              <a:rect l="l" t="t" r="r" b="b"/>
              <a:pathLst>
                <a:path w="3683635" h="2051685">
                  <a:moveTo>
                    <a:pt x="0" y="0"/>
                  </a:moveTo>
                  <a:lnTo>
                    <a:pt x="3683508" y="0"/>
                  </a:lnTo>
                  <a:lnTo>
                    <a:pt x="3683508" y="2051304"/>
                  </a:lnTo>
                  <a:lnTo>
                    <a:pt x="0" y="2051304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724B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768" y="4146804"/>
              <a:ext cx="3566159" cy="1862328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399532" y="2032254"/>
            <a:ext cx="4148454" cy="3938270"/>
            <a:chOff x="5399532" y="2032254"/>
            <a:chExt cx="4148454" cy="3938270"/>
          </a:xfrm>
        </p:grpSpPr>
        <p:sp>
          <p:nvSpPr>
            <p:cNvPr id="13" name="object 13"/>
            <p:cNvSpPr/>
            <p:nvPr/>
          </p:nvSpPr>
          <p:spPr>
            <a:xfrm>
              <a:off x="5405628" y="2037588"/>
              <a:ext cx="4136390" cy="3927475"/>
            </a:xfrm>
            <a:custGeom>
              <a:avLst/>
              <a:gdLst/>
              <a:ahLst/>
              <a:cxnLst/>
              <a:rect l="l" t="t" r="r" b="b"/>
              <a:pathLst>
                <a:path w="4136390" h="3927475">
                  <a:moveTo>
                    <a:pt x="4136135" y="3927347"/>
                  </a:moveTo>
                  <a:lnTo>
                    <a:pt x="0" y="3927347"/>
                  </a:lnTo>
                  <a:lnTo>
                    <a:pt x="0" y="0"/>
                  </a:lnTo>
                  <a:lnTo>
                    <a:pt x="4136135" y="0"/>
                  </a:lnTo>
                  <a:lnTo>
                    <a:pt x="4136135" y="39273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05628" y="2037588"/>
              <a:ext cx="4136390" cy="3927475"/>
            </a:xfrm>
            <a:custGeom>
              <a:avLst/>
              <a:gdLst/>
              <a:ahLst/>
              <a:cxnLst/>
              <a:rect l="l" t="t" r="r" b="b"/>
              <a:pathLst>
                <a:path w="4136390" h="3927475">
                  <a:moveTo>
                    <a:pt x="0" y="0"/>
                  </a:moveTo>
                  <a:lnTo>
                    <a:pt x="4136135" y="0"/>
                  </a:lnTo>
                  <a:lnTo>
                    <a:pt x="4136135" y="3927347"/>
                  </a:lnTo>
                  <a:lnTo>
                    <a:pt x="0" y="392734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959E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9532" y="2034540"/>
              <a:ext cx="4148327" cy="370789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75587" y="1655063"/>
            <a:ext cx="2372995" cy="238125"/>
          </a:xfrm>
          <a:prstGeom prst="rect">
            <a:avLst/>
          </a:prstGeom>
          <a:solidFill>
            <a:srgbClr val="FFFFFF"/>
          </a:solidFill>
          <a:ln w="10668">
            <a:solidFill>
              <a:srgbClr val="59678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764540">
              <a:lnSpc>
                <a:spcPct val="100000"/>
              </a:lnSpc>
              <a:spcBef>
                <a:spcPts val="110"/>
              </a:spcBef>
            </a:pPr>
            <a:r>
              <a:rPr sz="1450" spc="-10" dirty="0">
                <a:latin typeface="Georgia"/>
                <a:cs typeface="Georgia"/>
              </a:rPr>
              <a:t>Univariate</a:t>
            </a:r>
            <a:endParaRPr sz="145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2708" y="3773423"/>
            <a:ext cx="2885440" cy="228600"/>
          </a:xfrm>
          <a:prstGeom prst="rect">
            <a:avLst/>
          </a:prstGeom>
          <a:solidFill>
            <a:srgbClr val="FFFFFF"/>
          </a:solidFill>
          <a:ln w="10668">
            <a:solidFill>
              <a:srgbClr val="959E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730"/>
              </a:lnSpc>
            </a:pPr>
            <a:r>
              <a:rPr sz="1450" spc="-10" dirty="0">
                <a:latin typeface="Georgia"/>
                <a:cs typeface="Georgia"/>
              </a:rPr>
              <a:t>Bivariate</a:t>
            </a:r>
            <a:endParaRPr sz="145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01867" y="1784604"/>
            <a:ext cx="3164205" cy="253365"/>
          </a:xfrm>
          <a:prstGeom prst="rect">
            <a:avLst/>
          </a:prstGeom>
          <a:solidFill>
            <a:srgbClr val="FFFFFF"/>
          </a:solidFill>
          <a:ln w="10667">
            <a:solidFill>
              <a:srgbClr val="959EBA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5"/>
              </a:spcBef>
            </a:pPr>
            <a:r>
              <a:rPr sz="1450" spc="-10" dirty="0">
                <a:latin typeface="Georgia"/>
                <a:cs typeface="Georgia"/>
              </a:rPr>
              <a:t>Multivariate</a:t>
            </a:r>
            <a:endParaRPr sz="14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765" y="1073914"/>
            <a:ext cx="74891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/>
              <a:t>REMOVING</a:t>
            </a:r>
            <a:r>
              <a:rPr sz="1900" spc="150" dirty="0"/>
              <a:t> </a:t>
            </a:r>
            <a:r>
              <a:rPr sz="1900" dirty="0"/>
              <a:t>OUTLIERS</a:t>
            </a:r>
            <a:r>
              <a:rPr sz="1900" spc="160" dirty="0"/>
              <a:t> </a:t>
            </a:r>
            <a:r>
              <a:rPr sz="1900" dirty="0"/>
              <a:t>OF</a:t>
            </a:r>
            <a:r>
              <a:rPr sz="1900" spc="175" dirty="0"/>
              <a:t> </a:t>
            </a:r>
            <a:r>
              <a:rPr sz="1900" dirty="0"/>
              <a:t>IMPORTANT</a:t>
            </a:r>
            <a:r>
              <a:rPr sz="1900" spc="155" dirty="0"/>
              <a:t> </a:t>
            </a:r>
            <a:r>
              <a:rPr sz="1900" dirty="0"/>
              <a:t>-</a:t>
            </a:r>
            <a:r>
              <a:rPr sz="1900" spc="170" dirty="0"/>
              <a:t> </a:t>
            </a:r>
            <a:r>
              <a:rPr sz="1900" dirty="0"/>
              <a:t>HIGHLY</a:t>
            </a:r>
            <a:r>
              <a:rPr sz="1900" spc="160" dirty="0"/>
              <a:t> </a:t>
            </a:r>
            <a:r>
              <a:rPr sz="1900" dirty="0"/>
              <a:t>CORRELATED</a:t>
            </a:r>
            <a:r>
              <a:rPr sz="1900" spc="150" dirty="0"/>
              <a:t> </a:t>
            </a:r>
            <a:r>
              <a:rPr sz="1900" dirty="0"/>
              <a:t>–</a:t>
            </a:r>
            <a:r>
              <a:rPr sz="1900" spc="175" dirty="0"/>
              <a:t> </a:t>
            </a:r>
            <a:r>
              <a:rPr sz="1900" spc="35" dirty="0"/>
              <a:t>FEATURES</a:t>
            </a:r>
            <a:endParaRPr sz="1900"/>
          </a:p>
        </p:txBody>
      </p:sp>
      <p:sp>
        <p:nvSpPr>
          <p:cNvPr id="3" name="object 3"/>
          <p:cNvSpPr txBox="1"/>
          <p:nvPr/>
        </p:nvSpPr>
        <p:spPr>
          <a:xfrm>
            <a:off x="654795" y="1366484"/>
            <a:ext cx="8738235" cy="945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FILTER</a:t>
            </a:r>
            <a:r>
              <a:rPr sz="130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r>
              <a:rPr sz="1300" spc="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OUTLIERS</a:t>
            </a:r>
            <a:r>
              <a:rPr sz="1300" spc="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30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IMPORTANT</a:t>
            </a:r>
            <a:r>
              <a:rPr sz="13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r>
              <a:rPr sz="1300" spc="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300" spc="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300" spc="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13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CORRELATION</a:t>
            </a:r>
            <a:r>
              <a:rPr sz="1300" spc="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300" spc="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9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30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r>
              <a:rPr sz="1300" spc="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300" spc="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REMOVE</a:t>
            </a:r>
            <a:r>
              <a:rPr sz="1300" spc="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THEM.</a:t>
            </a:r>
            <a:endParaRPr sz="1300">
              <a:latin typeface="Calibri"/>
              <a:cs typeface="Calibri"/>
            </a:endParaRPr>
          </a:p>
          <a:p>
            <a:pPr marL="12700" marR="4723130">
              <a:lnSpc>
                <a:spcPct val="120000"/>
              </a:lnSpc>
              <a:spcBef>
                <a:spcPts val="910"/>
              </a:spcBef>
            </a:pPr>
            <a:r>
              <a:rPr sz="1650" spc="-20" dirty="0">
                <a:solidFill>
                  <a:srgbClr val="FFFFFF"/>
                </a:solidFill>
                <a:latin typeface="Georgia"/>
                <a:cs typeface="Georgia"/>
              </a:rPr>
              <a:t>Using</a:t>
            </a:r>
            <a:r>
              <a:rPr sz="1650" spc="-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50" spc="55" dirty="0">
                <a:solidFill>
                  <a:srgbClr val="FFFFFF"/>
                </a:solidFill>
                <a:latin typeface="Georgia"/>
                <a:cs typeface="Georgia"/>
              </a:rPr>
              <a:t>z</a:t>
            </a:r>
            <a:r>
              <a:rPr sz="165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Georgia"/>
                <a:cs typeface="Georgia"/>
              </a:rPr>
              <a:t>score</a:t>
            </a:r>
            <a:r>
              <a:rPr sz="165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5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650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50" spc="-50" dirty="0">
                <a:solidFill>
                  <a:srgbClr val="FFFFFF"/>
                </a:solidFill>
                <a:latin typeface="Georgia"/>
                <a:cs typeface="Georgia"/>
              </a:rPr>
              <a:t>remove</a:t>
            </a:r>
            <a:r>
              <a:rPr sz="1650" spc="-35" dirty="0">
                <a:solidFill>
                  <a:srgbClr val="FFFFFF"/>
                </a:solidFill>
                <a:latin typeface="Georgia"/>
                <a:cs typeface="Georgia"/>
              </a:rPr>
              <a:t> outlier</a:t>
            </a:r>
            <a:r>
              <a:rPr sz="165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50" dirty="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sz="1650" spc="-40" dirty="0">
                <a:solidFill>
                  <a:srgbClr val="FFFFFF"/>
                </a:solidFill>
                <a:latin typeface="Georgia"/>
                <a:cs typeface="Georgia"/>
              </a:rPr>
              <a:t> the</a:t>
            </a:r>
            <a:r>
              <a:rPr sz="165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Georgia"/>
                <a:cs typeface="Georgia"/>
              </a:rPr>
              <a:t>dataset </a:t>
            </a:r>
            <a:r>
              <a:rPr sz="1650" spc="-20" dirty="0">
                <a:solidFill>
                  <a:srgbClr val="FFFFFF"/>
                </a:solidFill>
                <a:latin typeface="Georgia"/>
                <a:cs typeface="Georgia"/>
              </a:rPr>
              <a:t>along</a:t>
            </a:r>
            <a:r>
              <a:rPr sz="1650" spc="-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Georgia"/>
                <a:cs typeface="Georgia"/>
              </a:rPr>
              <a:t>with</a:t>
            </a:r>
            <a:r>
              <a:rPr sz="1650" spc="-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50" spc="-55" dirty="0">
                <a:solidFill>
                  <a:srgbClr val="FFFFFF"/>
                </a:solidFill>
                <a:latin typeface="Georgia"/>
                <a:cs typeface="Georgia"/>
              </a:rPr>
              <a:t>target</a:t>
            </a:r>
            <a:r>
              <a:rPr sz="1650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Georgia"/>
                <a:cs typeface="Georgia"/>
              </a:rPr>
              <a:t>column.</a:t>
            </a:r>
            <a:endParaRPr sz="165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843" y="2604516"/>
            <a:ext cx="3671315" cy="281330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624577" y="3163062"/>
            <a:ext cx="661670" cy="1152525"/>
            <a:chOff x="4624577" y="3163062"/>
            <a:chExt cx="661670" cy="1152525"/>
          </a:xfrm>
        </p:grpSpPr>
        <p:sp>
          <p:nvSpPr>
            <p:cNvPr id="6" name="object 6"/>
            <p:cNvSpPr/>
            <p:nvPr/>
          </p:nvSpPr>
          <p:spPr>
            <a:xfrm>
              <a:off x="4629911" y="3168396"/>
              <a:ext cx="650875" cy="1141730"/>
            </a:xfrm>
            <a:custGeom>
              <a:avLst/>
              <a:gdLst/>
              <a:ahLst/>
              <a:cxnLst/>
              <a:rect l="l" t="t" r="r" b="b"/>
              <a:pathLst>
                <a:path w="650875" h="1141729">
                  <a:moveTo>
                    <a:pt x="326136" y="1141475"/>
                  </a:moveTo>
                  <a:lnTo>
                    <a:pt x="326136" y="856487"/>
                  </a:lnTo>
                  <a:lnTo>
                    <a:pt x="0" y="856487"/>
                  </a:lnTo>
                  <a:lnTo>
                    <a:pt x="0" y="284987"/>
                  </a:lnTo>
                  <a:lnTo>
                    <a:pt x="326136" y="284987"/>
                  </a:lnTo>
                  <a:lnTo>
                    <a:pt x="326136" y="0"/>
                  </a:lnTo>
                  <a:lnTo>
                    <a:pt x="650748" y="569975"/>
                  </a:lnTo>
                  <a:lnTo>
                    <a:pt x="326136" y="1141475"/>
                  </a:lnTo>
                  <a:close/>
                </a:path>
              </a:pathLst>
            </a:custGeom>
            <a:solidFill>
              <a:srgbClr val="030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29911" y="3168396"/>
              <a:ext cx="650875" cy="1141730"/>
            </a:xfrm>
            <a:custGeom>
              <a:avLst/>
              <a:gdLst/>
              <a:ahLst/>
              <a:cxnLst/>
              <a:rect l="l" t="t" r="r" b="b"/>
              <a:pathLst>
                <a:path w="650875" h="1141729">
                  <a:moveTo>
                    <a:pt x="0" y="284987"/>
                  </a:moveTo>
                  <a:lnTo>
                    <a:pt x="326136" y="284987"/>
                  </a:lnTo>
                  <a:lnTo>
                    <a:pt x="326136" y="0"/>
                  </a:lnTo>
                  <a:lnTo>
                    <a:pt x="650748" y="569975"/>
                  </a:lnTo>
                  <a:lnTo>
                    <a:pt x="326136" y="1141475"/>
                  </a:lnTo>
                  <a:lnTo>
                    <a:pt x="326136" y="856487"/>
                  </a:lnTo>
                  <a:lnTo>
                    <a:pt x="0" y="856487"/>
                  </a:lnTo>
                  <a:lnTo>
                    <a:pt x="0" y="284987"/>
                  </a:lnTo>
                  <a:close/>
                </a:path>
              </a:pathLst>
            </a:custGeom>
            <a:ln w="10668">
              <a:solidFill>
                <a:srgbClr val="5234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0511" y="1914144"/>
            <a:ext cx="3648455" cy="364997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1416" y="5664707"/>
            <a:ext cx="8648700" cy="419100"/>
          </a:xfrm>
          <a:prstGeom prst="rect">
            <a:avLst/>
          </a:prstGeom>
          <a:solidFill>
            <a:srgbClr val="FFFFFF"/>
          </a:solidFill>
          <a:ln w="10667">
            <a:solidFill>
              <a:srgbClr val="959EBA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marL="664210">
              <a:lnSpc>
                <a:spcPct val="100000"/>
              </a:lnSpc>
              <a:spcBef>
                <a:spcPts val="745"/>
              </a:spcBef>
            </a:pPr>
            <a:r>
              <a:rPr sz="1450" dirty="0">
                <a:latin typeface="Georgia"/>
                <a:cs typeface="Georgia"/>
              </a:rPr>
              <a:t>Although</a:t>
            </a:r>
            <a:r>
              <a:rPr sz="1450" spc="-75" dirty="0">
                <a:latin typeface="Georgia"/>
                <a:cs typeface="Georgia"/>
              </a:rPr>
              <a:t> </a:t>
            </a:r>
            <a:r>
              <a:rPr sz="1450" spc="-25" dirty="0">
                <a:latin typeface="Georgia"/>
                <a:cs typeface="Georgia"/>
              </a:rPr>
              <a:t>after</a:t>
            </a:r>
            <a:r>
              <a:rPr sz="1450" spc="-10" dirty="0">
                <a:latin typeface="Georgia"/>
                <a:cs typeface="Georgia"/>
              </a:rPr>
              <a:t> </a:t>
            </a:r>
            <a:r>
              <a:rPr sz="1450" spc="-20" dirty="0">
                <a:latin typeface="Georgia"/>
                <a:cs typeface="Georgia"/>
              </a:rPr>
              <a:t>applying</a:t>
            </a:r>
            <a:r>
              <a:rPr sz="1450" spc="-50" dirty="0">
                <a:latin typeface="Georgia"/>
                <a:cs typeface="Georgia"/>
              </a:rPr>
              <a:t> </a:t>
            </a:r>
            <a:r>
              <a:rPr sz="1450" spc="-40" dirty="0">
                <a:latin typeface="Georgia"/>
                <a:cs typeface="Georgia"/>
              </a:rPr>
              <a:t>z-</a:t>
            </a:r>
            <a:r>
              <a:rPr sz="1450" spc="-10" dirty="0">
                <a:latin typeface="Georgia"/>
                <a:cs typeface="Georgia"/>
              </a:rPr>
              <a:t>score</a:t>
            </a:r>
            <a:r>
              <a:rPr sz="1450" spc="-30" dirty="0">
                <a:latin typeface="Georgia"/>
                <a:cs typeface="Georgia"/>
              </a:rPr>
              <a:t> there</a:t>
            </a:r>
            <a:r>
              <a:rPr sz="1450" spc="-25" dirty="0">
                <a:latin typeface="Georgia"/>
                <a:cs typeface="Georgia"/>
              </a:rPr>
              <a:t> </a:t>
            </a:r>
            <a:r>
              <a:rPr sz="1450" dirty="0">
                <a:latin typeface="Georgia"/>
                <a:cs typeface="Georgia"/>
              </a:rPr>
              <a:t>is</a:t>
            </a:r>
            <a:r>
              <a:rPr sz="1450" spc="-40" dirty="0">
                <a:latin typeface="Georgia"/>
                <a:cs typeface="Georgia"/>
              </a:rPr>
              <a:t> </a:t>
            </a:r>
            <a:r>
              <a:rPr sz="1450" spc="-25" dirty="0">
                <a:latin typeface="Georgia"/>
                <a:cs typeface="Georgia"/>
              </a:rPr>
              <a:t>outliers</a:t>
            </a:r>
            <a:r>
              <a:rPr sz="1450" spc="-40" dirty="0">
                <a:latin typeface="Georgia"/>
                <a:cs typeface="Georgia"/>
              </a:rPr>
              <a:t> </a:t>
            </a:r>
            <a:r>
              <a:rPr sz="1450" spc="-45" dirty="0">
                <a:latin typeface="Georgia"/>
                <a:cs typeface="Georgia"/>
              </a:rPr>
              <a:t>present</a:t>
            </a:r>
            <a:r>
              <a:rPr sz="1450" spc="-40" dirty="0">
                <a:latin typeface="Georgia"/>
                <a:cs typeface="Georgia"/>
              </a:rPr>
              <a:t> </a:t>
            </a:r>
            <a:r>
              <a:rPr sz="1450" spc="-20" dirty="0">
                <a:latin typeface="Georgia"/>
                <a:cs typeface="Georgia"/>
              </a:rPr>
              <a:t>keeping</a:t>
            </a:r>
            <a:r>
              <a:rPr sz="1450" spc="-60" dirty="0">
                <a:latin typeface="Georgia"/>
                <a:cs typeface="Georgia"/>
              </a:rPr>
              <a:t> </a:t>
            </a:r>
            <a:r>
              <a:rPr sz="1450" dirty="0">
                <a:latin typeface="Georgia"/>
                <a:cs typeface="Georgia"/>
              </a:rPr>
              <a:t>it</a:t>
            </a:r>
            <a:r>
              <a:rPr sz="1450" spc="-40" dirty="0">
                <a:latin typeface="Georgia"/>
                <a:cs typeface="Georgia"/>
              </a:rPr>
              <a:t> </a:t>
            </a:r>
            <a:r>
              <a:rPr sz="1450" dirty="0">
                <a:latin typeface="Georgia"/>
                <a:cs typeface="Georgia"/>
              </a:rPr>
              <a:t>as</a:t>
            </a:r>
            <a:r>
              <a:rPr sz="1450" spc="-25" dirty="0">
                <a:latin typeface="Georgia"/>
                <a:cs typeface="Georgia"/>
              </a:rPr>
              <a:t> </a:t>
            </a:r>
            <a:r>
              <a:rPr sz="1450" dirty="0">
                <a:latin typeface="Georgia"/>
                <a:cs typeface="Georgia"/>
              </a:rPr>
              <a:t>it</a:t>
            </a:r>
            <a:r>
              <a:rPr sz="1450" spc="-35" dirty="0">
                <a:latin typeface="Georgia"/>
                <a:cs typeface="Georgia"/>
              </a:rPr>
              <a:t> </a:t>
            </a:r>
            <a:r>
              <a:rPr sz="1450" spc="-10" dirty="0">
                <a:latin typeface="Georgia"/>
                <a:cs typeface="Georgia"/>
              </a:rPr>
              <a:t>cause</a:t>
            </a:r>
            <a:r>
              <a:rPr sz="1450" spc="-45" dirty="0">
                <a:latin typeface="Georgia"/>
                <a:cs typeface="Georgia"/>
              </a:rPr>
              <a:t> </a:t>
            </a:r>
            <a:r>
              <a:rPr sz="1450" dirty="0">
                <a:latin typeface="Georgia"/>
                <a:cs typeface="Georgia"/>
              </a:rPr>
              <a:t>more</a:t>
            </a:r>
            <a:r>
              <a:rPr sz="1450" spc="-15" dirty="0">
                <a:latin typeface="Georgia"/>
                <a:cs typeface="Georgia"/>
              </a:rPr>
              <a:t> </a:t>
            </a:r>
            <a:r>
              <a:rPr sz="1450" dirty="0">
                <a:latin typeface="Georgia"/>
                <a:cs typeface="Georgia"/>
              </a:rPr>
              <a:t>data</a:t>
            </a:r>
            <a:r>
              <a:rPr sz="1450" spc="-20" dirty="0">
                <a:latin typeface="Georgia"/>
                <a:cs typeface="Georgia"/>
              </a:rPr>
              <a:t> </a:t>
            </a:r>
            <a:r>
              <a:rPr sz="1450" spc="-10" dirty="0">
                <a:latin typeface="Georgia"/>
                <a:cs typeface="Georgia"/>
              </a:rPr>
              <a:t>loss.</a:t>
            </a:r>
            <a:endParaRPr sz="14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10"/>
              </a:spcBef>
            </a:pPr>
            <a:r>
              <a:rPr spc="45" dirty="0"/>
              <a:t>DEALING</a:t>
            </a:r>
            <a:r>
              <a:rPr spc="130" dirty="0"/>
              <a:t> </a:t>
            </a:r>
            <a:r>
              <a:rPr dirty="0"/>
              <a:t>WITH</a:t>
            </a:r>
            <a:r>
              <a:rPr spc="100" dirty="0"/>
              <a:t> </a:t>
            </a:r>
            <a:r>
              <a:rPr spc="110" dirty="0"/>
              <a:t>SKEWNESS</a:t>
            </a:r>
          </a:p>
          <a:p>
            <a:pPr marL="73025">
              <a:lnSpc>
                <a:spcPct val="100000"/>
              </a:lnSpc>
              <a:spcBef>
                <a:spcPts val="55"/>
              </a:spcBef>
            </a:pPr>
            <a:r>
              <a:rPr sz="1300" spc="55" dirty="0"/>
              <a:t>APPLYING</a:t>
            </a:r>
            <a:r>
              <a:rPr sz="1300" spc="195" dirty="0"/>
              <a:t> </a:t>
            </a:r>
            <a:r>
              <a:rPr sz="1300" dirty="0"/>
              <a:t>POWER</a:t>
            </a:r>
            <a:r>
              <a:rPr sz="1300" spc="190" dirty="0"/>
              <a:t> </a:t>
            </a:r>
            <a:r>
              <a:rPr sz="1300" dirty="0"/>
              <a:t>TRANSFORMER</a:t>
            </a:r>
            <a:r>
              <a:rPr sz="1300" spc="204" dirty="0"/>
              <a:t> </a:t>
            </a:r>
            <a:r>
              <a:rPr sz="1300" dirty="0"/>
              <a:t>TO</a:t>
            </a:r>
            <a:r>
              <a:rPr sz="1300" spc="185" dirty="0"/>
              <a:t> </a:t>
            </a:r>
            <a:r>
              <a:rPr sz="1300" dirty="0"/>
              <a:t>REDUCE</a:t>
            </a:r>
            <a:r>
              <a:rPr sz="1300" spc="215" dirty="0"/>
              <a:t> </a:t>
            </a:r>
            <a:r>
              <a:rPr sz="1300" spc="70" dirty="0"/>
              <a:t>SKEWNESS</a:t>
            </a:r>
            <a:endParaRPr sz="1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747" y="2226563"/>
            <a:ext cx="1316735" cy="36286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7844" y="1834895"/>
            <a:ext cx="1306195" cy="315595"/>
          </a:xfrm>
          <a:prstGeom prst="rect">
            <a:avLst/>
          </a:prstGeom>
          <a:solidFill>
            <a:srgbClr val="FFFFFF"/>
          </a:solidFill>
          <a:ln w="10667">
            <a:solidFill>
              <a:srgbClr val="959EBA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335"/>
              </a:spcBef>
            </a:pPr>
            <a:r>
              <a:rPr sz="1450" spc="-10" dirty="0">
                <a:latin typeface="Georgia"/>
                <a:cs typeface="Georgia"/>
              </a:rPr>
              <a:t>Skewed</a:t>
            </a:r>
            <a:r>
              <a:rPr sz="1450" spc="-55" dirty="0">
                <a:latin typeface="Georgia"/>
                <a:cs typeface="Georgia"/>
              </a:rPr>
              <a:t> </a:t>
            </a:r>
            <a:r>
              <a:rPr sz="1450" spc="-20" dirty="0">
                <a:latin typeface="Georgia"/>
                <a:cs typeface="Georgia"/>
              </a:rPr>
              <a:t>Data</a:t>
            </a:r>
            <a:endParaRPr sz="145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0943" y="1834895"/>
            <a:ext cx="1971039" cy="315595"/>
          </a:xfrm>
          <a:prstGeom prst="rect">
            <a:avLst/>
          </a:prstGeom>
          <a:solidFill>
            <a:srgbClr val="FFFFFF"/>
          </a:solidFill>
          <a:ln w="10668">
            <a:solidFill>
              <a:srgbClr val="59678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335"/>
              </a:spcBef>
            </a:pPr>
            <a:r>
              <a:rPr sz="1450" spc="-10" dirty="0">
                <a:latin typeface="Georgia"/>
                <a:cs typeface="Georgia"/>
              </a:rPr>
              <a:t>Before</a:t>
            </a:r>
            <a:r>
              <a:rPr sz="1450" spc="-35" dirty="0">
                <a:latin typeface="Georgia"/>
                <a:cs typeface="Georgia"/>
              </a:rPr>
              <a:t> </a:t>
            </a:r>
            <a:r>
              <a:rPr sz="1450" spc="-10" dirty="0">
                <a:latin typeface="Georgia"/>
                <a:cs typeface="Georgia"/>
              </a:rPr>
              <a:t>Transformation</a:t>
            </a:r>
            <a:endParaRPr sz="1450">
              <a:latin typeface="Georgia"/>
              <a:cs typeface="Georgi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2820" y="2226564"/>
            <a:ext cx="1063752" cy="3553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235952" y="1834895"/>
            <a:ext cx="2204085" cy="315595"/>
          </a:xfrm>
          <a:prstGeom prst="rect">
            <a:avLst/>
          </a:prstGeom>
          <a:solidFill>
            <a:srgbClr val="FFFFFF"/>
          </a:solidFill>
          <a:ln w="10667">
            <a:solidFill>
              <a:srgbClr val="59678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335"/>
              </a:spcBef>
            </a:pPr>
            <a:r>
              <a:rPr sz="1450" dirty="0">
                <a:latin typeface="Georgia"/>
                <a:cs typeface="Georgia"/>
              </a:rPr>
              <a:t>After</a:t>
            </a:r>
            <a:r>
              <a:rPr sz="1450" spc="5" dirty="0">
                <a:latin typeface="Georgia"/>
                <a:cs typeface="Georgia"/>
              </a:rPr>
              <a:t> </a:t>
            </a:r>
            <a:r>
              <a:rPr sz="1450" spc="-10" dirty="0">
                <a:latin typeface="Georgia"/>
                <a:cs typeface="Georgia"/>
              </a:rPr>
              <a:t>Transformation</a:t>
            </a:r>
            <a:endParaRPr sz="1450"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50229" y="2824733"/>
            <a:ext cx="807720" cy="2391410"/>
            <a:chOff x="5650229" y="2824733"/>
            <a:chExt cx="807720" cy="2391410"/>
          </a:xfrm>
        </p:grpSpPr>
        <p:sp>
          <p:nvSpPr>
            <p:cNvPr id="9" name="object 9"/>
            <p:cNvSpPr/>
            <p:nvPr/>
          </p:nvSpPr>
          <p:spPr>
            <a:xfrm>
              <a:off x="5655563" y="2830067"/>
              <a:ext cx="797560" cy="2380615"/>
            </a:xfrm>
            <a:custGeom>
              <a:avLst/>
              <a:gdLst/>
              <a:ahLst/>
              <a:cxnLst/>
              <a:rect l="l" t="t" r="r" b="b"/>
              <a:pathLst>
                <a:path w="797560" h="2380615">
                  <a:moveTo>
                    <a:pt x="397764" y="2380487"/>
                  </a:moveTo>
                  <a:lnTo>
                    <a:pt x="397764" y="1786128"/>
                  </a:lnTo>
                  <a:lnTo>
                    <a:pt x="0" y="1786128"/>
                  </a:lnTo>
                  <a:lnTo>
                    <a:pt x="0" y="595883"/>
                  </a:lnTo>
                  <a:lnTo>
                    <a:pt x="397764" y="595883"/>
                  </a:lnTo>
                  <a:lnTo>
                    <a:pt x="397764" y="0"/>
                  </a:lnTo>
                  <a:lnTo>
                    <a:pt x="797051" y="1190243"/>
                  </a:lnTo>
                  <a:lnTo>
                    <a:pt x="397764" y="23804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55563" y="2830067"/>
              <a:ext cx="797560" cy="2380615"/>
            </a:xfrm>
            <a:custGeom>
              <a:avLst/>
              <a:gdLst/>
              <a:ahLst/>
              <a:cxnLst/>
              <a:rect l="l" t="t" r="r" b="b"/>
              <a:pathLst>
                <a:path w="797560" h="2380615">
                  <a:moveTo>
                    <a:pt x="0" y="595883"/>
                  </a:moveTo>
                  <a:lnTo>
                    <a:pt x="397764" y="595883"/>
                  </a:lnTo>
                  <a:lnTo>
                    <a:pt x="397764" y="0"/>
                  </a:lnTo>
                  <a:lnTo>
                    <a:pt x="797051" y="1190243"/>
                  </a:lnTo>
                  <a:lnTo>
                    <a:pt x="397764" y="2380487"/>
                  </a:lnTo>
                  <a:lnTo>
                    <a:pt x="397764" y="1786128"/>
                  </a:lnTo>
                  <a:lnTo>
                    <a:pt x="0" y="1786128"/>
                  </a:lnTo>
                  <a:lnTo>
                    <a:pt x="0" y="595883"/>
                  </a:lnTo>
                  <a:close/>
                </a:path>
              </a:pathLst>
            </a:custGeom>
            <a:ln w="10668">
              <a:solidFill>
                <a:srgbClr val="5234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6" y="2226564"/>
            <a:ext cx="676655" cy="35539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336</Words>
  <Application>Microsoft Office PowerPoint</Application>
  <PresentationFormat>Custom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Georgia</vt:lpstr>
      <vt:lpstr>Times New Roman</vt:lpstr>
      <vt:lpstr>Office Theme</vt:lpstr>
      <vt:lpstr>HOUSE PRICE PREDICTION</vt:lpstr>
      <vt:lpstr>THE PURPOSE IS TO PREDICT HOUSING PRICE USING R-2 SCORE</vt:lpstr>
      <vt:lpstr>ARCHITECTURE HERE WE DESCRIBE THE STEPS INVOLVED IN BUILDING MODEL</vt:lpstr>
      <vt:lpstr>DEALING WITH DIFFERENT TYPES OF DATA</vt:lpstr>
      <vt:lpstr>MISSING VALUE IMPUTATION OF TRAIN DATASET FILLING MISSING VALUE WITH MEAN AND MODE</vt:lpstr>
      <vt:lpstr>A GLANCE OF DATASET EXPLORATING DATASET IS THE FOUNDATION OF THE FOLLOWING PRE-PROCESSING AND MODELING</vt:lpstr>
      <vt:lpstr>ANALYSIS</vt:lpstr>
      <vt:lpstr>REMOVING OUTLIERS OF IMPORTANT - HIGHLY CORRELATED – FEATURES</vt:lpstr>
      <vt:lpstr>DEALING WITH SKEWNESS APPLYING POWER TRANSFORMER TO REDUCE SKEWNESS</vt:lpstr>
      <vt:lpstr>PRICE PREDICTION BY DIFFERENT MODEL</vt:lpstr>
      <vt:lpstr>Project Submitted By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house (2)</dc:title>
  <dc:creator>Umesh Gupta</dc:creator>
  <cp:lastModifiedBy>Arun Sharma</cp:lastModifiedBy>
  <cp:revision>1</cp:revision>
  <dcterms:created xsi:type="dcterms:W3CDTF">2022-08-08T07:31:54Z</dcterms:created>
  <dcterms:modified xsi:type="dcterms:W3CDTF">2022-08-08T09:19:25Z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2021-10-10T00:00:00Z</vt:filetime>
  </property>
  <property fmtid="{D5CDD505-2E9C-101B-9397-08002B2CF9AE}" pid="3" name="LastSaved">
    <vt:filetime>2022-08-08T00:00:00Z</vt:filetime>
  </property>
  <property fmtid="{D5CDD505-2E9C-101B-9397-08002B2CF9AE}" pid="4" name="Producer">
    <vt:lpwstr>Microsoft: Print To PDF</vt:lpwstr>
  </property>
</Properties>
</file>