
<file path=[Content_Types].xml><?xml version="1.0" encoding="utf-8"?>
<Types xmlns="http://schemas.openxmlformats.org/package/2006/content-types">
  <Override PartName="/_rels/.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23.png" ContentType="image/png"/>
  <Override PartName="/ppt/media/image8.png" ContentType="image/png"/>
  <Override PartName="/ppt/media/image10.jpeg" ContentType="image/jpeg"/>
  <Override PartName="/ppt/media/image14.png" ContentType="image/png"/>
  <Override PartName="/ppt/media/image1.png" ContentType="image/png"/>
  <Override PartName="/ppt/media/image21.png" ContentType="image/png"/>
  <Override PartName="/ppt/media/image2.png" ContentType="image/png"/>
  <Override PartName="/ppt/media/image7.png" ContentType="image/png"/>
  <Override PartName="/ppt/media/image22.png" ContentType="image/png"/>
  <Override PartName="/ppt/media/image3.jpeg" ContentType="image/jpeg"/>
  <Override PartName="/ppt/media/image16.png" ContentType="image/png"/>
  <Override PartName="/ppt/media/image6.jpeg" ContentType="image/jpeg"/>
  <Override PartName="/ppt/media/image12.png" ContentType="image/png"/>
  <Override PartName="/ppt/media/image4.png" ContentType="image/png"/>
  <Override PartName="/ppt/media/image11.png" ContentType="image/png"/>
  <Override PartName="/ppt/media/image13.png" ContentType="image/png"/>
  <Override PartName="/ppt/media/image15.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endParaRPr b="0" lang="en-US" sz="1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3884400" y="0"/>
            <a:ext cx="2971800" cy="457200"/>
          </a:xfrm>
          <a:prstGeom prst="rect">
            <a:avLst/>
          </a:prstGeom>
        </p:spPr>
        <p:txBody>
          <a:bodyPr lIns="90000" rIns="90000" tIns="46800" bIns="46800"/>
          <a:p>
            <a:pPr algn="r"/>
            <a:r>
              <a:rPr b="0" lang="en-US" sz="1200" spc="-1" strike="noStrike">
                <a:solidFill>
                  <a:srgbClr val="000000"/>
                </a:solidFill>
                <a:uFill>
                  <a:solidFill>
                    <a:srgbClr val="ffffff"/>
                  </a:solidFill>
                </a:uFill>
                <a:latin typeface="Calibri"/>
              </a:rPr>
              <a:t>&lt;date/time&gt;</a:t>
            </a:r>
            <a:endParaRPr b="0" lang="en-US" sz="1200" spc="-1" strike="noStrike">
              <a:solidFill>
                <a:srgbClr val="000000"/>
              </a:solidFill>
              <a:uFill>
                <a:solidFill>
                  <a:srgbClr val="ffffff"/>
                </a:solidFill>
              </a:uFill>
              <a:latin typeface="Calibri"/>
            </a:endParaRPr>
          </a:p>
        </p:txBody>
      </p:sp>
      <p:sp>
        <p:nvSpPr>
          <p:cNvPr id="42" name="PlaceHolder 4"/>
          <p:cNvSpPr>
            <a:spLocks noGrp="1"/>
          </p:cNvSpPr>
          <p:nvPr>
            <p:ph type="body"/>
          </p:nvPr>
        </p:nvSpPr>
        <p:spPr>
          <a:xfrm>
            <a:off x="685800" y="4343400"/>
            <a:ext cx="5486400" cy="4114800"/>
          </a:xfrm>
          <a:prstGeom prst="rect">
            <a:avLst/>
          </a:prstGeom>
        </p:spPr>
        <p:txBody>
          <a:bodyPr lIns="90000" rIns="90000" tIns="46800" bIns="46800"/>
          <a:p>
            <a:r>
              <a:rPr b="0" lang="en-US" sz="1200" spc="-1" strike="noStrike">
                <a:solidFill>
                  <a:srgbClr val="000000"/>
                </a:solidFill>
                <a:uFill>
                  <a:solidFill>
                    <a:srgbClr val="ffffff"/>
                  </a:solidFill>
                </a:uFill>
                <a:latin typeface="Calibri"/>
              </a:rPr>
              <a:t>Click to edit the notes format</a:t>
            </a:r>
            <a:endParaRPr b="0" lang="en-US" sz="1200" spc="-1" strike="noStrike">
              <a:solidFill>
                <a:srgbClr val="000000"/>
              </a:solidFill>
              <a:uFill>
                <a:solidFill>
                  <a:srgbClr val="ffffff"/>
                </a:solidFill>
              </a:uFill>
              <a:latin typeface="Calibri"/>
            </a:endParaRPr>
          </a:p>
        </p:txBody>
      </p:sp>
      <p:sp>
        <p:nvSpPr>
          <p:cNvPr id="43" name="PlaceHolder 5"/>
          <p:cNvSpPr>
            <a:spLocks noGrp="1"/>
          </p:cNvSpPr>
          <p:nvPr>
            <p:ph type="ftr"/>
          </p:nvPr>
        </p:nvSpPr>
        <p:spPr>
          <a:xfrm>
            <a:off x="-360" y="8685360"/>
            <a:ext cx="2971800" cy="457200"/>
          </a:xfrm>
          <a:prstGeom prst="rect">
            <a:avLst/>
          </a:prstGeom>
        </p:spPr>
        <p:txBody>
          <a:bodyPr lIns="90000" rIns="90000" tIns="46800" bIns="46800" anchor="b"/>
          <a:p>
            <a:pPr/>
            <a:endParaRPr b="0" lang="en-US" sz="1800" spc="-1" strike="noStrike">
              <a:solidFill>
                <a:srgbClr val="000000"/>
              </a:solidFill>
              <a:uFill>
                <a:solidFill>
                  <a:srgbClr val="ffffff"/>
                </a:solidFill>
              </a:uFill>
              <a:latin typeface="Calibri"/>
            </a:endParaRPr>
          </a:p>
        </p:txBody>
      </p:sp>
      <p:sp>
        <p:nvSpPr>
          <p:cNvPr id="44"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9E942D8B-E0C9-45F6-B18B-6E61A441C6DD}" type="slidenum">
              <a:rPr b="0" lang="en-US" sz="1200" spc="-1" strike="noStrike">
                <a:solidFill>
                  <a:srgbClr val="000000"/>
                </a:solidFill>
                <a:uFill>
                  <a:solidFill>
                    <a:srgbClr val="ffffff"/>
                  </a:solidFill>
                </a:uFill>
                <a:latin typeface="Calibri"/>
              </a:rPr>
              <a:t>&lt;number&gt;</a:t>
            </a:fld>
            <a:endParaRPr b="0" lang="en-US" sz="12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85800" y="4343400"/>
            <a:ext cx="5486400" cy="4114800"/>
          </a:xfrm>
          <a:prstGeom prst="rect">
            <a:avLst/>
          </a:prstGeom>
          <a:noFill/>
          <a:ln>
            <a:noFill/>
          </a:ln>
        </p:spPr>
        <p:txBody>
          <a:bodyPr/>
          <a:p>
            <a:pPr/>
            <a:r>
              <a:rPr b="0" lang="en-US" sz="1200" spc="-1" strike="noStrike">
                <a:solidFill>
                  <a:srgbClr val="000000"/>
                </a:solidFill>
                <a:uFill>
                  <a:solidFill>
                    <a:srgbClr val="ffffff"/>
                  </a:solidFill>
                </a:uFill>
                <a:latin typeface="Calibri"/>
              </a:rPr>
              <a:t>User Interface: Includes the address bar, back/forward button, bookmarking menu, etc. Every part of the browser display except the window where you see the requested page.</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Browser Engine: Marshals actions between the UI and the rendering engine.</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Rendering Engine: Responsible for displaying requested content. For eg. the rendering engine parses HTML and CSS, and displays the parsed content on the screen.</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Networking: For network calls such as HTTP requests, using different implementations for different platforms (behind a platform-independent interface).</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UI Backend: Used for drawing basic widgets like combo boxes and windows. This backend exposes a generic interface that is not platform specific. Underneath it uses operating system user interface methods.</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JavaScript Engine: Interpreter used to parse and execute JavaScript code.</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Data Storage: This is a persistence layer. The browser may need to save data locally, such as cookies. Browsers also support storage mechanisms such as localStorage, IndexedDB and FileSystem.</a:t>
            </a:r>
            <a:endParaRPr b="0" lang="en-US" sz="1200" spc="-1" strike="noStrike">
              <a:solidFill>
                <a:srgbClr val="000000"/>
              </a:solidFill>
              <a:uFill>
                <a:solidFill>
                  <a:srgbClr val="ffffff"/>
                </a:solidFill>
              </a:uFill>
              <a:latin typeface="Calibri"/>
            </a:endParaRPr>
          </a:p>
        </p:txBody>
      </p:sp>
      <p:sp>
        <p:nvSpPr>
          <p:cNvPr id="111" name="CustomShape 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16E09ADD-FCF2-4DCD-AB13-9EF585DFC06D}" type="slidenum">
              <a:rPr b="0" lang="en-US" sz="1200" spc="-1" strike="noStrike">
                <a:solidFill>
                  <a:srgbClr val="000000"/>
                </a:solidFill>
                <a:uFill>
                  <a:solidFill>
                    <a:srgbClr val="ffffff"/>
                  </a:solidFill>
                </a:uFill>
                <a:latin typeface="Calibri"/>
              </a:rPr>
              <a:t>&lt;number&gt;</a:t>
            </a:fld>
            <a:endParaRPr b="0" lang="en-US" sz="1200" spc="-1" strike="noStrike">
              <a:solidFill>
                <a:srgbClr val="000000"/>
              </a:solidFill>
              <a:uFill>
                <a:solidFill>
                  <a:srgbClr val="ffffff"/>
                </a:solidFill>
              </a:uFill>
              <a:latin typeface="Calibri"/>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85800" y="4343400"/>
            <a:ext cx="5486400" cy="4114800"/>
          </a:xfrm>
          <a:prstGeom prst="rect">
            <a:avLst/>
          </a:prstGeom>
          <a:noFill/>
          <a:ln>
            <a:noFill/>
          </a:ln>
        </p:spPr>
        <p:txBody>
          <a:bodyPr/>
          <a:p>
            <a:pPr/>
            <a:r>
              <a:rPr b="1" lang="en-US" sz="1200" spc="-1" strike="noStrike">
                <a:solidFill>
                  <a:srgbClr val="000000"/>
                </a:solidFill>
                <a:uFill>
                  <a:solidFill>
                    <a:srgbClr val="ffffff"/>
                  </a:solidFill>
                </a:uFill>
                <a:latin typeface="Calibri"/>
              </a:rPr>
              <a:t>Round-robin</a:t>
            </a:r>
            <a:r>
              <a:rPr b="0" lang="en-US" sz="1200" spc="-1" strike="noStrike">
                <a:solidFill>
                  <a:srgbClr val="000000"/>
                </a:solidFill>
                <a:uFill>
                  <a:solidFill>
                    <a:srgbClr val="ffffff"/>
                  </a:solidFill>
                </a:uFill>
                <a:latin typeface="Calibri"/>
              </a:rPr>
              <a:t> DNS is a solution where the DNS lookup returns multiple IP addresses, rather than just one. For example, facebook.com actually maps to four IP addresses.</a:t>
            </a:r>
            <a:endParaRPr b="0" lang="en-US" sz="1200" spc="-1" strike="noStrike">
              <a:solidFill>
                <a:srgbClr val="000000"/>
              </a:solidFill>
              <a:uFill>
                <a:solidFill>
                  <a:srgbClr val="ffffff"/>
                </a:solidFill>
              </a:uFill>
              <a:latin typeface="Calibri"/>
            </a:endParaRPr>
          </a:p>
          <a:p>
            <a:pPr/>
            <a:r>
              <a:rPr b="1" lang="en-US" sz="1200" spc="-1" strike="noStrike">
                <a:solidFill>
                  <a:srgbClr val="000000"/>
                </a:solidFill>
                <a:uFill>
                  <a:solidFill>
                    <a:srgbClr val="ffffff"/>
                  </a:solidFill>
                </a:uFill>
                <a:latin typeface="Calibri"/>
              </a:rPr>
              <a:t>Load-balancer</a:t>
            </a:r>
            <a:r>
              <a:rPr b="0" lang="en-US" sz="1200" spc="-1" strike="noStrike">
                <a:solidFill>
                  <a:srgbClr val="000000"/>
                </a:solidFill>
                <a:uFill>
                  <a:solidFill>
                    <a:srgbClr val="ffffff"/>
                  </a:solidFill>
                </a:uFill>
                <a:latin typeface="Calibri"/>
              </a:rPr>
              <a:t> is the piece of hardware that listens on a particular IP address and forwards the requests to other servers. Major sites will typically use expensive high-performance load balancers.</a:t>
            </a: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Geographic DNS improves scalability by mapping a domain name to different IP addresses, depending on the client’s geographic location. This is great for hosting static content so that different servers don’t have to update shared state.</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p:txBody>
      </p:sp>
      <p:sp>
        <p:nvSpPr>
          <p:cNvPr id="107" name="CustomShape 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E647A646-8B51-437D-9AD7-E5B616FA24E0}" type="slidenum">
              <a:rPr b="0" lang="en-US" sz="1200" spc="-1" strike="noStrike">
                <a:solidFill>
                  <a:srgbClr val="000000"/>
                </a:solidFill>
                <a:uFill>
                  <a:solidFill>
                    <a:srgbClr val="ffffff"/>
                  </a:solidFill>
                </a:uFill>
                <a:latin typeface="Calibri"/>
              </a:rPr>
              <a:t>&lt;number&gt;</a:t>
            </a:fld>
            <a:endParaRPr b="0" lang="en-US" sz="1200" spc="-1" strike="noStrike">
              <a:solidFill>
                <a:srgbClr val="000000"/>
              </a:solidFill>
              <a:uFill>
                <a:solidFill>
                  <a:srgbClr val="ffffff"/>
                </a:solidFill>
              </a:uFill>
              <a:latin typeface="Calibri"/>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85800" y="4343400"/>
            <a:ext cx="5486400" cy="4114800"/>
          </a:xfrm>
          <a:prstGeom prst="rect">
            <a:avLst/>
          </a:prstGeom>
          <a:noFill/>
          <a:ln>
            <a:noFill/>
          </a:ln>
        </p:spPr>
        <p:txBody>
          <a:bodyPr/>
          <a:p>
            <a:pPr/>
            <a:r>
              <a:rPr b="0" lang="en-US" sz="1200" spc="-1" strike="noStrike">
                <a:solidFill>
                  <a:srgbClr val="000000"/>
                </a:solidFill>
                <a:uFill>
                  <a:solidFill>
                    <a:srgbClr val="ffffff"/>
                  </a:solidFill>
                </a:uFill>
                <a:latin typeface="Calibri"/>
              </a:rPr>
              <a:t>Once the browser receives the IP address of the destination server, it takes that and the given port number from the URL (the HTTP protocol defaults to port 80, and HTTPS to port 443), and makes a call to the system library function named socket and requests a TCP socket stream.</a:t>
            </a: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The client computer sends a ClientHello message to the server with its TLS version, list of cipher algorithms and compression methods available.</a:t>
            </a:r>
            <a:endParaRPr b="0" lang="en-US" sz="1200" spc="-1" strike="noStrike">
              <a:solidFill>
                <a:srgbClr val="000000"/>
              </a:solidFill>
              <a:uFill>
                <a:solidFill>
                  <a:srgbClr val="ffffff"/>
                </a:solidFill>
              </a:uFill>
              <a:latin typeface="Calibri"/>
            </a:endParaRPr>
          </a:p>
          <a:p>
            <a:pPr/>
            <a:r>
              <a:rPr b="0" lang="en-US" sz="1200" spc="-1" strike="noStrike">
                <a:solidFill>
                  <a:srgbClr val="000000"/>
                </a:solidFill>
                <a:uFill>
                  <a:solidFill>
                    <a:srgbClr val="ffffff"/>
                  </a:solidFill>
                </a:uFill>
                <a:latin typeface="Calibri"/>
              </a:rPr>
              <a:t>The server replies with a ServerHello message to the client with the TLS version, selected cipher, selected compression methods and the server's public certificate signed by a CA</a:t>
            </a:r>
            <a:endParaRPr b="0" lang="en-US" sz="1200" spc="-1" strike="noStrike">
              <a:solidFill>
                <a:srgbClr val="000000"/>
              </a:solidFill>
              <a:uFill>
                <a:solidFill>
                  <a:srgbClr val="ffffff"/>
                </a:solidFill>
              </a:uFill>
              <a:latin typeface="Calibri"/>
            </a:endParaRPr>
          </a:p>
          <a:p>
            <a:pPr/>
            <a:endParaRPr b="0" lang="en-US" sz="1200" spc="-1" strike="noStrike">
              <a:solidFill>
                <a:srgbClr val="000000"/>
              </a:solidFill>
              <a:uFill>
                <a:solidFill>
                  <a:srgbClr val="ffffff"/>
                </a:solidFill>
              </a:uFill>
              <a:latin typeface="Calibri"/>
            </a:endParaRPr>
          </a:p>
        </p:txBody>
      </p:sp>
      <p:sp>
        <p:nvSpPr>
          <p:cNvPr id="109" name="CustomShape 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CA71F149-056C-4695-B39C-825ECE1B66FA}" type="slidenum">
              <a:rPr b="0" lang="en-US" sz="1200" spc="-1" strike="noStrike">
                <a:solidFill>
                  <a:srgbClr val="000000"/>
                </a:solidFill>
                <a:uFill>
                  <a:solidFill>
                    <a:srgbClr val="ffffff"/>
                  </a:solidFill>
                </a:uFill>
                <a:latin typeface="Calibri"/>
              </a:rPr>
              <a:t>&lt;number&gt;</a:t>
            </a:fld>
            <a:endParaRPr b="0" lang="en-US" sz="1200" spc="-1" strike="noStrike">
              <a:solidFill>
                <a:srgbClr val="000000"/>
              </a:solidFill>
              <a:uFill>
                <a:solidFill>
                  <a:srgbClr val="ffffff"/>
                </a:solidFill>
              </a:uFill>
              <a:latin typeface="Calibri"/>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6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6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600200"/>
            <a:ext cx="5672520" cy="4525920"/>
          </a:xfrm>
          <a:prstGeom prst="rect">
            <a:avLst/>
          </a:prstGeom>
          <a:ln>
            <a:noFill/>
          </a:ln>
        </p:spPr>
      </p:pic>
      <p:pic>
        <p:nvPicPr>
          <p:cNvPr id="38" name="" descr=""/>
          <p:cNvPicPr/>
          <p:nvPr/>
        </p:nvPicPr>
        <p:blipFill>
          <a:blip r:embed="rId3"/>
          <a:stretch/>
        </p:blipFill>
        <p:spPr>
          <a:xfrm>
            <a:off x="1735560" y="1600200"/>
            <a:ext cx="5672520" cy="4525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600" cy="4525920"/>
          </a:xfrm>
          <a:prstGeom prst="rect">
            <a:avLst/>
          </a:prstGeom>
        </p:spPr>
        <p:txBody>
          <a:bodyPr lIns="0" rIns="0" tIns="0" bIns="0" anchor="ctr"/>
          <a:p>
            <a:pPr algn="ctr">
              <a:spcBef>
                <a:spcPts val="799"/>
              </a:spcBef>
            </a:pPr>
            <a:endParaRPr b="0" lang="en-US" sz="32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6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320"/>
            <a:ext cx="8229600" cy="5299560"/>
          </a:xfrm>
          <a:prstGeom prst="rect">
            <a:avLst/>
          </a:prstGeom>
        </p:spPr>
        <p:txBody>
          <a:bodyPr lIns="0" rIns="0" tIns="0" bIns="0" anchor="ctr"/>
          <a:p>
            <a:pPr algn="ctr">
              <a:spcBef>
                <a:spcPts val="799"/>
              </a:spcBef>
            </a:pPr>
            <a:endParaRPr b="0" lang="en-US" sz="3200" spc="-1" strike="noStrike">
              <a:solidFill>
                <a:srgbClr val="000000"/>
              </a:solidFill>
              <a:uFill>
                <a:solidFill>
                  <a:srgbClr val="ffffff"/>
                </a:solidFill>
              </a:u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92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b="0" lang="en-US" sz="44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600" cy="2158560"/>
          </a:xfrm>
          <a:prstGeom prst="rect">
            <a:avLst/>
          </a:prstGeom>
        </p:spPr>
        <p:txBody>
          <a:bodyPr lIns="90000" rIns="90000" tIns="46800" bIns="46800">
            <a:normAutofit/>
          </a:bodyPr>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320"/>
            <a:ext cx="8229600" cy="1143000"/>
          </a:xfrm>
          <a:prstGeom prst="rect">
            <a:avLst/>
          </a:prstGeom>
        </p:spPr>
        <p:txBody>
          <a:bodyPr lIns="90000" rIns="90000" tIns="46800" bIns="46800" anchor="ctr"/>
          <a:p>
            <a:pPr algn="ctr"/>
            <a:r>
              <a:rPr b="0" lang="en-US" sz="4400" spc="-1" strike="noStrike">
                <a:solidFill>
                  <a:srgbClr val="000000"/>
                </a:solidFill>
                <a:uFill>
                  <a:solidFill>
                    <a:srgbClr val="ffffff"/>
                  </a:solidFill>
                </a:uFill>
                <a:latin typeface="Calibri"/>
              </a:rPr>
              <a:t>Click to edit the title text format</a:t>
            </a:r>
            <a:endParaRPr b="0" lang="en-US" sz="44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457200" y="1600200"/>
            <a:ext cx="8229600" cy="4525920"/>
          </a:xfrm>
          <a:prstGeom prst="rect">
            <a:avLst/>
          </a:prstGeom>
        </p:spPr>
        <p:txBody>
          <a:bodyPr lIns="90000" rIns="90000" tIns="46800" bIns="46800">
            <a:normAutofit/>
          </a:bodyPr>
          <a:p>
            <a:pPr marL="342720" indent="-342720">
              <a:spcBef>
                <a:spcPts val="799"/>
              </a:spcBef>
              <a:buClr>
                <a:srgbClr val="000000"/>
              </a:buClr>
              <a:buFont typeface="Arial"/>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742680" indent="-285480">
              <a:spcBef>
                <a:spcPts val="799"/>
              </a:spcBef>
              <a:buClr>
                <a:srgbClr val="000000"/>
              </a:buClr>
              <a:buFont typeface="Arial"/>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143000" indent="-228600">
              <a:spcBef>
                <a:spcPts val="799"/>
              </a:spcBef>
              <a:buClr>
                <a:srgbClr val="000000"/>
              </a:buClr>
              <a:buFont typeface="Arial"/>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600200" indent="-228600">
              <a:spcBef>
                <a:spcPts val="799"/>
              </a:spcBef>
              <a:buClr>
                <a:srgbClr val="000000"/>
              </a:buClr>
              <a:buFont typeface="Arial"/>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057400" indent="-228600">
              <a:spcBef>
                <a:spcPts val="799"/>
              </a:spcBef>
              <a:buClr>
                <a:srgbClr val="000000"/>
              </a:buClr>
              <a:buFont typeface="Arial"/>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057400" indent="-228600">
              <a:spcBef>
                <a:spcPts val="799"/>
              </a:spcBef>
              <a:buClr>
                <a:srgbClr val="000000"/>
              </a:buClr>
              <a:buFont typeface="Arial"/>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lvl="6" marL="2057400" indent="-228600">
              <a:spcBef>
                <a:spcPts val="799"/>
              </a:spcBef>
              <a:buClr>
                <a:srgbClr val="000000"/>
              </a:buClr>
              <a:buFont typeface="Arial"/>
              <a:buChar char="»"/>
            </a:pPr>
            <a:r>
              <a:rPr b="0" lang="en-US" sz="3200" spc="-1" strike="noStrike">
                <a:solidFill>
                  <a:srgbClr val="000000"/>
                </a:solidFill>
                <a:uFill>
                  <a:solidFill>
                    <a:srgbClr val="ffffff"/>
                  </a:solidFill>
                </a:uFill>
                <a:latin typeface="Calibri"/>
              </a:rPr>
              <a:t>Seventh Outline Level</a:t>
            </a:r>
            <a:endParaRPr b="0" lang="en-US" sz="32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456840" y="6356520"/>
            <a:ext cx="2133720" cy="365040"/>
          </a:xfrm>
          <a:prstGeom prst="rect">
            <a:avLst/>
          </a:prstGeom>
        </p:spPr>
        <p:txBody>
          <a:bodyPr lIns="90000" rIns="90000" tIns="46800" bIns="46800" anchor="ctr"/>
          <a:p>
            <a:pPr/>
            <a:r>
              <a:rPr b="0" lang="en-US" sz="1200" spc="-1" strike="noStrike">
                <a:solidFill>
                  <a:srgbClr val="898989"/>
                </a:solidFill>
                <a:uFill>
                  <a:solidFill>
                    <a:srgbClr val="ffffff"/>
                  </a:solidFill>
                </a:uFill>
                <a:latin typeface="Calibri"/>
              </a:rPr>
              <a:t>&lt;date/time&gt;</a:t>
            </a:r>
            <a:endParaRPr b="0" lang="en-US" sz="1200" spc="-1" strike="noStrike">
              <a:solidFill>
                <a:srgbClr val="000000"/>
              </a:solidFill>
              <a:uFill>
                <a:solidFill>
                  <a:srgbClr val="ffffff"/>
                </a:solidFill>
              </a:uFill>
              <a:latin typeface="Calibri"/>
            </a:endParaRPr>
          </a:p>
        </p:txBody>
      </p:sp>
      <p:sp>
        <p:nvSpPr>
          <p:cNvPr id="3" name="PlaceHolder 4"/>
          <p:cNvSpPr>
            <a:spLocks noGrp="1"/>
          </p:cNvSpPr>
          <p:nvPr>
            <p:ph type="ftr"/>
          </p:nvPr>
        </p:nvSpPr>
        <p:spPr>
          <a:xfrm>
            <a:off x="3124080" y="6356520"/>
            <a:ext cx="2895840" cy="365040"/>
          </a:xfrm>
          <a:prstGeom prst="rect">
            <a:avLst/>
          </a:prstGeom>
        </p:spPr>
        <p:txBody>
          <a:bodyPr lIns="90000" rIns="90000" tIns="46800" bIns="46800" anchor="ctr"/>
          <a:p>
            <a:pPr/>
            <a:endParaRPr b="0" lang="en-US" sz="1800" spc="-1" strike="noStrike">
              <a:solidFill>
                <a:srgbClr val="000000"/>
              </a:solidFill>
              <a:uFill>
                <a:solidFill>
                  <a:srgbClr val="ffffff"/>
                </a:solidFill>
              </a:uFill>
              <a:latin typeface="Calibri"/>
            </a:endParaRPr>
          </a:p>
        </p:txBody>
      </p:sp>
      <p:sp>
        <p:nvSpPr>
          <p:cNvPr id="4" name="PlaceHolder 5"/>
          <p:cNvSpPr>
            <a:spLocks noGrp="1"/>
          </p:cNvSpPr>
          <p:nvPr>
            <p:ph type="sldNum"/>
          </p:nvPr>
        </p:nvSpPr>
        <p:spPr>
          <a:xfrm>
            <a:off x="6552720" y="6356520"/>
            <a:ext cx="2133720" cy="365040"/>
          </a:xfrm>
          <a:prstGeom prst="rect">
            <a:avLst/>
          </a:prstGeom>
        </p:spPr>
        <p:txBody>
          <a:bodyPr lIns="90000" rIns="90000" tIns="46800" bIns="46800" anchor="ctr"/>
          <a:p>
            <a:pPr algn="r"/>
            <a:fld id="{90E91161-5698-41A6-9B24-85C808CBEB06}" type="slidenum">
              <a:rPr b="0" lang="en-US" sz="1200" spc="-1" strike="noStrike">
                <a:solidFill>
                  <a:srgbClr val="898989"/>
                </a:solidFill>
                <a:uFill>
                  <a:solidFill>
                    <a:srgbClr val="ffffff"/>
                  </a:solidFill>
                </a:uFill>
                <a:latin typeface="Calibri"/>
              </a:rPr>
              <a:t>&lt;number&gt;</a:t>
            </a:fld>
            <a:endParaRPr b="0" lang="en-US" sz="12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hyperlink" Target="http://igoro.com/archive/what-really-happens-when-you-navigate-to-a-url/" TargetMode="External"/><Relationship Id="rId2" Type="http://schemas.openxmlformats.org/officeDocument/2006/relationships/hyperlink" Target="https://github.com/alex/what-happens-when" TargetMode="External"/><Relationship Id="rId3" Type="http://schemas.openxmlformats.org/officeDocument/2006/relationships/hyperlink" Target="https://github.com/arunsingh/web_underhood" TargetMode="External"/><Relationship Id="rId4"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700200" y="1590480"/>
            <a:ext cx="7772400" cy="1469880"/>
          </a:xfrm>
          <a:prstGeom prst="rect">
            <a:avLst/>
          </a:prstGeom>
          <a:noFill/>
          <a:ln>
            <a:noFill/>
          </a:ln>
        </p:spPr>
        <p:txBody>
          <a:bodyPr anchor="ctr"/>
          <a:p>
            <a:pPr algn="ctr"/>
            <a:r>
              <a:rPr b="1" lang="en-US" sz="4000" spc="-1" strike="noStrike">
                <a:solidFill>
                  <a:srgbClr val="000000"/>
                </a:solidFill>
                <a:uFill>
                  <a:solidFill>
                    <a:srgbClr val="ffffff"/>
                  </a:solidFill>
                </a:uFill>
                <a:latin typeface="Calibri"/>
              </a:rPr>
              <a:t>Web Browsers Internals</a:t>
            </a:r>
            <a:br/>
            <a:r>
              <a:rPr b="0" lang="en-US" sz="2200" spc="-1" strike="noStrike">
                <a:solidFill>
                  <a:srgbClr val="000000"/>
                </a:solidFill>
                <a:uFill>
                  <a:solidFill>
                    <a:srgbClr val="ffffff"/>
                  </a:solidFill>
                </a:uFill>
                <a:latin typeface="Calibri"/>
              </a:rPr>
              <a:t>Under the Cover</a:t>
            </a:r>
            <a:br/>
            <a:br/>
            <a:r>
              <a:rPr b="0" lang="en-US" sz="2200" spc="-1" strike="noStrike">
                <a:solidFill>
                  <a:srgbClr val="000000"/>
                </a:solidFill>
                <a:uFill>
                  <a:solidFill>
                    <a:srgbClr val="ffffff"/>
                  </a:solidFill>
                </a:uFill>
                <a:latin typeface="Calibri"/>
              </a:rPr>
              <a:t>- Arun Singh | twitter: @aruns89</a:t>
            </a:r>
            <a:endParaRPr b="0" lang="en-US" sz="2200" spc="-1" strike="noStrike">
              <a:solidFill>
                <a:srgbClr val="000000"/>
              </a:solidFill>
              <a:uFill>
                <a:solidFill>
                  <a:srgbClr val="ffffff"/>
                </a:solidFill>
              </a:uFill>
              <a:latin typeface="Calibri"/>
            </a:endParaRPr>
          </a:p>
        </p:txBody>
      </p:sp>
      <p:pic>
        <p:nvPicPr>
          <p:cNvPr id="46" name="Picture 2" descr="under-hood.jpg"/>
          <p:cNvPicPr/>
          <p:nvPr/>
        </p:nvPicPr>
        <p:blipFill>
          <a:blip r:embed="rId1"/>
          <a:stretch/>
        </p:blipFill>
        <p:spPr>
          <a:xfrm>
            <a:off x="5541840" y="4506840"/>
            <a:ext cx="3602160" cy="23511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GET’ting the page</a:t>
            </a:r>
            <a:endParaRPr b="0" lang="en-US" sz="4400" spc="-1" strike="noStrike">
              <a:solidFill>
                <a:srgbClr val="000000"/>
              </a:solidFill>
              <a:uFill>
                <a:solidFill>
                  <a:srgbClr val="ffffff"/>
                </a:solidFill>
              </a:uFill>
              <a:latin typeface="Calibri"/>
            </a:endParaRPr>
          </a:p>
        </p:txBody>
      </p:sp>
      <p:pic>
        <p:nvPicPr>
          <p:cNvPr id="66" name="Picture 2" descr="req headers.png"/>
          <p:cNvPicPr/>
          <p:nvPr/>
        </p:nvPicPr>
        <p:blipFill>
          <a:blip r:embed="rId1"/>
          <a:stretch/>
        </p:blipFill>
        <p:spPr>
          <a:xfrm>
            <a:off x="1168560" y="1595520"/>
            <a:ext cx="6624360" cy="1770120"/>
          </a:xfrm>
          <a:prstGeom prst="rect">
            <a:avLst/>
          </a:prstGeom>
          <a:ln>
            <a:noFill/>
          </a:ln>
        </p:spPr>
      </p:pic>
      <p:sp>
        <p:nvSpPr>
          <p:cNvPr id="67" name="CustomShape 2"/>
          <p:cNvSpPr/>
          <p:nvPr/>
        </p:nvSpPr>
        <p:spPr>
          <a:xfrm>
            <a:off x="2552760" y="3975120"/>
            <a:ext cx="4173480" cy="119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85480" indent="-285480">
              <a:buClr>
                <a:srgbClr val="000000"/>
              </a:buClr>
              <a:buFont typeface="Arial"/>
              <a:buChar char="•"/>
            </a:pPr>
            <a:r>
              <a:rPr b="0" lang="en-US" sz="1800" spc="-1" strike="noStrike">
                <a:solidFill>
                  <a:srgbClr val="000000"/>
                </a:solidFill>
                <a:uFill>
                  <a:solidFill>
                    <a:srgbClr val="ffffff"/>
                  </a:solidFill>
                </a:uFill>
                <a:latin typeface="Calibri"/>
              </a:rPr>
              <a:t>Identify the browser</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Accepted response</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Supported encoding</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Cookie info</a:t>
            </a:r>
            <a:endParaRPr b="0" lang="en-US" sz="18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Server response handler</a:t>
            </a:r>
            <a:endParaRPr b="0" lang="en-US" sz="4400" spc="-1" strike="noStrike">
              <a:solidFill>
                <a:srgbClr val="000000"/>
              </a:solidFill>
              <a:uFill>
                <a:solidFill>
                  <a:srgbClr val="ffffff"/>
                </a:solidFill>
              </a:uFill>
              <a:latin typeface="Calibri"/>
            </a:endParaRPr>
          </a:p>
        </p:txBody>
      </p:sp>
      <p:sp>
        <p:nvSpPr>
          <p:cNvPr id="69" name="CustomShape 2"/>
          <p:cNvSpPr/>
          <p:nvPr/>
        </p:nvSpPr>
        <p:spPr>
          <a:xfrm>
            <a:off x="1092240" y="1790640"/>
            <a:ext cx="7200720" cy="3660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85480" indent="-285480">
              <a:buClr>
                <a:srgbClr val="000000"/>
              </a:buClr>
              <a:buFont typeface="Arial"/>
              <a:buChar char="•"/>
            </a:pPr>
            <a:r>
              <a:rPr b="0" lang="en-US" sz="1800" spc="-1" strike="noStrike">
                <a:solidFill>
                  <a:srgbClr val="000000"/>
                </a:solidFill>
                <a:uFill>
                  <a:solidFill>
                    <a:srgbClr val="ffffff"/>
                  </a:solidFill>
                </a:uFill>
                <a:latin typeface="Calibri"/>
              </a:rPr>
              <a:t>HTTP Daemon server (Apache or nginx)</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Breaks down the request headers (methods/path)</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Pull content based on requested path (/)</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lvl="1" marL="28548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The server parses the file according to the request handler. </a:t>
            </a:r>
            <a:endParaRPr b="0" lang="en-US" sz="1800" spc="-1" strike="noStrike">
              <a:solidFill>
                <a:srgbClr val="000000"/>
              </a:solidFill>
              <a:uFill>
                <a:solidFill>
                  <a:srgbClr val="ffffff"/>
                </a:solidFill>
              </a:uFill>
              <a:latin typeface="Calibri"/>
            </a:endParaRPr>
          </a:p>
          <a:p>
            <a:pPr lvl="2" marL="74268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Eg. PHP, ASP.NET etc </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In the case of PHP interpret the index file and stream the output</a:t>
            </a:r>
            <a:endParaRPr b="0" lang="en-US" sz="1800" spc="-1" strike="noStrike">
              <a:solidFill>
                <a:srgbClr val="000000"/>
              </a:solidFill>
              <a:uFill>
                <a:solidFill>
                  <a:srgbClr val="ffffff"/>
                </a:solidFill>
              </a:uFill>
              <a:latin typeface="Calibri"/>
            </a:endParaRPr>
          </a:p>
          <a:p>
            <a:pPr lvl="1" marL="285480" indent="-285480">
              <a:lnSpc>
                <a:spcPct val="100000"/>
              </a:lnSpc>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Downloading page……</a:t>
            </a:r>
            <a:endParaRPr b="0" lang="en-US" sz="4400" spc="-1" strike="noStrike">
              <a:solidFill>
                <a:srgbClr val="000000"/>
              </a:solidFill>
              <a:uFill>
                <a:solidFill>
                  <a:srgbClr val="ffffff"/>
                </a:solidFill>
              </a:uFill>
              <a:latin typeface="Calibri"/>
            </a:endParaRPr>
          </a:p>
        </p:txBody>
      </p:sp>
      <p:pic>
        <p:nvPicPr>
          <p:cNvPr id="71" name="Picture 2" descr="giphy.gif"/>
          <p:cNvPicPr/>
          <p:nvPr/>
        </p:nvPicPr>
        <p:blipFill>
          <a:blip r:embed="rId1"/>
          <a:stretch/>
        </p:blipFill>
        <p:spPr>
          <a:xfrm>
            <a:off x="2379600" y="2089080"/>
            <a:ext cx="4572000" cy="34290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Server Response</a:t>
            </a:r>
            <a:endParaRPr b="0" lang="en-US" sz="4400" spc="-1" strike="noStrike">
              <a:solidFill>
                <a:srgbClr val="000000"/>
              </a:solidFill>
              <a:uFill>
                <a:solidFill>
                  <a:srgbClr val="ffffff"/>
                </a:solidFill>
              </a:uFill>
              <a:latin typeface="Calibri"/>
            </a:endParaRPr>
          </a:p>
        </p:txBody>
      </p:sp>
      <p:pic>
        <p:nvPicPr>
          <p:cNvPr id="73" name="Picture 3" descr="serv response.png"/>
          <p:cNvPicPr/>
          <p:nvPr/>
        </p:nvPicPr>
        <p:blipFill>
          <a:blip r:embed="rId1"/>
          <a:stretch/>
        </p:blipFill>
        <p:spPr>
          <a:xfrm>
            <a:off x="685800" y="1417680"/>
            <a:ext cx="5626080" cy="2817720"/>
          </a:xfrm>
          <a:prstGeom prst="rect">
            <a:avLst/>
          </a:prstGeom>
          <a:ln>
            <a:noFill/>
          </a:ln>
        </p:spPr>
      </p:pic>
      <p:pic>
        <p:nvPicPr>
          <p:cNvPr id="74" name="Picture 4" descr="HTMl.png"/>
          <p:cNvPicPr/>
          <p:nvPr/>
        </p:nvPicPr>
        <p:blipFill>
          <a:blip r:embed="rId2"/>
          <a:stretch/>
        </p:blipFill>
        <p:spPr>
          <a:xfrm>
            <a:off x="3365640" y="4457880"/>
            <a:ext cx="4997160" cy="1706400"/>
          </a:xfrm>
          <a:prstGeom prst="rect">
            <a:avLst/>
          </a:prstGeom>
          <a:ln>
            <a:noFill/>
          </a:ln>
        </p:spPr>
      </p:pic>
      <p:sp>
        <p:nvSpPr>
          <p:cNvPr id="75" name="CustomShape 2"/>
          <p:cNvSpPr/>
          <p:nvPr/>
        </p:nvSpPr>
        <p:spPr>
          <a:xfrm>
            <a:off x="685800" y="4800600"/>
            <a:ext cx="22226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800" spc="-1" strike="noStrike">
                <a:solidFill>
                  <a:srgbClr val="000000"/>
                </a:solidFill>
                <a:uFill>
                  <a:solidFill>
                    <a:srgbClr val="ffffff"/>
                  </a:solidFill>
                </a:uFill>
                <a:latin typeface="Calibri"/>
              </a:rPr>
              <a:t>Decompressed gzip</a:t>
            </a:r>
            <a:endParaRPr b="0" lang="en-US" sz="18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Browser Re-entry</a:t>
            </a:r>
            <a:endParaRPr b="0" lang="en-US" sz="4400" spc="-1" strike="noStrike">
              <a:solidFill>
                <a:srgbClr val="000000"/>
              </a:solidFill>
              <a:uFill>
                <a:solidFill>
                  <a:srgbClr val="ffffff"/>
                </a:solidFill>
              </a:uFill>
              <a:latin typeface="Calibri"/>
            </a:endParaRPr>
          </a:p>
        </p:txBody>
      </p:sp>
      <p:sp>
        <p:nvSpPr>
          <p:cNvPr id="77" name="CustomShape 2"/>
          <p:cNvSpPr/>
          <p:nvPr/>
        </p:nvSpPr>
        <p:spPr>
          <a:xfrm>
            <a:off x="1092240" y="1768320"/>
            <a:ext cx="7200720" cy="2014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800" spc="-1" strike="noStrike">
                <a:solidFill>
                  <a:srgbClr val="000000"/>
                </a:solidFill>
                <a:uFill>
                  <a:solidFill>
                    <a:srgbClr val="ffffff"/>
                  </a:solidFill>
                </a:uFill>
                <a:latin typeface="Calibri"/>
              </a:rPr>
              <a:t>Tasks</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1" lang="en-US" sz="1800" spc="-1" strike="noStrike">
                <a:solidFill>
                  <a:srgbClr val="000000"/>
                </a:solidFill>
                <a:uFill>
                  <a:solidFill>
                    <a:srgbClr val="ffffff"/>
                  </a:solidFill>
                </a:uFill>
                <a:latin typeface="Calibri"/>
              </a:rPr>
              <a:t>Parsing</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lvl="1" marL="74268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HTML, CSS, JS</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1" lang="en-US" sz="1800" spc="-1" strike="noStrike">
                <a:solidFill>
                  <a:srgbClr val="000000"/>
                </a:solidFill>
                <a:uFill>
                  <a:solidFill>
                    <a:srgbClr val="ffffff"/>
                  </a:solidFill>
                </a:uFill>
                <a:latin typeface="Calibri"/>
              </a:rPr>
              <a:t>Rendering</a:t>
            </a:r>
            <a:endParaRPr b="0" lang="en-US" sz="1800" spc="-1" strike="noStrike">
              <a:solidFill>
                <a:srgbClr val="000000"/>
              </a:solidFill>
              <a:uFill>
                <a:solidFill>
                  <a:srgbClr val="ffffff"/>
                </a:solidFill>
              </a:uFill>
              <a:latin typeface="Calibri"/>
            </a:endParaRPr>
          </a:p>
        </p:txBody>
      </p:sp>
      <p:pic>
        <p:nvPicPr>
          <p:cNvPr id="78" name="Picture 4" descr="main flow.png"/>
          <p:cNvPicPr/>
          <p:nvPr/>
        </p:nvPicPr>
        <p:blipFill>
          <a:blip r:embed="rId1"/>
          <a:stretch/>
        </p:blipFill>
        <p:spPr>
          <a:xfrm>
            <a:off x="1276200" y="4367160"/>
            <a:ext cx="6867720" cy="8380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Browser: High Level</a:t>
            </a:r>
            <a:endParaRPr b="0" lang="en-US" sz="4400" spc="-1" strike="noStrike">
              <a:solidFill>
                <a:srgbClr val="000000"/>
              </a:solidFill>
              <a:uFill>
                <a:solidFill>
                  <a:srgbClr val="ffffff"/>
                </a:solidFill>
              </a:uFill>
              <a:latin typeface="Calibri"/>
            </a:endParaRPr>
          </a:p>
        </p:txBody>
      </p:sp>
      <p:pic>
        <p:nvPicPr>
          <p:cNvPr id="80" name="Picture 2" descr="browser structure.png"/>
          <p:cNvPicPr/>
          <p:nvPr/>
        </p:nvPicPr>
        <p:blipFill>
          <a:blip r:embed="rId1"/>
          <a:stretch/>
        </p:blipFill>
        <p:spPr>
          <a:xfrm>
            <a:off x="1714680" y="1714680"/>
            <a:ext cx="6349680" cy="43052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HTML Parsing</a:t>
            </a:r>
            <a:endParaRPr b="0" lang="en-US" sz="4400" spc="-1" strike="noStrike">
              <a:solidFill>
                <a:srgbClr val="000000"/>
              </a:solidFill>
              <a:uFill>
                <a:solidFill>
                  <a:srgbClr val="ffffff"/>
                </a:solidFill>
              </a:uFill>
              <a:latin typeface="Calibri"/>
            </a:endParaRPr>
          </a:p>
        </p:txBody>
      </p:sp>
      <p:pic>
        <p:nvPicPr>
          <p:cNvPr id="82" name="Picture 4" descr="tokenize.png"/>
          <p:cNvPicPr/>
          <p:nvPr/>
        </p:nvPicPr>
        <p:blipFill>
          <a:blip r:embed="rId1"/>
          <a:stretch/>
        </p:blipFill>
        <p:spPr>
          <a:xfrm>
            <a:off x="4897440" y="1778040"/>
            <a:ext cx="3068640" cy="3983040"/>
          </a:xfrm>
          <a:prstGeom prst="rect">
            <a:avLst/>
          </a:prstGeom>
          <a:ln>
            <a:noFill/>
          </a:ln>
        </p:spPr>
      </p:pic>
      <p:pic>
        <p:nvPicPr>
          <p:cNvPr id="83" name="Picture 5" descr="lexer.png"/>
          <p:cNvPicPr/>
          <p:nvPr/>
        </p:nvPicPr>
        <p:blipFill>
          <a:blip r:embed="rId2"/>
          <a:stretch/>
        </p:blipFill>
        <p:spPr>
          <a:xfrm>
            <a:off x="1805040" y="1778040"/>
            <a:ext cx="1282680" cy="38098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DOM tree</a:t>
            </a:r>
            <a:endParaRPr b="0" lang="en-US" sz="4400" spc="-1" strike="noStrike">
              <a:solidFill>
                <a:srgbClr val="000000"/>
              </a:solidFill>
              <a:uFill>
                <a:solidFill>
                  <a:srgbClr val="ffffff"/>
                </a:solidFill>
              </a:uFill>
              <a:latin typeface="Calibri"/>
            </a:endParaRPr>
          </a:p>
        </p:txBody>
      </p:sp>
      <p:pic>
        <p:nvPicPr>
          <p:cNvPr id="85" name="Picture 2" descr="DOM.png"/>
          <p:cNvPicPr/>
          <p:nvPr/>
        </p:nvPicPr>
        <p:blipFill>
          <a:blip r:embed="rId1"/>
          <a:stretch/>
        </p:blipFill>
        <p:spPr>
          <a:xfrm>
            <a:off x="855720" y="1417680"/>
            <a:ext cx="3797280" cy="1920960"/>
          </a:xfrm>
          <a:prstGeom prst="rect">
            <a:avLst/>
          </a:prstGeom>
          <a:ln>
            <a:noFill/>
          </a:ln>
        </p:spPr>
      </p:pic>
      <p:pic>
        <p:nvPicPr>
          <p:cNvPr id="86" name="Picture 4" descr="DOM-1.png"/>
          <p:cNvPicPr/>
          <p:nvPr/>
        </p:nvPicPr>
        <p:blipFill>
          <a:blip r:embed="rId2"/>
          <a:stretch/>
        </p:blipFill>
        <p:spPr>
          <a:xfrm>
            <a:off x="3247920" y="3208320"/>
            <a:ext cx="5079960" cy="27813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Render tree</a:t>
            </a:r>
            <a:endParaRPr b="0" lang="en-US" sz="4400" spc="-1" strike="noStrike">
              <a:solidFill>
                <a:srgbClr val="000000"/>
              </a:solidFill>
              <a:uFill>
                <a:solidFill>
                  <a:srgbClr val="ffffff"/>
                </a:solidFill>
              </a:uFill>
              <a:latin typeface="Calibri"/>
            </a:endParaRPr>
          </a:p>
        </p:txBody>
      </p:sp>
      <p:pic>
        <p:nvPicPr>
          <p:cNvPr id="88" name="Picture 2" descr="dom and render tree.png"/>
          <p:cNvPicPr/>
          <p:nvPr/>
        </p:nvPicPr>
        <p:blipFill>
          <a:blip r:embed="rId1"/>
          <a:stretch/>
        </p:blipFill>
        <p:spPr>
          <a:xfrm>
            <a:off x="1550880" y="2573280"/>
            <a:ext cx="6496200" cy="3519720"/>
          </a:xfrm>
          <a:prstGeom prst="rect">
            <a:avLst/>
          </a:prstGeom>
          <a:ln>
            <a:noFill/>
          </a:ln>
        </p:spPr>
      </p:pic>
      <p:sp>
        <p:nvSpPr>
          <p:cNvPr id="89" name="CustomShape 2"/>
          <p:cNvSpPr/>
          <p:nvPr/>
        </p:nvSpPr>
        <p:spPr>
          <a:xfrm>
            <a:off x="2820960" y="1550880"/>
            <a:ext cx="351648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0" lang="en-US" sz="1800" spc="-1" strike="noStrike">
                <a:solidFill>
                  <a:srgbClr val="000000"/>
                </a:solidFill>
                <a:uFill>
                  <a:solidFill>
                    <a:srgbClr val="ffffff"/>
                  </a:solidFill>
                </a:uFill>
                <a:latin typeface="Calibri"/>
              </a:rPr>
              <a:t>Visual representation of DOM (Boxes with geometry)</a:t>
            </a:r>
            <a:endParaRPr b="0" lang="en-US" sz="18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Layout</a:t>
            </a:r>
            <a:endParaRPr b="0" lang="en-US" sz="4400" spc="-1" strike="noStrike">
              <a:solidFill>
                <a:srgbClr val="000000"/>
              </a:solidFill>
              <a:uFill>
                <a:solidFill>
                  <a:srgbClr val="ffffff"/>
                </a:solidFill>
              </a:uFill>
              <a:latin typeface="Calibri"/>
            </a:endParaRPr>
          </a:p>
        </p:txBody>
      </p:sp>
      <p:pic>
        <p:nvPicPr>
          <p:cNvPr id="91" name="Picture 2" descr="css.gif"/>
          <p:cNvPicPr/>
          <p:nvPr/>
        </p:nvPicPr>
        <p:blipFill>
          <a:blip r:embed="rId1"/>
          <a:stretch/>
        </p:blipFill>
        <p:spPr>
          <a:xfrm>
            <a:off x="1784520" y="1687680"/>
            <a:ext cx="5841720" cy="43812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457200" y="274320"/>
            <a:ext cx="8229600" cy="1143000"/>
          </a:xfrm>
          <a:prstGeom prst="rect">
            <a:avLst/>
          </a:prstGeom>
          <a:noFill/>
          <a:ln>
            <a:noFill/>
          </a:ln>
        </p:spPr>
        <p:txBody>
          <a:bodyPr anchor="ctr"/>
          <a:p>
            <a:pPr algn="ctr"/>
            <a:r>
              <a:rPr b="0" lang="en-US" sz="4000" spc="-1" strike="noStrike">
                <a:solidFill>
                  <a:srgbClr val="000000"/>
                </a:solidFill>
                <a:uFill>
                  <a:solidFill>
                    <a:srgbClr val="ffffff"/>
                  </a:solidFill>
                </a:uFill>
                <a:latin typeface="Calibri"/>
              </a:rPr>
              <a:t>What happens? </a:t>
            </a:r>
            <a:br/>
            <a:r>
              <a:rPr b="0" lang="en-US" sz="2800" spc="-1" strike="noStrike">
                <a:solidFill>
                  <a:srgbClr val="000000"/>
                </a:solidFill>
                <a:uFill>
                  <a:solidFill>
                    <a:srgbClr val="ffffff"/>
                  </a:solidFill>
                </a:uFill>
                <a:latin typeface="Calibri"/>
              </a:rPr>
              <a:t>1 Minute rundown</a:t>
            </a:r>
            <a:endParaRPr b="0" lang="en-US" sz="2800" spc="-1" strike="noStrike">
              <a:solidFill>
                <a:srgbClr val="000000"/>
              </a:solidFill>
              <a:uFill>
                <a:solidFill>
                  <a:srgbClr val="ffffff"/>
                </a:solidFill>
              </a:uFill>
              <a:latin typeface="Calibri"/>
            </a:endParaRPr>
          </a:p>
        </p:txBody>
      </p:sp>
      <p:sp>
        <p:nvSpPr>
          <p:cNvPr id="48" name="CustomShape 2"/>
          <p:cNvSpPr/>
          <p:nvPr/>
        </p:nvSpPr>
        <p:spPr>
          <a:xfrm>
            <a:off x="1741320" y="1790640"/>
            <a:ext cx="6070680" cy="39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Parsing the URL</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GET’ting the page</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Browser re-entry</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Parsing HTML</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DOM</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Rendering the page</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CSS-OM + Layout </a:t>
            </a:r>
            <a:endParaRPr b="0" lang="en-US" sz="4400" spc="-1" strike="noStrike">
              <a:solidFill>
                <a:srgbClr val="000000"/>
              </a:solidFill>
              <a:uFill>
                <a:solidFill>
                  <a:srgbClr val="ffffff"/>
                </a:solidFill>
              </a:uFill>
              <a:latin typeface="Calibri"/>
            </a:endParaRPr>
          </a:p>
        </p:txBody>
      </p:sp>
      <p:sp>
        <p:nvSpPr>
          <p:cNvPr id="93" name="CustomShape 2"/>
          <p:cNvSpPr/>
          <p:nvPr/>
        </p:nvSpPr>
        <p:spPr>
          <a:xfrm>
            <a:off x="1149480" y="1563840"/>
            <a:ext cx="7032600" cy="3111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1800" spc="-1" strike="noStrike">
                <a:solidFill>
                  <a:srgbClr val="000000"/>
                </a:solidFill>
                <a:uFill>
                  <a:solidFill>
                    <a:srgbClr val="ffffff"/>
                  </a:solidFill>
                </a:uFill>
                <a:latin typeface="Calibri"/>
              </a:rPr>
              <a:t>Layout</a:t>
            </a:r>
            <a:endParaRPr b="0" lang="en-US" sz="1800" spc="-1" strike="noStrike">
              <a:solidFill>
                <a:srgbClr val="000000"/>
              </a:solidFill>
              <a:uFill>
                <a:solidFill>
                  <a:srgbClr val="ffffff"/>
                </a:solidFill>
              </a:uFill>
              <a:latin typeface="Calibri"/>
            </a:endParaRPr>
          </a:p>
          <a:p>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0" lang="en-US" sz="1800" spc="-1" strike="noStrike">
                <a:solidFill>
                  <a:srgbClr val="000000"/>
                </a:solidFill>
                <a:uFill>
                  <a:solidFill>
                    <a:srgbClr val="ffffff"/>
                  </a:solidFill>
                </a:uFill>
                <a:latin typeface="Calibri"/>
              </a:rPr>
              <a:t>Maps elements to co-ordinates in the viewport</a:t>
            </a:r>
            <a:endParaRPr b="0" lang="en-US" sz="1800" spc="-1" strike="noStrike">
              <a:solidFill>
                <a:srgbClr val="000000"/>
              </a:solidFill>
              <a:uFill>
                <a:solidFill>
                  <a:srgbClr val="ffffff"/>
                </a:solidFill>
              </a:uFill>
              <a:latin typeface="Calibri"/>
            </a:endParaRPr>
          </a:p>
          <a:p>
            <a:pPr>
              <a:buClr>
                <a:srgbClr val="000000"/>
              </a:buClr>
              <a:buFont typeface="Arial"/>
              <a:buChar char="•"/>
            </a:pPr>
            <a:r>
              <a:rPr b="0" lang="en-US" sz="1800" spc="-1" strike="noStrike">
                <a:solidFill>
                  <a:srgbClr val="000000"/>
                </a:solidFill>
                <a:uFill>
                  <a:solidFill>
                    <a:srgbClr val="ffffff"/>
                  </a:solidFill>
                </a:uFill>
                <a:latin typeface="Calibri"/>
              </a:rPr>
              <a:t>When the renderer is created and added to the tree, it does not have a position and size. Calculating these values is called layout or reflow.</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0" lang="en-US" sz="1800" spc="-1" strike="noStrike">
                <a:solidFill>
                  <a:srgbClr val="000000"/>
                </a:solidFill>
                <a:uFill>
                  <a:solidFill>
                    <a:srgbClr val="ffffff"/>
                  </a:solidFill>
                </a:uFill>
                <a:latin typeface="Calibri"/>
              </a:rPr>
              <a:t>In order not to do a full layout for every small change, browsers use a "dirty bit" system. A renderer that is changed or added marks itself and its children as "dirty": needing layout.</a:t>
            </a:r>
            <a:endParaRPr b="0" lang="en-US" sz="1800" spc="-1" strike="noStrike">
              <a:solidFill>
                <a:srgbClr val="000000"/>
              </a:solidFill>
              <a:uFill>
                <a:solidFill>
                  <a:srgbClr val="ffffff"/>
                </a:solidFill>
              </a:uFill>
              <a:latin typeface="Calibri"/>
            </a:endParaRPr>
          </a:p>
          <a:p>
            <a:pPr/>
            <a:endParaRPr b="0" lang="en-US" sz="1800" spc="-1" strike="noStrike">
              <a:solidFill>
                <a:srgbClr val="000000"/>
              </a:solidFill>
              <a:uFill>
                <a:solidFill>
                  <a:srgbClr val="ffffff"/>
                </a:solidFill>
              </a:uFill>
              <a:latin typeface="Calibri"/>
            </a:endParaRPr>
          </a:p>
          <a:p>
            <a:pPr/>
            <a:endParaRPr b="0" lang="en-US" sz="1800" spc="-1" strike="noStrike">
              <a:solidFill>
                <a:srgbClr val="000000"/>
              </a:solidFill>
              <a:uFill>
                <a:solidFill>
                  <a:srgbClr val="ffffff"/>
                </a:solidFill>
              </a:u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Painting</a:t>
            </a:r>
            <a:endParaRPr b="0" lang="en-US" sz="4400" spc="-1" strike="noStrike">
              <a:solidFill>
                <a:srgbClr val="000000"/>
              </a:solidFill>
              <a:uFill>
                <a:solidFill>
                  <a:srgbClr val="ffffff"/>
                </a:solidFill>
              </a:uFill>
              <a:latin typeface="Calibri"/>
            </a:endParaRPr>
          </a:p>
        </p:txBody>
      </p:sp>
      <p:pic>
        <p:nvPicPr>
          <p:cNvPr id="95" name="Picture 2" descr="painting.gif"/>
          <p:cNvPicPr/>
          <p:nvPr/>
        </p:nvPicPr>
        <p:blipFill>
          <a:blip r:embed="rId1"/>
          <a:stretch/>
        </p:blipFill>
        <p:spPr>
          <a:xfrm>
            <a:off x="2152800" y="2209680"/>
            <a:ext cx="5079960" cy="28576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Painting</a:t>
            </a:r>
            <a:endParaRPr b="0" lang="en-US" sz="4400" spc="-1" strike="noStrike">
              <a:solidFill>
                <a:srgbClr val="000000"/>
              </a:solidFill>
              <a:uFill>
                <a:solidFill>
                  <a:srgbClr val="ffffff"/>
                </a:solidFill>
              </a:uFill>
              <a:latin typeface="Calibri"/>
            </a:endParaRPr>
          </a:p>
        </p:txBody>
      </p:sp>
      <p:sp>
        <p:nvSpPr>
          <p:cNvPr id="97" name="CustomShape 2"/>
          <p:cNvSpPr/>
          <p:nvPr/>
        </p:nvSpPr>
        <p:spPr>
          <a:xfrm>
            <a:off x="1216080" y="1417680"/>
            <a:ext cx="6551640" cy="4483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85480" indent="-285480">
              <a:buClr>
                <a:srgbClr val="000000"/>
              </a:buClr>
              <a:buFont typeface="Arial"/>
              <a:buChar char="•"/>
            </a:pPr>
            <a:r>
              <a:rPr b="0" lang="en-US" sz="1800" spc="-1" strike="noStrike">
                <a:solidFill>
                  <a:srgbClr val="000000"/>
                </a:solidFill>
                <a:uFill>
                  <a:solidFill>
                    <a:srgbClr val="ffffff"/>
                  </a:solidFill>
                </a:uFill>
                <a:latin typeface="Calibri"/>
              </a:rPr>
              <a:t>The render tree is traversed and the renderer's "paint()" method is called to display content on the screen. </a:t>
            </a:r>
            <a:r>
              <a:rPr b="1" lang="en-US" sz="1800" spc="-1" strike="noStrike">
                <a:solidFill>
                  <a:srgbClr val="000000"/>
                </a:solidFill>
                <a:uFill>
                  <a:solidFill>
                    <a:srgbClr val="ffffff"/>
                  </a:solidFill>
                </a:uFill>
                <a:latin typeface="Calibri"/>
              </a:rPr>
              <a:t>Painting uses the UI infrastructure component.</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Like layout, painting can also be global–the entire tree is painted–or incremental. </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Before repainting, WebKit saves the old rectangle as a </a:t>
            </a:r>
            <a:r>
              <a:rPr b="1" lang="en-US" sz="1800" spc="-1" strike="noStrike">
                <a:solidFill>
                  <a:srgbClr val="000000"/>
                </a:solidFill>
                <a:uFill>
                  <a:solidFill>
                    <a:srgbClr val="ffffff"/>
                  </a:solidFill>
                </a:uFill>
                <a:latin typeface="Calibri"/>
              </a:rPr>
              <a:t>bitmap</a:t>
            </a:r>
            <a:r>
              <a:rPr b="0" lang="en-US" sz="1800" spc="-1" strike="noStrike">
                <a:solidFill>
                  <a:srgbClr val="000000"/>
                </a:solidFill>
                <a:uFill>
                  <a:solidFill>
                    <a:srgbClr val="ffffff"/>
                  </a:solidFill>
                </a:uFill>
                <a:latin typeface="Calibri"/>
              </a:rPr>
              <a:t>. It then paints only the </a:t>
            </a:r>
            <a:r>
              <a:rPr b="1" lang="en-US" sz="1800" spc="-1" strike="noStrike">
                <a:solidFill>
                  <a:srgbClr val="000000"/>
                </a:solidFill>
                <a:uFill>
                  <a:solidFill>
                    <a:srgbClr val="ffffff"/>
                  </a:solidFill>
                </a:uFill>
                <a:latin typeface="Calibri"/>
              </a:rPr>
              <a:t>delta</a:t>
            </a:r>
            <a:r>
              <a:rPr b="0" lang="en-US" sz="1800" spc="-1" strike="noStrike">
                <a:solidFill>
                  <a:srgbClr val="000000"/>
                </a:solidFill>
                <a:uFill>
                  <a:solidFill>
                    <a:srgbClr val="ffffff"/>
                  </a:solidFill>
                </a:uFill>
                <a:latin typeface="Calibri"/>
              </a:rPr>
              <a:t> between the new and old rectangles. </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Color changes: only repaint</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Element position changes: Layout and repaint of the el + children</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Major changes, like increasing font size of the "html" element, will cause invalidation of caches, relayout and repaint of the entire tree.</a:t>
            </a:r>
            <a:endParaRPr b="0" lang="en-US" sz="1800" spc="-1" strike="noStrike">
              <a:solidFill>
                <a:srgbClr val="000000"/>
              </a:solidFill>
              <a:uFill>
                <a:solidFill>
                  <a:srgbClr val="ffffff"/>
                </a:solidFill>
              </a:u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Smooth rendering</a:t>
            </a:r>
            <a:endParaRPr b="0" lang="en-US" sz="4400" spc="-1" strike="noStrike">
              <a:solidFill>
                <a:srgbClr val="000000"/>
              </a:solidFill>
              <a:uFill>
                <a:solidFill>
                  <a:srgbClr val="ffffff"/>
                </a:solidFill>
              </a:uFill>
              <a:latin typeface="Calibri"/>
            </a:endParaRPr>
          </a:p>
        </p:txBody>
      </p:sp>
      <p:pic>
        <p:nvPicPr>
          <p:cNvPr id="99" name="Picture 2" descr="60fps.png"/>
          <p:cNvPicPr/>
          <p:nvPr/>
        </p:nvPicPr>
        <p:blipFill>
          <a:blip r:embed="rId1"/>
          <a:stretch/>
        </p:blipFill>
        <p:spPr>
          <a:xfrm>
            <a:off x="1282680" y="1920960"/>
            <a:ext cx="7032600" cy="38401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2" descr="one more.gif"/>
          <p:cNvPicPr/>
          <p:nvPr/>
        </p:nvPicPr>
        <p:blipFill>
          <a:blip r:embed="rId1"/>
          <a:stretch/>
        </p:blipFill>
        <p:spPr>
          <a:xfrm>
            <a:off x="1255680" y="1319040"/>
            <a:ext cx="6445440" cy="41896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Browser Rendering recap</a:t>
            </a:r>
            <a:endParaRPr b="0" lang="en-US" sz="4400" spc="-1" strike="noStrike">
              <a:solidFill>
                <a:srgbClr val="000000"/>
              </a:solidFill>
              <a:uFill>
                <a:solidFill>
                  <a:srgbClr val="ffffff"/>
                </a:solidFill>
              </a:uFill>
              <a:latin typeface="Calibri"/>
            </a:endParaRPr>
          </a:p>
        </p:txBody>
      </p:sp>
      <p:pic>
        <p:nvPicPr>
          <p:cNvPr id="102" name="Picture 2" descr="parsing.png"/>
          <p:cNvPicPr/>
          <p:nvPr/>
        </p:nvPicPr>
        <p:blipFill>
          <a:blip r:embed="rId1"/>
          <a:stretch/>
        </p:blipFill>
        <p:spPr>
          <a:xfrm>
            <a:off x="934920" y="1957320"/>
            <a:ext cx="7751880" cy="36702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References</a:t>
            </a:r>
            <a:endParaRPr b="0" lang="en-US" sz="4400" spc="-1" strike="noStrike">
              <a:solidFill>
                <a:srgbClr val="000000"/>
              </a:solidFill>
              <a:uFill>
                <a:solidFill>
                  <a:srgbClr val="ffffff"/>
                </a:solidFill>
              </a:uFill>
              <a:latin typeface="Calibri"/>
            </a:endParaRPr>
          </a:p>
        </p:txBody>
      </p:sp>
      <p:sp>
        <p:nvSpPr>
          <p:cNvPr id="104" name="CustomShape 2"/>
          <p:cNvSpPr/>
          <p:nvPr/>
        </p:nvSpPr>
        <p:spPr>
          <a:xfrm>
            <a:off x="1049400" y="1619280"/>
            <a:ext cx="7153200" cy="4208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285480" indent="-285480">
              <a:buClr>
                <a:srgbClr val="000000"/>
              </a:buClr>
              <a:buFont typeface="Arial"/>
              <a:buChar char="•"/>
            </a:pPr>
            <a:r>
              <a:rPr b="0" lang="en-US" sz="1800" spc="-1" strike="noStrike">
                <a:solidFill>
                  <a:srgbClr val="000000"/>
                </a:solidFill>
                <a:uFill>
                  <a:solidFill>
                    <a:srgbClr val="ffffff"/>
                  </a:solidFill>
                </a:uFill>
                <a:latin typeface="Calibri"/>
              </a:rPr>
              <a:t>What really happens when you navigate to a URL</a:t>
            </a:r>
            <a:br/>
            <a:r>
              <a:rPr b="0" lang="en-US" sz="1800" spc="-1" strike="noStrike">
                <a:solidFill>
                  <a:srgbClr val="0000ff"/>
                </a:solidFill>
                <a:uFill>
                  <a:solidFill>
                    <a:srgbClr val="ffffff"/>
                  </a:solidFill>
                </a:uFill>
                <a:latin typeface="Calibri"/>
                <a:hlinkClick r:id="rId1"/>
              </a:rPr>
              <a:t>http://igoro.com/archive/what-really-happens-when-you-navigate-to-a-url</a:t>
            </a:r>
            <a:r>
              <a:rPr b="0" lang="en-US" sz="1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How Browsers Work: Behind the scenes of modern web browsers</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http://www.html5rocks.com/en/tutorials/internals/howbrowserswork/</a:t>
            </a:r>
            <a:endParaRPr b="0" lang="en-US" sz="1800" spc="-1" strike="noStrike">
              <a:solidFill>
                <a:srgbClr val="000000"/>
              </a:solidFill>
              <a:uFill>
                <a:solidFill>
                  <a:srgbClr val="ffffff"/>
                </a:solidFill>
              </a:uFill>
              <a:latin typeface="Calibri"/>
            </a:endParaRPr>
          </a:p>
          <a:p>
            <a:pPr marL="285480" indent="-285480"/>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0" lang="en-US" sz="1800" spc="-1" strike="noStrike">
                <a:solidFill>
                  <a:srgbClr val="000000"/>
                </a:solidFill>
                <a:uFill>
                  <a:solidFill>
                    <a:srgbClr val="ffffff"/>
                  </a:solidFill>
                </a:uFill>
                <a:latin typeface="Calibri"/>
              </a:rPr>
              <a:t>What happens when</a:t>
            </a:r>
            <a:br/>
            <a:r>
              <a:rPr b="0" lang="en-US" sz="1800" spc="-1" strike="noStrike">
                <a:solidFill>
                  <a:srgbClr val="000000"/>
                </a:solidFill>
                <a:uFill>
                  <a:solidFill>
                    <a:srgbClr val="ffffff"/>
                  </a:solidFill>
                </a:uFill>
                <a:latin typeface="Calibri"/>
                <a:hlinkClick r:id="rId2"/>
              </a:rPr>
              <a:t>https://github.com/alex/what-happens-when</a:t>
            </a: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endParaRPr b="0" lang="en-US" sz="1800" spc="-1" strike="noStrike">
              <a:solidFill>
                <a:srgbClr val="000000"/>
              </a:solidFill>
              <a:uFill>
                <a:solidFill>
                  <a:srgbClr val="ffffff"/>
                </a:solidFill>
              </a:uFill>
              <a:latin typeface="Calibri"/>
            </a:endParaRPr>
          </a:p>
          <a:p>
            <a:pPr marL="285480" indent="-285480">
              <a:buClr>
                <a:srgbClr val="000000"/>
              </a:buClr>
              <a:buFont typeface="Arial"/>
              <a:buChar char="•"/>
            </a:pPr>
            <a:r>
              <a:rPr b="1" lang="en-US" sz="1800" spc="-1" strike="noStrike">
                <a:solidFill>
                  <a:srgbClr val="000000"/>
                </a:solidFill>
                <a:uFill>
                  <a:solidFill>
                    <a:srgbClr val="ffffff"/>
                  </a:solidFill>
                </a:uFill>
                <a:latin typeface="Calibri"/>
              </a:rPr>
              <a:t>Github public Repo of my detailed learnings on this topic</a:t>
            </a:r>
            <a:endParaRPr b="0" lang="en-US" sz="1800" spc="-1" strike="noStrike">
              <a:solidFill>
                <a:srgbClr val="000000"/>
              </a:solidFill>
              <a:uFill>
                <a:solidFill>
                  <a:srgbClr val="ffffff"/>
                </a:solidFill>
              </a:uFill>
              <a:latin typeface="Calibri"/>
            </a:endParaRPr>
          </a:p>
          <a:p>
            <a:pPr lvl="1" marL="457200">
              <a:buClr>
                <a:srgbClr val="000000"/>
              </a:buClr>
              <a:buFont typeface="Calibri"/>
              <a:buChar char="•"/>
            </a:pPr>
            <a:endParaRPr b="0" lang="en-US" sz="1800" spc="-1" strike="noStrike">
              <a:solidFill>
                <a:srgbClr val="000000"/>
              </a:solidFill>
              <a:uFill>
                <a:solidFill>
                  <a:srgbClr val="ffffff"/>
                </a:solidFill>
              </a:uFill>
              <a:latin typeface="Calibri"/>
            </a:endParaRPr>
          </a:p>
          <a:p>
            <a:pPr lvl="1" marL="457200">
              <a:buClr>
                <a:srgbClr val="000000"/>
              </a:buClr>
              <a:buFont typeface="Calibri"/>
              <a:buChar char="•"/>
            </a:pPr>
            <a:r>
              <a:rPr b="1" lang="en-US" sz="1800" spc="-1" strike="noStrike">
                <a:solidFill>
                  <a:srgbClr val="000000"/>
                </a:solidFill>
                <a:uFill>
                  <a:solidFill>
                    <a:srgbClr val="ffffff"/>
                  </a:solidFill>
                </a:uFill>
                <a:latin typeface="Calibri"/>
              </a:rPr>
              <a:t>    </a:t>
            </a:r>
            <a:r>
              <a:rPr b="1" lang="en-US" sz="1800" spc="-1" strike="noStrike" u="sng">
                <a:solidFill>
                  <a:srgbClr val="000000"/>
                </a:solidFill>
                <a:uFill>
                  <a:solidFill>
                    <a:srgbClr val="ffffff"/>
                  </a:solidFill>
                </a:uFill>
                <a:latin typeface="Calibri"/>
              </a:rPr>
              <a:t>How Web works?</a:t>
            </a:r>
            <a:endParaRPr b="0" lang="en-US" sz="1800" spc="-1" strike="noStrike">
              <a:solidFill>
                <a:srgbClr val="000000"/>
              </a:solidFill>
              <a:uFill>
                <a:solidFill>
                  <a:srgbClr val="ffffff"/>
                </a:solidFill>
              </a:uFill>
              <a:latin typeface="Calibri"/>
            </a:endParaRPr>
          </a:p>
          <a:p>
            <a:pPr lvl="1" marL="742680" indent="-285480">
              <a:lnSpc>
                <a:spcPct val="100000"/>
              </a:lnSpc>
              <a:buClr>
                <a:srgbClr val="000000"/>
              </a:buClr>
              <a:buFont typeface="Arial"/>
              <a:buChar char="•"/>
            </a:pPr>
            <a:r>
              <a:rPr b="1" lang="en-US" sz="1800" spc="-1" strike="noStrike" u="sng">
                <a:solidFill>
                  <a:srgbClr val="000000"/>
                </a:solidFill>
                <a:uFill>
                  <a:solidFill>
                    <a:srgbClr val="ffffff"/>
                  </a:solidFill>
                </a:uFill>
                <a:latin typeface="Calibri"/>
                <a:hlinkClick r:id="rId3"/>
              </a:rPr>
              <a:t>https://github.com/arunsingh/web_underhood</a:t>
            </a:r>
            <a:endParaRPr b="0" lang="en-US" sz="1800" spc="-1" strike="noStrike">
              <a:solidFill>
                <a:srgbClr val="000000"/>
              </a:solidFill>
              <a:uFill>
                <a:solidFill>
                  <a:srgbClr val="ffffff"/>
                </a:solidFill>
              </a:uFill>
              <a:latin typeface="Calibri"/>
            </a:endParaRPr>
          </a:p>
          <a:p>
            <a:pPr lvl="1" marL="742680" indent="-285480">
              <a:lnSpc>
                <a:spcPct val="100000"/>
              </a:lnSpc>
              <a:buClr>
                <a:srgbClr val="000000"/>
              </a:buClr>
              <a:buFont typeface="Arial"/>
              <a:buChar char="•"/>
            </a:pPr>
            <a:endParaRPr b="0" lang="en-US" sz="1800" spc="-1" strike="noStrike">
              <a:solidFill>
                <a:srgbClr val="000000"/>
              </a:solidFill>
              <a:uFill>
                <a:solidFill>
                  <a:srgbClr val="ffffff"/>
                </a:solidFill>
              </a:uFill>
              <a:latin typeface="Calibri"/>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2" descr="thats all folks.gif"/>
          <p:cNvPicPr/>
          <p:nvPr/>
        </p:nvPicPr>
        <p:blipFill>
          <a:blip r:embed="rId1"/>
          <a:stretch/>
        </p:blipFill>
        <p:spPr>
          <a:xfrm>
            <a:off x="1898640" y="1230480"/>
            <a:ext cx="5079960" cy="382248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Surfing www.google.com</a:t>
            </a:r>
            <a:endParaRPr b="0" lang="en-US" sz="4400" spc="-1" strike="noStrike">
              <a:solidFill>
                <a:srgbClr val="000000"/>
              </a:solidFill>
              <a:uFill>
                <a:solidFill>
                  <a:srgbClr val="ffffff"/>
                </a:solidFill>
              </a:uFill>
              <a:latin typeface="Calibri"/>
            </a:endParaRPr>
          </a:p>
        </p:txBody>
      </p:sp>
      <p:pic>
        <p:nvPicPr>
          <p:cNvPr id="50" name="Picture 2" descr="google.gif"/>
          <p:cNvPicPr/>
          <p:nvPr/>
        </p:nvPicPr>
        <p:blipFill>
          <a:blip r:embed="rId1"/>
          <a:stretch/>
        </p:blipFill>
        <p:spPr>
          <a:xfrm>
            <a:off x="2166840" y="1955880"/>
            <a:ext cx="5079960" cy="3797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Parsing the URL</a:t>
            </a:r>
            <a:endParaRPr b="0" lang="en-US" sz="4400" spc="-1" strike="noStrike">
              <a:solidFill>
                <a:srgbClr val="000000"/>
              </a:solidFill>
              <a:uFill>
                <a:solidFill>
                  <a:srgbClr val="ffffff"/>
                </a:solidFill>
              </a:uFill>
              <a:latin typeface="Calibri"/>
            </a:endParaRPr>
          </a:p>
        </p:txBody>
      </p:sp>
      <p:sp>
        <p:nvSpPr>
          <p:cNvPr id="52" name="CustomShape 2"/>
          <p:cNvSpPr/>
          <p:nvPr/>
        </p:nvSpPr>
        <p:spPr>
          <a:xfrm>
            <a:off x="1163520" y="2085840"/>
            <a:ext cx="7258320" cy="3111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800" spc="-1" strike="noStrike">
                <a:solidFill>
                  <a:srgbClr val="000000"/>
                </a:solidFill>
                <a:uFill>
                  <a:solidFill>
                    <a:srgbClr val="ffffff"/>
                  </a:solidFill>
                </a:uFill>
                <a:latin typeface="Calibri"/>
              </a:rPr>
              <a:t>http://www.google.com</a:t>
            </a:r>
            <a:endParaRPr b="0" lang="en-US" sz="1800" spc="-1" strike="noStrike">
              <a:solidFill>
                <a:srgbClr val="000000"/>
              </a:solidFill>
              <a:uFill>
                <a:solidFill>
                  <a:srgbClr val="ffffff"/>
                </a:solidFill>
              </a:uFill>
              <a:latin typeface="Calibri"/>
            </a:endParaRPr>
          </a:p>
          <a:p>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Retrieve </a:t>
            </a:r>
            <a:endParaRPr b="0" lang="en-US" sz="1800" spc="-1" strike="noStrike">
              <a:solidFill>
                <a:srgbClr val="000000"/>
              </a:solidFill>
              <a:uFill>
                <a:solidFill>
                  <a:srgbClr val="ffffff"/>
                </a:solidFill>
              </a:uFill>
              <a:latin typeface="Calibri"/>
            </a:endParaRPr>
          </a:p>
          <a:p>
            <a:pPr lvl="1" marL="742680" indent="-285480">
              <a:lnSpc>
                <a:spcPct val="100000"/>
              </a:lnSpc>
              <a:buClr>
                <a:srgbClr val="000000"/>
              </a:buClr>
              <a:buFont typeface="Calibri"/>
              <a:buChar char="•"/>
            </a:pPr>
            <a:r>
              <a:rPr b="1" lang="en-US" sz="1800" spc="-1" strike="noStrike">
                <a:solidFill>
                  <a:srgbClr val="000000"/>
                </a:solidFill>
                <a:uFill>
                  <a:solidFill>
                    <a:srgbClr val="ffffff"/>
                  </a:solidFill>
                </a:uFill>
                <a:latin typeface="Calibri"/>
              </a:rPr>
              <a:t>Protocol:</a:t>
            </a:r>
            <a:r>
              <a:rPr b="0" lang="en-US" sz="1800" spc="-1" strike="noStrike">
                <a:solidFill>
                  <a:srgbClr val="000000"/>
                </a:solidFill>
                <a:uFill>
                  <a:solidFill>
                    <a:srgbClr val="ffffff"/>
                  </a:solidFill>
                </a:uFill>
                <a:latin typeface="Calibri"/>
              </a:rPr>
              <a:t> http or https</a:t>
            </a:r>
            <a:endParaRPr b="0" lang="en-US" sz="1800" spc="-1" strike="noStrike">
              <a:solidFill>
                <a:srgbClr val="000000"/>
              </a:solidFill>
              <a:uFill>
                <a:solidFill>
                  <a:srgbClr val="ffffff"/>
                </a:solidFill>
              </a:uFill>
              <a:latin typeface="Calibri"/>
            </a:endParaRPr>
          </a:p>
          <a:p>
            <a:pPr lvl="1" marL="742680" indent="-285480">
              <a:lnSpc>
                <a:spcPct val="100000"/>
              </a:lnSpc>
              <a:buClr>
                <a:srgbClr val="000000"/>
              </a:buClr>
              <a:buFont typeface="Calibri"/>
              <a:buChar char="•"/>
            </a:pPr>
            <a:r>
              <a:rPr b="1" lang="en-US" sz="1800" spc="-1" strike="noStrike">
                <a:solidFill>
                  <a:srgbClr val="000000"/>
                </a:solidFill>
                <a:uFill>
                  <a:solidFill>
                    <a:srgbClr val="ffffff"/>
                  </a:solidFill>
                </a:uFill>
                <a:latin typeface="Calibri"/>
              </a:rPr>
              <a:t>Resource:</a:t>
            </a:r>
            <a:r>
              <a:rPr b="0" lang="en-US" sz="1800" spc="-1" strike="noStrike">
                <a:solidFill>
                  <a:srgbClr val="000000"/>
                </a:solidFill>
                <a:uFill>
                  <a:solidFill>
                    <a:srgbClr val="ffffff"/>
                  </a:solidFill>
                </a:uFill>
                <a:latin typeface="Calibri"/>
              </a:rPr>
              <a:t> "/": Retrieve main (index) page</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Check url with HSTS (HTTP Strict transport security) list</a:t>
            </a: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endParaRPr b="0" lang="en-US" sz="1800" spc="-1" strike="noStrike">
              <a:solidFill>
                <a:srgbClr val="000000"/>
              </a:solidFill>
              <a:uFill>
                <a:solidFill>
                  <a:srgbClr val="ffffff"/>
                </a:solidFill>
              </a:uFill>
              <a:latin typeface="Calibri"/>
            </a:endParaRPr>
          </a:p>
          <a:p>
            <a:pPr>
              <a:buClr>
                <a:srgbClr val="000000"/>
              </a:buClr>
              <a:buFont typeface="Calibri"/>
              <a:buChar char="•"/>
            </a:pPr>
            <a:r>
              <a:rPr b="0" lang="en-US" sz="1800" spc="-1" strike="noStrike">
                <a:solidFill>
                  <a:srgbClr val="000000"/>
                </a:solidFill>
                <a:uFill>
                  <a:solidFill>
                    <a:srgbClr val="ffffff"/>
                  </a:solidFill>
                </a:uFill>
                <a:latin typeface="Calibri"/>
              </a:rPr>
              <a:t>DNS mapping</a:t>
            </a:r>
            <a:endParaRPr b="0" lang="en-US" sz="1800" spc="-1" strike="noStrike">
              <a:solidFill>
                <a:srgbClr val="000000"/>
              </a:solidFill>
              <a:uFill>
                <a:solidFill>
                  <a:srgbClr val="ffffff"/>
                </a:solidFill>
              </a:uFill>
              <a:latin typeface="Calibri"/>
            </a:endParaRPr>
          </a:p>
          <a:p>
            <a:pPr/>
            <a:endParaRPr b="0" lang="en-US" sz="1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DNS lookup</a:t>
            </a:r>
            <a:endParaRPr b="0" lang="en-US" sz="4400" spc="-1" strike="noStrike">
              <a:solidFill>
                <a:srgbClr val="000000"/>
              </a:solidFill>
              <a:uFill>
                <a:solidFill>
                  <a:srgbClr val="ffffff"/>
                </a:solidFill>
              </a:uFill>
              <a:latin typeface="Calibri"/>
            </a:endParaRPr>
          </a:p>
        </p:txBody>
      </p:sp>
      <p:pic>
        <p:nvPicPr>
          <p:cNvPr id="54" name="Picture 3" descr="dns-rev-1.gif"/>
          <p:cNvPicPr/>
          <p:nvPr/>
        </p:nvPicPr>
        <p:blipFill>
          <a:blip r:embed="rId1"/>
          <a:stretch/>
        </p:blipFill>
        <p:spPr>
          <a:xfrm>
            <a:off x="876240" y="1625760"/>
            <a:ext cx="4186440" cy="3720960"/>
          </a:xfrm>
          <a:prstGeom prst="rect">
            <a:avLst/>
          </a:prstGeom>
          <a:ln>
            <a:noFill/>
          </a:ln>
        </p:spPr>
      </p:pic>
      <p:sp>
        <p:nvSpPr>
          <p:cNvPr id="55" name="CustomShape 2"/>
          <p:cNvSpPr/>
          <p:nvPr/>
        </p:nvSpPr>
        <p:spPr>
          <a:xfrm>
            <a:off x="5829480" y="1841400"/>
            <a:ext cx="2654280" cy="33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800" spc="-1" strike="noStrike" u="sng">
                <a:solidFill>
                  <a:srgbClr val="000000"/>
                </a:solidFill>
                <a:uFill>
                  <a:solidFill>
                    <a:srgbClr val="ffffff"/>
                  </a:solidFill>
                </a:uFill>
                <a:latin typeface="Calibri"/>
              </a:rPr>
              <a:t>Domain Name System</a:t>
            </a:r>
            <a:br/>
            <a:endParaRPr b="0" lang="en-US" sz="1800" spc="-1" strike="noStrike">
              <a:solidFill>
                <a:srgbClr val="000000"/>
              </a:solidFill>
              <a:uFill>
                <a:solidFill>
                  <a:srgbClr val="ffffff"/>
                </a:solidFill>
              </a:uFill>
              <a:latin typeface="Calibri"/>
            </a:endParaRPr>
          </a:p>
          <a:p>
            <a:pPr/>
            <a:r>
              <a:rPr b="1" lang="en-US" sz="1800" spc="-1" strike="noStrike" u="sng">
                <a:solidFill>
                  <a:srgbClr val="000000"/>
                </a:solidFill>
                <a:uFill>
                  <a:solidFill>
                    <a:srgbClr val="ffffff"/>
                  </a:solidFill>
                </a:uFill>
                <a:latin typeface="Calibri"/>
              </a:rPr>
              <a:t>Sequence of checks</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0" lang="en-US" sz="1800" spc="-1" strike="noStrike">
                <a:solidFill>
                  <a:srgbClr val="000000"/>
                </a:solidFill>
                <a:uFill>
                  <a:solidFill>
                    <a:srgbClr val="ffffff"/>
                  </a:solidFill>
                </a:uFill>
                <a:latin typeface="Calibri"/>
              </a:rPr>
              <a:t>Browser Cache</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0" lang="en-US" sz="1800" spc="-1" strike="noStrike">
                <a:solidFill>
                  <a:srgbClr val="000000"/>
                </a:solidFill>
                <a:uFill>
                  <a:solidFill>
                    <a:srgbClr val="ffffff"/>
                  </a:solidFill>
                </a:uFill>
                <a:latin typeface="Calibri"/>
              </a:rPr>
              <a:t>OS Cache</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0" lang="en-US" sz="1800" spc="-1" strike="noStrike">
                <a:solidFill>
                  <a:srgbClr val="000000"/>
                </a:solidFill>
                <a:uFill>
                  <a:solidFill>
                    <a:srgbClr val="ffffff"/>
                  </a:solidFill>
                </a:uFill>
                <a:latin typeface="Calibri"/>
              </a:rPr>
              <a:t>Router Cache</a:t>
            </a:r>
            <a:endParaRPr b="0" lang="en-US" sz="1800" spc="-1" strike="noStrike">
              <a:solidFill>
                <a:srgbClr val="000000"/>
              </a:solidFill>
              <a:uFill>
                <a:solidFill>
                  <a:srgbClr val="ffffff"/>
                </a:solidFill>
              </a:uFill>
              <a:latin typeface="Calibri"/>
            </a:endParaRPr>
          </a:p>
          <a:p>
            <a:pPr>
              <a:buClr>
                <a:srgbClr val="000000"/>
              </a:buClr>
              <a:buFont typeface="Arial"/>
              <a:buChar char="•"/>
            </a:pPr>
            <a:endParaRPr b="0" lang="en-US" sz="1800" spc="-1" strike="noStrike">
              <a:solidFill>
                <a:srgbClr val="000000"/>
              </a:solidFill>
              <a:uFill>
                <a:solidFill>
                  <a:srgbClr val="ffffff"/>
                </a:solidFill>
              </a:uFill>
              <a:latin typeface="Calibri"/>
            </a:endParaRPr>
          </a:p>
          <a:p>
            <a:pPr>
              <a:buClr>
                <a:srgbClr val="000000"/>
              </a:buClr>
              <a:buFont typeface="Arial"/>
              <a:buChar char="•"/>
            </a:pPr>
            <a:r>
              <a:rPr b="0" lang="en-US" sz="1800" spc="-1" strike="noStrike">
                <a:solidFill>
                  <a:srgbClr val="000000"/>
                </a:solidFill>
                <a:uFill>
                  <a:solidFill>
                    <a:srgbClr val="ffffff"/>
                  </a:solidFill>
                </a:uFill>
                <a:latin typeface="Calibri"/>
              </a:rPr>
              <a:t>ISP DNS cache</a:t>
            </a:r>
            <a:endParaRPr b="0" lang="en-US" sz="1800" spc="-1" strike="noStrike">
              <a:solidFill>
                <a:srgbClr val="000000"/>
              </a:solidFill>
              <a:uFill>
                <a:solidFill>
                  <a:srgbClr val="ffffff"/>
                </a:solidFill>
              </a:uFill>
              <a:latin typeface="Calibri"/>
            </a:endParaRPr>
          </a:p>
          <a:p>
            <a:pPr/>
            <a:endParaRPr b="0" lang="en-US" sz="1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457200" y="274320"/>
            <a:ext cx="8229600" cy="1143000"/>
          </a:xfrm>
          <a:prstGeom prst="rect">
            <a:avLst/>
          </a:prstGeom>
          <a:noFill/>
          <a:ln>
            <a:noFill/>
          </a:ln>
        </p:spPr>
        <p:txBody>
          <a:bodyPr anchor="ctr"/>
          <a:p>
            <a:pPr algn="ctr"/>
            <a:r>
              <a:rPr b="0" lang="en-US" sz="4000" spc="-1" strike="noStrike">
                <a:solidFill>
                  <a:srgbClr val="000000"/>
                </a:solidFill>
                <a:uFill>
                  <a:solidFill>
                    <a:srgbClr val="ffffff"/>
                  </a:solidFill>
                </a:uFill>
                <a:latin typeface="Calibri"/>
              </a:rPr>
              <a:t>DNS Lookup</a:t>
            </a:r>
            <a:br/>
            <a:r>
              <a:rPr b="0" lang="en-US" sz="2800" spc="-1" strike="noStrike">
                <a:solidFill>
                  <a:srgbClr val="000000"/>
                </a:solidFill>
                <a:uFill>
                  <a:solidFill>
                    <a:srgbClr val="ffffff"/>
                  </a:solidFill>
                </a:uFill>
                <a:latin typeface="Calibri"/>
              </a:rPr>
              <a:t>Finding the IP</a:t>
            </a:r>
            <a:endParaRPr b="0" lang="en-US" sz="2800" spc="-1" strike="noStrike">
              <a:solidFill>
                <a:srgbClr val="000000"/>
              </a:solidFill>
              <a:uFill>
                <a:solidFill>
                  <a:srgbClr val="ffffff"/>
                </a:solidFill>
              </a:uFill>
              <a:latin typeface="Calibri"/>
            </a:endParaRPr>
          </a:p>
        </p:txBody>
      </p:sp>
      <p:pic>
        <p:nvPicPr>
          <p:cNvPr id="57" name="Picture 2" descr="liam.jpg"/>
          <p:cNvPicPr/>
          <p:nvPr/>
        </p:nvPicPr>
        <p:blipFill>
          <a:blip r:embed="rId1"/>
          <a:stretch/>
        </p:blipFill>
        <p:spPr>
          <a:xfrm>
            <a:off x="2610000" y="1868400"/>
            <a:ext cx="4154400" cy="4152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DNS hierarchy</a:t>
            </a:r>
            <a:endParaRPr b="0" lang="en-US" sz="4400" spc="-1" strike="noStrike">
              <a:solidFill>
                <a:srgbClr val="000000"/>
              </a:solidFill>
              <a:uFill>
                <a:solidFill>
                  <a:srgbClr val="ffffff"/>
                </a:solidFill>
              </a:uFill>
              <a:latin typeface="Calibri"/>
            </a:endParaRPr>
          </a:p>
        </p:txBody>
      </p:sp>
      <p:pic>
        <p:nvPicPr>
          <p:cNvPr id="59" name="Picture 2" descr="dns.png"/>
          <p:cNvPicPr/>
          <p:nvPr/>
        </p:nvPicPr>
        <p:blipFill>
          <a:blip r:embed="rId1"/>
          <a:stretch/>
        </p:blipFill>
        <p:spPr>
          <a:xfrm>
            <a:off x="3898800" y="3678120"/>
            <a:ext cx="4318200" cy="2400480"/>
          </a:xfrm>
          <a:prstGeom prst="rect">
            <a:avLst/>
          </a:prstGeom>
          <a:ln>
            <a:noFill/>
          </a:ln>
        </p:spPr>
      </p:pic>
      <p:pic>
        <p:nvPicPr>
          <p:cNvPr id="60" name="Picture 3" descr="dns-req.png"/>
          <p:cNvPicPr/>
          <p:nvPr/>
        </p:nvPicPr>
        <p:blipFill>
          <a:blip r:embed="rId2"/>
          <a:stretch/>
        </p:blipFill>
        <p:spPr>
          <a:xfrm>
            <a:off x="1335240" y="1290600"/>
            <a:ext cx="6349680" cy="22608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The handshake…</a:t>
            </a:r>
            <a:endParaRPr b="0" lang="en-US" sz="4400" spc="-1" strike="noStrike">
              <a:solidFill>
                <a:srgbClr val="000000"/>
              </a:solidFill>
              <a:uFill>
                <a:solidFill>
                  <a:srgbClr val="ffffff"/>
                </a:solidFill>
              </a:uFill>
              <a:latin typeface="Calibri"/>
            </a:endParaRPr>
          </a:p>
        </p:txBody>
      </p:sp>
      <p:pic>
        <p:nvPicPr>
          <p:cNvPr id="62" name="Picture 2" descr="handhsake.gif"/>
          <p:cNvPicPr/>
          <p:nvPr/>
        </p:nvPicPr>
        <p:blipFill>
          <a:blip r:embed="rId1"/>
          <a:stretch/>
        </p:blipFill>
        <p:spPr>
          <a:xfrm>
            <a:off x="2209680" y="1905120"/>
            <a:ext cx="5079960" cy="3429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457200" y="274320"/>
            <a:ext cx="8229600" cy="1143000"/>
          </a:xfrm>
          <a:prstGeom prst="rect">
            <a:avLst/>
          </a:prstGeom>
          <a:noFill/>
          <a:ln>
            <a:noFill/>
          </a:ln>
        </p:spPr>
        <p:txBody>
          <a:bodyPr anchor="ctr"/>
          <a:p>
            <a:pPr algn="ctr"/>
            <a:r>
              <a:rPr b="0" lang="en-US" sz="4400" spc="-1" strike="noStrike">
                <a:solidFill>
                  <a:srgbClr val="000000"/>
                </a:solidFill>
                <a:uFill>
                  <a:solidFill>
                    <a:srgbClr val="ffffff"/>
                  </a:solidFill>
                </a:uFill>
                <a:latin typeface="Calibri"/>
              </a:rPr>
              <a:t>The handshake</a:t>
            </a:r>
            <a:endParaRPr b="0" lang="en-US" sz="4400" spc="-1" strike="noStrike">
              <a:solidFill>
                <a:srgbClr val="000000"/>
              </a:solidFill>
              <a:uFill>
                <a:solidFill>
                  <a:srgbClr val="ffffff"/>
                </a:solidFill>
              </a:uFill>
              <a:latin typeface="Calibri"/>
            </a:endParaRPr>
          </a:p>
        </p:txBody>
      </p:sp>
      <p:pic>
        <p:nvPicPr>
          <p:cNvPr id="64" name="Picture 2" descr="SSL.jpeg"/>
          <p:cNvPicPr/>
          <p:nvPr/>
        </p:nvPicPr>
        <p:blipFill>
          <a:blip r:embed="rId1"/>
          <a:stretch/>
        </p:blipFill>
        <p:spPr>
          <a:xfrm>
            <a:off x="1308240" y="1701720"/>
            <a:ext cx="6692760" cy="39751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261</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2015-10-21T21:58:54Z</dcterms:created>
  <dc:creator>Vasanth Krishnamoorthy</dc:creator>
  <dc:description/>
  <dc:language>en-US</dc:language>
  <cp:lastModifiedBy/>
  <dcterms:modified xsi:type="dcterms:W3CDTF">2018-05-26T16:09:38Z</dcterms:modified>
  <cp:revision>31</cp:revision>
  <dc:subject/>
  <dc:title>How Browsers work?</dc:title>
</cp:coreProperties>
</file>