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7" autoAdjust="0"/>
    <p:restoredTop sz="94660"/>
  </p:normalViewPr>
  <p:slideViewPr>
    <p:cSldViewPr snapToGrid="0">
      <p:cViewPr>
        <p:scale>
          <a:sx n="100" d="100"/>
          <a:sy n="100" d="100"/>
        </p:scale>
        <p:origin x="-474"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6029E-8FA9-48BE-A4AC-BC6F1A8518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361717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029E-8FA9-48BE-A4AC-BC6F1A8518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404306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029E-8FA9-48BE-A4AC-BC6F1A8518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168609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029E-8FA9-48BE-A4AC-BC6F1A8518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236299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16029E-8FA9-48BE-A4AC-BC6F1A85186A}" type="datetimeFigureOut">
              <a:rPr lang="en-US" smtClean="0"/>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96065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6029E-8FA9-48BE-A4AC-BC6F1A8518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155615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6029E-8FA9-48BE-A4AC-BC6F1A85186A}" type="datetimeFigureOut">
              <a:rPr lang="en-US" smtClean="0"/>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169710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6029E-8FA9-48BE-A4AC-BC6F1A85186A}" type="datetimeFigureOut">
              <a:rPr lang="en-US" smtClean="0"/>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32063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6029E-8FA9-48BE-A4AC-BC6F1A85186A}" type="datetimeFigureOut">
              <a:rPr lang="en-US" smtClean="0"/>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383669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6029E-8FA9-48BE-A4AC-BC6F1A8518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305382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6029E-8FA9-48BE-A4AC-BC6F1A85186A}" type="datetimeFigureOut">
              <a:rPr lang="en-US" smtClean="0"/>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B13027-50A4-4521-A559-6E74065C22CF}" type="slidenum">
              <a:rPr lang="en-US" smtClean="0"/>
              <a:t>‹#›</a:t>
            </a:fld>
            <a:endParaRPr lang="en-US"/>
          </a:p>
        </p:txBody>
      </p:sp>
    </p:spTree>
    <p:extLst>
      <p:ext uri="{BB962C8B-B14F-4D97-AF65-F5344CB8AC3E}">
        <p14:creationId xmlns:p14="http://schemas.microsoft.com/office/powerpoint/2010/main" val="169553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6029E-8FA9-48BE-A4AC-BC6F1A85186A}" type="datetimeFigureOut">
              <a:rPr lang="en-US" smtClean="0"/>
              <a:t>3/14/2019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13027-50A4-4521-A559-6E74065C22CF}" type="slidenum">
              <a:rPr lang="en-US" smtClean="0"/>
              <a:t>‹#›</a:t>
            </a:fld>
            <a:endParaRPr lang="en-US"/>
          </a:p>
        </p:txBody>
      </p:sp>
    </p:spTree>
    <p:extLst>
      <p:ext uri="{BB962C8B-B14F-4D97-AF65-F5344CB8AC3E}">
        <p14:creationId xmlns:p14="http://schemas.microsoft.com/office/powerpoint/2010/main" val="324848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mountaingoatsoftware.com/agile/scru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resources.collab.net/agile-101/what-is-scru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mountaingoatsoftware.com/agile/scru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hatis.techtarget.com/definition/scrum-master" TargetMode="External"/><Relationship Id="rId3" Type="http://schemas.openxmlformats.org/officeDocument/2006/relationships/hyperlink" Target="https://searchcio.techtarget.com/definition/project-management" TargetMode="External"/><Relationship Id="rId7" Type="http://schemas.openxmlformats.org/officeDocument/2006/relationships/hyperlink" Target="https://searchsoftwarequality.techtarget.com/definition/product-owner" TargetMode="External"/><Relationship Id="rId2" Type="http://schemas.openxmlformats.org/officeDocument/2006/relationships/hyperlink" Target="https://whatis.techtarget.com/definition/framework" TargetMode="External"/><Relationship Id="rId1" Type="http://schemas.openxmlformats.org/officeDocument/2006/relationships/slideLayout" Target="../slideLayouts/slideLayout7.xml"/><Relationship Id="rId6" Type="http://schemas.openxmlformats.org/officeDocument/2006/relationships/hyperlink" Target="https://searchsoftwarequality.techtarget.com/definition/agile-software-development" TargetMode="External"/><Relationship Id="rId5" Type="http://schemas.openxmlformats.org/officeDocument/2006/relationships/hyperlink" Target="https://whatis.techtarget.com/definition/transparency" TargetMode="External"/><Relationship Id="rId4" Type="http://schemas.openxmlformats.org/officeDocument/2006/relationships/hyperlink" Target="https://searchsoftwarequality.techtarget.com/definition/iterativ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earchsoftwarequality.techtarget.com/definition/Scrum" TargetMode="External"/><Relationship Id="rId2" Type="http://schemas.openxmlformats.org/officeDocument/2006/relationships/hyperlink" Target="https://searchsoftwarequality.techtarget.com/definition/agile-software-developme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softwarequality.techtarget.com/definition/agile-software-development" TargetMode="External"/><Relationship Id="rId2" Type="http://schemas.openxmlformats.org/officeDocument/2006/relationships/hyperlink" Target="https://searchsoftwarequality.techtarget.com/definition/itera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0625" y="-849312"/>
            <a:ext cx="9144000" cy="2387600"/>
          </a:xfrm>
        </p:spPr>
        <p:txBody>
          <a:bodyPr>
            <a:normAutofit/>
          </a:bodyPr>
          <a:lstStyle/>
          <a:p>
            <a:r>
              <a:rPr lang="en-US" sz="3600" dirty="0" smtClean="0"/>
              <a:t>Agile Model</a:t>
            </a:r>
            <a:endParaRPr lang="en-US" sz="3600" dirty="0"/>
          </a:p>
        </p:txBody>
      </p:sp>
      <p:sp>
        <p:nvSpPr>
          <p:cNvPr id="3" name="Subtitle 2"/>
          <p:cNvSpPr>
            <a:spLocks noGrp="1"/>
          </p:cNvSpPr>
          <p:nvPr>
            <p:ph type="subTitle" idx="1"/>
          </p:nvPr>
        </p:nvSpPr>
        <p:spPr>
          <a:xfrm>
            <a:off x="787400" y="1679574"/>
            <a:ext cx="9950450" cy="5178426"/>
          </a:xfrm>
        </p:spPr>
        <p:txBody>
          <a:bodyPr>
            <a:noAutofit/>
          </a:bodyPr>
          <a:lstStyle/>
          <a:p>
            <a:r>
              <a:rPr lang="en-US" sz="1600" dirty="0" smtClean="0"/>
              <a:t>agile methodology</a:t>
            </a:r>
          </a:p>
          <a:p>
            <a:r>
              <a:rPr lang="en-US" sz="1600" dirty="0" smtClean="0"/>
              <a:t>scrum master</a:t>
            </a:r>
          </a:p>
          <a:p>
            <a:r>
              <a:rPr lang="en-US" sz="1600" dirty="0" smtClean="0"/>
              <a:t>role of scrum master profile</a:t>
            </a:r>
          </a:p>
          <a:p>
            <a:r>
              <a:rPr lang="en-US" sz="1600" dirty="0" smtClean="0"/>
              <a:t>user stories</a:t>
            </a:r>
          </a:p>
          <a:p>
            <a:r>
              <a:rPr lang="en-US" sz="1600" dirty="0" smtClean="0"/>
              <a:t>sprint planning</a:t>
            </a:r>
          </a:p>
          <a:p>
            <a:r>
              <a:rPr lang="en-US" sz="1600" dirty="0" smtClean="0"/>
              <a:t>retrospection</a:t>
            </a:r>
          </a:p>
          <a:p>
            <a:r>
              <a:rPr lang="en-US" sz="1600" dirty="0" smtClean="0"/>
              <a:t>burn down chart</a:t>
            </a:r>
          </a:p>
          <a:p>
            <a:r>
              <a:rPr lang="en-US" sz="1600" dirty="0" smtClean="0"/>
              <a:t>poker planning</a:t>
            </a:r>
          </a:p>
          <a:p>
            <a:r>
              <a:rPr lang="en-US" sz="1600" dirty="0" smtClean="0"/>
              <a:t> daily standup</a:t>
            </a:r>
          </a:p>
          <a:p>
            <a:r>
              <a:rPr lang="en-US" sz="1600" dirty="0" smtClean="0"/>
              <a:t> scrum board</a:t>
            </a:r>
          </a:p>
          <a:p>
            <a:r>
              <a:rPr lang="en-US" sz="1600" dirty="0" smtClean="0"/>
              <a:t> </a:t>
            </a:r>
            <a:r>
              <a:rPr lang="en-US" sz="1600" dirty="0" err="1"/>
              <a:t>k</a:t>
            </a:r>
            <a:r>
              <a:rPr lang="en-US" sz="1600" dirty="0" err="1" smtClean="0"/>
              <a:t>anban</a:t>
            </a:r>
            <a:r>
              <a:rPr lang="en-US" sz="1600" dirty="0" smtClean="0"/>
              <a:t>/</a:t>
            </a:r>
            <a:r>
              <a:rPr lang="en-US" sz="1600" dirty="0" err="1" smtClean="0"/>
              <a:t>jeera</a:t>
            </a:r>
            <a:endParaRPr lang="en-US" sz="1600" dirty="0" smtClean="0"/>
          </a:p>
          <a:p>
            <a:r>
              <a:rPr lang="en-US" sz="1600" dirty="0" smtClean="0"/>
              <a:t> product owner</a:t>
            </a:r>
          </a:p>
          <a:p>
            <a:r>
              <a:rPr lang="en-US" sz="1600" dirty="0" smtClean="0"/>
              <a:t> role of product owner</a:t>
            </a:r>
          </a:p>
          <a:p>
            <a:r>
              <a:rPr lang="en-US" sz="1600" dirty="0" smtClean="0"/>
              <a:t> velocity</a:t>
            </a:r>
          </a:p>
          <a:p>
            <a:r>
              <a:rPr lang="en-US" sz="1600" dirty="0" smtClean="0"/>
              <a:t> sprint backlog</a:t>
            </a:r>
            <a:endParaRPr lang="en-US" sz="1600" dirty="0"/>
          </a:p>
        </p:txBody>
      </p:sp>
    </p:spTree>
    <p:extLst>
      <p:ext uri="{BB962C8B-B14F-4D97-AF65-F5344CB8AC3E}">
        <p14:creationId xmlns:p14="http://schemas.microsoft.com/office/powerpoint/2010/main" val="287944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97839"/>
            <a:ext cx="6096000" cy="2862322"/>
          </a:xfrm>
          <a:prstGeom prst="rect">
            <a:avLst/>
          </a:prstGeom>
        </p:spPr>
        <p:txBody>
          <a:bodyPr>
            <a:spAutoFit/>
          </a:bodyPr>
          <a:lstStyle/>
          <a:p>
            <a:r>
              <a:rPr lang="en-US" b="0" i="0" dirty="0" smtClean="0">
                <a:effectLst/>
                <a:latin typeface="interface"/>
              </a:rPr>
              <a:t>Planning Poker is an agile estimating and planning technique that is consensus based. To start a poker planning session, the product owner or customer reads an agile user story or describes a feature to the estimators. </a:t>
            </a:r>
          </a:p>
          <a:p>
            <a:r>
              <a:rPr lang="en-US" b="0" i="0" dirty="0" smtClean="0">
                <a:effectLst/>
                <a:latin typeface="interface"/>
              </a:rPr>
              <a:t>Each estimator is holding a deck of Planning Poker cards with values like 0, 1, 2, 3, 5, 8, 13, 20, 40 and 100, which is the sequence we recommend. The values represent the number of story points, ideal days, or other units in which the team estimates</a:t>
            </a:r>
            <a:r>
              <a:rPr lang="en-US" b="0" i="0" dirty="0" smtClean="0">
                <a:solidFill>
                  <a:srgbClr val="4C4D52"/>
                </a:solidFill>
                <a:effectLst/>
                <a:latin typeface="interface"/>
              </a:rPr>
              <a:t>.</a:t>
            </a:r>
            <a:endParaRPr lang="en-US" b="0" i="0" dirty="0">
              <a:solidFill>
                <a:srgbClr val="4C4D52"/>
              </a:solidFill>
              <a:effectLst/>
              <a:latin typeface="interface"/>
            </a:endParaRPr>
          </a:p>
        </p:txBody>
      </p:sp>
    </p:spTree>
    <p:extLst>
      <p:ext uri="{BB962C8B-B14F-4D97-AF65-F5344CB8AC3E}">
        <p14:creationId xmlns:p14="http://schemas.microsoft.com/office/powerpoint/2010/main" val="186272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260938"/>
            <a:ext cx="6096000" cy="2031325"/>
          </a:xfrm>
          <a:prstGeom prst="rect">
            <a:avLst/>
          </a:prstGeom>
        </p:spPr>
        <p:txBody>
          <a:bodyPr>
            <a:spAutoFit/>
          </a:bodyPr>
          <a:lstStyle/>
          <a:p>
            <a:r>
              <a:rPr lang="en-US" b="0" i="0" dirty="0" smtClean="0">
                <a:effectLst/>
                <a:latin typeface="interface"/>
              </a:rPr>
              <a:t>In </a:t>
            </a:r>
            <a:r>
              <a:rPr lang="en-US" b="0" i="0" dirty="0" smtClean="0">
                <a:effectLst/>
                <a:latin typeface="interface"/>
                <a:hlinkClick r:id="rId2"/>
              </a:rPr>
              <a:t>Scrum</a:t>
            </a:r>
            <a:r>
              <a:rPr lang="en-US" b="0" i="0" dirty="0" smtClean="0">
                <a:effectLst/>
                <a:latin typeface="interface"/>
              </a:rPr>
              <a:t>, on each day of a sprint, the team holds a daily scrum meeting called the “daily scrum.” Meetings are typically held in the same location and at the same time each day. Ideally, a daily scrum meeting is held in the morning, as it helps set the context for the coming day's work. These scrum meetings are strictly time-boxed to 15 minutes. This keeps the discussion brisk but relevant</a:t>
            </a:r>
            <a:r>
              <a:rPr lang="en-US" b="0" i="0" dirty="0" smtClean="0">
                <a:solidFill>
                  <a:srgbClr val="4C4D52"/>
                </a:solidFill>
                <a:effectLst/>
                <a:latin typeface="interface"/>
              </a:rPr>
              <a:t>.</a:t>
            </a:r>
            <a:endParaRPr lang="en-US" dirty="0"/>
          </a:p>
        </p:txBody>
      </p:sp>
    </p:spTree>
    <p:extLst>
      <p:ext uri="{BB962C8B-B14F-4D97-AF65-F5344CB8AC3E}">
        <p14:creationId xmlns:p14="http://schemas.microsoft.com/office/powerpoint/2010/main" val="85577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754326"/>
          </a:xfrm>
          <a:prstGeom prst="rect">
            <a:avLst/>
          </a:prstGeom>
        </p:spPr>
        <p:txBody>
          <a:bodyPr>
            <a:spAutoFit/>
          </a:bodyPr>
          <a:lstStyle/>
          <a:p>
            <a:r>
              <a:rPr lang="en-US" b="0" i="0" dirty="0" smtClean="0">
                <a:solidFill>
                  <a:srgbClr val="222222"/>
                </a:solidFill>
                <a:effectLst/>
                <a:latin typeface="arial" panose="020B0604020202020204" pitchFamily="34" charset="0"/>
              </a:rPr>
              <a:t>Agile concepts: the Scrum Task Board. In Scrum the task board is a visual display of the progress of the Scrum team during a sprint. It presents a snapshot of the current sprint backlog allowing </a:t>
            </a:r>
            <a:r>
              <a:rPr lang="en-US" b="1" i="0" dirty="0" smtClean="0">
                <a:solidFill>
                  <a:srgbClr val="222222"/>
                </a:solidFill>
                <a:effectLst/>
                <a:latin typeface="arial" panose="020B0604020202020204" pitchFamily="34" charset="0"/>
              </a:rPr>
              <a:t>everyone</a:t>
            </a:r>
            <a:r>
              <a:rPr lang="en-US" b="0" i="0" dirty="0" smtClean="0">
                <a:solidFill>
                  <a:srgbClr val="222222"/>
                </a:solidFill>
                <a:effectLst/>
                <a:latin typeface="arial" panose="020B0604020202020204" pitchFamily="34" charset="0"/>
              </a:rPr>
              <a:t> to see which tasks remain to be started, which are in progress and which are don</a:t>
            </a:r>
            <a:endParaRPr lang="en-US" dirty="0"/>
          </a:p>
        </p:txBody>
      </p:sp>
    </p:spTree>
    <p:extLst>
      <p:ext uri="{BB962C8B-B14F-4D97-AF65-F5344CB8AC3E}">
        <p14:creationId xmlns:p14="http://schemas.microsoft.com/office/powerpoint/2010/main" val="300106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1477328"/>
          </a:xfrm>
          <a:prstGeom prst="rect">
            <a:avLst/>
          </a:prstGeom>
        </p:spPr>
        <p:txBody>
          <a:bodyPr>
            <a:spAutoFit/>
          </a:bodyPr>
          <a:lstStyle/>
          <a:p>
            <a:r>
              <a:rPr lang="en-US" b="0" i="0" dirty="0" smtClean="0">
                <a:solidFill>
                  <a:srgbClr val="3B3B3B"/>
                </a:solidFill>
                <a:effectLst/>
                <a:latin typeface="proxima-nova"/>
              </a:rPr>
              <a:t>Kanban is a method for managing the creation of products with an emphasis on continual delivery while not overburdening the development team. Like </a:t>
            </a:r>
            <a:r>
              <a:rPr lang="en-US" b="0" i="0" u="none" strike="noStrike" dirty="0" smtClean="0">
                <a:solidFill>
                  <a:srgbClr val="E38B2C"/>
                </a:solidFill>
                <a:effectLst/>
                <a:latin typeface="proxima-nova"/>
                <a:hlinkClick r:id="rId2"/>
              </a:rPr>
              <a:t>Scrum</a:t>
            </a:r>
            <a:r>
              <a:rPr lang="en-US" b="0" i="0" dirty="0" smtClean="0">
                <a:solidFill>
                  <a:srgbClr val="3B3B3B"/>
                </a:solidFill>
                <a:effectLst/>
                <a:latin typeface="proxima-nova"/>
              </a:rPr>
              <a:t>, Kanban is a process designed to help teams work together more effectively. </a:t>
            </a:r>
            <a:endParaRPr lang="en-US" dirty="0"/>
          </a:p>
        </p:txBody>
      </p:sp>
    </p:spTree>
    <p:extLst>
      <p:ext uri="{BB962C8B-B14F-4D97-AF65-F5344CB8AC3E}">
        <p14:creationId xmlns:p14="http://schemas.microsoft.com/office/powerpoint/2010/main" val="393121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859340"/>
            <a:ext cx="6096000" cy="4062651"/>
          </a:xfrm>
          <a:prstGeom prst="rect">
            <a:avLst/>
          </a:prstGeom>
        </p:spPr>
        <p:txBody>
          <a:bodyPr>
            <a:spAutoFit/>
          </a:bodyPr>
          <a:lstStyle/>
          <a:p>
            <a:r>
              <a:rPr lang="en-US" sz="2400" b="1" i="0" dirty="0" smtClean="0">
                <a:effectLst/>
                <a:latin typeface="proxima-nova"/>
              </a:rPr>
              <a:t>Kanban is based on 3 basic principles:</a:t>
            </a:r>
          </a:p>
          <a:p>
            <a:endParaRPr lang="en-US" b="0" i="0" dirty="0" smtClean="0">
              <a:effectLst/>
              <a:latin typeface="proxima-nova"/>
            </a:endParaRPr>
          </a:p>
          <a:p>
            <a:pPr>
              <a:buFont typeface="Arial" panose="020B0604020202020204" pitchFamily="34" charset="0"/>
              <a:buChar char="•"/>
            </a:pPr>
            <a:r>
              <a:rPr lang="en-US" b="1" i="0" dirty="0" smtClean="0">
                <a:effectLst/>
                <a:latin typeface="proxima-nova"/>
              </a:rPr>
              <a:t>Visualize what you do today (workflow):</a:t>
            </a:r>
            <a:r>
              <a:rPr lang="en-US" b="0" i="0" dirty="0" smtClean="0">
                <a:effectLst/>
                <a:latin typeface="proxima-nova"/>
              </a:rPr>
              <a:t> seeing all the items in context of each other can be very informative</a:t>
            </a:r>
          </a:p>
          <a:p>
            <a:endParaRPr lang="en-US" b="0" i="0" dirty="0" smtClean="0">
              <a:effectLst/>
              <a:latin typeface="proxima-nova"/>
            </a:endParaRPr>
          </a:p>
          <a:p>
            <a:pPr>
              <a:buFont typeface="Arial" panose="020B0604020202020204" pitchFamily="34" charset="0"/>
              <a:buChar char="•"/>
            </a:pPr>
            <a:r>
              <a:rPr lang="en-US" b="1" i="0" dirty="0" smtClean="0">
                <a:effectLst/>
                <a:latin typeface="proxima-nova"/>
              </a:rPr>
              <a:t>Limit the amount of work in progress (WIP):</a:t>
            </a:r>
            <a:r>
              <a:rPr lang="en-US" b="0" i="0" dirty="0" smtClean="0">
                <a:effectLst/>
                <a:latin typeface="proxima-nova"/>
              </a:rPr>
              <a:t> this helps balance the flow-based approach so teams dont start and commit to too much work at once</a:t>
            </a:r>
          </a:p>
          <a:p>
            <a:endParaRPr lang="en-US" b="0" i="0" dirty="0" smtClean="0">
              <a:effectLst/>
              <a:latin typeface="proxima-nova"/>
            </a:endParaRPr>
          </a:p>
          <a:p>
            <a:pPr>
              <a:buFont typeface="Arial" panose="020B0604020202020204" pitchFamily="34" charset="0"/>
              <a:buChar char="•"/>
            </a:pPr>
            <a:r>
              <a:rPr lang="en-US" b="1" i="0" dirty="0" smtClean="0">
                <a:effectLst/>
                <a:latin typeface="proxima-nova"/>
              </a:rPr>
              <a:t>Enhance flow:</a:t>
            </a:r>
            <a:r>
              <a:rPr lang="en-US" b="0" i="0" dirty="0" smtClean="0">
                <a:effectLst/>
                <a:latin typeface="proxima-nova"/>
              </a:rPr>
              <a:t> when something is finished, the next highest thing from the backlog is pulled into play</a:t>
            </a:r>
          </a:p>
          <a:p>
            <a:r>
              <a:rPr lang="en-US" b="0" i="0" dirty="0" smtClean="0">
                <a:effectLst/>
                <a:latin typeface="proxima-nova"/>
              </a:rPr>
              <a:t>Kanban promotes continuous collaboration and encourages active, ongoing learning and improving by defining the best possible team workflow. </a:t>
            </a:r>
            <a:endParaRPr lang="en-US" b="0" i="0" dirty="0">
              <a:effectLst/>
              <a:latin typeface="proxima-nova"/>
            </a:endParaRPr>
          </a:p>
        </p:txBody>
      </p:sp>
    </p:spTree>
    <p:extLst>
      <p:ext uri="{BB962C8B-B14F-4D97-AF65-F5344CB8AC3E}">
        <p14:creationId xmlns:p14="http://schemas.microsoft.com/office/powerpoint/2010/main" val="317953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2575" y="1090910"/>
            <a:ext cx="8324419" cy="5601533"/>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Product owner roles</a:t>
            </a:r>
          </a:p>
          <a:p>
            <a:pPr algn="ctr"/>
            <a:r>
              <a:rPr lang="en-US" sz="2000" b="0" cap="none" spc="0" dirty="0" smtClean="0">
                <a:ln w="0"/>
                <a:solidFill>
                  <a:schemeClr val="tx1"/>
                </a:solidFill>
                <a:effectLst>
                  <a:outerShdw blurRad="38100" dist="19050" dir="2700000" algn="tl" rotWithShape="0">
                    <a:schemeClr val="dk1">
                      <a:alpha val="40000"/>
                    </a:schemeClr>
                  </a:outerShdw>
                </a:effectLst>
              </a:rPr>
              <a:t>1.Defining the vision</a:t>
            </a:r>
          </a:p>
          <a:p>
            <a:pPr algn="ctr"/>
            <a:r>
              <a:rPr lang="en-US" sz="1400" dirty="0"/>
              <a:t>The agile product owner is the point person on the product development team, using their high-level perspective to define goals and create a vision for development projects</a:t>
            </a:r>
            <a:r>
              <a:rPr lang="en-US" sz="1400" dirty="0" smtClean="0"/>
              <a:t>.</a:t>
            </a:r>
          </a:p>
          <a:p>
            <a:pPr algn="ctr"/>
            <a:endParaRPr lang="en-US" sz="1400" dirty="0" smtClean="0"/>
          </a:p>
          <a:p>
            <a:pPr algn="ctr"/>
            <a:r>
              <a:rPr lang="en-US" sz="2000" b="0" cap="none" spc="0" dirty="0" smtClean="0">
                <a:ln w="0"/>
                <a:solidFill>
                  <a:schemeClr val="tx1"/>
                </a:solidFill>
                <a:effectLst>
                  <a:outerShdw blurRad="38100" dist="19050" dir="2700000" algn="tl" rotWithShape="0">
                    <a:schemeClr val="dk1">
                      <a:alpha val="40000"/>
                    </a:schemeClr>
                  </a:outerShdw>
                </a:effectLst>
              </a:rPr>
              <a:t>2.</a:t>
            </a:r>
            <a:r>
              <a:rPr lang="en-US" sz="2000" b="1" dirty="0"/>
              <a:t> Managing the product backlog</a:t>
            </a:r>
          </a:p>
          <a:p>
            <a:pPr algn="ctr"/>
            <a:r>
              <a:rPr lang="en-US" sz="1400" dirty="0" smtClean="0"/>
              <a:t>Product backlog : It </a:t>
            </a:r>
            <a:r>
              <a:rPr lang="en-US" sz="1400" dirty="0"/>
              <a:t>is a live document that should be continually updated based on evolving project needs throughout development</a:t>
            </a:r>
            <a:r>
              <a:rPr lang="en-US" sz="1400" dirty="0" smtClean="0"/>
              <a:t>.</a:t>
            </a:r>
          </a:p>
          <a:p>
            <a:pPr algn="ctr"/>
            <a:endParaRPr lang="en-US" sz="2000" dirty="0" smtClean="0"/>
          </a:p>
          <a:p>
            <a:pPr algn="ctr"/>
            <a:r>
              <a:rPr lang="en-US" sz="2000" b="0" cap="none" spc="0" dirty="0" smtClean="0">
                <a:ln w="0"/>
                <a:solidFill>
                  <a:schemeClr val="tx1"/>
                </a:solidFill>
                <a:effectLst>
                  <a:outerShdw blurRad="38100" dist="19050" dir="2700000" algn="tl" rotWithShape="0">
                    <a:schemeClr val="dk1">
                      <a:alpha val="40000"/>
                    </a:schemeClr>
                  </a:outerShdw>
                </a:effectLst>
              </a:rPr>
              <a:t>3.Prioritizing needs</a:t>
            </a:r>
          </a:p>
          <a:p>
            <a:pPr algn="ctr"/>
            <a:r>
              <a:rPr lang="en-US" sz="1400" dirty="0"/>
              <a:t>they must juggle the triangle of scope, budget, and time, weighing priorities according to the needs and objectives of stakeholders</a:t>
            </a:r>
            <a:r>
              <a:rPr lang="en-US" sz="1400" dirty="0" smtClean="0"/>
              <a:t>.</a:t>
            </a:r>
          </a:p>
          <a:p>
            <a:pPr algn="ctr"/>
            <a:endParaRPr lang="en-US" sz="1400" dirty="0" smtClean="0"/>
          </a:p>
          <a:p>
            <a:pPr algn="ctr"/>
            <a:r>
              <a:rPr lang="en-US" sz="1400" b="1" dirty="0"/>
              <a:t>4. </a:t>
            </a:r>
            <a:r>
              <a:rPr lang="en-US" sz="2000" b="1" dirty="0"/>
              <a:t>Overseeing development </a:t>
            </a:r>
            <a:r>
              <a:rPr lang="en-US" sz="2000" b="1" dirty="0" smtClean="0"/>
              <a:t>stages</a:t>
            </a:r>
          </a:p>
          <a:p>
            <a:pPr algn="ctr"/>
            <a:r>
              <a:rPr lang="en-US" sz="1400" dirty="0"/>
              <a:t>During the planning stages, the agile product owner works with stakeholders to identify and organize the steps required for the next iteration. </a:t>
            </a:r>
            <a:endParaRPr lang="en-US" sz="1400" dirty="0" smtClean="0"/>
          </a:p>
          <a:p>
            <a:pPr algn="ctr"/>
            <a:endParaRPr lang="en-US" sz="1400" b="1" dirty="0"/>
          </a:p>
          <a:p>
            <a:pPr algn="ctr"/>
            <a:r>
              <a:rPr lang="en-US" sz="2000" b="1" dirty="0" smtClean="0"/>
              <a:t> </a:t>
            </a:r>
            <a:r>
              <a:rPr lang="en-US" sz="2000" b="1" dirty="0"/>
              <a:t>5. Anticipating client </a:t>
            </a:r>
            <a:r>
              <a:rPr lang="en-US" sz="2000" b="1" dirty="0" smtClean="0"/>
              <a:t>needs</a:t>
            </a:r>
          </a:p>
          <a:p>
            <a:pPr algn="ctr"/>
            <a:r>
              <a:rPr lang="en-US" sz="1400" dirty="0"/>
              <a:t>Their deep market knowledge and communication skills allow them to anticipate problems or needs and address them.</a:t>
            </a:r>
            <a:endParaRPr lang="en-US" sz="1400" b="1" dirty="0" smtClean="0"/>
          </a:p>
          <a:p>
            <a:pPr algn="ctr"/>
            <a:endParaRPr lang="en-US" sz="1400" b="1" dirty="0"/>
          </a:p>
          <a:p>
            <a:pPr algn="ctr"/>
            <a:endParaRPr lang="en-US" sz="1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35246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828836"/>
            <a:ext cx="6096000" cy="1200329"/>
          </a:xfrm>
          <a:prstGeom prst="rect">
            <a:avLst/>
          </a:prstGeom>
        </p:spPr>
        <p:txBody>
          <a:bodyPr>
            <a:spAutoFit/>
          </a:bodyPr>
          <a:lstStyle/>
          <a:p>
            <a:r>
              <a:rPr lang="en-US" b="1" i="0" dirty="0" smtClean="0">
                <a:effectLst/>
                <a:latin typeface="arial" panose="020B0604020202020204" pitchFamily="34" charset="0"/>
              </a:rPr>
              <a:t>Velocity</a:t>
            </a:r>
            <a:r>
              <a:rPr lang="en-US" b="0" i="0" dirty="0" smtClean="0">
                <a:effectLst/>
                <a:latin typeface="arial" panose="020B0604020202020204" pitchFamily="34" charset="0"/>
              </a:rPr>
              <a:t> is a measure of the amount of work a Team can tackle during a single Sprint and is the key metric in </a:t>
            </a:r>
            <a:r>
              <a:rPr lang="en-US" b="1" i="0" dirty="0" smtClean="0">
                <a:effectLst/>
                <a:latin typeface="arial" panose="020B0604020202020204" pitchFamily="34" charset="0"/>
              </a:rPr>
              <a:t>Scrum</a:t>
            </a:r>
            <a:r>
              <a:rPr lang="en-US" b="0" i="0" dirty="0" smtClean="0">
                <a:effectLst/>
                <a:latin typeface="arial" panose="020B0604020202020204" pitchFamily="34" charset="0"/>
              </a:rPr>
              <a:t>. </a:t>
            </a:r>
            <a:r>
              <a:rPr lang="en-US" b="1" i="0" dirty="0" smtClean="0">
                <a:effectLst/>
                <a:latin typeface="arial" panose="020B0604020202020204" pitchFamily="34" charset="0"/>
              </a:rPr>
              <a:t>Velocity</a:t>
            </a:r>
            <a:r>
              <a:rPr lang="en-US" b="0" i="0" dirty="0" smtClean="0">
                <a:effectLst/>
                <a:latin typeface="arial" panose="020B0604020202020204" pitchFamily="34" charset="0"/>
              </a:rPr>
              <a:t> is calculated at the end of the Sprint by totaling the Points for all fully completed User Stories.</a:t>
            </a:r>
            <a:endParaRPr lang="en-US" dirty="0"/>
          </a:p>
        </p:txBody>
      </p:sp>
    </p:spTree>
    <p:extLst>
      <p:ext uri="{BB962C8B-B14F-4D97-AF65-F5344CB8AC3E}">
        <p14:creationId xmlns:p14="http://schemas.microsoft.com/office/powerpoint/2010/main" val="35043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413338"/>
            <a:ext cx="6096000" cy="2893100"/>
          </a:xfrm>
          <a:prstGeom prst="rect">
            <a:avLst/>
          </a:prstGeom>
        </p:spPr>
        <p:txBody>
          <a:bodyPr>
            <a:spAutoFit/>
          </a:bodyPr>
          <a:lstStyle/>
          <a:p>
            <a:r>
              <a:rPr lang="en-US" b="0" i="0" dirty="0" smtClean="0">
                <a:effectLst/>
                <a:latin typeface="interface"/>
              </a:rPr>
              <a:t>                  </a:t>
            </a:r>
            <a:r>
              <a:rPr lang="en-US" sz="2800" b="1" i="0" dirty="0" smtClean="0">
                <a:effectLst/>
                <a:latin typeface="interface"/>
              </a:rPr>
              <a:t>Spring backlog</a:t>
            </a:r>
          </a:p>
          <a:p>
            <a:endParaRPr lang="en-US" sz="2800" b="1" i="0" dirty="0" smtClean="0">
              <a:effectLst/>
              <a:latin typeface="interface"/>
            </a:endParaRPr>
          </a:p>
          <a:p>
            <a:r>
              <a:rPr lang="en-US" b="0" i="0" dirty="0" smtClean="0">
                <a:effectLst/>
                <a:latin typeface="interface"/>
              </a:rPr>
              <a:t>The sprint backlog is a list of tasks identified by the Scrum team to be completed during the </a:t>
            </a:r>
            <a:r>
              <a:rPr lang="en-US" b="0" i="0" dirty="0" smtClean="0">
                <a:effectLst/>
                <a:latin typeface="interface"/>
                <a:hlinkClick r:id="rId2"/>
              </a:rPr>
              <a:t>Scrum</a:t>
            </a:r>
            <a:r>
              <a:rPr lang="en-US" b="0" i="0" dirty="0" smtClean="0">
                <a:effectLst/>
                <a:latin typeface="interface"/>
              </a:rPr>
              <a:t> sprint. During the sprint planning meeting, the team selects some number of product backlog items, usually in the form of user stories, and identifies the tasks necessary to complete each user story. Most teams also estimate how many hours each task will take someone on the team to complete.</a:t>
            </a:r>
            <a:endParaRPr lang="en-US" dirty="0"/>
          </a:p>
        </p:txBody>
      </p:sp>
    </p:spTree>
    <p:extLst>
      <p:ext uri="{BB962C8B-B14F-4D97-AF65-F5344CB8AC3E}">
        <p14:creationId xmlns:p14="http://schemas.microsoft.com/office/powerpoint/2010/main" val="286772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lstStyle/>
          <a:p>
            <a:r>
              <a:rPr lang="en-US" dirty="0"/>
              <a:t>AGILE methodology is a practice that promotes </a:t>
            </a:r>
            <a:r>
              <a:rPr lang="en-US" b="1" dirty="0"/>
              <a:t>continuous iteration</a:t>
            </a:r>
            <a:r>
              <a:rPr lang="en-US" dirty="0"/>
              <a:t> of development and testing throughout the software development lifecycle of the project. Both development and testing activities are concurrent unlike the Waterfall </a:t>
            </a:r>
            <a:r>
              <a:rPr lang="en-US" dirty="0" smtClean="0"/>
              <a:t>model</a:t>
            </a:r>
            <a:endParaRPr lang="en-US" dirty="0"/>
          </a:p>
        </p:txBody>
      </p:sp>
    </p:spTree>
    <p:extLst>
      <p:ext uri="{BB962C8B-B14F-4D97-AF65-F5344CB8AC3E}">
        <p14:creationId xmlns:p14="http://schemas.microsoft.com/office/powerpoint/2010/main" val="1143391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r>
              <a:rPr lang="en-US" b="0" i="0" dirty="0" smtClean="0">
                <a:effectLst/>
                <a:latin typeface="Arial" panose="020B0604020202020204" pitchFamily="34" charset="0"/>
              </a:rPr>
              <a:t>Scrum is a </a:t>
            </a:r>
            <a:r>
              <a:rPr lang="en-US" b="0" i="0" u="sng" dirty="0" smtClean="0">
                <a:effectLst/>
                <a:latin typeface="Arial" panose="020B0604020202020204" pitchFamily="34" charset="0"/>
                <a:hlinkClick r:id="rId2"/>
              </a:rPr>
              <a:t>framework</a:t>
            </a:r>
            <a:r>
              <a:rPr lang="en-US" b="0" i="0" dirty="0" smtClean="0">
                <a:effectLst/>
                <a:latin typeface="Arial" panose="020B0604020202020204" pitchFamily="34" charset="0"/>
              </a:rPr>
              <a:t> for </a:t>
            </a:r>
            <a:r>
              <a:rPr lang="en-US" b="0" i="0" u="sng" dirty="0" smtClean="0">
                <a:effectLst/>
                <a:latin typeface="Arial" panose="020B0604020202020204" pitchFamily="34" charset="0"/>
                <a:hlinkClick r:id="rId3"/>
              </a:rPr>
              <a:t>project management</a:t>
            </a:r>
            <a:r>
              <a:rPr lang="en-US" b="0" i="0" dirty="0" smtClean="0">
                <a:effectLst/>
                <a:latin typeface="Arial" panose="020B0604020202020204" pitchFamily="34" charset="0"/>
              </a:rPr>
              <a:t> that emphasizes teamwork, accountability and </a:t>
            </a:r>
            <a:r>
              <a:rPr lang="en-US" b="0" i="0" u="sng" dirty="0" smtClean="0">
                <a:effectLst/>
                <a:latin typeface="Arial" panose="020B0604020202020204" pitchFamily="34" charset="0"/>
                <a:hlinkClick r:id="rId4"/>
              </a:rPr>
              <a:t>iterative</a:t>
            </a:r>
            <a:r>
              <a:rPr lang="en-US" b="0" i="0" dirty="0" smtClean="0">
                <a:effectLst/>
                <a:latin typeface="Arial" panose="020B0604020202020204" pitchFamily="34" charset="0"/>
              </a:rPr>
              <a:t> progress toward a well-defined goal. The framework begins with a simple premise: Start with what can be seen or known. After that, track the progress and tweak as necessary. The three pillars of Scrum are </a:t>
            </a:r>
            <a:r>
              <a:rPr lang="en-US" b="0" i="0" u="sng" dirty="0" smtClean="0">
                <a:effectLst/>
                <a:latin typeface="Arial" panose="020B0604020202020204" pitchFamily="34" charset="0"/>
                <a:hlinkClick r:id="rId5"/>
              </a:rPr>
              <a:t>transparency</a:t>
            </a:r>
            <a:r>
              <a:rPr lang="en-US" b="0" i="0" dirty="0" smtClean="0">
                <a:effectLst/>
                <a:latin typeface="Arial" panose="020B0604020202020204" pitchFamily="34" charset="0"/>
              </a:rPr>
              <a:t>, inspection and adaptation.</a:t>
            </a:r>
          </a:p>
          <a:p>
            <a:r>
              <a:rPr lang="en-US" b="0" i="0" dirty="0" smtClean="0">
                <a:effectLst/>
                <a:latin typeface="Arial" panose="020B0604020202020204" pitchFamily="34" charset="0"/>
              </a:rPr>
              <a:t>The framework, which is often part of </a:t>
            </a:r>
            <a:r>
              <a:rPr lang="en-US" b="0" i="0" u="sng" dirty="0" smtClean="0">
                <a:effectLst/>
                <a:latin typeface="Arial" panose="020B0604020202020204" pitchFamily="34" charset="0"/>
                <a:hlinkClick r:id="rId6"/>
              </a:rPr>
              <a:t>Agile software development</a:t>
            </a:r>
            <a:r>
              <a:rPr lang="en-US" b="0" i="0" dirty="0" smtClean="0">
                <a:effectLst/>
                <a:latin typeface="Arial" panose="020B0604020202020204" pitchFamily="34" charset="0"/>
              </a:rPr>
              <a:t>, is named for a rugby formation. Everyone plays a role. When it comes to product development, Scrum roles include </a:t>
            </a:r>
            <a:r>
              <a:rPr lang="en-US" b="0" i="0" u="sng" dirty="0" smtClean="0">
                <a:effectLst/>
                <a:latin typeface="Arial" panose="020B0604020202020204" pitchFamily="34" charset="0"/>
                <a:hlinkClick r:id="rId7"/>
              </a:rPr>
              <a:t>product owner</a:t>
            </a:r>
            <a:r>
              <a:rPr lang="en-US" b="0" i="0" dirty="0" smtClean="0">
                <a:effectLst/>
                <a:latin typeface="Arial" panose="020B0604020202020204" pitchFamily="34" charset="0"/>
              </a:rPr>
              <a:t>, </a:t>
            </a:r>
            <a:r>
              <a:rPr lang="en-US" b="0" i="0" u="sng" dirty="0" smtClean="0">
                <a:effectLst/>
                <a:latin typeface="Arial" panose="020B0604020202020204" pitchFamily="34" charset="0"/>
                <a:hlinkClick r:id="rId8"/>
              </a:rPr>
              <a:t>Scrum master</a:t>
            </a:r>
            <a:r>
              <a:rPr lang="en-US" b="0" i="0" dirty="0" smtClean="0">
                <a:effectLst/>
                <a:latin typeface="Arial" panose="020B0604020202020204" pitchFamily="34" charset="0"/>
              </a:rPr>
              <a:t> and Scrum development team.</a:t>
            </a:r>
            <a:endParaRPr lang="en-US" b="0" i="0" dirty="0">
              <a:effectLst/>
              <a:latin typeface="Arial" panose="020B0604020202020204" pitchFamily="34" charset="0"/>
            </a:endParaRPr>
          </a:p>
        </p:txBody>
      </p:sp>
    </p:spTree>
    <p:extLst>
      <p:ext uri="{BB962C8B-B14F-4D97-AF65-F5344CB8AC3E}">
        <p14:creationId xmlns:p14="http://schemas.microsoft.com/office/powerpoint/2010/main" val="45556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2661761"/>
            <a:ext cx="6096000" cy="1754326"/>
          </a:xfrm>
          <a:prstGeom prst="rect">
            <a:avLst/>
          </a:prstGeom>
        </p:spPr>
        <p:txBody>
          <a:bodyPr>
            <a:spAutoFit/>
          </a:bodyPr>
          <a:lstStyle/>
          <a:p>
            <a:r>
              <a:rPr lang="en-US" b="0" i="0" dirty="0" smtClean="0">
                <a:solidFill>
                  <a:srgbClr val="6C6C6C"/>
                </a:solidFill>
                <a:effectLst/>
                <a:latin typeface="Arial" panose="020B0604020202020204" pitchFamily="34" charset="0"/>
              </a:rPr>
              <a:t>                       </a:t>
            </a:r>
            <a:r>
              <a:rPr lang="en-US" b="0" i="0" dirty="0" smtClean="0">
                <a:effectLst/>
                <a:latin typeface="Arial" panose="020B0604020202020204" pitchFamily="34" charset="0"/>
              </a:rPr>
              <a:t>Scrum Master</a:t>
            </a:r>
          </a:p>
          <a:p>
            <a:r>
              <a:rPr lang="en-US" b="0" i="0" dirty="0" smtClean="0">
                <a:effectLst/>
                <a:latin typeface="Arial" panose="020B0604020202020204" pitchFamily="34" charset="0"/>
              </a:rPr>
              <a:t>A scrum master is the facilitator for an </a:t>
            </a:r>
            <a:r>
              <a:rPr lang="en-US" b="0" i="0" u="sng" dirty="0" smtClean="0">
                <a:effectLst/>
                <a:latin typeface="Arial" panose="020B0604020202020204" pitchFamily="34" charset="0"/>
                <a:hlinkClick r:id="rId2"/>
              </a:rPr>
              <a:t>agile development</a:t>
            </a:r>
            <a:r>
              <a:rPr lang="en-US" b="0" i="0" dirty="0" smtClean="0">
                <a:effectLst/>
                <a:latin typeface="Arial" panose="020B0604020202020204" pitchFamily="34" charset="0"/>
              </a:rPr>
              <a:t> team. </a:t>
            </a:r>
            <a:r>
              <a:rPr lang="en-US" b="0" i="0" u="sng" dirty="0" smtClean="0">
                <a:effectLst/>
                <a:latin typeface="Arial" panose="020B0604020202020204" pitchFamily="34" charset="0"/>
                <a:hlinkClick r:id="rId3"/>
              </a:rPr>
              <a:t>Scrum</a:t>
            </a:r>
            <a:r>
              <a:rPr lang="en-US" b="0" i="0" dirty="0" smtClean="0">
                <a:effectLst/>
                <a:latin typeface="Arial" panose="020B0604020202020204" pitchFamily="34" charset="0"/>
              </a:rPr>
              <a:t> is a methodology that allows a team to self-organize and make changes quickly, in accordance with agile principles. The scrum master manages the process for how information is exchanged</a:t>
            </a:r>
            <a:r>
              <a:rPr lang="en-US" b="0" i="0" dirty="0" smtClean="0">
                <a:solidFill>
                  <a:srgbClr val="6C6C6C"/>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381111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250" y="1997839"/>
            <a:ext cx="7905750" cy="2308324"/>
          </a:xfrm>
          <a:prstGeom prst="rect">
            <a:avLst/>
          </a:prstGeom>
        </p:spPr>
        <p:txBody>
          <a:bodyPr wrap="square">
            <a:spAutoFit/>
          </a:bodyPr>
          <a:lstStyle/>
          <a:p>
            <a:r>
              <a:rPr lang="en-US" b="0" i="0" dirty="0" smtClean="0">
                <a:effectLst/>
                <a:latin typeface="Arial" panose="020B0604020202020204" pitchFamily="34" charset="0"/>
              </a:rPr>
              <a:t>The scrum master is responsible for:</a:t>
            </a:r>
          </a:p>
          <a:p>
            <a:r>
              <a:rPr lang="en-US" b="0" i="0" dirty="0" smtClean="0">
                <a:effectLst/>
                <a:latin typeface="Arial" panose="020B0604020202020204" pitchFamily="34" charset="0"/>
              </a:rPr>
              <a:t>1. Helping the team to reach consensus for what can be achieved during a specific period of time. </a:t>
            </a:r>
            <a:br>
              <a:rPr lang="en-US" b="0" i="0" dirty="0" smtClean="0">
                <a:effectLst/>
                <a:latin typeface="Arial" panose="020B0604020202020204" pitchFamily="34" charset="0"/>
              </a:rPr>
            </a:br>
            <a:r>
              <a:rPr lang="en-US" b="0" i="0" dirty="0" smtClean="0">
                <a:effectLst/>
                <a:latin typeface="Arial" panose="020B0604020202020204" pitchFamily="34" charset="0"/>
              </a:rPr>
              <a:t>2. Helping the team to reach consensus during the daily scrum.</a:t>
            </a:r>
            <a:br>
              <a:rPr lang="en-US" b="0" i="0" dirty="0" smtClean="0">
                <a:effectLst/>
                <a:latin typeface="Arial" panose="020B0604020202020204" pitchFamily="34" charset="0"/>
              </a:rPr>
            </a:br>
            <a:r>
              <a:rPr lang="en-US" b="0" i="0" dirty="0" smtClean="0">
                <a:effectLst/>
                <a:latin typeface="Arial" panose="020B0604020202020204" pitchFamily="34" charset="0"/>
              </a:rPr>
              <a:t>3. Helping the team to stay focused and follow the agreed-upon rules for daily scrums. </a:t>
            </a:r>
            <a:br>
              <a:rPr lang="en-US" b="0" i="0" dirty="0" smtClean="0">
                <a:effectLst/>
                <a:latin typeface="Arial" panose="020B0604020202020204" pitchFamily="34" charset="0"/>
              </a:rPr>
            </a:br>
            <a:r>
              <a:rPr lang="en-US" b="0" i="0" dirty="0" smtClean="0">
                <a:effectLst/>
                <a:latin typeface="Arial" panose="020B0604020202020204" pitchFamily="34" charset="0"/>
              </a:rPr>
              <a:t>4. Removing obstacles that are impeding the team's progress.</a:t>
            </a:r>
            <a:br>
              <a:rPr lang="en-US" b="0" i="0" dirty="0" smtClean="0">
                <a:effectLst/>
                <a:latin typeface="Arial" panose="020B0604020202020204" pitchFamily="34" charset="0"/>
              </a:rPr>
            </a:br>
            <a:r>
              <a:rPr lang="en-US" b="0" i="0" dirty="0" smtClean="0">
                <a:effectLst/>
                <a:latin typeface="Arial" panose="020B0604020202020204" pitchFamily="34" charset="0"/>
              </a:rPr>
              <a:t>5. Protecting the team from outside distractions.</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5130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3693319"/>
          </a:xfrm>
          <a:prstGeom prst="rect">
            <a:avLst/>
          </a:prstGeom>
        </p:spPr>
        <p:txBody>
          <a:bodyPr>
            <a:spAutoFit/>
          </a:bodyPr>
          <a:lstStyle/>
          <a:p>
            <a:r>
              <a:rPr lang="en-US" b="0" i="0" dirty="0" smtClean="0">
                <a:solidFill>
                  <a:srgbClr val="000000"/>
                </a:solidFill>
                <a:effectLst/>
                <a:latin typeface="Arial" panose="020B0604020202020204" pitchFamily="34" charset="0"/>
              </a:rPr>
              <a:t>Important considerations for writing user stories:</a:t>
            </a:r>
          </a:p>
          <a:p>
            <a:pPr>
              <a:buFont typeface="+mj-lt"/>
              <a:buAutoNum type="arabicPeriod"/>
            </a:pPr>
            <a:r>
              <a:rPr lang="en-US" b="1" i="0" dirty="0" smtClean="0">
                <a:solidFill>
                  <a:srgbClr val="000000"/>
                </a:solidFill>
                <a:effectLst/>
                <a:latin typeface="Arial" panose="020B0604020202020204" pitchFamily="34" charset="0"/>
              </a:rPr>
              <a:t>Stakeholders write user stories. </a:t>
            </a:r>
            <a:r>
              <a:rPr lang="en-US" b="0" i="0" dirty="0" smtClean="0">
                <a:solidFill>
                  <a:srgbClr val="000000"/>
                </a:solidFill>
                <a:effectLst/>
                <a:latin typeface="Arial" panose="020B0604020202020204" pitchFamily="34" charset="0"/>
              </a:rPr>
              <a:t>An important concept is that your project stakeholders write the user stories, not the developers. User stories are simple enough that people can learn to write them in a few minutes, so it makes sense that the domain experts (the stakeholders) write them.</a:t>
            </a:r>
          </a:p>
          <a:p>
            <a:pPr>
              <a:buFont typeface="+mj-lt"/>
              <a:buAutoNum type="arabicPeriod"/>
            </a:pPr>
            <a:r>
              <a:rPr lang="en-US" b="1" i="0" dirty="0" smtClean="0">
                <a:solidFill>
                  <a:srgbClr val="000000"/>
                </a:solidFill>
                <a:effectLst/>
                <a:latin typeface="Arial" panose="020B0604020202020204" pitchFamily="34" charset="0"/>
              </a:rPr>
              <a:t>Use the simplest tool</a:t>
            </a:r>
            <a:r>
              <a:rPr lang="en-US" b="0" i="0" dirty="0" smtClean="0">
                <a:solidFill>
                  <a:srgbClr val="000000"/>
                </a:solidFill>
                <a:effectLst/>
                <a:latin typeface="Arial" panose="020B0604020202020204" pitchFamily="34" charset="0"/>
              </a:rPr>
              <a:t>. User stories are often written on index cards (at least when your project team is co-located). Index cards are very easy to work with and are therefore an </a:t>
            </a:r>
            <a:r>
              <a:rPr lang="en-US" sz="1000" dirty="0">
                <a:solidFill>
                  <a:srgbClr val="000000"/>
                </a:solidFill>
                <a:latin typeface="Arial" panose="020B0604020202020204" pitchFamily="34" charset="0"/>
              </a:rPr>
              <a:t>  </a:t>
            </a:r>
            <a:r>
              <a:rPr lang="en-US" dirty="0" smtClean="0">
                <a:solidFill>
                  <a:srgbClr val="000000"/>
                </a:solidFill>
                <a:latin typeface="Arial" panose="020B0604020202020204" pitchFamily="34" charset="0"/>
              </a:rPr>
              <a:t>inclusive modeling</a:t>
            </a:r>
            <a:r>
              <a:rPr lang="en-US" b="0" i="0" dirty="0" smtClean="0">
                <a:solidFill>
                  <a:srgbClr val="000000"/>
                </a:solidFill>
                <a:effectLst/>
                <a:latin typeface="Arial" panose="020B0604020202020204" pitchFamily="34" charset="0"/>
              </a:rPr>
              <a:t> technique.</a:t>
            </a:r>
          </a:p>
          <a:p>
            <a:pPr>
              <a:buFont typeface="+mj-lt"/>
              <a:buAutoNum type="arabicPeriod"/>
            </a:pPr>
            <a:r>
              <a:rPr lang="en-US" b="1" i="0" dirty="0" smtClean="0">
                <a:solidFill>
                  <a:srgbClr val="000000"/>
                </a:solidFill>
                <a:effectLst/>
                <a:latin typeface="Arial" panose="020B0604020202020204" pitchFamily="34" charset="0"/>
              </a:rPr>
              <a:t>Remember non-functional requirements</a:t>
            </a:r>
            <a:r>
              <a:rPr lang="en-US" b="0" i="0" dirty="0" smtClean="0">
                <a:solidFill>
                  <a:srgbClr val="000000"/>
                </a:solidFill>
                <a:effectLst/>
                <a:latin typeface="Arial" panose="020B0604020202020204" pitchFamily="34" charset="0"/>
              </a:rPr>
              <a:t>. Stories can be used to describe a wide variety of requirements types.  </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42000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21106" y="2296343"/>
            <a:ext cx="6096000" cy="1969770"/>
          </a:xfrm>
          <a:prstGeom prst="rect">
            <a:avLst/>
          </a:prstGeom>
        </p:spPr>
        <p:txBody>
          <a:bodyPr>
            <a:spAutoFit/>
          </a:bodyPr>
          <a:lstStyle/>
          <a:p>
            <a:r>
              <a:rPr lang="en-US" b="1" i="0" dirty="0" smtClean="0">
                <a:solidFill>
                  <a:srgbClr val="222222"/>
                </a:solidFill>
                <a:effectLst/>
                <a:latin typeface="arial" panose="020B0604020202020204" pitchFamily="34" charset="0"/>
              </a:rPr>
              <a:t>Sprint planning</a:t>
            </a:r>
            <a:r>
              <a:rPr lang="en-US" b="0" i="0" dirty="0" smtClean="0">
                <a:solidFill>
                  <a:srgbClr val="222222"/>
                </a:solidFill>
                <a:effectLst/>
                <a:latin typeface="arial" panose="020B0604020202020204" pitchFamily="34" charset="0"/>
              </a:rPr>
              <a:t> is a collaborative effort involving a </a:t>
            </a:r>
            <a:r>
              <a:rPr lang="en-US" b="0" i="0" dirty="0" err="1" smtClean="0">
                <a:solidFill>
                  <a:srgbClr val="222222"/>
                </a:solidFill>
                <a:effectLst/>
                <a:latin typeface="arial" panose="020B0604020202020204" pitchFamily="34" charset="0"/>
              </a:rPr>
              <a:t>ScrumMaster</a:t>
            </a:r>
            <a:r>
              <a:rPr lang="en-US" b="0" i="0" dirty="0" smtClean="0">
                <a:solidFill>
                  <a:srgbClr val="222222"/>
                </a:solidFill>
                <a:effectLst/>
                <a:latin typeface="arial" panose="020B0604020202020204" pitchFamily="34" charset="0"/>
              </a:rPr>
              <a:t>, who facilitates the meeting, a Product Owner, who clarifies the details of </a:t>
            </a:r>
            <a:r>
              <a:rPr lang="en-US" sz="3200" b="0" i="0" dirty="0" smtClean="0">
                <a:solidFill>
                  <a:srgbClr val="222222"/>
                </a:solidFill>
                <a:effectLst/>
                <a:latin typeface="arial" panose="020B0604020202020204" pitchFamily="34" charset="0"/>
              </a:rPr>
              <a:t>the</a:t>
            </a:r>
            <a:r>
              <a:rPr lang="en-US" b="0" i="0" dirty="0" smtClean="0">
                <a:solidFill>
                  <a:srgbClr val="222222"/>
                </a:solidFill>
                <a:effectLst/>
                <a:latin typeface="arial" panose="020B0604020202020204" pitchFamily="34" charset="0"/>
              </a:rPr>
              <a:t> product backlog items and their respective acceptance criteria, and the Entire </a:t>
            </a:r>
            <a:r>
              <a:rPr lang="en-US" b="1" i="0" dirty="0" smtClean="0">
                <a:solidFill>
                  <a:srgbClr val="222222"/>
                </a:solidFill>
                <a:effectLst/>
                <a:latin typeface="arial" panose="020B0604020202020204" pitchFamily="34" charset="0"/>
              </a:rPr>
              <a:t>Agile</a:t>
            </a:r>
            <a:r>
              <a:rPr lang="en-US" b="0" i="0" dirty="0" smtClean="0">
                <a:solidFill>
                  <a:srgbClr val="222222"/>
                </a:solidFill>
                <a:effectLst/>
                <a:latin typeface="arial" panose="020B0604020202020204" pitchFamily="34" charset="0"/>
              </a:rPr>
              <a:t> Team, who define the work and effort necessary to meet their </a:t>
            </a:r>
            <a:r>
              <a:rPr lang="en-US" b="1" i="0" dirty="0" err="1" smtClean="0">
                <a:solidFill>
                  <a:srgbClr val="222222"/>
                </a:solidFill>
                <a:effectLst/>
                <a:latin typeface="arial" panose="020B0604020202020204" pitchFamily="34" charset="0"/>
              </a:rPr>
              <a:t>sprint</a:t>
            </a:r>
            <a:r>
              <a:rPr lang="en-US" b="0" i="0" dirty="0" err="1" smtClean="0">
                <a:solidFill>
                  <a:srgbClr val="222222"/>
                </a:solidFill>
                <a:effectLst/>
                <a:latin typeface="arial" panose="020B0604020202020204" pitchFamily="34" charset="0"/>
              </a:rPr>
              <a:t>commitmen</a:t>
            </a:r>
            <a:endParaRPr lang="en-US" dirty="0"/>
          </a:p>
        </p:txBody>
      </p:sp>
    </p:spTree>
    <p:extLst>
      <p:ext uri="{BB962C8B-B14F-4D97-AF65-F5344CB8AC3E}">
        <p14:creationId xmlns:p14="http://schemas.microsoft.com/office/powerpoint/2010/main" val="1735855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6096000" cy="2215991"/>
          </a:xfrm>
          <a:prstGeom prst="rect">
            <a:avLst/>
          </a:prstGeom>
        </p:spPr>
        <p:txBody>
          <a:bodyPr>
            <a:spAutoFit/>
          </a:bodyPr>
          <a:lstStyle/>
          <a:p>
            <a:r>
              <a:rPr lang="en-US" b="0" i="0" dirty="0" smtClean="0">
                <a:effectLst/>
                <a:latin typeface="Arial" panose="020B0604020202020204" pitchFamily="34" charset="0"/>
              </a:rPr>
              <a:t>                           </a:t>
            </a:r>
            <a:r>
              <a:rPr lang="en-US" sz="2400" b="0" i="0" dirty="0" smtClean="0">
                <a:effectLst/>
                <a:latin typeface="Arial" panose="020B0604020202020204" pitchFamily="34" charset="0"/>
              </a:rPr>
              <a:t>Agile </a:t>
            </a:r>
            <a:r>
              <a:rPr lang="en-US" sz="2400" b="0" i="0" dirty="0" err="1" smtClean="0">
                <a:effectLst/>
                <a:latin typeface="Arial" panose="020B0604020202020204" pitchFamily="34" charset="0"/>
              </a:rPr>
              <a:t>Retrospecting</a:t>
            </a:r>
            <a:endParaRPr lang="en-US" sz="2400" b="0" i="0" dirty="0" smtClean="0">
              <a:effectLst/>
              <a:latin typeface="Arial" panose="020B0604020202020204" pitchFamily="34" charset="0"/>
            </a:endParaRPr>
          </a:p>
          <a:p>
            <a:endParaRPr lang="en-US" sz="2400" b="0" i="0" dirty="0" smtClean="0">
              <a:effectLst/>
              <a:latin typeface="Arial" panose="020B0604020202020204" pitchFamily="34" charset="0"/>
            </a:endParaRPr>
          </a:p>
          <a:p>
            <a:r>
              <a:rPr lang="en-US" b="0" i="0" dirty="0" smtClean="0">
                <a:effectLst/>
                <a:latin typeface="Arial" panose="020B0604020202020204" pitchFamily="34" charset="0"/>
              </a:rPr>
              <a:t>An Agile retrospective is a meeting that's held at the end of an </a:t>
            </a:r>
            <a:r>
              <a:rPr lang="en-US" b="0" i="0" u="sng" dirty="0" smtClean="0">
                <a:effectLst/>
                <a:latin typeface="Arial" panose="020B0604020202020204" pitchFamily="34" charset="0"/>
                <a:hlinkClick r:id="rId2"/>
              </a:rPr>
              <a:t>iteration</a:t>
            </a:r>
            <a:r>
              <a:rPr lang="en-US" b="0" i="0" dirty="0" smtClean="0">
                <a:effectLst/>
                <a:latin typeface="Arial" panose="020B0604020202020204" pitchFamily="34" charset="0"/>
              </a:rPr>
              <a:t> in Agile software development (</a:t>
            </a:r>
            <a:r>
              <a:rPr lang="en-US" b="0" i="0" u="sng" dirty="0" smtClean="0">
                <a:effectLst/>
                <a:latin typeface="Arial" panose="020B0604020202020204" pitchFamily="34" charset="0"/>
                <a:hlinkClick r:id="rId3"/>
              </a:rPr>
              <a:t>ASD</a:t>
            </a:r>
            <a:r>
              <a:rPr lang="en-US" b="0" i="0" dirty="0" smtClean="0">
                <a:effectLst/>
                <a:latin typeface="Arial" panose="020B0604020202020204" pitchFamily="34" charset="0"/>
              </a:rPr>
              <a:t> ). During the retrospective, the team reflects on what happened in the iteration and identifies actions for improvement going forward.</a:t>
            </a:r>
            <a:endParaRPr lang="en-US" dirty="0"/>
          </a:p>
        </p:txBody>
      </p:sp>
    </p:spTree>
    <p:extLst>
      <p:ext uri="{BB962C8B-B14F-4D97-AF65-F5344CB8AC3E}">
        <p14:creationId xmlns:p14="http://schemas.microsoft.com/office/powerpoint/2010/main" val="318362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551837"/>
            <a:ext cx="6096000" cy="1754326"/>
          </a:xfrm>
          <a:prstGeom prst="rect">
            <a:avLst/>
          </a:prstGeom>
        </p:spPr>
        <p:txBody>
          <a:bodyPr>
            <a:spAutoFit/>
          </a:bodyPr>
          <a:lstStyle/>
          <a:p>
            <a:r>
              <a:rPr lang="en-US" b="0" i="0" dirty="0" smtClean="0">
                <a:effectLst/>
                <a:latin typeface="Open Sans"/>
              </a:rPr>
              <a:t>The Scrum </a:t>
            </a:r>
            <a:r>
              <a:rPr lang="en-US" b="0" i="0" dirty="0" err="1" smtClean="0">
                <a:effectLst/>
                <a:latin typeface="Open Sans"/>
              </a:rPr>
              <a:t>Burndown</a:t>
            </a:r>
            <a:r>
              <a:rPr lang="en-US" b="0" i="0" dirty="0" smtClean="0">
                <a:effectLst/>
                <a:latin typeface="Open Sans"/>
              </a:rPr>
              <a:t> Chart is a visual measurement tool that shows the completed work per day against the projected rate of completion for the current project release. Its purpose is to enable that the project is on the track to deliver the expected solution within the desired schedule.</a:t>
            </a:r>
            <a:endParaRPr lang="en-US" dirty="0"/>
          </a:p>
        </p:txBody>
      </p:sp>
    </p:spTree>
    <p:extLst>
      <p:ext uri="{BB962C8B-B14F-4D97-AF65-F5344CB8AC3E}">
        <p14:creationId xmlns:p14="http://schemas.microsoft.com/office/powerpoint/2010/main" val="152258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418</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vt:lpstr>
      <vt:lpstr>Calibri</vt:lpstr>
      <vt:lpstr>Calibri Light</vt:lpstr>
      <vt:lpstr>interface</vt:lpstr>
      <vt:lpstr>Open Sans</vt:lpstr>
      <vt:lpstr>proxima-nova</vt:lpstr>
      <vt:lpstr>Office Theme</vt:lpstr>
      <vt:lpstr>Agile Model</vt:lpstr>
      <vt:lpstr>Agile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IG, hwdlab1D</dc:creator>
  <cp:lastModifiedBy>IG, hwdlab1D</cp:lastModifiedBy>
  <cp:revision>10</cp:revision>
  <dcterms:created xsi:type="dcterms:W3CDTF">2019-03-14T08:15:17Z</dcterms:created>
  <dcterms:modified xsi:type="dcterms:W3CDTF">2019-03-14T13:50:10Z</dcterms:modified>
</cp:coreProperties>
</file>