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2" r:id="rId6"/>
    <p:sldId id="261" r:id="rId7"/>
    <p:sldId id="260" r:id="rId8"/>
    <p:sldId id="264" r:id="rId9"/>
    <p:sldId id="265" r:id="rId10"/>
    <p:sldId id="266" r:id="rId11"/>
    <p:sldId id="269" r:id="rId12"/>
    <p:sldId id="274"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Singh" userId="06e1002275999f06" providerId="LiveId" clId="{72CD4A99-D98C-440D-811F-0CB6E7E08138}"/>
    <pc:docChg chg="modSld">
      <pc:chgData name="Arun Singh" userId="06e1002275999f06" providerId="LiveId" clId="{72CD4A99-D98C-440D-811F-0CB6E7E08138}" dt="2024-04-13T11:39:35.856" v="3" actId="1076"/>
      <pc:docMkLst>
        <pc:docMk/>
      </pc:docMkLst>
      <pc:sldChg chg="modSp mod">
        <pc:chgData name="Arun Singh" userId="06e1002275999f06" providerId="LiveId" clId="{72CD4A99-D98C-440D-811F-0CB6E7E08138}" dt="2024-04-13T11:39:35.856" v="3" actId="1076"/>
        <pc:sldMkLst>
          <pc:docMk/>
          <pc:sldMk cId="3057936827" sldId="257"/>
        </pc:sldMkLst>
        <pc:spChg chg="mod">
          <ac:chgData name="Arun Singh" userId="06e1002275999f06" providerId="LiveId" clId="{72CD4A99-D98C-440D-811F-0CB6E7E08138}" dt="2024-04-13T11:39:35.856" v="3" actId="1076"/>
          <ac:spMkLst>
            <pc:docMk/>
            <pc:sldMk cId="3057936827" sldId="257"/>
            <ac:spMk id="7" creationId="{531DC7B2-D735-84B4-70C0-42E900CDD5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9098-43D7-4F52-C3E2-D78AE856C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B10E0C-A66E-8429-0F76-F210B942C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7C824B-79E7-CBF7-AB2B-A9BEBC14BE3C}"/>
              </a:ext>
            </a:extLst>
          </p:cNvPr>
          <p:cNvSpPr>
            <a:spLocks noGrp="1"/>
          </p:cNvSpPr>
          <p:nvPr>
            <p:ph type="dt" sz="half" idx="10"/>
          </p:nvPr>
        </p:nvSpPr>
        <p:spPr/>
        <p:txBody>
          <a:bodyPr/>
          <a:lstStyle/>
          <a:p>
            <a:fld id="{5C6910EF-3BA8-428B-9A1D-AED17C43C2B9}" type="datetimeFigureOut">
              <a:rPr lang="en-IN" smtClean="0"/>
              <a:t>13-04-2024</a:t>
            </a:fld>
            <a:endParaRPr lang="en-IN"/>
          </a:p>
        </p:txBody>
      </p:sp>
      <p:sp>
        <p:nvSpPr>
          <p:cNvPr id="5" name="Footer Placeholder 4">
            <a:extLst>
              <a:ext uri="{FF2B5EF4-FFF2-40B4-BE49-F238E27FC236}">
                <a16:creationId xmlns:a16="http://schemas.microsoft.com/office/drawing/2014/main" id="{C3959DBA-72AB-88C9-A55F-9A6AED4AE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2027B0-C776-D91B-D3C5-359ECD6E0CE7}"/>
              </a:ext>
            </a:extLst>
          </p:cNvPr>
          <p:cNvSpPr>
            <a:spLocks noGrp="1"/>
          </p:cNvSpPr>
          <p:nvPr>
            <p:ph type="sldNum" sz="quarter" idx="12"/>
          </p:nvPr>
        </p:nvSpPr>
        <p:spPr/>
        <p:txBody>
          <a:bodyPr/>
          <a:lstStyle/>
          <a:p>
            <a:fld id="{09C3EFBF-D661-485D-A2F0-CB453ABF1833}" type="slidenum">
              <a:rPr lang="en-IN" smtClean="0"/>
              <a:t>‹#›</a:t>
            </a:fld>
            <a:endParaRPr lang="en-IN"/>
          </a:p>
        </p:txBody>
      </p:sp>
    </p:spTree>
    <p:extLst>
      <p:ext uri="{BB962C8B-B14F-4D97-AF65-F5344CB8AC3E}">
        <p14:creationId xmlns:p14="http://schemas.microsoft.com/office/powerpoint/2010/main" val="305342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D080-5E52-33AB-BB11-E22170AA58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61D9A9-4D59-89EC-2B5E-A3F4BAE3C6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CAF15E-51BD-A4BB-B4BA-5277CF7B08F2}"/>
              </a:ext>
            </a:extLst>
          </p:cNvPr>
          <p:cNvSpPr>
            <a:spLocks noGrp="1"/>
          </p:cNvSpPr>
          <p:nvPr>
            <p:ph type="dt" sz="half" idx="10"/>
          </p:nvPr>
        </p:nvSpPr>
        <p:spPr/>
        <p:txBody>
          <a:bodyPr/>
          <a:lstStyle/>
          <a:p>
            <a:fld id="{5C6910EF-3BA8-428B-9A1D-AED17C43C2B9}" type="datetimeFigureOut">
              <a:rPr lang="en-IN" smtClean="0"/>
              <a:t>13-04-2024</a:t>
            </a:fld>
            <a:endParaRPr lang="en-IN"/>
          </a:p>
        </p:txBody>
      </p:sp>
      <p:sp>
        <p:nvSpPr>
          <p:cNvPr id="5" name="Footer Placeholder 4">
            <a:extLst>
              <a:ext uri="{FF2B5EF4-FFF2-40B4-BE49-F238E27FC236}">
                <a16:creationId xmlns:a16="http://schemas.microsoft.com/office/drawing/2014/main" id="{372C8E7B-2222-17E3-D0EE-3DA002398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1AAC8E-15B5-0243-4B7A-6DD246B7065B}"/>
              </a:ext>
            </a:extLst>
          </p:cNvPr>
          <p:cNvSpPr>
            <a:spLocks noGrp="1"/>
          </p:cNvSpPr>
          <p:nvPr>
            <p:ph type="sldNum" sz="quarter" idx="12"/>
          </p:nvPr>
        </p:nvSpPr>
        <p:spPr/>
        <p:txBody>
          <a:bodyPr/>
          <a:lstStyle/>
          <a:p>
            <a:fld id="{09C3EFBF-D661-485D-A2F0-CB453ABF1833}" type="slidenum">
              <a:rPr lang="en-IN" smtClean="0"/>
              <a:t>‹#›</a:t>
            </a:fld>
            <a:endParaRPr lang="en-IN"/>
          </a:p>
        </p:txBody>
      </p:sp>
    </p:spTree>
    <p:extLst>
      <p:ext uri="{BB962C8B-B14F-4D97-AF65-F5344CB8AC3E}">
        <p14:creationId xmlns:p14="http://schemas.microsoft.com/office/powerpoint/2010/main" val="257103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E91430-525E-6403-33F4-77A8CD46EB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BB8986-CBFD-090E-2604-4014BE3C07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F3AD89-0407-B142-8CFA-1EB3EB93CF22}"/>
              </a:ext>
            </a:extLst>
          </p:cNvPr>
          <p:cNvSpPr>
            <a:spLocks noGrp="1"/>
          </p:cNvSpPr>
          <p:nvPr>
            <p:ph type="dt" sz="half" idx="10"/>
          </p:nvPr>
        </p:nvSpPr>
        <p:spPr/>
        <p:txBody>
          <a:bodyPr/>
          <a:lstStyle/>
          <a:p>
            <a:fld id="{5C6910EF-3BA8-428B-9A1D-AED17C43C2B9}" type="datetimeFigureOut">
              <a:rPr lang="en-IN" smtClean="0"/>
              <a:t>13-04-2024</a:t>
            </a:fld>
            <a:endParaRPr lang="en-IN"/>
          </a:p>
        </p:txBody>
      </p:sp>
      <p:sp>
        <p:nvSpPr>
          <p:cNvPr id="5" name="Footer Placeholder 4">
            <a:extLst>
              <a:ext uri="{FF2B5EF4-FFF2-40B4-BE49-F238E27FC236}">
                <a16:creationId xmlns:a16="http://schemas.microsoft.com/office/drawing/2014/main" id="{57C9B6B6-C9CE-F4C2-B959-9FCF805A20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C37B6F-41B2-ECCA-9ADB-31F3750A19F2}"/>
              </a:ext>
            </a:extLst>
          </p:cNvPr>
          <p:cNvSpPr>
            <a:spLocks noGrp="1"/>
          </p:cNvSpPr>
          <p:nvPr>
            <p:ph type="sldNum" sz="quarter" idx="12"/>
          </p:nvPr>
        </p:nvSpPr>
        <p:spPr/>
        <p:txBody>
          <a:bodyPr/>
          <a:lstStyle/>
          <a:p>
            <a:fld id="{09C3EFBF-D661-485D-A2F0-CB453ABF1833}" type="slidenum">
              <a:rPr lang="en-IN" smtClean="0"/>
              <a:t>‹#›</a:t>
            </a:fld>
            <a:endParaRPr lang="en-IN"/>
          </a:p>
        </p:txBody>
      </p:sp>
    </p:spTree>
    <p:extLst>
      <p:ext uri="{BB962C8B-B14F-4D97-AF65-F5344CB8AC3E}">
        <p14:creationId xmlns:p14="http://schemas.microsoft.com/office/powerpoint/2010/main" val="155895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995B-6B34-514D-DDED-C5B320BFC5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AA3102-5C60-613D-F0E5-23E1DAB599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41A38-3AE0-ED36-3E4D-968A99E5F2DA}"/>
              </a:ext>
            </a:extLst>
          </p:cNvPr>
          <p:cNvSpPr>
            <a:spLocks noGrp="1"/>
          </p:cNvSpPr>
          <p:nvPr>
            <p:ph type="dt" sz="half" idx="10"/>
          </p:nvPr>
        </p:nvSpPr>
        <p:spPr/>
        <p:txBody>
          <a:bodyPr/>
          <a:lstStyle/>
          <a:p>
            <a:fld id="{5C6910EF-3BA8-428B-9A1D-AED17C43C2B9}" type="datetimeFigureOut">
              <a:rPr lang="en-IN" smtClean="0"/>
              <a:t>13-04-2024</a:t>
            </a:fld>
            <a:endParaRPr lang="en-IN"/>
          </a:p>
        </p:txBody>
      </p:sp>
      <p:sp>
        <p:nvSpPr>
          <p:cNvPr id="5" name="Footer Placeholder 4">
            <a:extLst>
              <a:ext uri="{FF2B5EF4-FFF2-40B4-BE49-F238E27FC236}">
                <a16:creationId xmlns:a16="http://schemas.microsoft.com/office/drawing/2014/main" id="{B5B635C2-3201-AA4E-FBCB-1F470CD995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E198F9-D6DA-A420-4E3F-B7F88CE787B6}"/>
              </a:ext>
            </a:extLst>
          </p:cNvPr>
          <p:cNvSpPr>
            <a:spLocks noGrp="1"/>
          </p:cNvSpPr>
          <p:nvPr>
            <p:ph type="sldNum" sz="quarter" idx="12"/>
          </p:nvPr>
        </p:nvSpPr>
        <p:spPr/>
        <p:txBody>
          <a:bodyPr/>
          <a:lstStyle/>
          <a:p>
            <a:fld id="{09C3EFBF-D661-485D-A2F0-CB453ABF1833}" type="slidenum">
              <a:rPr lang="en-IN" smtClean="0"/>
              <a:t>‹#›</a:t>
            </a:fld>
            <a:endParaRPr lang="en-IN"/>
          </a:p>
        </p:txBody>
      </p:sp>
    </p:spTree>
    <p:extLst>
      <p:ext uri="{BB962C8B-B14F-4D97-AF65-F5344CB8AC3E}">
        <p14:creationId xmlns:p14="http://schemas.microsoft.com/office/powerpoint/2010/main" val="325018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8097-9F43-A2A2-3719-C185DDF4C8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48CD82-121A-185A-54FF-36D0B672DB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ACA877-FFA3-4D85-FEA7-CC92031A726E}"/>
              </a:ext>
            </a:extLst>
          </p:cNvPr>
          <p:cNvSpPr>
            <a:spLocks noGrp="1"/>
          </p:cNvSpPr>
          <p:nvPr>
            <p:ph type="dt" sz="half" idx="10"/>
          </p:nvPr>
        </p:nvSpPr>
        <p:spPr/>
        <p:txBody>
          <a:bodyPr/>
          <a:lstStyle/>
          <a:p>
            <a:fld id="{5C6910EF-3BA8-428B-9A1D-AED17C43C2B9}" type="datetimeFigureOut">
              <a:rPr lang="en-IN" smtClean="0"/>
              <a:t>13-04-2024</a:t>
            </a:fld>
            <a:endParaRPr lang="en-IN"/>
          </a:p>
        </p:txBody>
      </p:sp>
      <p:sp>
        <p:nvSpPr>
          <p:cNvPr id="5" name="Footer Placeholder 4">
            <a:extLst>
              <a:ext uri="{FF2B5EF4-FFF2-40B4-BE49-F238E27FC236}">
                <a16:creationId xmlns:a16="http://schemas.microsoft.com/office/drawing/2014/main" id="{1E5BF7E1-E2B3-62CF-931C-C2EDD328F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7FFCEC-6019-C761-24D4-AB16EDC9EC02}"/>
              </a:ext>
            </a:extLst>
          </p:cNvPr>
          <p:cNvSpPr>
            <a:spLocks noGrp="1"/>
          </p:cNvSpPr>
          <p:nvPr>
            <p:ph type="sldNum" sz="quarter" idx="12"/>
          </p:nvPr>
        </p:nvSpPr>
        <p:spPr/>
        <p:txBody>
          <a:bodyPr/>
          <a:lstStyle/>
          <a:p>
            <a:fld id="{09C3EFBF-D661-485D-A2F0-CB453ABF1833}" type="slidenum">
              <a:rPr lang="en-IN" smtClean="0"/>
              <a:t>‹#›</a:t>
            </a:fld>
            <a:endParaRPr lang="en-IN"/>
          </a:p>
        </p:txBody>
      </p:sp>
    </p:spTree>
    <p:extLst>
      <p:ext uri="{BB962C8B-B14F-4D97-AF65-F5344CB8AC3E}">
        <p14:creationId xmlns:p14="http://schemas.microsoft.com/office/powerpoint/2010/main" val="4245461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DF655-67C3-22F4-70BA-DE3805943D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F1F347-92EA-8154-A816-D26B2F3EFD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D40C59-71EC-AA7F-F795-5AC419749A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360DFE-23AB-1F74-FCFD-5481016FDE92}"/>
              </a:ext>
            </a:extLst>
          </p:cNvPr>
          <p:cNvSpPr>
            <a:spLocks noGrp="1"/>
          </p:cNvSpPr>
          <p:nvPr>
            <p:ph type="dt" sz="half" idx="10"/>
          </p:nvPr>
        </p:nvSpPr>
        <p:spPr/>
        <p:txBody>
          <a:bodyPr/>
          <a:lstStyle/>
          <a:p>
            <a:fld id="{5C6910EF-3BA8-428B-9A1D-AED17C43C2B9}" type="datetimeFigureOut">
              <a:rPr lang="en-IN" smtClean="0"/>
              <a:t>13-04-2024</a:t>
            </a:fld>
            <a:endParaRPr lang="en-IN"/>
          </a:p>
        </p:txBody>
      </p:sp>
      <p:sp>
        <p:nvSpPr>
          <p:cNvPr id="6" name="Footer Placeholder 5">
            <a:extLst>
              <a:ext uri="{FF2B5EF4-FFF2-40B4-BE49-F238E27FC236}">
                <a16:creationId xmlns:a16="http://schemas.microsoft.com/office/drawing/2014/main" id="{6B72FCEA-DFE5-A961-A6C4-656F6E915A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B08D6E-45E3-9C31-499D-393E5F4ED3AC}"/>
              </a:ext>
            </a:extLst>
          </p:cNvPr>
          <p:cNvSpPr>
            <a:spLocks noGrp="1"/>
          </p:cNvSpPr>
          <p:nvPr>
            <p:ph type="sldNum" sz="quarter" idx="12"/>
          </p:nvPr>
        </p:nvSpPr>
        <p:spPr/>
        <p:txBody>
          <a:bodyPr/>
          <a:lstStyle/>
          <a:p>
            <a:fld id="{09C3EFBF-D661-485D-A2F0-CB453ABF1833}" type="slidenum">
              <a:rPr lang="en-IN" smtClean="0"/>
              <a:t>‹#›</a:t>
            </a:fld>
            <a:endParaRPr lang="en-IN"/>
          </a:p>
        </p:txBody>
      </p:sp>
    </p:spTree>
    <p:extLst>
      <p:ext uri="{BB962C8B-B14F-4D97-AF65-F5344CB8AC3E}">
        <p14:creationId xmlns:p14="http://schemas.microsoft.com/office/powerpoint/2010/main" val="102789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976B-5EAF-CAC1-4AE2-810D7A9411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1EC3BF-6374-4A09-3037-5F459E298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9EB66F-F3E6-73A1-5606-F207022BAC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8F53AE-460B-F612-6C23-5E6191E94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63263E-A479-DADC-D5C9-D1B8404054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56DFF8-6A21-3312-3F2E-6A83B8092109}"/>
              </a:ext>
            </a:extLst>
          </p:cNvPr>
          <p:cNvSpPr>
            <a:spLocks noGrp="1"/>
          </p:cNvSpPr>
          <p:nvPr>
            <p:ph type="dt" sz="half" idx="10"/>
          </p:nvPr>
        </p:nvSpPr>
        <p:spPr/>
        <p:txBody>
          <a:bodyPr/>
          <a:lstStyle/>
          <a:p>
            <a:fld id="{5C6910EF-3BA8-428B-9A1D-AED17C43C2B9}" type="datetimeFigureOut">
              <a:rPr lang="en-IN" smtClean="0"/>
              <a:t>13-04-2024</a:t>
            </a:fld>
            <a:endParaRPr lang="en-IN"/>
          </a:p>
        </p:txBody>
      </p:sp>
      <p:sp>
        <p:nvSpPr>
          <p:cNvPr id="8" name="Footer Placeholder 7">
            <a:extLst>
              <a:ext uri="{FF2B5EF4-FFF2-40B4-BE49-F238E27FC236}">
                <a16:creationId xmlns:a16="http://schemas.microsoft.com/office/drawing/2014/main" id="{76C210BF-4CED-108A-70F9-1EB13C1E28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042CD4-08E4-CCC3-21B9-B2656F6964FF}"/>
              </a:ext>
            </a:extLst>
          </p:cNvPr>
          <p:cNvSpPr>
            <a:spLocks noGrp="1"/>
          </p:cNvSpPr>
          <p:nvPr>
            <p:ph type="sldNum" sz="quarter" idx="12"/>
          </p:nvPr>
        </p:nvSpPr>
        <p:spPr/>
        <p:txBody>
          <a:bodyPr/>
          <a:lstStyle/>
          <a:p>
            <a:fld id="{09C3EFBF-D661-485D-A2F0-CB453ABF1833}" type="slidenum">
              <a:rPr lang="en-IN" smtClean="0"/>
              <a:t>‹#›</a:t>
            </a:fld>
            <a:endParaRPr lang="en-IN"/>
          </a:p>
        </p:txBody>
      </p:sp>
    </p:spTree>
    <p:extLst>
      <p:ext uri="{BB962C8B-B14F-4D97-AF65-F5344CB8AC3E}">
        <p14:creationId xmlns:p14="http://schemas.microsoft.com/office/powerpoint/2010/main" val="47169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99A6-3F6C-74F5-18CF-36E52C5D50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6B46DB-63D8-DC16-169A-007A749DB385}"/>
              </a:ext>
            </a:extLst>
          </p:cNvPr>
          <p:cNvSpPr>
            <a:spLocks noGrp="1"/>
          </p:cNvSpPr>
          <p:nvPr>
            <p:ph type="dt" sz="half" idx="10"/>
          </p:nvPr>
        </p:nvSpPr>
        <p:spPr/>
        <p:txBody>
          <a:bodyPr/>
          <a:lstStyle/>
          <a:p>
            <a:fld id="{5C6910EF-3BA8-428B-9A1D-AED17C43C2B9}" type="datetimeFigureOut">
              <a:rPr lang="en-IN" smtClean="0"/>
              <a:t>13-04-2024</a:t>
            </a:fld>
            <a:endParaRPr lang="en-IN"/>
          </a:p>
        </p:txBody>
      </p:sp>
      <p:sp>
        <p:nvSpPr>
          <p:cNvPr id="4" name="Footer Placeholder 3">
            <a:extLst>
              <a:ext uri="{FF2B5EF4-FFF2-40B4-BE49-F238E27FC236}">
                <a16:creationId xmlns:a16="http://schemas.microsoft.com/office/drawing/2014/main" id="{FE06F02B-6D1C-FD29-1E02-88B15DDB3A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E04D71-BC71-42B8-1261-CBBA59B08F46}"/>
              </a:ext>
            </a:extLst>
          </p:cNvPr>
          <p:cNvSpPr>
            <a:spLocks noGrp="1"/>
          </p:cNvSpPr>
          <p:nvPr>
            <p:ph type="sldNum" sz="quarter" idx="12"/>
          </p:nvPr>
        </p:nvSpPr>
        <p:spPr/>
        <p:txBody>
          <a:bodyPr/>
          <a:lstStyle/>
          <a:p>
            <a:fld id="{09C3EFBF-D661-485D-A2F0-CB453ABF1833}" type="slidenum">
              <a:rPr lang="en-IN" smtClean="0"/>
              <a:t>‹#›</a:t>
            </a:fld>
            <a:endParaRPr lang="en-IN"/>
          </a:p>
        </p:txBody>
      </p:sp>
    </p:spTree>
    <p:extLst>
      <p:ext uri="{BB962C8B-B14F-4D97-AF65-F5344CB8AC3E}">
        <p14:creationId xmlns:p14="http://schemas.microsoft.com/office/powerpoint/2010/main" val="407950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2C4895-A982-0CAC-83D0-F68A25968D34}"/>
              </a:ext>
            </a:extLst>
          </p:cNvPr>
          <p:cNvSpPr>
            <a:spLocks noGrp="1"/>
          </p:cNvSpPr>
          <p:nvPr>
            <p:ph type="dt" sz="half" idx="10"/>
          </p:nvPr>
        </p:nvSpPr>
        <p:spPr/>
        <p:txBody>
          <a:bodyPr/>
          <a:lstStyle/>
          <a:p>
            <a:fld id="{5C6910EF-3BA8-428B-9A1D-AED17C43C2B9}" type="datetimeFigureOut">
              <a:rPr lang="en-IN" smtClean="0"/>
              <a:t>13-04-2024</a:t>
            </a:fld>
            <a:endParaRPr lang="en-IN"/>
          </a:p>
        </p:txBody>
      </p:sp>
      <p:sp>
        <p:nvSpPr>
          <p:cNvPr id="3" name="Footer Placeholder 2">
            <a:extLst>
              <a:ext uri="{FF2B5EF4-FFF2-40B4-BE49-F238E27FC236}">
                <a16:creationId xmlns:a16="http://schemas.microsoft.com/office/drawing/2014/main" id="{EF831D4D-A7F6-D28E-CFBD-76608D2BB7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8FC700-15EE-9C4D-F006-3442851E7B61}"/>
              </a:ext>
            </a:extLst>
          </p:cNvPr>
          <p:cNvSpPr>
            <a:spLocks noGrp="1"/>
          </p:cNvSpPr>
          <p:nvPr>
            <p:ph type="sldNum" sz="quarter" idx="12"/>
          </p:nvPr>
        </p:nvSpPr>
        <p:spPr/>
        <p:txBody>
          <a:bodyPr/>
          <a:lstStyle/>
          <a:p>
            <a:fld id="{09C3EFBF-D661-485D-A2F0-CB453ABF1833}" type="slidenum">
              <a:rPr lang="en-IN" smtClean="0"/>
              <a:t>‹#›</a:t>
            </a:fld>
            <a:endParaRPr lang="en-IN"/>
          </a:p>
        </p:txBody>
      </p:sp>
    </p:spTree>
    <p:extLst>
      <p:ext uri="{BB962C8B-B14F-4D97-AF65-F5344CB8AC3E}">
        <p14:creationId xmlns:p14="http://schemas.microsoft.com/office/powerpoint/2010/main" val="269203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C5FC-56BC-69BA-4393-69E6229B6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B09F32-7D1A-8699-FB0A-1525FA88C1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D918BE-2DA6-4300-2B9D-2700BC36C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1543F-52BA-E65C-539D-23F8CD1CA251}"/>
              </a:ext>
            </a:extLst>
          </p:cNvPr>
          <p:cNvSpPr>
            <a:spLocks noGrp="1"/>
          </p:cNvSpPr>
          <p:nvPr>
            <p:ph type="dt" sz="half" idx="10"/>
          </p:nvPr>
        </p:nvSpPr>
        <p:spPr/>
        <p:txBody>
          <a:bodyPr/>
          <a:lstStyle/>
          <a:p>
            <a:fld id="{5C6910EF-3BA8-428B-9A1D-AED17C43C2B9}" type="datetimeFigureOut">
              <a:rPr lang="en-IN" smtClean="0"/>
              <a:t>13-04-2024</a:t>
            </a:fld>
            <a:endParaRPr lang="en-IN"/>
          </a:p>
        </p:txBody>
      </p:sp>
      <p:sp>
        <p:nvSpPr>
          <p:cNvPr id="6" name="Footer Placeholder 5">
            <a:extLst>
              <a:ext uri="{FF2B5EF4-FFF2-40B4-BE49-F238E27FC236}">
                <a16:creationId xmlns:a16="http://schemas.microsoft.com/office/drawing/2014/main" id="{197C71B8-F49D-293A-3B8A-A8FCFCD9B4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B86E3F-E8BA-46E9-E8D1-7ECEBBBA7EF2}"/>
              </a:ext>
            </a:extLst>
          </p:cNvPr>
          <p:cNvSpPr>
            <a:spLocks noGrp="1"/>
          </p:cNvSpPr>
          <p:nvPr>
            <p:ph type="sldNum" sz="quarter" idx="12"/>
          </p:nvPr>
        </p:nvSpPr>
        <p:spPr/>
        <p:txBody>
          <a:bodyPr/>
          <a:lstStyle/>
          <a:p>
            <a:fld id="{09C3EFBF-D661-485D-A2F0-CB453ABF1833}" type="slidenum">
              <a:rPr lang="en-IN" smtClean="0"/>
              <a:t>‹#›</a:t>
            </a:fld>
            <a:endParaRPr lang="en-IN"/>
          </a:p>
        </p:txBody>
      </p:sp>
    </p:spTree>
    <p:extLst>
      <p:ext uri="{BB962C8B-B14F-4D97-AF65-F5344CB8AC3E}">
        <p14:creationId xmlns:p14="http://schemas.microsoft.com/office/powerpoint/2010/main" val="56002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72F5-F57E-10CC-651D-093538162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B6C0E7-A77E-461D-F04B-4C4209E40A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3294FB-161D-75AB-1213-378248AED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84458-3C73-BD43-9908-7E13E7C64EB1}"/>
              </a:ext>
            </a:extLst>
          </p:cNvPr>
          <p:cNvSpPr>
            <a:spLocks noGrp="1"/>
          </p:cNvSpPr>
          <p:nvPr>
            <p:ph type="dt" sz="half" idx="10"/>
          </p:nvPr>
        </p:nvSpPr>
        <p:spPr/>
        <p:txBody>
          <a:bodyPr/>
          <a:lstStyle/>
          <a:p>
            <a:fld id="{5C6910EF-3BA8-428B-9A1D-AED17C43C2B9}" type="datetimeFigureOut">
              <a:rPr lang="en-IN" smtClean="0"/>
              <a:t>13-04-2024</a:t>
            </a:fld>
            <a:endParaRPr lang="en-IN"/>
          </a:p>
        </p:txBody>
      </p:sp>
      <p:sp>
        <p:nvSpPr>
          <p:cNvPr id="6" name="Footer Placeholder 5">
            <a:extLst>
              <a:ext uri="{FF2B5EF4-FFF2-40B4-BE49-F238E27FC236}">
                <a16:creationId xmlns:a16="http://schemas.microsoft.com/office/drawing/2014/main" id="{E0EFDF68-CEA5-56E0-B708-1C622A1B63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B55609-EAA4-C6AC-190D-435BC12B3B1E}"/>
              </a:ext>
            </a:extLst>
          </p:cNvPr>
          <p:cNvSpPr>
            <a:spLocks noGrp="1"/>
          </p:cNvSpPr>
          <p:nvPr>
            <p:ph type="sldNum" sz="quarter" idx="12"/>
          </p:nvPr>
        </p:nvSpPr>
        <p:spPr/>
        <p:txBody>
          <a:bodyPr/>
          <a:lstStyle/>
          <a:p>
            <a:fld id="{09C3EFBF-D661-485D-A2F0-CB453ABF1833}" type="slidenum">
              <a:rPr lang="en-IN" smtClean="0"/>
              <a:t>‹#›</a:t>
            </a:fld>
            <a:endParaRPr lang="en-IN"/>
          </a:p>
        </p:txBody>
      </p:sp>
    </p:spTree>
    <p:extLst>
      <p:ext uri="{BB962C8B-B14F-4D97-AF65-F5344CB8AC3E}">
        <p14:creationId xmlns:p14="http://schemas.microsoft.com/office/powerpoint/2010/main" val="227542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59EF9D-F533-695C-9996-4C9F6FB578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98C4B1-6A19-A67F-1B89-98D084913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6C3AC-80FD-D822-A640-3FB69F6EB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6910EF-3BA8-428B-9A1D-AED17C43C2B9}" type="datetimeFigureOut">
              <a:rPr lang="en-IN" smtClean="0"/>
              <a:t>13-04-2024</a:t>
            </a:fld>
            <a:endParaRPr lang="en-IN"/>
          </a:p>
        </p:txBody>
      </p:sp>
      <p:sp>
        <p:nvSpPr>
          <p:cNvPr id="5" name="Footer Placeholder 4">
            <a:extLst>
              <a:ext uri="{FF2B5EF4-FFF2-40B4-BE49-F238E27FC236}">
                <a16:creationId xmlns:a16="http://schemas.microsoft.com/office/drawing/2014/main" id="{6A4624DD-A7D3-443E-9A29-EE722FA387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FC0531C-BDE7-2133-FE70-0E0063B73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C3EFBF-D661-485D-A2F0-CB453ABF1833}" type="slidenum">
              <a:rPr lang="en-IN" smtClean="0"/>
              <a:t>‹#›</a:t>
            </a:fld>
            <a:endParaRPr lang="en-IN"/>
          </a:p>
        </p:txBody>
      </p:sp>
    </p:spTree>
    <p:extLst>
      <p:ext uri="{BB962C8B-B14F-4D97-AF65-F5344CB8AC3E}">
        <p14:creationId xmlns:p14="http://schemas.microsoft.com/office/powerpoint/2010/main" val="2978842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AF089-7A2E-724C-CB3D-45AC93BF35B2}"/>
              </a:ext>
            </a:extLst>
          </p:cNvPr>
          <p:cNvSpPr>
            <a:spLocks noGrp="1"/>
          </p:cNvSpPr>
          <p:nvPr>
            <p:ph type="title"/>
          </p:nvPr>
        </p:nvSpPr>
        <p:spPr>
          <a:xfrm>
            <a:off x="838200" y="18255"/>
            <a:ext cx="10515600" cy="1325563"/>
          </a:xfrm>
        </p:spPr>
        <p:txBody>
          <a:bodyPr/>
          <a:lstStyle/>
          <a:p>
            <a:pPr algn="ctr"/>
            <a:r>
              <a:rPr lang="en-GB" dirty="0">
                <a:solidFill>
                  <a:schemeClr val="bg1"/>
                </a:solidFill>
                <a:latin typeface="Verdana" panose="020B0604030504040204" pitchFamily="34" charset="0"/>
                <a:ea typeface="Verdana" panose="020B0604030504040204" pitchFamily="34" charset="0"/>
              </a:rPr>
              <a:t>IPL Cricket Analysis</a:t>
            </a:r>
            <a:endParaRPr lang="en-IN" dirty="0">
              <a:solidFill>
                <a:schemeClr val="bg1"/>
              </a:solidFill>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C72D16B0-2272-12C6-4337-4B30F618C38E}"/>
              </a:ext>
            </a:extLst>
          </p:cNvPr>
          <p:cNvSpPr>
            <a:spLocks noGrp="1"/>
          </p:cNvSpPr>
          <p:nvPr>
            <p:ph idx="1"/>
          </p:nvPr>
        </p:nvSpPr>
        <p:spPr>
          <a:xfrm>
            <a:off x="3952568" y="1245496"/>
            <a:ext cx="4080387" cy="661953"/>
          </a:xfrm>
        </p:spPr>
        <p:txBody>
          <a:bodyPr>
            <a:normAutofit/>
          </a:bodyPr>
          <a:lstStyle/>
          <a:p>
            <a:pPr marL="0" indent="0" algn="ctr">
              <a:buNone/>
            </a:pPr>
            <a:r>
              <a:rPr lang="en-IN" dirty="0">
                <a:highlight>
                  <a:srgbClr val="800000"/>
                </a:highlight>
                <a:latin typeface="Verdana" panose="020B0604030504040204" pitchFamily="34" charset="0"/>
                <a:ea typeface="Verdana" panose="020B0604030504040204" pitchFamily="34" charset="0"/>
              </a:rPr>
              <a:t>Problem Statement </a:t>
            </a:r>
          </a:p>
        </p:txBody>
      </p:sp>
      <p:cxnSp>
        <p:nvCxnSpPr>
          <p:cNvPr id="7" name="Straight Connector 6">
            <a:extLst>
              <a:ext uri="{FF2B5EF4-FFF2-40B4-BE49-F238E27FC236}">
                <a16:creationId xmlns:a16="http://schemas.microsoft.com/office/drawing/2014/main" id="{B4C8D8D3-664D-689F-3D8F-E17A361D49BB}"/>
              </a:ext>
            </a:extLst>
          </p:cNvPr>
          <p:cNvCxnSpPr>
            <a:cxnSpLocks/>
          </p:cNvCxnSpPr>
          <p:nvPr/>
        </p:nvCxnSpPr>
        <p:spPr>
          <a:xfrm>
            <a:off x="0" y="117003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FB2EB1A5-C8D4-7785-336B-1F4978767050}"/>
              </a:ext>
            </a:extLst>
          </p:cNvPr>
          <p:cNvSpPr txBox="1"/>
          <p:nvPr/>
        </p:nvSpPr>
        <p:spPr>
          <a:xfrm>
            <a:off x="576416" y="1828801"/>
            <a:ext cx="11039168" cy="4524315"/>
          </a:xfrm>
          <a:prstGeom prst="rect">
            <a:avLst/>
          </a:prstGeom>
          <a:noFill/>
        </p:spPr>
        <p:txBody>
          <a:bodyPr wrap="square" rtlCol="0">
            <a:spAutoFit/>
          </a:bodyPr>
          <a:lstStyle/>
          <a:p>
            <a:r>
              <a:rPr lang="en-GB" sz="2400" dirty="0">
                <a:solidFill>
                  <a:schemeClr val="bg1"/>
                </a:solidFill>
                <a:latin typeface="Verdana" panose="020B0604030504040204" pitchFamily="34" charset="0"/>
                <a:ea typeface="Verdana" panose="020B0604030504040204" pitchFamily="34" charset="0"/>
              </a:rPr>
              <a:t>"Sports Basics" </a:t>
            </a:r>
            <a:r>
              <a:rPr lang="en-GB" sz="2000" dirty="0">
                <a:solidFill>
                  <a:schemeClr val="bg1"/>
                </a:solidFill>
                <a:latin typeface="Verdana" panose="020B0604030504040204" pitchFamily="34" charset="0"/>
                <a:ea typeface="Verdana" panose="020B0604030504040204" pitchFamily="34" charset="0"/>
              </a:rPr>
              <a:t>is a sports blog company that entered space recently. They wanted to get more traffic to their website by releasing a special edition magazine on IPL 2024. This magazine aims to provide interesting insights and facts for fans, analysts and teams based on the last 3 years' data.</a:t>
            </a:r>
          </a:p>
          <a:p>
            <a:endParaRPr lang="en-GB" sz="2000" dirty="0">
              <a:solidFill>
                <a:schemeClr val="bg1"/>
              </a:solidFill>
              <a:latin typeface="Verdana" panose="020B0604030504040204" pitchFamily="34" charset="0"/>
              <a:ea typeface="Verdana" panose="020B0604030504040204" pitchFamily="34" charset="0"/>
            </a:endParaRPr>
          </a:p>
          <a:p>
            <a:r>
              <a:rPr lang="en-GB" sz="2000" dirty="0">
                <a:solidFill>
                  <a:schemeClr val="bg1"/>
                </a:solidFill>
                <a:latin typeface="Verdana" panose="020B0604030504040204" pitchFamily="34" charset="0"/>
                <a:ea typeface="Verdana" panose="020B0604030504040204" pitchFamily="34" charset="0"/>
              </a:rPr>
              <a:t>The chief editor Tony Sharma oversees this publication, and he believes in data analytics. He reached out to Peter Pandey, a journalist in his team who is a data savvy cricket enthusiast.</a:t>
            </a:r>
          </a:p>
          <a:p>
            <a:r>
              <a:rPr lang="en-GB" sz="2000" dirty="0">
                <a:solidFill>
                  <a:schemeClr val="bg1"/>
                </a:solidFill>
                <a:latin typeface="Verdana" panose="020B0604030504040204" pitchFamily="34" charset="0"/>
                <a:ea typeface="Verdana" panose="020B0604030504040204" pitchFamily="34" charset="0"/>
              </a:rPr>
              <a:t> </a:t>
            </a:r>
          </a:p>
          <a:p>
            <a:r>
              <a:rPr lang="en-GB" sz="2400" dirty="0">
                <a:solidFill>
                  <a:schemeClr val="bg1"/>
                </a:solidFill>
                <a:latin typeface="Verdana" panose="020B0604030504040204" pitchFamily="34" charset="0"/>
                <a:ea typeface="Verdana" panose="020B0604030504040204" pitchFamily="34" charset="0"/>
              </a:rPr>
              <a:t>Task: </a:t>
            </a:r>
          </a:p>
          <a:p>
            <a:r>
              <a:rPr lang="en-GB" sz="2000" dirty="0">
                <a:solidFill>
                  <a:schemeClr val="bg1"/>
                </a:solidFill>
                <a:latin typeface="Verdana" panose="020B0604030504040204" pitchFamily="34" charset="0"/>
                <a:ea typeface="Verdana" panose="020B0604030504040204" pitchFamily="34" charset="0"/>
              </a:rPr>
              <a:t>Imagine yourself as Peter Pandey and perform the following task. </a:t>
            </a:r>
          </a:p>
          <a:p>
            <a:pPr marL="342900" indent="-342900">
              <a:buFont typeface="Arial" panose="020B0604020202020204" pitchFamily="34" charset="0"/>
              <a:buChar char="•"/>
            </a:pPr>
            <a:r>
              <a:rPr lang="en-GB" sz="2000" dirty="0">
                <a:solidFill>
                  <a:schemeClr val="bg1"/>
                </a:solidFill>
                <a:latin typeface="Verdana" panose="020B0604030504040204" pitchFamily="34" charset="0"/>
                <a:ea typeface="Verdana" panose="020B0604030504040204" pitchFamily="34" charset="0"/>
              </a:rPr>
              <a:t>Begin your analysis by referring to the ‘Primary And Secondary Analysis’. You can use any tool of your choice (Python, SQL, Power BI, Tableau, Excel, PowerPoint) to analyse and answer these questions</a:t>
            </a:r>
            <a:endParaRPr lang="en-IN" sz="20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6982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AF089-7A2E-724C-CB3D-45AC93BF35B2}"/>
              </a:ext>
            </a:extLst>
          </p:cNvPr>
          <p:cNvSpPr>
            <a:spLocks noGrp="1"/>
          </p:cNvSpPr>
          <p:nvPr>
            <p:ph type="title"/>
          </p:nvPr>
        </p:nvSpPr>
        <p:spPr>
          <a:xfrm>
            <a:off x="838200" y="18255"/>
            <a:ext cx="10515600" cy="1325563"/>
          </a:xfrm>
        </p:spPr>
        <p:txBody>
          <a:bodyPr/>
          <a:lstStyle/>
          <a:p>
            <a:pPr algn="ctr"/>
            <a:r>
              <a:rPr lang="en-GB" dirty="0">
                <a:solidFill>
                  <a:schemeClr val="bg1"/>
                </a:solidFill>
                <a:latin typeface="Verdana" panose="020B0604030504040204" pitchFamily="34" charset="0"/>
                <a:ea typeface="Verdana" panose="020B0604030504040204" pitchFamily="34" charset="0"/>
              </a:rPr>
              <a:t>IPL Cricket Analysis</a:t>
            </a:r>
            <a:endParaRPr lang="en-IN" dirty="0">
              <a:solidFill>
                <a:schemeClr val="bg1"/>
              </a:solidFill>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C72D16B0-2272-12C6-4337-4B30F618C38E}"/>
              </a:ext>
            </a:extLst>
          </p:cNvPr>
          <p:cNvSpPr>
            <a:spLocks noGrp="1"/>
          </p:cNvSpPr>
          <p:nvPr>
            <p:ph idx="1"/>
          </p:nvPr>
        </p:nvSpPr>
        <p:spPr>
          <a:xfrm>
            <a:off x="395749" y="1923948"/>
            <a:ext cx="10515600" cy="397874"/>
          </a:xfrm>
        </p:spPr>
        <p:txBody>
          <a:bodyPr>
            <a:normAutofit/>
          </a:bodyPr>
          <a:lstStyle/>
          <a:p>
            <a:pPr marL="0" indent="0">
              <a:buNone/>
            </a:pPr>
            <a:r>
              <a:rPr lang="en-GB" sz="1800" dirty="0">
                <a:solidFill>
                  <a:schemeClr val="bg1"/>
                </a:solidFill>
                <a:latin typeface="Verdana" panose="020B0604030504040204" pitchFamily="34" charset="0"/>
                <a:ea typeface="Verdana" panose="020B0604030504040204" pitchFamily="34" charset="0"/>
              </a:rPr>
              <a:t>8. Top 5 bowlers based on past 3 years dot ball %.</a:t>
            </a:r>
            <a:endParaRPr lang="en-IN" sz="1800" dirty="0">
              <a:solidFill>
                <a:schemeClr val="bg1"/>
              </a:solidFill>
              <a:latin typeface="Verdana" panose="020B0604030504040204" pitchFamily="34" charset="0"/>
              <a:ea typeface="Verdana" panose="020B0604030504040204" pitchFamily="34" charset="0"/>
            </a:endParaRPr>
          </a:p>
        </p:txBody>
      </p:sp>
      <p:cxnSp>
        <p:nvCxnSpPr>
          <p:cNvPr id="2" name="Straight Connector 1">
            <a:extLst>
              <a:ext uri="{FF2B5EF4-FFF2-40B4-BE49-F238E27FC236}">
                <a16:creationId xmlns:a16="http://schemas.microsoft.com/office/drawing/2014/main" id="{BB160060-B3A2-7E6E-0C18-806ED07C41A9}"/>
              </a:ext>
            </a:extLst>
          </p:cNvPr>
          <p:cNvCxnSpPr>
            <a:cxnSpLocks/>
          </p:cNvCxnSpPr>
          <p:nvPr/>
        </p:nvCxnSpPr>
        <p:spPr>
          <a:xfrm>
            <a:off x="0" y="1170039"/>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73EBCA8B-600C-D4A7-9054-9AC28FCFA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49" y="2755111"/>
            <a:ext cx="11540612" cy="2072526"/>
          </a:xfrm>
          <a:prstGeom prst="rect">
            <a:avLst/>
          </a:prstGeom>
        </p:spPr>
      </p:pic>
    </p:spTree>
    <p:extLst>
      <p:ext uri="{BB962C8B-B14F-4D97-AF65-F5344CB8AC3E}">
        <p14:creationId xmlns:p14="http://schemas.microsoft.com/office/powerpoint/2010/main" val="82008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AF089-7A2E-724C-CB3D-45AC93BF35B2}"/>
              </a:ext>
            </a:extLst>
          </p:cNvPr>
          <p:cNvSpPr>
            <a:spLocks noGrp="1"/>
          </p:cNvSpPr>
          <p:nvPr>
            <p:ph type="title"/>
          </p:nvPr>
        </p:nvSpPr>
        <p:spPr>
          <a:xfrm>
            <a:off x="838200" y="18255"/>
            <a:ext cx="10515600" cy="1325563"/>
          </a:xfrm>
        </p:spPr>
        <p:txBody>
          <a:bodyPr/>
          <a:lstStyle/>
          <a:p>
            <a:pPr algn="ctr"/>
            <a:r>
              <a:rPr lang="en-GB" dirty="0">
                <a:solidFill>
                  <a:schemeClr val="bg1"/>
                </a:solidFill>
                <a:latin typeface="Verdana" panose="020B0604030504040204" pitchFamily="34" charset="0"/>
                <a:ea typeface="Verdana" panose="020B0604030504040204" pitchFamily="34" charset="0"/>
              </a:rPr>
              <a:t>IPL Cricket Analysis</a:t>
            </a:r>
            <a:endParaRPr lang="en-IN" dirty="0">
              <a:solidFill>
                <a:schemeClr val="bg1"/>
              </a:solidFill>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C72D16B0-2272-12C6-4337-4B30F618C38E}"/>
              </a:ext>
            </a:extLst>
          </p:cNvPr>
          <p:cNvSpPr>
            <a:spLocks noGrp="1"/>
          </p:cNvSpPr>
          <p:nvPr>
            <p:ph idx="1"/>
          </p:nvPr>
        </p:nvSpPr>
        <p:spPr>
          <a:xfrm>
            <a:off x="189271" y="1923947"/>
            <a:ext cx="6880123" cy="571652"/>
          </a:xfrm>
        </p:spPr>
        <p:txBody>
          <a:bodyPr>
            <a:normAutofit/>
          </a:bodyPr>
          <a:lstStyle/>
          <a:p>
            <a:pPr marL="0" indent="0">
              <a:buNone/>
            </a:pPr>
            <a:r>
              <a:rPr lang="en-GB" sz="1800" dirty="0">
                <a:solidFill>
                  <a:schemeClr val="bg1"/>
                </a:solidFill>
                <a:latin typeface="Verdana" panose="020B0604030504040204" pitchFamily="34" charset="0"/>
                <a:ea typeface="Verdana" panose="020B0604030504040204" pitchFamily="34" charset="0"/>
              </a:rPr>
              <a:t>9. Top 4 teams based on past 3 years winning %.</a:t>
            </a:r>
            <a:endParaRPr lang="en-IN" sz="1800" dirty="0">
              <a:solidFill>
                <a:schemeClr val="bg1"/>
              </a:solidFill>
              <a:latin typeface="Verdana" panose="020B0604030504040204" pitchFamily="34" charset="0"/>
              <a:ea typeface="Verdana" panose="020B0604030504040204" pitchFamily="34" charset="0"/>
            </a:endParaRPr>
          </a:p>
        </p:txBody>
      </p:sp>
      <p:cxnSp>
        <p:nvCxnSpPr>
          <p:cNvPr id="2" name="Straight Connector 1">
            <a:extLst>
              <a:ext uri="{FF2B5EF4-FFF2-40B4-BE49-F238E27FC236}">
                <a16:creationId xmlns:a16="http://schemas.microsoft.com/office/drawing/2014/main" id="{BB160060-B3A2-7E6E-0C18-806ED07C41A9}"/>
              </a:ext>
            </a:extLst>
          </p:cNvPr>
          <p:cNvCxnSpPr>
            <a:cxnSpLocks/>
          </p:cNvCxnSpPr>
          <p:nvPr/>
        </p:nvCxnSpPr>
        <p:spPr>
          <a:xfrm>
            <a:off x="0" y="1170039"/>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DCE1B826-6555-7FFD-E5A0-AA3C17E622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63195" y="1820991"/>
            <a:ext cx="5439534" cy="1708204"/>
          </a:xfrm>
          <a:prstGeom prst="rect">
            <a:avLst/>
          </a:prstGeom>
        </p:spPr>
      </p:pic>
      <p:sp>
        <p:nvSpPr>
          <p:cNvPr id="7" name="TextBox 6">
            <a:extLst>
              <a:ext uri="{FF2B5EF4-FFF2-40B4-BE49-F238E27FC236}">
                <a16:creationId xmlns:a16="http://schemas.microsoft.com/office/drawing/2014/main" id="{5689402B-817F-229B-CF0C-A6E90C274E99}"/>
              </a:ext>
            </a:extLst>
          </p:cNvPr>
          <p:cNvSpPr txBox="1"/>
          <p:nvPr/>
        </p:nvSpPr>
        <p:spPr>
          <a:xfrm>
            <a:off x="304800" y="4221736"/>
            <a:ext cx="5987845" cy="923330"/>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rPr>
              <a:t>10. Top 2 teams with the highest number of wins achieved by chasing targets over the past 3 years.</a:t>
            </a:r>
            <a:endParaRPr lang="en-IN" dirty="0">
              <a:solidFill>
                <a:schemeClr val="bg1"/>
              </a:solidFill>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B6337D04-6D37-5490-FB28-18010F5FCE03}"/>
              </a:ext>
            </a:extLst>
          </p:cNvPr>
          <p:cNvPicPr>
            <a:picLocks noChangeAspect="1"/>
          </p:cNvPicPr>
          <p:nvPr/>
        </p:nvPicPr>
        <p:blipFill>
          <a:blip r:embed="rId3"/>
          <a:stretch>
            <a:fillRect/>
          </a:stretch>
        </p:blipFill>
        <p:spPr>
          <a:xfrm>
            <a:off x="6572721" y="4182907"/>
            <a:ext cx="5430008" cy="1924319"/>
          </a:xfrm>
          <a:prstGeom prst="rect">
            <a:avLst/>
          </a:prstGeom>
        </p:spPr>
      </p:pic>
    </p:spTree>
    <p:extLst>
      <p:ext uri="{BB962C8B-B14F-4D97-AF65-F5344CB8AC3E}">
        <p14:creationId xmlns:p14="http://schemas.microsoft.com/office/powerpoint/2010/main" val="1513659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AF089-7A2E-724C-CB3D-45AC93BF35B2}"/>
              </a:ext>
            </a:extLst>
          </p:cNvPr>
          <p:cNvSpPr>
            <a:spLocks noGrp="1"/>
          </p:cNvSpPr>
          <p:nvPr>
            <p:ph type="title"/>
          </p:nvPr>
        </p:nvSpPr>
        <p:spPr>
          <a:xfrm>
            <a:off x="838200" y="18255"/>
            <a:ext cx="10515600" cy="1325563"/>
          </a:xfrm>
        </p:spPr>
        <p:txBody>
          <a:bodyPr/>
          <a:lstStyle/>
          <a:p>
            <a:pPr algn="ctr"/>
            <a:r>
              <a:rPr lang="en-GB" dirty="0">
                <a:solidFill>
                  <a:schemeClr val="bg1"/>
                </a:solidFill>
                <a:latin typeface="Verdana" panose="020B0604030504040204" pitchFamily="34" charset="0"/>
                <a:ea typeface="Verdana" panose="020B0604030504040204" pitchFamily="34" charset="0"/>
              </a:rPr>
              <a:t>IPL Cricket Analysis</a:t>
            </a:r>
            <a:endParaRPr lang="en-IN" dirty="0">
              <a:solidFill>
                <a:schemeClr val="bg1"/>
              </a:solidFill>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C72D16B0-2272-12C6-4337-4B30F618C38E}"/>
              </a:ext>
            </a:extLst>
          </p:cNvPr>
          <p:cNvSpPr>
            <a:spLocks noGrp="1"/>
          </p:cNvSpPr>
          <p:nvPr>
            <p:ph idx="1"/>
          </p:nvPr>
        </p:nvSpPr>
        <p:spPr>
          <a:xfrm>
            <a:off x="838200" y="1268365"/>
            <a:ext cx="10515600" cy="481778"/>
          </a:xfrm>
        </p:spPr>
        <p:txBody>
          <a:bodyPr>
            <a:normAutofit/>
          </a:bodyPr>
          <a:lstStyle/>
          <a:p>
            <a:pPr marL="0" indent="0" algn="ctr">
              <a:buNone/>
            </a:pPr>
            <a:r>
              <a:rPr lang="en-IN" dirty="0">
                <a:highlight>
                  <a:srgbClr val="800000"/>
                </a:highlight>
                <a:latin typeface="Verdana" panose="020B0604030504040204" pitchFamily="34" charset="0"/>
                <a:ea typeface="Verdana" panose="020B0604030504040204" pitchFamily="34" charset="0"/>
              </a:rPr>
              <a:t>Secondary Analysis</a:t>
            </a:r>
          </a:p>
        </p:txBody>
      </p:sp>
      <p:cxnSp>
        <p:nvCxnSpPr>
          <p:cNvPr id="2" name="Straight Connector 1">
            <a:extLst>
              <a:ext uri="{FF2B5EF4-FFF2-40B4-BE49-F238E27FC236}">
                <a16:creationId xmlns:a16="http://schemas.microsoft.com/office/drawing/2014/main" id="{BB160060-B3A2-7E6E-0C18-806ED07C41A9}"/>
              </a:ext>
            </a:extLst>
          </p:cNvPr>
          <p:cNvCxnSpPr>
            <a:cxnSpLocks/>
          </p:cNvCxnSpPr>
          <p:nvPr/>
        </p:nvCxnSpPr>
        <p:spPr>
          <a:xfrm>
            <a:off x="0" y="117003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2491D18-B118-B6D2-A51A-4AC226FA6923}"/>
              </a:ext>
            </a:extLst>
          </p:cNvPr>
          <p:cNvSpPr txBox="1"/>
          <p:nvPr/>
        </p:nvSpPr>
        <p:spPr>
          <a:xfrm>
            <a:off x="294968" y="1848468"/>
            <a:ext cx="4758813" cy="923330"/>
          </a:xfrm>
          <a:prstGeom prst="rect">
            <a:avLst/>
          </a:prstGeom>
          <a:noFill/>
        </p:spPr>
        <p:txBody>
          <a:bodyPr wrap="square" rtlCol="0">
            <a:spAutoFit/>
          </a:bodyPr>
          <a:lstStyle/>
          <a:p>
            <a:pPr marL="342900" indent="-342900">
              <a:buAutoNum type="arabicPeriod"/>
            </a:pPr>
            <a:r>
              <a:rPr lang="en-GB" dirty="0">
                <a:solidFill>
                  <a:schemeClr val="bg1"/>
                </a:solidFill>
                <a:latin typeface="Verdana" panose="020B0604030504040204" pitchFamily="34" charset="0"/>
                <a:ea typeface="Verdana" panose="020B0604030504040204" pitchFamily="34" charset="0"/>
              </a:rPr>
              <a:t>Top 4 qualifying teams.</a:t>
            </a:r>
          </a:p>
          <a:p>
            <a:pPr marL="342900" indent="-342900">
              <a:buAutoNum type="arabicPeriod"/>
            </a:pPr>
            <a:r>
              <a:rPr lang="en-GB" dirty="0">
                <a:solidFill>
                  <a:schemeClr val="bg1"/>
                </a:solidFill>
                <a:latin typeface="Verdana" panose="020B0604030504040204" pitchFamily="34" charset="0"/>
                <a:ea typeface="Verdana" panose="020B0604030504040204" pitchFamily="34" charset="0"/>
              </a:rPr>
              <a:t>Winner and runner-up</a:t>
            </a:r>
          </a:p>
          <a:p>
            <a:endParaRPr lang="en-IN" dirty="0"/>
          </a:p>
        </p:txBody>
      </p:sp>
      <p:pic>
        <p:nvPicPr>
          <p:cNvPr id="7" name="Picture 6" descr="A screenshot of a sports program&#10;&#10;Description automatically generated">
            <a:extLst>
              <a:ext uri="{FF2B5EF4-FFF2-40B4-BE49-F238E27FC236}">
                <a16:creationId xmlns:a16="http://schemas.microsoft.com/office/drawing/2014/main" id="{DFD35440-DA42-44DA-7005-E65A71245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4369" y="1934553"/>
            <a:ext cx="6849431" cy="4633675"/>
          </a:xfrm>
          <a:prstGeom prst="rect">
            <a:avLst/>
          </a:prstGeom>
        </p:spPr>
      </p:pic>
      <p:sp>
        <p:nvSpPr>
          <p:cNvPr id="8" name="TextBox 7">
            <a:extLst>
              <a:ext uri="{FF2B5EF4-FFF2-40B4-BE49-F238E27FC236}">
                <a16:creationId xmlns:a16="http://schemas.microsoft.com/office/drawing/2014/main" id="{57C71C87-0D9A-DC13-FC5D-1CD04D3A278D}"/>
              </a:ext>
            </a:extLst>
          </p:cNvPr>
          <p:cNvSpPr txBox="1"/>
          <p:nvPr/>
        </p:nvSpPr>
        <p:spPr>
          <a:xfrm>
            <a:off x="294968" y="4943304"/>
            <a:ext cx="4209401" cy="646331"/>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rPr>
              <a:t>3. Orange and purple cap player.</a:t>
            </a:r>
          </a:p>
          <a:p>
            <a:endParaRPr lang="en-IN" dirty="0"/>
          </a:p>
        </p:txBody>
      </p:sp>
    </p:spTree>
    <p:extLst>
      <p:ext uri="{BB962C8B-B14F-4D97-AF65-F5344CB8AC3E}">
        <p14:creationId xmlns:p14="http://schemas.microsoft.com/office/powerpoint/2010/main" val="141277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AF089-7A2E-724C-CB3D-45AC93BF35B2}"/>
              </a:ext>
            </a:extLst>
          </p:cNvPr>
          <p:cNvSpPr>
            <a:spLocks noGrp="1"/>
          </p:cNvSpPr>
          <p:nvPr>
            <p:ph type="title"/>
          </p:nvPr>
        </p:nvSpPr>
        <p:spPr>
          <a:xfrm>
            <a:off x="838200" y="18255"/>
            <a:ext cx="10515600" cy="1325563"/>
          </a:xfrm>
        </p:spPr>
        <p:txBody>
          <a:bodyPr/>
          <a:lstStyle/>
          <a:p>
            <a:pPr algn="ctr"/>
            <a:r>
              <a:rPr lang="en-GB" dirty="0">
                <a:solidFill>
                  <a:schemeClr val="bg1"/>
                </a:solidFill>
                <a:latin typeface="Verdana" panose="020B0604030504040204" pitchFamily="34" charset="0"/>
                <a:ea typeface="Verdana" panose="020B0604030504040204" pitchFamily="34" charset="0"/>
              </a:rPr>
              <a:t>IPL Cricket Analysis</a:t>
            </a:r>
            <a:endParaRPr lang="en-IN" dirty="0">
              <a:solidFill>
                <a:schemeClr val="bg1"/>
              </a:solidFill>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C72D16B0-2272-12C6-4337-4B30F618C38E}"/>
              </a:ext>
            </a:extLst>
          </p:cNvPr>
          <p:cNvSpPr>
            <a:spLocks noGrp="1"/>
          </p:cNvSpPr>
          <p:nvPr>
            <p:ph idx="1"/>
          </p:nvPr>
        </p:nvSpPr>
        <p:spPr>
          <a:xfrm>
            <a:off x="98322" y="1343818"/>
            <a:ext cx="11995355" cy="681624"/>
          </a:xfrm>
        </p:spPr>
        <p:txBody>
          <a:bodyPr>
            <a:normAutofit/>
          </a:bodyPr>
          <a:lstStyle/>
          <a:p>
            <a:pPr marL="0" indent="0">
              <a:buNone/>
            </a:pPr>
            <a:r>
              <a:rPr lang="en-GB" sz="1800" dirty="0">
                <a:solidFill>
                  <a:schemeClr val="bg1"/>
                </a:solidFill>
                <a:latin typeface="Verdana" panose="020B0604030504040204" pitchFamily="34" charset="0"/>
                <a:ea typeface="Verdana" panose="020B0604030504040204" pitchFamily="34" charset="0"/>
              </a:rPr>
              <a:t>4. Pick your team selecting the Best 11 players based on their positions, 3 years performance data and additional research</a:t>
            </a:r>
            <a:endParaRPr lang="en-IN" sz="1800" dirty="0">
              <a:solidFill>
                <a:schemeClr val="bg1"/>
              </a:solidFill>
              <a:latin typeface="Verdana" panose="020B0604030504040204" pitchFamily="34" charset="0"/>
              <a:ea typeface="Verdana" panose="020B0604030504040204" pitchFamily="34" charset="0"/>
            </a:endParaRPr>
          </a:p>
        </p:txBody>
      </p:sp>
      <p:cxnSp>
        <p:nvCxnSpPr>
          <p:cNvPr id="2" name="Straight Connector 1">
            <a:extLst>
              <a:ext uri="{FF2B5EF4-FFF2-40B4-BE49-F238E27FC236}">
                <a16:creationId xmlns:a16="http://schemas.microsoft.com/office/drawing/2014/main" id="{BB160060-B3A2-7E6E-0C18-806ED07C41A9}"/>
              </a:ext>
            </a:extLst>
          </p:cNvPr>
          <p:cNvCxnSpPr>
            <a:cxnSpLocks/>
          </p:cNvCxnSpPr>
          <p:nvPr/>
        </p:nvCxnSpPr>
        <p:spPr>
          <a:xfrm>
            <a:off x="0" y="1170039"/>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descr="A screenshot of a computer screen&#10;&#10;Description automatically generated">
            <a:extLst>
              <a:ext uri="{FF2B5EF4-FFF2-40B4-BE49-F238E27FC236}">
                <a16:creationId xmlns:a16="http://schemas.microsoft.com/office/drawing/2014/main" id="{44DDDA0D-D643-7C11-5350-041CF596E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2" y="2025442"/>
            <a:ext cx="11995355" cy="4689990"/>
          </a:xfrm>
          <a:prstGeom prst="rect">
            <a:avLst/>
          </a:prstGeom>
        </p:spPr>
      </p:pic>
    </p:spTree>
    <p:extLst>
      <p:ext uri="{BB962C8B-B14F-4D97-AF65-F5344CB8AC3E}">
        <p14:creationId xmlns:p14="http://schemas.microsoft.com/office/powerpoint/2010/main" val="1353589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AF089-7A2E-724C-CB3D-45AC93BF35B2}"/>
              </a:ext>
            </a:extLst>
          </p:cNvPr>
          <p:cNvSpPr>
            <a:spLocks noGrp="1"/>
          </p:cNvSpPr>
          <p:nvPr>
            <p:ph type="title"/>
          </p:nvPr>
        </p:nvSpPr>
        <p:spPr>
          <a:xfrm>
            <a:off x="838200" y="18255"/>
            <a:ext cx="10515600" cy="1325563"/>
          </a:xfrm>
        </p:spPr>
        <p:txBody>
          <a:bodyPr/>
          <a:lstStyle/>
          <a:p>
            <a:pPr algn="ctr"/>
            <a:r>
              <a:rPr lang="en-GB" dirty="0">
                <a:solidFill>
                  <a:schemeClr val="bg1"/>
                </a:solidFill>
                <a:latin typeface="Verdana" panose="020B0604030504040204" pitchFamily="34" charset="0"/>
                <a:ea typeface="Verdana" panose="020B0604030504040204" pitchFamily="34" charset="0"/>
              </a:rPr>
              <a:t>IPL Cricket Analysis</a:t>
            </a:r>
            <a:endParaRPr lang="en-IN" dirty="0">
              <a:solidFill>
                <a:schemeClr val="bg1"/>
              </a:solidFill>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C72D16B0-2272-12C6-4337-4B30F618C38E}"/>
              </a:ext>
            </a:extLst>
          </p:cNvPr>
          <p:cNvSpPr>
            <a:spLocks noGrp="1"/>
          </p:cNvSpPr>
          <p:nvPr>
            <p:ph idx="1"/>
          </p:nvPr>
        </p:nvSpPr>
        <p:spPr>
          <a:xfrm>
            <a:off x="189271" y="1336623"/>
            <a:ext cx="10515600" cy="315196"/>
          </a:xfrm>
        </p:spPr>
        <p:txBody>
          <a:bodyPr>
            <a:normAutofit lnSpcReduction="10000"/>
          </a:bodyPr>
          <a:lstStyle/>
          <a:p>
            <a:pPr marL="0" indent="0">
              <a:buNone/>
            </a:pPr>
            <a:r>
              <a:rPr lang="en-GB" sz="1800" dirty="0">
                <a:solidFill>
                  <a:schemeClr val="bg1"/>
                </a:solidFill>
                <a:latin typeface="Verdana" panose="020B0604030504040204" pitchFamily="34" charset="0"/>
                <a:ea typeface="Verdana" panose="020B0604030504040204" pitchFamily="34" charset="0"/>
              </a:rPr>
              <a:t>5. Pick your top 3 all-rounders.</a:t>
            </a:r>
            <a:endParaRPr lang="en-IN" sz="1800" dirty="0">
              <a:solidFill>
                <a:schemeClr val="bg1"/>
              </a:solidFill>
              <a:latin typeface="Verdana" panose="020B0604030504040204" pitchFamily="34" charset="0"/>
              <a:ea typeface="Verdana" panose="020B0604030504040204" pitchFamily="34" charset="0"/>
            </a:endParaRPr>
          </a:p>
        </p:txBody>
      </p:sp>
      <p:cxnSp>
        <p:nvCxnSpPr>
          <p:cNvPr id="2" name="Straight Connector 1">
            <a:extLst>
              <a:ext uri="{FF2B5EF4-FFF2-40B4-BE49-F238E27FC236}">
                <a16:creationId xmlns:a16="http://schemas.microsoft.com/office/drawing/2014/main" id="{BB160060-B3A2-7E6E-0C18-806ED07C41A9}"/>
              </a:ext>
            </a:extLst>
          </p:cNvPr>
          <p:cNvCxnSpPr>
            <a:cxnSpLocks/>
          </p:cNvCxnSpPr>
          <p:nvPr/>
        </p:nvCxnSpPr>
        <p:spPr>
          <a:xfrm>
            <a:off x="0" y="1170039"/>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649B1A9A-CD95-9C37-97FC-2456E66B8ACF}"/>
              </a:ext>
            </a:extLst>
          </p:cNvPr>
          <p:cNvPicPr>
            <a:picLocks noChangeAspect="1"/>
          </p:cNvPicPr>
          <p:nvPr/>
        </p:nvPicPr>
        <p:blipFill rotWithShape="1">
          <a:blip r:embed="rId2">
            <a:extLst>
              <a:ext uri="{28A0092B-C50C-407E-A947-70E740481C1C}">
                <a14:useLocalDpi xmlns:a14="http://schemas.microsoft.com/office/drawing/2010/main" val="0"/>
              </a:ext>
            </a:extLst>
          </a:blip>
          <a:srcRect t="1203"/>
          <a:stretch/>
        </p:blipFill>
        <p:spPr>
          <a:xfrm>
            <a:off x="98323" y="1818402"/>
            <a:ext cx="11904406" cy="4936354"/>
          </a:xfrm>
          <a:prstGeom prst="rect">
            <a:avLst/>
          </a:prstGeom>
        </p:spPr>
      </p:pic>
    </p:spTree>
    <p:extLst>
      <p:ext uri="{BB962C8B-B14F-4D97-AF65-F5344CB8AC3E}">
        <p14:creationId xmlns:p14="http://schemas.microsoft.com/office/powerpoint/2010/main" val="247573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AF089-7A2E-724C-CB3D-45AC93BF35B2}"/>
              </a:ext>
            </a:extLst>
          </p:cNvPr>
          <p:cNvSpPr>
            <a:spLocks noGrp="1"/>
          </p:cNvSpPr>
          <p:nvPr>
            <p:ph type="title"/>
          </p:nvPr>
        </p:nvSpPr>
        <p:spPr>
          <a:xfrm>
            <a:off x="838200" y="18255"/>
            <a:ext cx="10515600" cy="1325563"/>
          </a:xfrm>
        </p:spPr>
        <p:txBody>
          <a:bodyPr/>
          <a:lstStyle/>
          <a:p>
            <a:pPr algn="ctr"/>
            <a:r>
              <a:rPr lang="en-GB" dirty="0">
                <a:solidFill>
                  <a:schemeClr val="bg1"/>
                </a:solidFill>
                <a:latin typeface="Verdana" panose="020B0604030504040204" pitchFamily="34" charset="0"/>
                <a:ea typeface="Verdana" panose="020B0604030504040204" pitchFamily="34" charset="0"/>
              </a:rPr>
              <a:t>IPL Cricket Analysis</a:t>
            </a:r>
            <a:endParaRPr lang="en-IN" dirty="0">
              <a:solidFill>
                <a:schemeClr val="bg1"/>
              </a:solidFill>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C72D16B0-2272-12C6-4337-4B30F618C38E}"/>
              </a:ext>
            </a:extLst>
          </p:cNvPr>
          <p:cNvSpPr>
            <a:spLocks noGrp="1"/>
          </p:cNvSpPr>
          <p:nvPr>
            <p:ph idx="1"/>
          </p:nvPr>
        </p:nvSpPr>
        <p:spPr>
          <a:xfrm>
            <a:off x="838200" y="3283974"/>
            <a:ext cx="10515600" cy="530942"/>
          </a:xfrm>
        </p:spPr>
        <p:txBody>
          <a:bodyPr>
            <a:normAutofit/>
          </a:bodyPr>
          <a:lstStyle/>
          <a:p>
            <a:pPr marL="0" indent="0" algn="ctr">
              <a:buNone/>
            </a:pPr>
            <a:r>
              <a:rPr lang="en-IN" sz="3200" dirty="0">
                <a:highlight>
                  <a:srgbClr val="800000"/>
                </a:highlight>
                <a:latin typeface="Verdana" panose="020B0604030504040204" pitchFamily="34" charset="0"/>
                <a:ea typeface="Verdana" panose="020B0604030504040204" pitchFamily="34" charset="0"/>
              </a:rPr>
              <a:t>* Thank You *</a:t>
            </a:r>
          </a:p>
        </p:txBody>
      </p:sp>
      <p:cxnSp>
        <p:nvCxnSpPr>
          <p:cNvPr id="2" name="Straight Connector 1">
            <a:extLst>
              <a:ext uri="{FF2B5EF4-FFF2-40B4-BE49-F238E27FC236}">
                <a16:creationId xmlns:a16="http://schemas.microsoft.com/office/drawing/2014/main" id="{BB160060-B3A2-7E6E-0C18-806ED07C41A9}"/>
              </a:ext>
            </a:extLst>
          </p:cNvPr>
          <p:cNvCxnSpPr>
            <a:cxnSpLocks/>
          </p:cNvCxnSpPr>
          <p:nvPr/>
        </p:nvCxnSpPr>
        <p:spPr>
          <a:xfrm>
            <a:off x="0" y="1170039"/>
            <a:ext cx="1219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750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AF089-7A2E-724C-CB3D-45AC93BF35B2}"/>
              </a:ext>
            </a:extLst>
          </p:cNvPr>
          <p:cNvSpPr>
            <a:spLocks noGrp="1"/>
          </p:cNvSpPr>
          <p:nvPr>
            <p:ph type="title"/>
          </p:nvPr>
        </p:nvSpPr>
        <p:spPr>
          <a:xfrm>
            <a:off x="838200" y="18255"/>
            <a:ext cx="10515600" cy="1325563"/>
          </a:xfrm>
        </p:spPr>
        <p:txBody>
          <a:bodyPr/>
          <a:lstStyle/>
          <a:p>
            <a:pPr algn="ctr"/>
            <a:r>
              <a:rPr lang="en-GB" dirty="0">
                <a:solidFill>
                  <a:schemeClr val="bg1"/>
                </a:solidFill>
                <a:latin typeface="Verdana" panose="020B0604030504040204" pitchFamily="34" charset="0"/>
                <a:ea typeface="Verdana" panose="020B0604030504040204" pitchFamily="34" charset="0"/>
              </a:rPr>
              <a:t>IPL Cricket Analysis</a:t>
            </a:r>
            <a:endParaRPr lang="en-IN" dirty="0">
              <a:solidFill>
                <a:schemeClr val="bg1"/>
              </a:solidFill>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C72D16B0-2272-12C6-4337-4B30F618C38E}"/>
              </a:ext>
            </a:extLst>
          </p:cNvPr>
          <p:cNvSpPr>
            <a:spLocks noGrp="1"/>
          </p:cNvSpPr>
          <p:nvPr>
            <p:ph idx="1"/>
          </p:nvPr>
        </p:nvSpPr>
        <p:spPr>
          <a:xfrm>
            <a:off x="1391264" y="1265186"/>
            <a:ext cx="3311013" cy="496199"/>
          </a:xfrm>
        </p:spPr>
        <p:txBody>
          <a:bodyPr/>
          <a:lstStyle/>
          <a:p>
            <a:pPr marL="0" indent="0">
              <a:buNone/>
            </a:pPr>
            <a:r>
              <a:rPr lang="en-IN" dirty="0">
                <a:highlight>
                  <a:srgbClr val="800000"/>
                </a:highlight>
                <a:latin typeface="Verdana" panose="020B0604030504040204" pitchFamily="34" charset="0"/>
                <a:ea typeface="Verdana" panose="020B0604030504040204" pitchFamily="34" charset="0"/>
              </a:rPr>
              <a:t>Primary Analysis</a:t>
            </a:r>
          </a:p>
        </p:txBody>
      </p:sp>
      <p:cxnSp>
        <p:nvCxnSpPr>
          <p:cNvPr id="2" name="Straight Connector 1">
            <a:extLst>
              <a:ext uri="{FF2B5EF4-FFF2-40B4-BE49-F238E27FC236}">
                <a16:creationId xmlns:a16="http://schemas.microsoft.com/office/drawing/2014/main" id="{CBDEC166-8729-EE4C-EF14-F87477D17197}"/>
              </a:ext>
            </a:extLst>
          </p:cNvPr>
          <p:cNvCxnSpPr>
            <a:cxnSpLocks/>
          </p:cNvCxnSpPr>
          <p:nvPr/>
        </p:nvCxnSpPr>
        <p:spPr>
          <a:xfrm>
            <a:off x="0" y="117003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4">
            <a:extLst>
              <a:ext uri="{FF2B5EF4-FFF2-40B4-BE49-F238E27FC236}">
                <a16:creationId xmlns:a16="http://schemas.microsoft.com/office/drawing/2014/main" id="{8B5D61F2-6534-6A16-E97E-E7D40E54E9B8}"/>
              </a:ext>
            </a:extLst>
          </p:cNvPr>
          <p:cNvSpPr txBox="1">
            <a:spLocks/>
          </p:cNvSpPr>
          <p:nvPr/>
        </p:nvSpPr>
        <p:spPr>
          <a:xfrm>
            <a:off x="7489723" y="1265186"/>
            <a:ext cx="3311013" cy="4961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highlight>
                <a:srgbClr val="800000"/>
              </a:highlight>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531DC7B2-D735-84B4-70C0-42E900CDD51F}"/>
              </a:ext>
            </a:extLst>
          </p:cNvPr>
          <p:cNvSpPr txBox="1"/>
          <p:nvPr/>
        </p:nvSpPr>
        <p:spPr>
          <a:xfrm>
            <a:off x="6721576" y="1265186"/>
            <a:ext cx="5277465" cy="523220"/>
          </a:xfrm>
          <a:prstGeom prst="rect">
            <a:avLst/>
          </a:prstGeom>
          <a:noFill/>
        </p:spPr>
        <p:txBody>
          <a:bodyPr wrap="square">
            <a:spAutoFit/>
          </a:bodyPr>
          <a:lstStyle/>
          <a:p>
            <a:pPr algn="ctr"/>
            <a:r>
              <a:rPr lang="en-IN" sz="2800" dirty="0">
                <a:highlight>
                  <a:srgbClr val="800000"/>
                </a:highlight>
              </a:rPr>
              <a:t>Secondary Analysis</a:t>
            </a:r>
          </a:p>
        </p:txBody>
      </p:sp>
      <p:sp>
        <p:nvSpPr>
          <p:cNvPr id="8" name="TextBox 7">
            <a:extLst>
              <a:ext uri="{FF2B5EF4-FFF2-40B4-BE49-F238E27FC236}">
                <a16:creationId xmlns:a16="http://schemas.microsoft.com/office/drawing/2014/main" id="{C2BEE189-2B3C-2B8F-9593-38F8AD261534}"/>
              </a:ext>
            </a:extLst>
          </p:cNvPr>
          <p:cNvSpPr txBox="1"/>
          <p:nvPr/>
        </p:nvSpPr>
        <p:spPr>
          <a:xfrm>
            <a:off x="294968" y="1788406"/>
            <a:ext cx="6066503" cy="4524315"/>
          </a:xfrm>
          <a:prstGeom prst="rect">
            <a:avLst/>
          </a:prstGeom>
          <a:noFill/>
        </p:spPr>
        <p:txBody>
          <a:bodyPr wrap="square" rtlCol="0">
            <a:spAutoFit/>
          </a:bodyPr>
          <a:lstStyle/>
          <a:p>
            <a:pPr marL="342900" indent="-342900">
              <a:buAutoNum type="arabicPeriod"/>
            </a:pPr>
            <a:r>
              <a:rPr lang="en-GB" sz="1600" dirty="0">
                <a:solidFill>
                  <a:schemeClr val="bg1"/>
                </a:solidFill>
                <a:latin typeface="Verdana" panose="020B0604030504040204" pitchFamily="34" charset="0"/>
                <a:ea typeface="Verdana" panose="020B0604030504040204" pitchFamily="34" charset="0"/>
              </a:rPr>
              <a:t>Top 10 batsmen based on past 3 years total runs scored. (min 60 balls faced in each season).</a:t>
            </a:r>
          </a:p>
          <a:p>
            <a:pPr marL="342900" indent="-342900">
              <a:buAutoNum type="arabicPeriod"/>
            </a:pPr>
            <a:r>
              <a:rPr lang="en-GB" sz="1600" dirty="0">
                <a:solidFill>
                  <a:schemeClr val="bg1"/>
                </a:solidFill>
                <a:latin typeface="Verdana" panose="020B0604030504040204" pitchFamily="34" charset="0"/>
                <a:ea typeface="Verdana" panose="020B0604030504040204" pitchFamily="34" charset="0"/>
              </a:rPr>
              <a:t>Top 10 batsmen based on past 3 years batting average. (min 60 balls faced in each season).</a:t>
            </a:r>
          </a:p>
          <a:p>
            <a:pPr marL="342900" indent="-342900">
              <a:buAutoNum type="arabicPeriod"/>
            </a:pPr>
            <a:r>
              <a:rPr lang="en-GB" sz="1600" dirty="0">
                <a:solidFill>
                  <a:schemeClr val="bg1"/>
                </a:solidFill>
                <a:latin typeface="Verdana" panose="020B0604030504040204" pitchFamily="34" charset="0"/>
                <a:ea typeface="Verdana" panose="020B0604030504040204" pitchFamily="34" charset="0"/>
              </a:rPr>
              <a:t>Top 10 batsmen based on past 3 years strike rate (min 60 balls faced in each season).</a:t>
            </a:r>
          </a:p>
          <a:p>
            <a:pPr marL="342900" indent="-342900">
              <a:buAutoNum type="arabicPeriod"/>
            </a:pPr>
            <a:r>
              <a:rPr lang="en-GB" sz="1600" dirty="0">
                <a:solidFill>
                  <a:schemeClr val="bg1"/>
                </a:solidFill>
                <a:latin typeface="Verdana" panose="020B0604030504040204" pitchFamily="34" charset="0"/>
                <a:ea typeface="Verdana" panose="020B0604030504040204" pitchFamily="34" charset="0"/>
              </a:rPr>
              <a:t>Top 5 batsmen based on past 3 years boundary % (fours and sixes).</a:t>
            </a:r>
          </a:p>
          <a:p>
            <a:pPr marL="342900" indent="-342900">
              <a:buAutoNum type="arabicPeriod"/>
            </a:pPr>
            <a:r>
              <a:rPr lang="en-GB" sz="1600" dirty="0">
                <a:solidFill>
                  <a:schemeClr val="bg1"/>
                </a:solidFill>
                <a:latin typeface="Verdana" panose="020B0604030504040204" pitchFamily="34" charset="0"/>
                <a:ea typeface="Verdana" panose="020B0604030504040204" pitchFamily="34" charset="0"/>
              </a:rPr>
              <a:t>Top 10 bowlers based on past 3 years total wickets taken.</a:t>
            </a:r>
          </a:p>
          <a:p>
            <a:pPr marL="342900" indent="-342900">
              <a:buAutoNum type="arabicPeriod"/>
            </a:pPr>
            <a:r>
              <a:rPr lang="en-GB" sz="1600" dirty="0">
                <a:solidFill>
                  <a:schemeClr val="bg1"/>
                </a:solidFill>
                <a:latin typeface="Verdana" panose="020B0604030504040204" pitchFamily="34" charset="0"/>
                <a:ea typeface="Verdana" panose="020B0604030504040204" pitchFamily="34" charset="0"/>
              </a:rPr>
              <a:t>Top 10 bowlers based on past 3 years bowling average. (min 60 balls bowled in each season).</a:t>
            </a:r>
          </a:p>
          <a:p>
            <a:pPr marL="342900" indent="-342900">
              <a:buAutoNum type="arabicPeriod"/>
            </a:pPr>
            <a:r>
              <a:rPr lang="en-GB" sz="1600" dirty="0">
                <a:solidFill>
                  <a:schemeClr val="bg1"/>
                </a:solidFill>
                <a:latin typeface="Verdana" panose="020B0604030504040204" pitchFamily="34" charset="0"/>
                <a:ea typeface="Verdana" panose="020B0604030504040204" pitchFamily="34" charset="0"/>
              </a:rPr>
              <a:t>Top 10 bowlers based on past 3 years economy rate. (min 60 balls bowled in each season).</a:t>
            </a:r>
          </a:p>
          <a:p>
            <a:pPr marL="342900" indent="-342900">
              <a:buAutoNum type="arabicPeriod"/>
            </a:pPr>
            <a:r>
              <a:rPr lang="en-GB" sz="1600" dirty="0">
                <a:solidFill>
                  <a:schemeClr val="bg1"/>
                </a:solidFill>
                <a:latin typeface="Verdana" panose="020B0604030504040204" pitchFamily="34" charset="0"/>
                <a:ea typeface="Verdana" panose="020B0604030504040204" pitchFamily="34" charset="0"/>
              </a:rPr>
              <a:t>Top 5 bowlers based on past 3 years dot ball %.</a:t>
            </a:r>
          </a:p>
          <a:p>
            <a:pPr marL="342900" indent="-342900">
              <a:buAutoNum type="arabicPeriod"/>
            </a:pPr>
            <a:r>
              <a:rPr lang="en-GB" sz="1600" dirty="0">
                <a:solidFill>
                  <a:schemeClr val="bg1"/>
                </a:solidFill>
                <a:latin typeface="Verdana" panose="020B0604030504040204" pitchFamily="34" charset="0"/>
                <a:ea typeface="Verdana" panose="020B0604030504040204" pitchFamily="34" charset="0"/>
              </a:rPr>
              <a:t>Top 4 teams based on past 3 years winning %.</a:t>
            </a:r>
          </a:p>
          <a:p>
            <a:pPr marL="342900" indent="-342900">
              <a:buAutoNum type="arabicPeriod"/>
            </a:pPr>
            <a:r>
              <a:rPr lang="en-GB" sz="1600" dirty="0">
                <a:solidFill>
                  <a:schemeClr val="bg1"/>
                </a:solidFill>
                <a:latin typeface="Verdana" panose="020B0604030504040204" pitchFamily="34" charset="0"/>
                <a:ea typeface="Verdana" panose="020B0604030504040204" pitchFamily="34" charset="0"/>
              </a:rPr>
              <a:t>Top 2 teams with the highest number of wins achieved by chasing targets over the past 3 years. </a:t>
            </a:r>
            <a:endParaRPr lang="en-IN" sz="1600" dirty="0">
              <a:solidFill>
                <a:schemeClr val="bg1"/>
              </a:solidFill>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37B3C56C-F927-245F-56F8-7EC40677BBBF}"/>
              </a:ext>
            </a:extLst>
          </p:cNvPr>
          <p:cNvSpPr txBox="1"/>
          <p:nvPr/>
        </p:nvSpPr>
        <p:spPr>
          <a:xfrm>
            <a:off x="6823587" y="1917290"/>
            <a:ext cx="5073445" cy="3416320"/>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rPr>
              <a:t>Predict the following for the season 2024 using available data and by doing additional research,</a:t>
            </a:r>
          </a:p>
          <a:p>
            <a:pPr marL="342900" indent="-342900">
              <a:buAutoNum type="arabicPeriod"/>
            </a:pPr>
            <a:r>
              <a:rPr lang="en-GB" dirty="0">
                <a:solidFill>
                  <a:schemeClr val="bg1"/>
                </a:solidFill>
                <a:latin typeface="Verdana" panose="020B0604030504040204" pitchFamily="34" charset="0"/>
                <a:ea typeface="Verdana" panose="020B0604030504040204" pitchFamily="34" charset="0"/>
              </a:rPr>
              <a:t>Orange and purple cap player.</a:t>
            </a:r>
          </a:p>
          <a:p>
            <a:pPr marL="342900" indent="-342900">
              <a:buAutoNum type="arabicPeriod"/>
            </a:pPr>
            <a:r>
              <a:rPr lang="en-GB" dirty="0">
                <a:solidFill>
                  <a:schemeClr val="bg1"/>
                </a:solidFill>
                <a:latin typeface="Verdana" panose="020B0604030504040204" pitchFamily="34" charset="0"/>
                <a:ea typeface="Verdana" panose="020B0604030504040204" pitchFamily="34" charset="0"/>
              </a:rPr>
              <a:t>Top 4 qualifying teams.</a:t>
            </a:r>
          </a:p>
          <a:p>
            <a:pPr marL="342900" indent="-342900">
              <a:buAutoNum type="arabicPeriod"/>
            </a:pPr>
            <a:r>
              <a:rPr lang="en-GB" dirty="0">
                <a:solidFill>
                  <a:schemeClr val="bg1"/>
                </a:solidFill>
                <a:latin typeface="Verdana" panose="020B0604030504040204" pitchFamily="34" charset="0"/>
                <a:ea typeface="Verdana" panose="020B0604030504040204" pitchFamily="34" charset="0"/>
              </a:rPr>
              <a:t>Winner and runner-up</a:t>
            </a:r>
          </a:p>
          <a:p>
            <a:r>
              <a:rPr lang="en-GB" sz="1800" dirty="0">
                <a:solidFill>
                  <a:schemeClr val="bg1"/>
                </a:solidFill>
                <a:latin typeface="Verdana" panose="020B0604030504040204" pitchFamily="34" charset="0"/>
                <a:ea typeface="Verdana" panose="020B0604030504040204" pitchFamily="34" charset="0"/>
              </a:rPr>
              <a:t>Your Picks :</a:t>
            </a:r>
            <a:endParaRPr lang="en-GB" dirty="0">
              <a:solidFill>
                <a:schemeClr val="bg1"/>
              </a:solidFill>
              <a:latin typeface="Verdana" panose="020B0604030504040204" pitchFamily="34" charset="0"/>
              <a:ea typeface="Verdana" panose="020B0604030504040204" pitchFamily="34" charset="0"/>
            </a:endParaRPr>
          </a:p>
          <a:p>
            <a:pPr marL="342900" indent="-342900">
              <a:buAutoNum type="arabicPeriod"/>
            </a:pPr>
            <a:r>
              <a:rPr lang="en-GB" dirty="0">
                <a:solidFill>
                  <a:schemeClr val="bg1"/>
                </a:solidFill>
                <a:latin typeface="Verdana" panose="020B0604030504040204" pitchFamily="34" charset="0"/>
                <a:ea typeface="Verdana" panose="020B0604030504040204" pitchFamily="34" charset="0"/>
              </a:rPr>
              <a:t>Pick your team selecting the Best 11 players based on their positions, 3 years performance data and additional research. </a:t>
            </a:r>
          </a:p>
          <a:p>
            <a:pPr marL="342900" indent="-342900">
              <a:buAutoNum type="arabicPeriod"/>
            </a:pPr>
            <a:r>
              <a:rPr lang="en-GB" dirty="0">
                <a:solidFill>
                  <a:schemeClr val="bg1"/>
                </a:solidFill>
                <a:latin typeface="Verdana" panose="020B0604030504040204" pitchFamily="34" charset="0"/>
                <a:ea typeface="Verdana" panose="020B0604030504040204" pitchFamily="34" charset="0"/>
              </a:rPr>
              <a:t>Pick your top 3 all-rounders </a:t>
            </a:r>
            <a:endParaRPr lang="en-IN"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5793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AF089-7A2E-724C-CB3D-45AC93BF35B2}"/>
              </a:ext>
            </a:extLst>
          </p:cNvPr>
          <p:cNvSpPr>
            <a:spLocks noGrp="1"/>
          </p:cNvSpPr>
          <p:nvPr>
            <p:ph type="title"/>
          </p:nvPr>
        </p:nvSpPr>
        <p:spPr>
          <a:xfrm>
            <a:off x="838200" y="18255"/>
            <a:ext cx="10515600" cy="1325563"/>
          </a:xfrm>
        </p:spPr>
        <p:txBody>
          <a:bodyPr/>
          <a:lstStyle/>
          <a:p>
            <a:pPr algn="ctr"/>
            <a:r>
              <a:rPr lang="en-GB" dirty="0">
                <a:solidFill>
                  <a:schemeClr val="bg1"/>
                </a:solidFill>
                <a:latin typeface="Verdana" panose="020B0604030504040204" pitchFamily="34" charset="0"/>
                <a:ea typeface="Verdana" panose="020B0604030504040204" pitchFamily="34" charset="0"/>
              </a:rPr>
              <a:t>IPL Cricket Analysis</a:t>
            </a:r>
            <a:endParaRPr lang="en-IN" dirty="0">
              <a:solidFill>
                <a:schemeClr val="bg1"/>
              </a:solidFill>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C72D16B0-2272-12C6-4337-4B30F618C38E}"/>
              </a:ext>
            </a:extLst>
          </p:cNvPr>
          <p:cNvSpPr>
            <a:spLocks noGrp="1"/>
          </p:cNvSpPr>
          <p:nvPr>
            <p:ph idx="1"/>
          </p:nvPr>
        </p:nvSpPr>
        <p:spPr>
          <a:xfrm>
            <a:off x="4584290" y="1255354"/>
            <a:ext cx="3222523" cy="669977"/>
          </a:xfrm>
        </p:spPr>
        <p:txBody>
          <a:bodyPr/>
          <a:lstStyle/>
          <a:p>
            <a:pPr marL="0" indent="0">
              <a:buNone/>
            </a:pPr>
            <a:r>
              <a:rPr lang="en-IN" dirty="0">
                <a:highlight>
                  <a:srgbClr val="800000"/>
                </a:highlight>
                <a:latin typeface="Verdana" panose="020B0604030504040204" pitchFamily="34" charset="0"/>
                <a:ea typeface="Verdana" panose="020B0604030504040204" pitchFamily="34" charset="0"/>
              </a:rPr>
              <a:t>Primary Analysis</a:t>
            </a:r>
          </a:p>
        </p:txBody>
      </p:sp>
      <p:cxnSp>
        <p:nvCxnSpPr>
          <p:cNvPr id="2" name="Straight Connector 1">
            <a:extLst>
              <a:ext uri="{FF2B5EF4-FFF2-40B4-BE49-F238E27FC236}">
                <a16:creationId xmlns:a16="http://schemas.microsoft.com/office/drawing/2014/main" id="{180A5894-11EB-7E21-4A4E-8A09E98B2030}"/>
              </a:ext>
            </a:extLst>
          </p:cNvPr>
          <p:cNvCxnSpPr>
            <a:cxnSpLocks/>
          </p:cNvCxnSpPr>
          <p:nvPr/>
        </p:nvCxnSpPr>
        <p:spPr>
          <a:xfrm>
            <a:off x="0" y="1170039"/>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48C67342-08B3-23EE-870F-192477F8EC44}"/>
              </a:ext>
            </a:extLst>
          </p:cNvPr>
          <p:cNvSpPr txBox="1"/>
          <p:nvPr/>
        </p:nvSpPr>
        <p:spPr>
          <a:xfrm>
            <a:off x="344128" y="1925331"/>
            <a:ext cx="11847871" cy="369332"/>
          </a:xfrm>
          <a:prstGeom prst="rect">
            <a:avLst/>
          </a:prstGeom>
          <a:noFill/>
        </p:spPr>
        <p:txBody>
          <a:bodyPr wrap="square" rtlCol="0">
            <a:spAutoFit/>
          </a:bodyPr>
          <a:lstStyle/>
          <a:p>
            <a:r>
              <a:rPr lang="en-GB" dirty="0">
                <a:solidFill>
                  <a:schemeClr val="bg1"/>
                </a:solidFill>
                <a:latin typeface="Verdana" panose="020B0604030504040204" pitchFamily="34" charset="0"/>
                <a:ea typeface="Verdana" panose="020B0604030504040204" pitchFamily="34" charset="0"/>
              </a:rPr>
              <a:t>1. Top 10 batsmen based on past 3 years total runs scored. (min 60 balls faced in each season)</a:t>
            </a:r>
            <a:endParaRPr lang="en-IN" dirty="0">
              <a:solidFill>
                <a:schemeClr val="bg1"/>
              </a:solidFill>
              <a:latin typeface="Verdana" panose="020B0604030504040204" pitchFamily="34" charset="0"/>
              <a:ea typeface="Verdana" panose="020B0604030504040204" pitchFamily="34" charset="0"/>
            </a:endParaRPr>
          </a:p>
        </p:txBody>
      </p:sp>
      <p:pic>
        <p:nvPicPr>
          <p:cNvPr id="7" name="Picture 6" descr="A screenshot of a computer screen&#10;&#10;Description automatically generated">
            <a:extLst>
              <a:ext uri="{FF2B5EF4-FFF2-40B4-BE49-F238E27FC236}">
                <a16:creationId xmlns:a16="http://schemas.microsoft.com/office/drawing/2014/main" id="{1D3F71A4-7F3D-18A5-0435-DA3E11561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116" y="2856287"/>
            <a:ext cx="11267768" cy="3359780"/>
          </a:xfrm>
          <a:prstGeom prst="rect">
            <a:avLst/>
          </a:prstGeom>
        </p:spPr>
      </p:pic>
    </p:spTree>
    <p:extLst>
      <p:ext uri="{BB962C8B-B14F-4D97-AF65-F5344CB8AC3E}">
        <p14:creationId xmlns:p14="http://schemas.microsoft.com/office/powerpoint/2010/main" val="83867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AF089-7A2E-724C-CB3D-45AC93BF35B2}"/>
              </a:ext>
            </a:extLst>
          </p:cNvPr>
          <p:cNvSpPr>
            <a:spLocks noGrp="1"/>
          </p:cNvSpPr>
          <p:nvPr>
            <p:ph type="title"/>
          </p:nvPr>
        </p:nvSpPr>
        <p:spPr>
          <a:xfrm>
            <a:off x="838200" y="18255"/>
            <a:ext cx="10515600" cy="1325563"/>
          </a:xfrm>
        </p:spPr>
        <p:txBody>
          <a:bodyPr/>
          <a:lstStyle/>
          <a:p>
            <a:pPr algn="ctr"/>
            <a:r>
              <a:rPr lang="en-GB" dirty="0">
                <a:solidFill>
                  <a:schemeClr val="bg1"/>
                </a:solidFill>
                <a:latin typeface="Verdana" panose="020B0604030504040204" pitchFamily="34" charset="0"/>
                <a:ea typeface="Verdana" panose="020B0604030504040204" pitchFamily="34" charset="0"/>
              </a:rPr>
              <a:t>IPL Cricket Analysis</a:t>
            </a:r>
            <a:endParaRPr lang="en-IN" dirty="0">
              <a:solidFill>
                <a:schemeClr val="bg1"/>
              </a:solidFill>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C72D16B0-2272-12C6-4337-4B30F618C38E}"/>
              </a:ext>
            </a:extLst>
          </p:cNvPr>
          <p:cNvSpPr>
            <a:spLocks noGrp="1"/>
          </p:cNvSpPr>
          <p:nvPr>
            <p:ph idx="1"/>
          </p:nvPr>
        </p:nvSpPr>
        <p:spPr>
          <a:xfrm>
            <a:off x="368709" y="1977003"/>
            <a:ext cx="11823291" cy="669977"/>
          </a:xfrm>
        </p:spPr>
        <p:txBody>
          <a:bodyPr>
            <a:normAutofit/>
          </a:bodyPr>
          <a:lstStyle/>
          <a:p>
            <a:pPr marL="0" indent="0">
              <a:buNone/>
            </a:pPr>
            <a:r>
              <a:rPr lang="en-GB" sz="1800" dirty="0">
                <a:solidFill>
                  <a:schemeClr val="bg1"/>
                </a:solidFill>
                <a:latin typeface="Verdana" panose="020B0604030504040204" pitchFamily="34" charset="0"/>
                <a:ea typeface="Verdana" panose="020B0604030504040204" pitchFamily="34" charset="0"/>
              </a:rPr>
              <a:t>2. Top 10 batsmen based on past 3 years batting average. (min 60 balls faced in each season)</a:t>
            </a:r>
            <a:endParaRPr lang="en-IN" sz="1800" dirty="0">
              <a:solidFill>
                <a:schemeClr val="bg1"/>
              </a:solidFill>
              <a:latin typeface="Verdana" panose="020B0604030504040204" pitchFamily="34" charset="0"/>
              <a:ea typeface="Verdana" panose="020B0604030504040204" pitchFamily="34" charset="0"/>
            </a:endParaRPr>
          </a:p>
        </p:txBody>
      </p:sp>
      <p:cxnSp>
        <p:nvCxnSpPr>
          <p:cNvPr id="2" name="Straight Connector 1">
            <a:extLst>
              <a:ext uri="{FF2B5EF4-FFF2-40B4-BE49-F238E27FC236}">
                <a16:creationId xmlns:a16="http://schemas.microsoft.com/office/drawing/2014/main" id="{BB160060-B3A2-7E6E-0C18-806ED07C41A9}"/>
              </a:ext>
            </a:extLst>
          </p:cNvPr>
          <p:cNvCxnSpPr>
            <a:cxnSpLocks/>
          </p:cNvCxnSpPr>
          <p:nvPr/>
        </p:nvCxnSpPr>
        <p:spPr>
          <a:xfrm>
            <a:off x="0" y="1170039"/>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descr="A screen shot of a graph&#10;&#10;Description automatically generated">
            <a:extLst>
              <a:ext uri="{FF2B5EF4-FFF2-40B4-BE49-F238E27FC236}">
                <a16:creationId xmlns:a16="http://schemas.microsoft.com/office/drawing/2014/main" id="{EE13C4BB-869D-8413-74F5-D3F29E4CF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42" y="2793745"/>
            <a:ext cx="11282516" cy="3335283"/>
          </a:xfrm>
          <a:prstGeom prst="rect">
            <a:avLst/>
          </a:prstGeom>
        </p:spPr>
      </p:pic>
    </p:spTree>
    <p:extLst>
      <p:ext uri="{BB962C8B-B14F-4D97-AF65-F5344CB8AC3E}">
        <p14:creationId xmlns:p14="http://schemas.microsoft.com/office/powerpoint/2010/main" val="339691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AF089-7A2E-724C-CB3D-45AC93BF35B2}"/>
              </a:ext>
            </a:extLst>
          </p:cNvPr>
          <p:cNvSpPr>
            <a:spLocks noGrp="1"/>
          </p:cNvSpPr>
          <p:nvPr>
            <p:ph type="title"/>
          </p:nvPr>
        </p:nvSpPr>
        <p:spPr>
          <a:xfrm>
            <a:off x="838200" y="18255"/>
            <a:ext cx="10515600" cy="1325563"/>
          </a:xfrm>
        </p:spPr>
        <p:txBody>
          <a:bodyPr/>
          <a:lstStyle/>
          <a:p>
            <a:pPr algn="ctr"/>
            <a:r>
              <a:rPr lang="en-GB" dirty="0">
                <a:solidFill>
                  <a:schemeClr val="bg1"/>
                </a:solidFill>
                <a:latin typeface="Verdana" panose="020B0604030504040204" pitchFamily="34" charset="0"/>
                <a:ea typeface="Verdana" panose="020B0604030504040204" pitchFamily="34" charset="0"/>
              </a:rPr>
              <a:t>IPL Cricket Analysis</a:t>
            </a:r>
            <a:endParaRPr lang="en-IN" dirty="0">
              <a:solidFill>
                <a:schemeClr val="bg1"/>
              </a:solidFill>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C72D16B0-2272-12C6-4337-4B30F618C38E}"/>
              </a:ext>
            </a:extLst>
          </p:cNvPr>
          <p:cNvSpPr>
            <a:spLocks noGrp="1"/>
          </p:cNvSpPr>
          <p:nvPr>
            <p:ph idx="1"/>
          </p:nvPr>
        </p:nvSpPr>
        <p:spPr>
          <a:xfrm>
            <a:off x="356419" y="1935189"/>
            <a:ext cx="11707761" cy="496199"/>
          </a:xfrm>
        </p:spPr>
        <p:txBody>
          <a:bodyPr>
            <a:normAutofit/>
          </a:bodyPr>
          <a:lstStyle/>
          <a:p>
            <a:pPr marL="0" indent="0">
              <a:buNone/>
            </a:pPr>
            <a:r>
              <a:rPr lang="en-GB" sz="1800" dirty="0">
                <a:solidFill>
                  <a:schemeClr val="bg1"/>
                </a:solidFill>
                <a:latin typeface="Verdana" panose="020B0604030504040204" pitchFamily="34" charset="0"/>
                <a:ea typeface="Verdana" panose="020B0604030504040204" pitchFamily="34" charset="0"/>
              </a:rPr>
              <a:t>3. Top 10 batsmen based on past 3 years strike rate (min 60 balls faced in each season)</a:t>
            </a:r>
            <a:endParaRPr lang="en-IN" sz="1800" dirty="0">
              <a:solidFill>
                <a:schemeClr val="bg1"/>
              </a:solidFill>
              <a:latin typeface="Verdana" panose="020B0604030504040204" pitchFamily="34" charset="0"/>
              <a:ea typeface="Verdana" panose="020B0604030504040204" pitchFamily="34" charset="0"/>
            </a:endParaRPr>
          </a:p>
        </p:txBody>
      </p:sp>
      <p:cxnSp>
        <p:nvCxnSpPr>
          <p:cNvPr id="2" name="Straight Connector 1">
            <a:extLst>
              <a:ext uri="{FF2B5EF4-FFF2-40B4-BE49-F238E27FC236}">
                <a16:creationId xmlns:a16="http://schemas.microsoft.com/office/drawing/2014/main" id="{BB160060-B3A2-7E6E-0C18-806ED07C41A9}"/>
              </a:ext>
            </a:extLst>
          </p:cNvPr>
          <p:cNvCxnSpPr>
            <a:cxnSpLocks/>
          </p:cNvCxnSpPr>
          <p:nvPr/>
        </p:nvCxnSpPr>
        <p:spPr>
          <a:xfrm>
            <a:off x="0" y="1170039"/>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descr="A screenshot of a computer screen&#10;&#10;Description automatically generated">
            <a:extLst>
              <a:ext uri="{FF2B5EF4-FFF2-40B4-BE49-F238E27FC236}">
                <a16:creationId xmlns:a16="http://schemas.microsoft.com/office/drawing/2014/main" id="{E7453385-606C-F800-DC29-77A8769B5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52" y="2794909"/>
            <a:ext cx="11277600" cy="3342064"/>
          </a:xfrm>
          <a:prstGeom prst="rect">
            <a:avLst/>
          </a:prstGeom>
        </p:spPr>
      </p:pic>
    </p:spTree>
    <p:extLst>
      <p:ext uri="{BB962C8B-B14F-4D97-AF65-F5344CB8AC3E}">
        <p14:creationId xmlns:p14="http://schemas.microsoft.com/office/powerpoint/2010/main" val="380893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AF089-7A2E-724C-CB3D-45AC93BF35B2}"/>
              </a:ext>
            </a:extLst>
          </p:cNvPr>
          <p:cNvSpPr>
            <a:spLocks noGrp="1"/>
          </p:cNvSpPr>
          <p:nvPr>
            <p:ph type="title"/>
          </p:nvPr>
        </p:nvSpPr>
        <p:spPr>
          <a:xfrm>
            <a:off x="838200" y="18255"/>
            <a:ext cx="10515600" cy="1325563"/>
          </a:xfrm>
        </p:spPr>
        <p:txBody>
          <a:bodyPr/>
          <a:lstStyle/>
          <a:p>
            <a:pPr algn="ctr"/>
            <a:r>
              <a:rPr lang="en-GB" dirty="0">
                <a:solidFill>
                  <a:schemeClr val="bg1"/>
                </a:solidFill>
                <a:latin typeface="Verdana" panose="020B0604030504040204" pitchFamily="34" charset="0"/>
                <a:ea typeface="Verdana" panose="020B0604030504040204" pitchFamily="34" charset="0"/>
              </a:rPr>
              <a:t>IPL Cricket Analysis</a:t>
            </a:r>
            <a:endParaRPr lang="en-IN" dirty="0">
              <a:solidFill>
                <a:schemeClr val="bg1"/>
              </a:solidFill>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C72D16B0-2272-12C6-4337-4B30F618C38E}"/>
              </a:ext>
            </a:extLst>
          </p:cNvPr>
          <p:cNvSpPr>
            <a:spLocks noGrp="1"/>
          </p:cNvSpPr>
          <p:nvPr>
            <p:ph idx="1"/>
          </p:nvPr>
        </p:nvSpPr>
        <p:spPr>
          <a:xfrm>
            <a:off x="385916" y="1973110"/>
            <a:ext cx="10515600" cy="406298"/>
          </a:xfrm>
        </p:spPr>
        <p:txBody>
          <a:bodyPr>
            <a:normAutofit/>
          </a:bodyPr>
          <a:lstStyle/>
          <a:p>
            <a:pPr marL="0" indent="0">
              <a:buNone/>
            </a:pPr>
            <a:r>
              <a:rPr lang="en-GB" sz="1800" dirty="0">
                <a:solidFill>
                  <a:schemeClr val="bg1"/>
                </a:solidFill>
                <a:latin typeface="Verdana" panose="020B0604030504040204" pitchFamily="34" charset="0"/>
                <a:ea typeface="Verdana" panose="020B0604030504040204" pitchFamily="34" charset="0"/>
              </a:rPr>
              <a:t>4. Top 5 batsmen based on past 3 years boundary % (fours and sixes).</a:t>
            </a:r>
            <a:endParaRPr lang="en-IN" sz="1800" dirty="0">
              <a:solidFill>
                <a:schemeClr val="bg1"/>
              </a:solidFill>
              <a:latin typeface="Verdana" panose="020B0604030504040204" pitchFamily="34" charset="0"/>
              <a:ea typeface="Verdana" panose="020B0604030504040204" pitchFamily="34" charset="0"/>
            </a:endParaRPr>
          </a:p>
        </p:txBody>
      </p:sp>
      <p:cxnSp>
        <p:nvCxnSpPr>
          <p:cNvPr id="2" name="Straight Connector 1">
            <a:extLst>
              <a:ext uri="{FF2B5EF4-FFF2-40B4-BE49-F238E27FC236}">
                <a16:creationId xmlns:a16="http://schemas.microsoft.com/office/drawing/2014/main" id="{BB160060-B3A2-7E6E-0C18-806ED07C41A9}"/>
              </a:ext>
            </a:extLst>
          </p:cNvPr>
          <p:cNvCxnSpPr>
            <a:cxnSpLocks/>
          </p:cNvCxnSpPr>
          <p:nvPr/>
        </p:nvCxnSpPr>
        <p:spPr>
          <a:xfrm>
            <a:off x="0" y="1170039"/>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C774AFB0-C68D-2C0A-91E0-BC6FDCA88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16" y="2854941"/>
            <a:ext cx="11324303" cy="1992362"/>
          </a:xfrm>
          <a:prstGeom prst="rect">
            <a:avLst/>
          </a:prstGeom>
        </p:spPr>
      </p:pic>
    </p:spTree>
    <p:extLst>
      <p:ext uri="{BB962C8B-B14F-4D97-AF65-F5344CB8AC3E}">
        <p14:creationId xmlns:p14="http://schemas.microsoft.com/office/powerpoint/2010/main" val="340644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AF089-7A2E-724C-CB3D-45AC93BF35B2}"/>
              </a:ext>
            </a:extLst>
          </p:cNvPr>
          <p:cNvSpPr>
            <a:spLocks noGrp="1"/>
          </p:cNvSpPr>
          <p:nvPr>
            <p:ph type="title"/>
          </p:nvPr>
        </p:nvSpPr>
        <p:spPr>
          <a:xfrm>
            <a:off x="838200" y="18255"/>
            <a:ext cx="10515600" cy="1325563"/>
          </a:xfrm>
        </p:spPr>
        <p:txBody>
          <a:bodyPr/>
          <a:lstStyle/>
          <a:p>
            <a:pPr algn="ctr"/>
            <a:r>
              <a:rPr lang="en-GB" dirty="0">
                <a:solidFill>
                  <a:schemeClr val="bg1"/>
                </a:solidFill>
                <a:latin typeface="Verdana" panose="020B0604030504040204" pitchFamily="34" charset="0"/>
                <a:ea typeface="Verdana" panose="020B0604030504040204" pitchFamily="34" charset="0"/>
              </a:rPr>
              <a:t>IPL Cricket Analysis</a:t>
            </a:r>
            <a:endParaRPr lang="en-IN" dirty="0">
              <a:solidFill>
                <a:schemeClr val="bg1"/>
              </a:solidFill>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C72D16B0-2272-12C6-4337-4B30F618C38E}"/>
              </a:ext>
            </a:extLst>
          </p:cNvPr>
          <p:cNvSpPr>
            <a:spLocks noGrp="1"/>
          </p:cNvSpPr>
          <p:nvPr>
            <p:ph idx="1"/>
          </p:nvPr>
        </p:nvSpPr>
        <p:spPr>
          <a:xfrm>
            <a:off x="376083" y="1904285"/>
            <a:ext cx="9652819" cy="591318"/>
          </a:xfrm>
        </p:spPr>
        <p:txBody>
          <a:bodyPr>
            <a:normAutofit/>
          </a:bodyPr>
          <a:lstStyle/>
          <a:p>
            <a:pPr marL="0" indent="0">
              <a:buNone/>
            </a:pPr>
            <a:r>
              <a:rPr lang="en-GB" sz="1800" dirty="0">
                <a:solidFill>
                  <a:schemeClr val="bg1"/>
                </a:solidFill>
                <a:latin typeface="Verdana" panose="020B0604030504040204" pitchFamily="34" charset="0"/>
                <a:ea typeface="Verdana" panose="020B0604030504040204" pitchFamily="34" charset="0"/>
              </a:rPr>
              <a:t>5. Top 10 bowlers based on past 3 years total wickets taken. </a:t>
            </a:r>
            <a:endParaRPr lang="en-IN" sz="1800" dirty="0">
              <a:solidFill>
                <a:schemeClr val="bg1"/>
              </a:solidFill>
              <a:latin typeface="Verdana" panose="020B0604030504040204" pitchFamily="34" charset="0"/>
              <a:ea typeface="Verdana" panose="020B0604030504040204" pitchFamily="34" charset="0"/>
            </a:endParaRPr>
          </a:p>
        </p:txBody>
      </p:sp>
      <p:cxnSp>
        <p:nvCxnSpPr>
          <p:cNvPr id="2" name="Straight Connector 1">
            <a:extLst>
              <a:ext uri="{FF2B5EF4-FFF2-40B4-BE49-F238E27FC236}">
                <a16:creationId xmlns:a16="http://schemas.microsoft.com/office/drawing/2014/main" id="{BB160060-B3A2-7E6E-0C18-806ED07C41A9}"/>
              </a:ext>
            </a:extLst>
          </p:cNvPr>
          <p:cNvCxnSpPr>
            <a:cxnSpLocks/>
          </p:cNvCxnSpPr>
          <p:nvPr/>
        </p:nvCxnSpPr>
        <p:spPr>
          <a:xfrm>
            <a:off x="0" y="1170039"/>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descr="A screen shot of a graph&#10;&#10;Description automatically generated">
            <a:extLst>
              <a:ext uri="{FF2B5EF4-FFF2-40B4-BE49-F238E27FC236}">
                <a16:creationId xmlns:a16="http://schemas.microsoft.com/office/drawing/2014/main" id="{339D5BA6-94A7-44B5-B41E-A12701422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083" y="2715082"/>
            <a:ext cx="11560278" cy="3294632"/>
          </a:xfrm>
          <a:prstGeom prst="rect">
            <a:avLst/>
          </a:prstGeom>
        </p:spPr>
      </p:pic>
    </p:spTree>
    <p:extLst>
      <p:ext uri="{BB962C8B-B14F-4D97-AF65-F5344CB8AC3E}">
        <p14:creationId xmlns:p14="http://schemas.microsoft.com/office/powerpoint/2010/main" val="38054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AF089-7A2E-724C-CB3D-45AC93BF35B2}"/>
              </a:ext>
            </a:extLst>
          </p:cNvPr>
          <p:cNvSpPr>
            <a:spLocks noGrp="1"/>
          </p:cNvSpPr>
          <p:nvPr>
            <p:ph type="title"/>
          </p:nvPr>
        </p:nvSpPr>
        <p:spPr>
          <a:xfrm>
            <a:off x="838200" y="18255"/>
            <a:ext cx="10515600" cy="1325563"/>
          </a:xfrm>
        </p:spPr>
        <p:txBody>
          <a:bodyPr/>
          <a:lstStyle/>
          <a:p>
            <a:pPr algn="ctr"/>
            <a:r>
              <a:rPr lang="en-GB" dirty="0">
                <a:solidFill>
                  <a:schemeClr val="bg1"/>
                </a:solidFill>
                <a:latin typeface="Verdana" panose="020B0604030504040204" pitchFamily="34" charset="0"/>
                <a:ea typeface="Verdana" panose="020B0604030504040204" pitchFamily="34" charset="0"/>
              </a:rPr>
              <a:t>IPL Cricket Analysis</a:t>
            </a:r>
            <a:endParaRPr lang="en-IN" dirty="0">
              <a:solidFill>
                <a:schemeClr val="bg1"/>
              </a:solidFill>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C72D16B0-2272-12C6-4337-4B30F618C38E}"/>
              </a:ext>
            </a:extLst>
          </p:cNvPr>
          <p:cNvSpPr>
            <a:spLocks noGrp="1"/>
          </p:cNvSpPr>
          <p:nvPr>
            <p:ph idx="1"/>
          </p:nvPr>
        </p:nvSpPr>
        <p:spPr>
          <a:xfrm>
            <a:off x="294968" y="1897626"/>
            <a:ext cx="11897032" cy="501441"/>
          </a:xfrm>
        </p:spPr>
        <p:txBody>
          <a:bodyPr>
            <a:normAutofit/>
          </a:bodyPr>
          <a:lstStyle/>
          <a:p>
            <a:pPr marL="0" indent="0">
              <a:buNone/>
            </a:pPr>
            <a:r>
              <a:rPr lang="en-GB" sz="1800" dirty="0">
                <a:solidFill>
                  <a:schemeClr val="bg1"/>
                </a:solidFill>
                <a:latin typeface="Verdana" panose="020B0604030504040204" pitchFamily="34" charset="0"/>
                <a:ea typeface="Verdana" panose="020B0604030504040204" pitchFamily="34" charset="0"/>
              </a:rPr>
              <a:t>6. Top 10 bowlers based on past 3 years bowling average. (min 60 balls bowled in each season)</a:t>
            </a:r>
            <a:endParaRPr lang="en-IN" sz="1800" dirty="0">
              <a:solidFill>
                <a:schemeClr val="bg1"/>
              </a:solidFill>
              <a:latin typeface="Verdana" panose="020B0604030504040204" pitchFamily="34" charset="0"/>
              <a:ea typeface="Verdana" panose="020B0604030504040204" pitchFamily="34" charset="0"/>
            </a:endParaRPr>
          </a:p>
        </p:txBody>
      </p:sp>
      <p:cxnSp>
        <p:nvCxnSpPr>
          <p:cNvPr id="2" name="Straight Connector 1">
            <a:extLst>
              <a:ext uri="{FF2B5EF4-FFF2-40B4-BE49-F238E27FC236}">
                <a16:creationId xmlns:a16="http://schemas.microsoft.com/office/drawing/2014/main" id="{BB160060-B3A2-7E6E-0C18-806ED07C41A9}"/>
              </a:ext>
            </a:extLst>
          </p:cNvPr>
          <p:cNvCxnSpPr>
            <a:cxnSpLocks/>
          </p:cNvCxnSpPr>
          <p:nvPr/>
        </p:nvCxnSpPr>
        <p:spPr>
          <a:xfrm>
            <a:off x="0" y="1170039"/>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descr="A screenshot of a computer screen&#10;&#10;Description automatically generated">
            <a:extLst>
              <a:ext uri="{FF2B5EF4-FFF2-40B4-BE49-F238E27FC236}">
                <a16:creationId xmlns:a16="http://schemas.microsoft.com/office/drawing/2014/main" id="{8EE5CFAB-27BD-94A7-F624-56A411023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2762235"/>
            <a:ext cx="11513574" cy="3334405"/>
          </a:xfrm>
          <a:prstGeom prst="rect">
            <a:avLst/>
          </a:prstGeom>
        </p:spPr>
      </p:pic>
    </p:spTree>
    <p:extLst>
      <p:ext uri="{BB962C8B-B14F-4D97-AF65-F5344CB8AC3E}">
        <p14:creationId xmlns:p14="http://schemas.microsoft.com/office/powerpoint/2010/main" val="134093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AF089-7A2E-724C-CB3D-45AC93BF35B2}"/>
              </a:ext>
            </a:extLst>
          </p:cNvPr>
          <p:cNvSpPr>
            <a:spLocks noGrp="1"/>
          </p:cNvSpPr>
          <p:nvPr>
            <p:ph type="title"/>
          </p:nvPr>
        </p:nvSpPr>
        <p:spPr>
          <a:xfrm>
            <a:off x="838200" y="18255"/>
            <a:ext cx="10515600" cy="1325563"/>
          </a:xfrm>
        </p:spPr>
        <p:txBody>
          <a:bodyPr/>
          <a:lstStyle/>
          <a:p>
            <a:pPr algn="ctr"/>
            <a:r>
              <a:rPr lang="en-GB" dirty="0">
                <a:solidFill>
                  <a:schemeClr val="bg1"/>
                </a:solidFill>
                <a:latin typeface="Verdana" panose="020B0604030504040204" pitchFamily="34" charset="0"/>
                <a:ea typeface="Verdana" panose="020B0604030504040204" pitchFamily="34" charset="0"/>
              </a:rPr>
              <a:t>IPL Cricket Analysis</a:t>
            </a:r>
            <a:endParaRPr lang="en-IN" dirty="0">
              <a:solidFill>
                <a:schemeClr val="bg1"/>
              </a:solidFill>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C72D16B0-2272-12C6-4337-4B30F618C38E}"/>
              </a:ext>
            </a:extLst>
          </p:cNvPr>
          <p:cNvSpPr>
            <a:spLocks noGrp="1"/>
          </p:cNvSpPr>
          <p:nvPr>
            <p:ph idx="1"/>
          </p:nvPr>
        </p:nvSpPr>
        <p:spPr>
          <a:xfrm>
            <a:off x="304800" y="1936956"/>
            <a:ext cx="11887200" cy="558646"/>
          </a:xfrm>
        </p:spPr>
        <p:txBody>
          <a:bodyPr>
            <a:normAutofit/>
          </a:bodyPr>
          <a:lstStyle/>
          <a:p>
            <a:pPr marL="0" indent="0">
              <a:buNone/>
            </a:pPr>
            <a:r>
              <a:rPr lang="en-GB" sz="1800" dirty="0">
                <a:solidFill>
                  <a:schemeClr val="bg1"/>
                </a:solidFill>
                <a:latin typeface="Verdana" panose="020B0604030504040204" pitchFamily="34" charset="0"/>
                <a:ea typeface="Verdana" panose="020B0604030504040204" pitchFamily="34" charset="0"/>
              </a:rPr>
              <a:t>7. Top 10 bowlers based on past 3 years economy rate. (min 60 balls bowled in each season)</a:t>
            </a:r>
            <a:endParaRPr lang="en-IN" sz="1800" dirty="0">
              <a:solidFill>
                <a:schemeClr val="bg1"/>
              </a:solidFill>
              <a:latin typeface="Verdana" panose="020B0604030504040204" pitchFamily="34" charset="0"/>
              <a:ea typeface="Verdana" panose="020B0604030504040204" pitchFamily="34" charset="0"/>
            </a:endParaRPr>
          </a:p>
        </p:txBody>
      </p:sp>
      <p:cxnSp>
        <p:nvCxnSpPr>
          <p:cNvPr id="2" name="Straight Connector 1">
            <a:extLst>
              <a:ext uri="{FF2B5EF4-FFF2-40B4-BE49-F238E27FC236}">
                <a16:creationId xmlns:a16="http://schemas.microsoft.com/office/drawing/2014/main" id="{BB160060-B3A2-7E6E-0C18-806ED07C41A9}"/>
              </a:ext>
            </a:extLst>
          </p:cNvPr>
          <p:cNvCxnSpPr>
            <a:cxnSpLocks/>
          </p:cNvCxnSpPr>
          <p:nvPr/>
        </p:nvCxnSpPr>
        <p:spPr>
          <a:xfrm>
            <a:off x="0" y="1170039"/>
            <a:ext cx="12192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descr="A screenshot of a computer screen&#10;&#10;Description automatically generated">
            <a:extLst>
              <a:ext uri="{FF2B5EF4-FFF2-40B4-BE49-F238E27FC236}">
                <a16:creationId xmlns:a16="http://schemas.microsoft.com/office/drawing/2014/main" id="{A9DDA372-9D6A-A965-2041-3340B4265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697309"/>
            <a:ext cx="11651226" cy="3330179"/>
          </a:xfrm>
          <a:prstGeom prst="rect">
            <a:avLst/>
          </a:prstGeom>
        </p:spPr>
      </p:pic>
    </p:spTree>
    <p:extLst>
      <p:ext uri="{BB962C8B-B14F-4D97-AF65-F5344CB8AC3E}">
        <p14:creationId xmlns:p14="http://schemas.microsoft.com/office/powerpoint/2010/main" val="1752605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666</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Verdana</vt:lpstr>
      <vt:lpstr>Office Theme</vt:lpstr>
      <vt:lpstr>IPL Cricket Analysis</vt:lpstr>
      <vt:lpstr>IPL Cricket Analysis</vt:lpstr>
      <vt:lpstr>IPL Cricket Analysis</vt:lpstr>
      <vt:lpstr>IPL Cricket Analysis</vt:lpstr>
      <vt:lpstr>IPL Cricket Analysis</vt:lpstr>
      <vt:lpstr>IPL Cricket Analysis</vt:lpstr>
      <vt:lpstr>IPL Cricket Analysis</vt:lpstr>
      <vt:lpstr>IPL Cricket Analysis</vt:lpstr>
      <vt:lpstr>IPL Cricket Analysis</vt:lpstr>
      <vt:lpstr>IPL Cricket Analysis</vt:lpstr>
      <vt:lpstr>IPL Cricket Analysis</vt:lpstr>
      <vt:lpstr>IPL Cricket Analysis</vt:lpstr>
      <vt:lpstr>IPL Cricket Analysis</vt:lpstr>
      <vt:lpstr>IPL Cricket Analysis</vt:lpstr>
      <vt:lpstr>IPL Cricket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Cricket Analysis</dc:title>
  <dc:creator>Arun Singh</dc:creator>
  <cp:lastModifiedBy>Arun Singh</cp:lastModifiedBy>
  <cp:revision>1</cp:revision>
  <dcterms:created xsi:type="dcterms:W3CDTF">2024-04-13T10:25:47Z</dcterms:created>
  <dcterms:modified xsi:type="dcterms:W3CDTF">2024-04-13T11:39:41Z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2024-04-13T11:36:05Z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cefc1e2c-0110-4f69-9f10-6f48ad7b4cc5</vt:lpwstr>
  </property>
  <property fmtid="{D5CDD505-2E9C-101B-9397-08002B2CF9AE}" pid="7" name="MSIP_Label_defa4170-0d19-0005-0004-bc88714345d2_ActionId">
    <vt:lpwstr>57ad9c50-4ee5-473e-a80a-ae519af1b244</vt:lpwstr>
  </property>
  <property fmtid="{D5CDD505-2E9C-101B-9397-08002B2CF9AE}" pid="8" name="MSIP_Label_defa4170-0d19-0005-0004-bc88714345d2_ContentBits">
    <vt:lpwstr>0</vt:lpwstr>
  </property>
</Properties>
</file>