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7" r:id="rId27"/>
    <p:sldId id="285" r:id="rId28"/>
    <p:sldId id="286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17036" y="1380489"/>
            <a:ext cx="2709926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04-Aug-20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172A3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04-Aug-20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04-Aug-20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04-Aug-20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04-Aug-20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7680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819"/>
                </a:moveTo>
                <a:lnTo>
                  <a:pt x="9144000" y="4655819"/>
                </a:lnTo>
                <a:lnTo>
                  <a:pt x="9144000" y="0"/>
                </a:lnTo>
                <a:lnTo>
                  <a:pt x="0" y="0"/>
                </a:lnTo>
                <a:lnTo>
                  <a:pt x="0" y="4655819"/>
                </a:lnTo>
                <a:close/>
              </a:path>
            </a:pathLst>
          </a:custGeom>
          <a:solidFill>
            <a:srgbClr val="E9E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79"/>
                </a:lnTo>
                <a:lnTo>
                  <a:pt x="9144000" y="487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3960" y="1191767"/>
            <a:ext cx="372110" cy="45720"/>
          </a:xfrm>
          <a:custGeom>
            <a:avLst/>
            <a:gdLst/>
            <a:ahLst/>
            <a:cxnLst/>
            <a:rect l="l" t="t" r="r" b="b"/>
            <a:pathLst>
              <a:path w="372109" h="45719">
                <a:moveTo>
                  <a:pt x="371856" y="0"/>
                </a:moveTo>
                <a:lnTo>
                  <a:pt x="0" y="0"/>
                </a:lnTo>
                <a:lnTo>
                  <a:pt x="0" y="45720"/>
                </a:lnTo>
                <a:lnTo>
                  <a:pt x="371856" y="45720"/>
                </a:lnTo>
                <a:lnTo>
                  <a:pt x="371856" y="0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30580" y="1191767"/>
            <a:ext cx="376555" cy="45720"/>
          </a:xfrm>
          <a:custGeom>
            <a:avLst/>
            <a:gdLst/>
            <a:ahLst/>
            <a:cxnLst/>
            <a:rect l="l" t="t" r="r" b="b"/>
            <a:pathLst>
              <a:path w="376555" h="45719">
                <a:moveTo>
                  <a:pt x="376428" y="0"/>
                </a:moveTo>
                <a:lnTo>
                  <a:pt x="0" y="0"/>
                </a:lnTo>
                <a:lnTo>
                  <a:pt x="0" y="45720"/>
                </a:lnTo>
                <a:lnTo>
                  <a:pt x="376428" y="45720"/>
                </a:lnTo>
                <a:lnTo>
                  <a:pt x="376428" y="0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8431" y="1380489"/>
            <a:ext cx="7527137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8757" y="2305939"/>
            <a:ext cx="6666484" cy="1169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172A3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04-Aug-20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" TargetMode="External"/><Relationship Id="rId2" Type="http://schemas.openxmlformats.org/officeDocument/2006/relationships/hyperlink" Target="http://facebook.github.io/graph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entsulin/awesome-graphql" TargetMode="External"/><Relationship Id="rId5" Type="http://schemas.openxmlformats.org/officeDocument/2006/relationships/hyperlink" Target="https://graphql.org/code/" TargetMode="External"/><Relationship Id="rId4" Type="http://schemas.openxmlformats.org/officeDocument/2006/relationships/hyperlink" Target="https://graphql.org/graphql-js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graphql.org/users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0489"/>
            <a:ext cx="22993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GraphQL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907" y="2196795"/>
            <a:ext cx="2239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0" spc="25" dirty="0">
                <a:solidFill>
                  <a:srgbClr val="585858"/>
                </a:solidFill>
                <a:latin typeface="Lato Light"/>
                <a:cs typeface="Lato Light"/>
              </a:rPr>
              <a:t>Introduction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to</a:t>
            </a:r>
            <a:r>
              <a:rPr sz="1600" b="0" spc="-31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GraphQL</a:t>
            </a:r>
            <a:endParaRPr sz="1600">
              <a:latin typeface="Lato Light"/>
              <a:cs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502"/>
            <a:ext cx="6626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5" dirty="0"/>
              <a:t>Query</a:t>
            </a:r>
            <a:r>
              <a:rPr sz="3200" spc="-150" dirty="0"/>
              <a:t> </a:t>
            </a:r>
            <a:r>
              <a:rPr sz="3200" b="0" spc="90" dirty="0">
                <a:latin typeface="Arial"/>
                <a:cs typeface="Arial"/>
              </a:rPr>
              <a:t>operation</a:t>
            </a:r>
            <a:r>
              <a:rPr sz="3200" b="0" spc="-125" dirty="0">
                <a:latin typeface="Arial"/>
                <a:cs typeface="Arial"/>
              </a:rPr>
              <a:t> </a:t>
            </a:r>
            <a:r>
              <a:rPr sz="3200" b="0" spc="155" dirty="0">
                <a:latin typeface="Arial"/>
                <a:cs typeface="Arial"/>
              </a:rPr>
              <a:t>type</a:t>
            </a:r>
            <a:r>
              <a:rPr sz="3200" b="0" spc="-75" dirty="0">
                <a:latin typeface="Arial"/>
                <a:cs typeface="Arial"/>
              </a:rPr>
              <a:t> </a:t>
            </a:r>
            <a:r>
              <a:rPr sz="3200" b="0" spc="285" dirty="0">
                <a:latin typeface="Arial"/>
                <a:cs typeface="Arial"/>
              </a:rPr>
              <a:t>-</a:t>
            </a:r>
            <a:r>
              <a:rPr sz="3200" b="0" spc="-380" dirty="0">
                <a:latin typeface="Arial"/>
                <a:cs typeface="Arial"/>
              </a:rPr>
              <a:t> </a:t>
            </a:r>
            <a:r>
              <a:rPr sz="2000" b="0" i="1" spc="-20" dirty="0">
                <a:latin typeface="Trebuchet MS"/>
                <a:cs typeface="Trebuchet MS"/>
              </a:rPr>
              <a:t>github</a:t>
            </a:r>
            <a:r>
              <a:rPr sz="2000" b="0" i="1" spc="-130" dirty="0">
                <a:latin typeface="Trebuchet MS"/>
                <a:cs typeface="Trebuchet MS"/>
              </a:rPr>
              <a:t> </a:t>
            </a:r>
            <a:r>
              <a:rPr sz="2000" b="0" i="1" spc="60" dirty="0">
                <a:latin typeface="Trebuchet MS"/>
                <a:cs typeface="Trebuchet MS"/>
              </a:rPr>
              <a:t>graphQL</a:t>
            </a:r>
            <a:r>
              <a:rPr sz="2000" b="0" i="1" spc="-114" dirty="0">
                <a:latin typeface="Trebuchet MS"/>
                <a:cs typeface="Trebuchet MS"/>
              </a:rPr>
              <a:t> </a:t>
            </a:r>
            <a:r>
              <a:rPr sz="2000" b="0" i="1" spc="40" dirty="0">
                <a:latin typeface="Trebuchet MS"/>
                <a:cs typeface="Trebuchet MS"/>
              </a:rPr>
              <a:t>API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63396" y="2139694"/>
            <a:ext cx="6204204" cy="2889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502"/>
            <a:ext cx="7186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0" dirty="0"/>
              <a:t>Mutation</a:t>
            </a:r>
            <a:r>
              <a:rPr sz="3200" spc="-170" dirty="0"/>
              <a:t> </a:t>
            </a:r>
            <a:r>
              <a:rPr sz="3200" b="0" spc="95" dirty="0">
                <a:latin typeface="Arial"/>
                <a:cs typeface="Arial"/>
              </a:rPr>
              <a:t>operation</a:t>
            </a:r>
            <a:r>
              <a:rPr sz="3200" b="0" spc="-110" dirty="0">
                <a:latin typeface="Arial"/>
                <a:cs typeface="Arial"/>
              </a:rPr>
              <a:t> </a:t>
            </a:r>
            <a:r>
              <a:rPr sz="3200" b="0" spc="155" dirty="0">
                <a:latin typeface="Arial"/>
                <a:cs typeface="Arial"/>
              </a:rPr>
              <a:t>type</a:t>
            </a:r>
            <a:r>
              <a:rPr sz="3200" b="0" spc="-100" dirty="0">
                <a:latin typeface="Arial"/>
                <a:cs typeface="Arial"/>
              </a:rPr>
              <a:t> </a:t>
            </a:r>
            <a:r>
              <a:rPr sz="3200" b="0" spc="285" dirty="0">
                <a:latin typeface="Arial"/>
                <a:cs typeface="Arial"/>
              </a:rPr>
              <a:t>-</a:t>
            </a:r>
            <a:r>
              <a:rPr sz="3200" b="0" spc="-395" dirty="0">
                <a:latin typeface="Arial"/>
                <a:cs typeface="Arial"/>
              </a:rPr>
              <a:t> </a:t>
            </a:r>
            <a:r>
              <a:rPr sz="2000" b="0" i="1" spc="-20" dirty="0">
                <a:latin typeface="Trebuchet MS"/>
                <a:cs typeface="Trebuchet MS"/>
              </a:rPr>
              <a:t>github</a:t>
            </a:r>
            <a:r>
              <a:rPr sz="2000" b="0" i="1" spc="-125" dirty="0">
                <a:latin typeface="Trebuchet MS"/>
                <a:cs typeface="Trebuchet MS"/>
              </a:rPr>
              <a:t> </a:t>
            </a:r>
            <a:r>
              <a:rPr sz="2000" b="0" i="1" spc="60" dirty="0">
                <a:latin typeface="Trebuchet MS"/>
                <a:cs typeface="Trebuchet MS"/>
              </a:rPr>
              <a:t>graphQL</a:t>
            </a:r>
            <a:r>
              <a:rPr sz="2000" b="0" i="1" spc="-114" dirty="0">
                <a:latin typeface="Trebuchet MS"/>
                <a:cs typeface="Trebuchet MS"/>
              </a:rPr>
              <a:t> </a:t>
            </a:r>
            <a:r>
              <a:rPr sz="2000" b="0" i="1" spc="40" dirty="0">
                <a:latin typeface="Trebuchet MS"/>
                <a:cs typeface="Trebuchet MS"/>
              </a:rPr>
              <a:t>API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7319" y="2127504"/>
            <a:ext cx="6364224" cy="2795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502"/>
            <a:ext cx="5327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Subscription </a:t>
            </a:r>
            <a:r>
              <a:rPr sz="3200" b="0" spc="90" dirty="0">
                <a:latin typeface="Arial"/>
                <a:cs typeface="Arial"/>
              </a:rPr>
              <a:t>operation</a:t>
            </a:r>
            <a:r>
              <a:rPr sz="3200" b="0" spc="-265" dirty="0">
                <a:latin typeface="Arial"/>
                <a:cs typeface="Arial"/>
              </a:rPr>
              <a:t> </a:t>
            </a:r>
            <a:r>
              <a:rPr sz="3200" b="0" spc="155" dirty="0">
                <a:latin typeface="Arial"/>
                <a:cs typeface="Arial"/>
              </a:rPr>
              <a:t>type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4601" y="2890519"/>
            <a:ext cx="24745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latin typeface="Lato"/>
                <a:cs typeface="Lato"/>
              </a:rPr>
              <a:t>whenever </a:t>
            </a:r>
            <a:r>
              <a:rPr sz="1600" b="0" i="1" spc="15" dirty="0">
                <a:latin typeface="Lato Thin"/>
                <a:cs typeface="Lato Thin"/>
              </a:rPr>
              <a:t>a </a:t>
            </a:r>
            <a:r>
              <a:rPr sz="1600" b="0" i="1" spc="10" dirty="0">
                <a:latin typeface="Lato Thin"/>
                <a:cs typeface="Lato Thin"/>
              </a:rPr>
              <a:t>new </a:t>
            </a:r>
            <a:r>
              <a:rPr sz="1600" b="0" i="1" spc="15" dirty="0">
                <a:latin typeface="Lato Thin"/>
                <a:cs typeface="Lato Thin"/>
              </a:rPr>
              <a:t>mutation </a:t>
            </a:r>
            <a:r>
              <a:rPr sz="1600" b="0" i="1" spc="25" dirty="0">
                <a:latin typeface="Lato Thin"/>
                <a:cs typeface="Lato Thin"/>
              </a:rPr>
              <a:t>is  </a:t>
            </a:r>
            <a:r>
              <a:rPr sz="1600" b="0" i="1" spc="10" dirty="0">
                <a:latin typeface="Lato Thin"/>
                <a:cs typeface="Lato Thin"/>
              </a:rPr>
              <a:t>performed</a:t>
            </a:r>
            <a:r>
              <a:rPr sz="1600" b="0" i="1" spc="-110" dirty="0">
                <a:latin typeface="Lato Thin"/>
                <a:cs typeface="Lato Thin"/>
              </a:rPr>
              <a:t> </a:t>
            </a:r>
            <a:r>
              <a:rPr sz="1600" b="0" i="1" spc="15" dirty="0">
                <a:latin typeface="Lato Thin"/>
                <a:cs typeface="Lato Thin"/>
              </a:rPr>
              <a:t>that</a:t>
            </a:r>
            <a:r>
              <a:rPr sz="1600" b="0" i="1" spc="-105" dirty="0">
                <a:latin typeface="Lato Thin"/>
                <a:cs typeface="Lato Thin"/>
              </a:rPr>
              <a:t> </a:t>
            </a:r>
            <a:r>
              <a:rPr sz="1600" b="0" i="1" dirty="0">
                <a:latin typeface="Lato Thin"/>
                <a:cs typeface="Lato Thin"/>
              </a:rPr>
              <a:t>creates</a:t>
            </a:r>
            <a:r>
              <a:rPr sz="1600" b="0" i="1" spc="-110" dirty="0">
                <a:latin typeface="Lato Thin"/>
                <a:cs typeface="Lato Thin"/>
              </a:rPr>
              <a:t> </a:t>
            </a:r>
            <a:r>
              <a:rPr sz="1600" b="0" i="1" spc="20" dirty="0">
                <a:latin typeface="Lato Thin"/>
                <a:cs typeface="Lato Thin"/>
              </a:rPr>
              <a:t>a</a:t>
            </a:r>
            <a:r>
              <a:rPr sz="1600" b="0" i="1" spc="-114" dirty="0">
                <a:latin typeface="Lato Thin"/>
                <a:cs typeface="Lato Thin"/>
              </a:rPr>
              <a:t> </a:t>
            </a:r>
            <a:r>
              <a:rPr sz="1600" b="0" i="1" spc="10" dirty="0">
                <a:latin typeface="Lato Thin"/>
                <a:cs typeface="Lato Thin"/>
              </a:rPr>
              <a:t>new  </a:t>
            </a:r>
            <a:r>
              <a:rPr sz="1600" b="0" i="1" spc="15" dirty="0">
                <a:latin typeface="Lato Thin"/>
                <a:cs typeface="Lato Thin"/>
              </a:rPr>
              <a:t>Person, </a:t>
            </a:r>
            <a:r>
              <a:rPr sz="1600" b="0" i="1" spc="10" dirty="0">
                <a:latin typeface="Lato Thin"/>
                <a:cs typeface="Lato Thin"/>
              </a:rPr>
              <a:t>the </a:t>
            </a:r>
            <a:r>
              <a:rPr sz="1600" b="0" i="1" spc="15" dirty="0">
                <a:latin typeface="Lato Thin"/>
                <a:cs typeface="Lato Thin"/>
              </a:rPr>
              <a:t>server </a:t>
            </a:r>
            <a:r>
              <a:rPr sz="1600" b="0" i="1" spc="5" dirty="0">
                <a:latin typeface="Lato Thin"/>
                <a:cs typeface="Lato Thin"/>
              </a:rPr>
              <a:t>sends </a:t>
            </a:r>
            <a:r>
              <a:rPr sz="1600" b="0" i="1" spc="10" dirty="0">
                <a:latin typeface="Lato Thin"/>
                <a:cs typeface="Lato Thin"/>
              </a:rPr>
              <a:t>the  </a:t>
            </a:r>
            <a:r>
              <a:rPr sz="1600" b="0" i="1" spc="20" dirty="0">
                <a:latin typeface="Lato Thin"/>
                <a:cs typeface="Lato Thin"/>
              </a:rPr>
              <a:t>information</a:t>
            </a:r>
            <a:r>
              <a:rPr sz="1600" b="0" i="1" spc="-114" dirty="0">
                <a:latin typeface="Lato Thin"/>
                <a:cs typeface="Lato Thin"/>
              </a:rPr>
              <a:t> </a:t>
            </a:r>
            <a:r>
              <a:rPr sz="1600" b="0" i="1" spc="10" dirty="0">
                <a:latin typeface="Lato Thin"/>
                <a:cs typeface="Lato Thin"/>
              </a:rPr>
              <a:t>about</a:t>
            </a:r>
            <a:r>
              <a:rPr sz="1600" b="0" i="1" spc="-114" dirty="0">
                <a:latin typeface="Lato Thin"/>
                <a:cs typeface="Lato Thin"/>
              </a:rPr>
              <a:t> </a:t>
            </a:r>
            <a:r>
              <a:rPr sz="1600" b="0" i="1" spc="20" dirty="0">
                <a:latin typeface="Lato Thin"/>
                <a:cs typeface="Lato Thin"/>
              </a:rPr>
              <a:t>this</a:t>
            </a:r>
            <a:r>
              <a:rPr sz="1600" b="0" i="1" spc="-105" dirty="0">
                <a:latin typeface="Lato Thin"/>
                <a:cs typeface="Lato Thin"/>
              </a:rPr>
              <a:t> </a:t>
            </a:r>
            <a:r>
              <a:rPr sz="1600" b="0" i="1" spc="5" dirty="0">
                <a:latin typeface="Lato Thin"/>
                <a:cs typeface="Lato Thin"/>
              </a:rPr>
              <a:t>person  </a:t>
            </a:r>
            <a:r>
              <a:rPr sz="1600" b="0" i="1" spc="10" dirty="0">
                <a:latin typeface="Lato Thin"/>
                <a:cs typeface="Lato Thin"/>
              </a:rPr>
              <a:t>over </a:t>
            </a:r>
            <a:r>
              <a:rPr sz="1600" b="0" i="1" spc="-5" dirty="0">
                <a:latin typeface="Lato Thin"/>
                <a:cs typeface="Lato Thin"/>
              </a:rPr>
              <a:t>to </a:t>
            </a:r>
            <a:r>
              <a:rPr sz="1600" b="0" i="1" spc="10" dirty="0">
                <a:latin typeface="Lato Thin"/>
                <a:cs typeface="Lato Thin"/>
              </a:rPr>
              <a:t>the</a:t>
            </a:r>
            <a:r>
              <a:rPr sz="1600" b="0" i="1" spc="-325" dirty="0">
                <a:latin typeface="Lato Thin"/>
                <a:cs typeface="Lato Thin"/>
              </a:rPr>
              <a:t> </a:t>
            </a:r>
            <a:r>
              <a:rPr sz="1600" b="0" i="1" spc="15" dirty="0">
                <a:latin typeface="Lato Thin"/>
                <a:cs typeface="Lato Thin"/>
              </a:rPr>
              <a:t>client</a:t>
            </a:r>
            <a:endParaRPr sz="1600">
              <a:latin typeface="Lato Thin"/>
              <a:cs typeface="Lato Thi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9995" y="2784348"/>
            <a:ext cx="2083308" cy="1882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51447" y="2811779"/>
            <a:ext cx="1999488" cy="1424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58951" y="2239721"/>
            <a:ext cx="7575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i="1" spc="20" dirty="0">
                <a:latin typeface="Lato Thin"/>
                <a:cs typeface="Lato Thin"/>
              </a:rPr>
              <a:t>Client</a:t>
            </a:r>
            <a:r>
              <a:rPr sz="1400" b="0" i="1" spc="-160" dirty="0">
                <a:latin typeface="Lato Thin"/>
                <a:cs typeface="Lato Thin"/>
              </a:rPr>
              <a:t> </a:t>
            </a:r>
            <a:r>
              <a:rPr sz="1400" b="0" spc="30" dirty="0">
                <a:latin typeface="Lato Light"/>
                <a:cs typeface="Lato Light"/>
              </a:rPr>
              <a:t>call</a:t>
            </a:r>
            <a:endParaRPr sz="1400">
              <a:latin typeface="Lato Light"/>
              <a:cs typeface="Lat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9306" y="2239721"/>
            <a:ext cx="735965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i="1" spc="15" dirty="0">
                <a:latin typeface="Lato Thin"/>
                <a:cs typeface="Lato Thin"/>
              </a:rPr>
              <a:t>Server</a:t>
            </a:r>
            <a:endParaRPr sz="1400">
              <a:latin typeface="Lato Thin"/>
              <a:cs typeface="Lato Thi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0" spc="10" dirty="0">
                <a:latin typeface="Lato Light"/>
                <a:cs typeface="Lato Light"/>
              </a:rPr>
              <a:t>response</a:t>
            </a:r>
            <a:endParaRPr sz="1400">
              <a:latin typeface="Lato Light"/>
              <a:cs typeface="Lato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5892" y="2239721"/>
            <a:ext cx="16510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i="1" spc="-65" dirty="0">
                <a:latin typeface="Lato Thin"/>
                <a:cs typeface="Lato Thin"/>
              </a:rPr>
              <a:t>&lt;</a:t>
            </a:r>
            <a:r>
              <a:rPr sz="1400" b="0" i="1" spc="-125" dirty="0">
                <a:latin typeface="Lato Thin"/>
                <a:cs typeface="Lato Thin"/>
              </a:rPr>
              <a:t> </a:t>
            </a:r>
            <a:r>
              <a:rPr sz="1400" b="0" i="1" spc="5" dirty="0">
                <a:latin typeface="Lato Thin"/>
                <a:cs typeface="Lato Thin"/>
              </a:rPr>
              <a:t>connection</a:t>
            </a:r>
            <a:r>
              <a:rPr sz="1400" b="0" i="1" spc="-155" dirty="0">
                <a:latin typeface="Lato Thin"/>
                <a:cs typeface="Lato Thin"/>
              </a:rPr>
              <a:t> </a:t>
            </a:r>
            <a:r>
              <a:rPr sz="1400" b="0" i="1" spc="10" dirty="0">
                <a:latin typeface="Lato Thin"/>
                <a:cs typeface="Lato Thin"/>
              </a:rPr>
              <a:t>opened</a:t>
            </a:r>
            <a:r>
              <a:rPr sz="1400" b="0" i="1" spc="-140" dirty="0">
                <a:latin typeface="Lato Thin"/>
                <a:cs typeface="Lato Thin"/>
              </a:rPr>
              <a:t> </a:t>
            </a:r>
            <a:r>
              <a:rPr sz="1400" b="0" i="1" spc="-65" dirty="0">
                <a:latin typeface="Lato Thin"/>
                <a:cs typeface="Lato Thin"/>
              </a:rPr>
              <a:t>&gt;</a:t>
            </a:r>
            <a:endParaRPr sz="1400">
              <a:latin typeface="Lato Thin"/>
              <a:cs typeface="Lato Th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9085" y="1380489"/>
            <a:ext cx="446913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b="1" spc="-180" dirty="0">
                <a:solidFill>
                  <a:srgbClr val="1A1A1A"/>
                </a:solidFill>
                <a:latin typeface="Arial"/>
                <a:cs typeface="Arial"/>
              </a:rPr>
              <a:t>REST</a:t>
            </a:r>
            <a:endParaRPr sz="42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4200" spc="40" dirty="0">
                <a:solidFill>
                  <a:srgbClr val="1A1A1A"/>
                </a:solidFill>
                <a:latin typeface="Arial"/>
                <a:cs typeface="Arial"/>
              </a:rPr>
              <a:t>vs</a:t>
            </a:r>
            <a:endParaRPr sz="42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4200" b="1" spc="-45" dirty="0">
                <a:solidFill>
                  <a:srgbClr val="1A1A1A"/>
                </a:solidFill>
                <a:latin typeface="Arial"/>
                <a:cs typeface="Arial"/>
              </a:rPr>
              <a:t>GraphQL</a:t>
            </a:r>
            <a:endParaRPr sz="4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4200" i="1" spc="145" dirty="0">
                <a:solidFill>
                  <a:srgbClr val="1A1A1A"/>
                </a:solidFill>
                <a:latin typeface="Trebuchet MS"/>
                <a:cs typeface="Trebuchet MS"/>
              </a:rPr>
              <a:t>ways </a:t>
            </a:r>
            <a:r>
              <a:rPr sz="4200" i="1" spc="-135" dirty="0">
                <a:solidFill>
                  <a:srgbClr val="1A1A1A"/>
                </a:solidFill>
                <a:latin typeface="Trebuchet MS"/>
                <a:cs typeface="Trebuchet MS"/>
              </a:rPr>
              <a:t>to </a:t>
            </a:r>
            <a:r>
              <a:rPr sz="4200" i="1" spc="-95" dirty="0">
                <a:solidFill>
                  <a:srgbClr val="1A1A1A"/>
                </a:solidFill>
                <a:latin typeface="Trebuchet MS"/>
                <a:cs typeface="Trebuchet MS"/>
              </a:rPr>
              <a:t>fetch</a:t>
            </a:r>
            <a:r>
              <a:rPr sz="4200" i="1" spc="-71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4200" i="1" spc="85" dirty="0">
                <a:solidFill>
                  <a:srgbClr val="1A1A1A"/>
                </a:solidFill>
                <a:latin typeface="Trebuchet MS"/>
                <a:cs typeface="Trebuchet MS"/>
              </a:rPr>
              <a:t>data</a:t>
            </a:r>
            <a:endParaRPr sz="4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USE</a:t>
            </a:r>
            <a:r>
              <a:rPr spc="-229" dirty="0"/>
              <a:t> </a:t>
            </a:r>
            <a:r>
              <a:rPr spc="-250" dirty="0"/>
              <a:t>CASE: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4864" y="2661030"/>
            <a:ext cx="72974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4200" spc="45" dirty="0">
                <a:solidFill>
                  <a:srgbClr val="1A1A1A"/>
                </a:solidFill>
                <a:latin typeface="Arial"/>
                <a:cs typeface="Arial"/>
              </a:rPr>
              <a:t>For </a:t>
            </a:r>
            <a:r>
              <a:rPr sz="4200" spc="-50" dirty="0">
                <a:solidFill>
                  <a:srgbClr val="1A1A1A"/>
                </a:solidFill>
                <a:latin typeface="Arial"/>
                <a:cs typeface="Arial"/>
              </a:rPr>
              <a:t>a </a:t>
            </a:r>
            <a:r>
              <a:rPr sz="4200" spc="120" dirty="0">
                <a:solidFill>
                  <a:srgbClr val="1A1A1A"/>
                </a:solidFill>
                <a:latin typeface="Arial"/>
                <a:cs typeface="Arial"/>
              </a:rPr>
              <a:t>given </a:t>
            </a:r>
            <a:r>
              <a:rPr sz="4200" spc="220" dirty="0">
                <a:solidFill>
                  <a:srgbClr val="1A1A1A"/>
                </a:solidFill>
                <a:latin typeface="Arial"/>
                <a:cs typeface="Arial"/>
              </a:rPr>
              <a:t>blog </a:t>
            </a:r>
            <a:r>
              <a:rPr sz="4200" spc="-125" dirty="0">
                <a:solidFill>
                  <a:srgbClr val="1A1A1A"/>
                </a:solidFill>
                <a:latin typeface="Arial"/>
                <a:cs typeface="Arial"/>
              </a:rPr>
              <a:t>API, </a:t>
            </a:r>
            <a:r>
              <a:rPr sz="4200" spc="60" dirty="0">
                <a:solidFill>
                  <a:srgbClr val="1A1A1A"/>
                </a:solidFill>
                <a:latin typeface="Arial"/>
                <a:cs typeface="Arial"/>
              </a:rPr>
              <a:t>get:  </a:t>
            </a:r>
            <a:r>
              <a:rPr sz="4200" spc="110" dirty="0">
                <a:solidFill>
                  <a:srgbClr val="1A1A1A"/>
                </a:solidFill>
                <a:latin typeface="Arial"/>
                <a:cs typeface="Arial"/>
              </a:rPr>
              <a:t>person </a:t>
            </a:r>
            <a:r>
              <a:rPr sz="4200" b="1" spc="35" dirty="0">
                <a:solidFill>
                  <a:srgbClr val="1A1A1A"/>
                </a:solidFill>
                <a:latin typeface="Arial"/>
                <a:cs typeface="Arial"/>
              </a:rPr>
              <a:t>name</a:t>
            </a:r>
            <a:r>
              <a:rPr sz="4200" spc="35" dirty="0">
                <a:solidFill>
                  <a:srgbClr val="1A1A1A"/>
                </a:solidFill>
                <a:latin typeface="Arial"/>
                <a:cs typeface="Arial"/>
              </a:rPr>
              <a:t>, </a:t>
            </a:r>
            <a:r>
              <a:rPr sz="4200" spc="165" dirty="0">
                <a:solidFill>
                  <a:srgbClr val="1A1A1A"/>
                </a:solidFill>
                <a:latin typeface="Arial"/>
                <a:cs typeface="Arial"/>
              </a:rPr>
              <a:t>only </a:t>
            </a:r>
            <a:r>
              <a:rPr sz="4200" spc="105" dirty="0">
                <a:solidFill>
                  <a:srgbClr val="1A1A1A"/>
                </a:solidFill>
                <a:latin typeface="Arial"/>
                <a:cs typeface="Arial"/>
              </a:rPr>
              <a:t>posts</a:t>
            </a:r>
            <a:r>
              <a:rPr sz="4200" spc="-7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4200" b="1" spc="130" dirty="0">
                <a:solidFill>
                  <a:srgbClr val="1A1A1A"/>
                </a:solidFill>
                <a:latin typeface="Arial"/>
                <a:cs typeface="Arial"/>
              </a:rPr>
              <a:t>title  </a:t>
            </a:r>
            <a:r>
              <a:rPr sz="4200" spc="110" dirty="0">
                <a:solidFill>
                  <a:srgbClr val="1A1A1A"/>
                </a:solidFill>
                <a:latin typeface="Arial"/>
                <a:cs typeface="Arial"/>
              </a:rPr>
              <a:t>and</a:t>
            </a:r>
            <a:r>
              <a:rPr sz="4200" spc="-10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4200" b="1" spc="100" dirty="0">
                <a:solidFill>
                  <a:srgbClr val="1A1A1A"/>
                </a:solidFill>
                <a:latin typeface="Arial"/>
                <a:cs typeface="Arial"/>
              </a:rPr>
              <a:t>name</a:t>
            </a:r>
            <a:r>
              <a:rPr sz="4200" b="1" spc="-9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4200" spc="190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4200" spc="-10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4200" i="1" spc="-25" dirty="0">
                <a:solidFill>
                  <a:srgbClr val="1A1A1A"/>
                </a:solidFill>
                <a:latin typeface="Trebuchet MS"/>
                <a:cs typeface="Trebuchet MS"/>
              </a:rPr>
              <a:t>last</a:t>
            </a:r>
            <a:r>
              <a:rPr sz="4200" i="1" spc="-229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4200" i="1" spc="-65" dirty="0">
                <a:solidFill>
                  <a:srgbClr val="1A1A1A"/>
                </a:solidFill>
                <a:latin typeface="Trebuchet MS"/>
                <a:cs typeface="Trebuchet MS"/>
              </a:rPr>
              <a:t>3</a:t>
            </a:r>
            <a:r>
              <a:rPr sz="4200" i="1" spc="-20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4200" spc="165" dirty="0">
                <a:solidFill>
                  <a:srgbClr val="1A1A1A"/>
                </a:solidFill>
                <a:latin typeface="Arial"/>
                <a:cs typeface="Arial"/>
              </a:rPr>
              <a:t>followers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308" y="425907"/>
            <a:ext cx="58032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REST </a:t>
            </a:r>
            <a:r>
              <a:rPr spc="100" dirty="0"/>
              <a:t>way </a:t>
            </a:r>
            <a:r>
              <a:rPr b="0" spc="200" dirty="0">
                <a:latin typeface="Arial"/>
                <a:cs typeface="Arial"/>
              </a:rPr>
              <a:t>to </a:t>
            </a:r>
            <a:r>
              <a:rPr b="0" spc="180" dirty="0">
                <a:latin typeface="Arial"/>
                <a:cs typeface="Arial"/>
              </a:rPr>
              <a:t>fetch</a:t>
            </a:r>
            <a:r>
              <a:rPr b="0" spc="-640" dirty="0">
                <a:latin typeface="Arial"/>
                <a:cs typeface="Arial"/>
              </a:rPr>
              <a:t> </a:t>
            </a:r>
            <a:r>
              <a:rPr b="0" spc="105" dirty="0"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2150364"/>
            <a:ext cx="8839200" cy="2418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73823" y="719327"/>
            <a:ext cx="2017776" cy="1013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308" y="425907"/>
            <a:ext cx="58032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REST </a:t>
            </a:r>
            <a:r>
              <a:rPr spc="100" dirty="0"/>
              <a:t>way </a:t>
            </a:r>
            <a:r>
              <a:rPr b="0" spc="200" dirty="0">
                <a:latin typeface="Arial"/>
                <a:cs typeface="Arial"/>
              </a:rPr>
              <a:t>to </a:t>
            </a:r>
            <a:r>
              <a:rPr b="0" spc="180" dirty="0">
                <a:latin typeface="Arial"/>
                <a:cs typeface="Arial"/>
              </a:rPr>
              <a:t>fetch</a:t>
            </a:r>
            <a:r>
              <a:rPr b="0" spc="-640" dirty="0">
                <a:latin typeface="Arial"/>
                <a:cs typeface="Arial"/>
              </a:rPr>
              <a:t> </a:t>
            </a:r>
            <a:r>
              <a:rPr b="0" spc="105" dirty="0"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126492" y="1706879"/>
            <a:ext cx="8750808" cy="2840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7540" y="588263"/>
            <a:ext cx="2016252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308" y="425907"/>
            <a:ext cx="58032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REST </a:t>
            </a:r>
            <a:r>
              <a:rPr spc="100" dirty="0"/>
              <a:t>way </a:t>
            </a:r>
            <a:r>
              <a:rPr b="0" spc="200" dirty="0">
                <a:latin typeface="Arial"/>
                <a:cs typeface="Arial"/>
              </a:rPr>
              <a:t>to </a:t>
            </a:r>
            <a:r>
              <a:rPr b="0" spc="180" dirty="0">
                <a:latin typeface="Arial"/>
                <a:cs typeface="Arial"/>
              </a:rPr>
              <a:t>fetch</a:t>
            </a:r>
            <a:r>
              <a:rPr b="0" spc="-640" dirty="0">
                <a:latin typeface="Arial"/>
                <a:cs typeface="Arial"/>
              </a:rPr>
              <a:t> </a:t>
            </a:r>
            <a:r>
              <a:rPr b="0" spc="105" dirty="0"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82296" y="1965960"/>
            <a:ext cx="8839200" cy="2238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73823" y="719327"/>
            <a:ext cx="2017776" cy="1013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16128"/>
            <a:ext cx="7543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/>
              <a:t>GraphQL:</a:t>
            </a:r>
            <a:r>
              <a:rPr sz="3600" spc="-165" dirty="0"/>
              <a:t> </a:t>
            </a:r>
            <a:r>
              <a:rPr sz="3600" b="0" spc="100" dirty="0">
                <a:latin typeface="Arial"/>
                <a:cs typeface="Arial"/>
              </a:rPr>
              <a:t>Fetch</a:t>
            </a:r>
            <a:r>
              <a:rPr sz="3600" b="0" spc="-100" dirty="0">
                <a:latin typeface="Arial"/>
                <a:cs typeface="Arial"/>
              </a:rPr>
              <a:t> </a:t>
            </a:r>
            <a:r>
              <a:rPr sz="3600" b="0" spc="140" dirty="0">
                <a:latin typeface="Arial"/>
                <a:cs typeface="Arial"/>
              </a:rPr>
              <a:t>only</a:t>
            </a:r>
            <a:r>
              <a:rPr sz="3600" b="0" spc="-110" dirty="0">
                <a:latin typeface="Arial"/>
                <a:cs typeface="Arial"/>
              </a:rPr>
              <a:t> </a:t>
            </a:r>
            <a:r>
              <a:rPr sz="3600" b="0" spc="90" dirty="0">
                <a:latin typeface="Arial"/>
                <a:cs typeface="Arial"/>
              </a:rPr>
              <a:t>data</a:t>
            </a:r>
            <a:r>
              <a:rPr sz="3600" b="0" spc="-130" dirty="0">
                <a:latin typeface="Arial"/>
                <a:cs typeface="Arial"/>
              </a:rPr>
              <a:t> </a:t>
            </a:r>
            <a:r>
              <a:rPr sz="3600" b="0" spc="140" dirty="0">
                <a:latin typeface="Arial"/>
                <a:cs typeface="Arial"/>
              </a:rPr>
              <a:t>you</a:t>
            </a:r>
            <a:r>
              <a:rPr sz="3600" b="0" spc="-100" dirty="0">
                <a:latin typeface="Arial"/>
                <a:cs typeface="Arial"/>
              </a:rPr>
              <a:t> </a:t>
            </a:r>
            <a:r>
              <a:rPr sz="3600" b="0" spc="145" dirty="0">
                <a:latin typeface="Arial"/>
                <a:cs typeface="Arial"/>
              </a:rPr>
              <a:t>want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1019" y="1511807"/>
            <a:ext cx="5750052" cy="3473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93635" y="1100327"/>
            <a:ext cx="2016252" cy="1013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54265" y="3419297"/>
            <a:ext cx="10445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172A39"/>
                </a:solidFill>
                <a:latin typeface="Arial"/>
                <a:cs typeface="Arial"/>
              </a:rPr>
              <a:t>Front end</a:t>
            </a:r>
            <a:r>
              <a:rPr sz="1200" b="1" i="1" spc="-65" dirty="0">
                <a:solidFill>
                  <a:srgbClr val="172A39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72A39"/>
                </a:solidFill>
                <a:latin typeface="Arial"/>
                <a:cs typeface="Arial"/>
              </a:rPr>
              <a:t>guy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7476" y="3689603"/>
            <a:ext cx="1528572" cy="1086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0489"/>
            <a:ext cx="44443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REST </a:t>
            </a:r>
            <a:r>
              <a:rPr spc="-140" dirty="0"/>
              <a:t>vs</a:t>
            </a:r>
            <a:r>
              <a:rPr spc="-225" dirty="0"/>
              <a:t> </a:t>
            </a:r>
            <a:r>
              <a:rPr spc="-45" dirty="0"/>
              <a:t>GraphQL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431" y="2308986"/>
            <a:ext cx="747077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REST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i="1" spc="15" dirty="0">
                <a:solidFill>
                  <a:srgbClr val="585858"/>
                </a:solidFill>
                <a:latin typeface="Lato Thin"/>
                <a:cs typeface="Lato Thin"/>
              </a:rPr>
              <a:t>way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:</a:t>
            </a:r>
            <a:endParaRPr sz="1600">
              <a:latin typeface="Lato Light"/>
              <a:cs typeface="Lato Light"/>
            </a:endParaRPr>
          </a:p>
          <a:p>
            <a:pPr marL="469900" indent="-331470">
              <a:lnSpc>
                <a:spcPct val="100000"/>
              </a:lnSpc>
              <a:buFont typeface="Arial"/>
              <a:buChar char="●"/>
              <a:tabLst>
                <a:tab pos="469265" algn="l"/>
                <a:tab pos="470534" algn="l"/>
              </a:tabLst>
            </a:pP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Fetch</a:t>
            </a:r>
            <a:r>
              <a:rPr sz="1600" b="0" spc="-13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5" dirty="0">
                <a:solidFill>
                  <a:srgbClr val="585858"/>
                </a:solidFill>
                <a:latin typeface="Lato Light"/>
                <a:cs typeface="Lato Light"/>
              </a:rPr>
              <a:t>data</a:t>
            </a:r>
            <a:r>
              <a:rPr sz="1600" b="0" spc="-9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from</a:t>
            </a:r>
            <a:r>
              <a:rPr sz="1600" b="0" spc="-13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multiple</a:t>
            </a:r>
            <a:r>
              <a:rPr sz="1600" b="0" spc="-10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endpoints</a:t>
            </a:r>
            <a:endParaRPr sz="1600">
              <a:latin typeface="Lato Light"/>
              <a:cs typeface="Lato Light"/>
            </a:endParaRPr>
          </a:p>
          <a:p>
            <a:pPr marL="469900" indent="-331470">
              <a:lnSpc>
                <a:spcPct val="100000"/>
              </a:lnSpc>
              <a:buFont typeface="Arial"/>
              <a:buChar char="●"/>
              <a:tabLst>
                <a:tab pos="469265" algn="l"/>
                <a:tab pos="470534" algn="l"/>
              </a:tabLst>
            </a:pPr>
            <a:r>
              <a:rPr sz="1600" b="0" i="1" spc="10" dirty="0">
                <a:solidFill>
                  <a:srgbClr val="585858"/>
                </a:solidFill>
                <a:latin typeface="Lato Thin"/>
                <a:cs typeface="Lato Thin"/>
              </a:rPr>
              <a:t>Overfetching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:</a:t>
            </a:r>
            <a:r>
              <a:rPr sz="1600" b="0" spc="-9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call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too</a:t>
            </a:r>
            <a:r>
              <a:rPr sz="1600" b="0" spc="-13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much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5" dirty="0">
                <a:solidFill>
                  <a:srgbClr val="585858"/>
                </a:solidFill>
                <a:latin typeface="Lato Light"/>
                <a:cs typeface="Lato Light"/>
              </a:rPr>
              <a:t>data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that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won’t</a:t>
            </a:r>
            <a:r>
              <a:rPr sz="1600" b="0" spc="-12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be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45" dirty="0">
                <a:solidFill>
                  <a:srgbClr val="585858"/>
                </a:solidFill>
                <a:latin typeface="Lato Light"/>
                <a:cs typeface="Lato Light"/>
              </a:rPr>
              <a:t>all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used</a:t>
            </a:r>
            <a:endParaRPr sz="1600">
              <a:latin typeface="Lato Light"/>
              <a:cs typeface="Lato Light"/>
            </a:endParaRPr>
          </a:p>
          <a:p>
            <a:pPr marL="469900" marR="5080" indent="-330835">
              <a:lnSpc>
                <a:spcPct val="100000"/>
              </a:lnSpc>
              <a:buFont typeface="Arial"/>
              <a:buChar char="●"/>
              <a:tabLst>
                <a:tab pos="469265" algn="l"/>
                <a:tab pos="470534" algn="l"/>
              </a:tabLst>
            </a:pPr>
            <a:r>
              <a:rPr sz="1600" b="0" i="1" spc="10" dirty="0">
                <a:solidFill>
                  <a:srgbClr val="585858"/>
                </a:solidFill>
                <a:latin typeface="Lato Thin"/>
                <a:cs typeface="Lato Thin"/>
              </a:rPr>
              <a:t>Underfetching:</a:t>
            </a:r>
            <a:r>
              <a:rPr sz="1600" b="0" i="1" spc="-90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call</a:t>
            </a:r>
            <a:r>
              <a:rPr sz="1600" b="0" spc="-10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an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endpoint</a:t>
            </a:r>
            <a:r>
              <a:rPr sz="1600" b="0" spc="-9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that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has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not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Lato Light"/>
                <a:cs typeface="Lato Light"/>
              </a:rPr>
              <a:t>enough</a:t>
            </a:r>
            <a:r>
              <a:rPr sz="1600" b="0" spc="-13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5" dirty="0">
                <a:solidFill>
                  <a:srgbClr val="585858"/>
                </a:solidFill>
                <a:latin typeface="Lato Light"/>
                <a:cs typeface="Lato Light"/>
              </a:rPr>
              <a:t>data</a:t>
            </a:r>
            <a:r>
              <a:rPr sz="1600" b="0" spc="-6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-40" dirty="0">
                <a:solidFill>
                  <a:srgbClr val="585858"/>
                </a:solidFill>
                <a:latin typeface="Lato Light"/>
                <a:cs typeface="Lato Light"/>
              </a:rPr>
              <a:t>-</a:t>
            </a:r>
            <a:r>
              <a:rPr sz="1600" b="0" spc="-13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forcing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to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call</a:t>
            </a:r>
            <a:r>
              <a:rPr sz="1600" b="0" spc="-9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another 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endpoint</a:t>
            </a:r>
            <a:endParaRPr sz="1600">
              <a:latin typeface="Lato Light"/>
              <a:cs typeface="Lato Light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●"/>
            </a:pPr>
            <a:endParaRPr sz="1600">
              <a:latin typeface="Lato Light"/>
              <a:cs typeface="Lato Light"/>
            </a:endParaRPr>
          </a:p>
          <a:p>
            <a:pPr marL="12700">
              <a:lnSpc>
                <a:spcPct val="100000"/>
              </a:lnSpc>
            </a:pP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GraphQL</a:t>
            </a:r>
            <a:r>
              <a:rPr sz="1600" b="0" spc="-10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i="1" spc="15" dirty="0">
                <a:solidFill>
                  <a:srgbClr val="585858"/>
                </a:solidFill>
                <a:latin typeface="Lato Thin"/>
                <a:cs typeface="Lato Thin"/>
              </a:rPr>
              <a:t>way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:</a:t>
            </a:r>
            <a:endParaRPr sz="1600">
              <a:latin typeface="Lato Light"/>
              <a:cs typeface="Lato Light"/>
            </a:endParaRPr>
          </a:p>
          <a:p>
            <a:pPr marL="469900" indent="-33147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70534" algn="l"/>
              </a:tabLst>
            </a:pPr>
            <a:r>
              <a:rPr sz="1600" b="0" spc="35" dirty="0">
                <a:solidFill>
                  <a:srgbClr val="585858"/>
                </a:solidFill>
                <a:latin typeface="Lato Light"/>
                <a:cs typeface="Lato Light"/>
              </a:rPr>
              <a:t>Ask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for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Lato"/>
                <a:cs typeface="Lato"/>
              </a:rPr>
              <a:t>specific</a:t>
            </a:r>
            <a:r>
              <a:rPr sz="1600" b="1" spc="-60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1" spc="5" dirty="0">
                <a:solidFill>
                  <a:srgbClr val="585858"/>
                </a:solidFill>
                <a:latin typeface="Lato"/>
                <a:cs typeface="Lato"/>
              </a:rPr>
              <a:t>fields</a:t>
            </a:r>
            <a:r>
              <a:rPr sz="1600" b="1" spc="-65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in</a:t>
            </a:r>
            <a:r>
              <a:rPr sz="1600" b="0" spc="-13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a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1" spc="5" dirty="0">
                <a:solidFill>
                  <a:srgbClr val="585858"/>
                </a:solidFill>
                <a:latin typeface="Lato"/>
                <a:cs typeface="Lato"/>
              </a:rPr>
              <a:t>single</a:t>
            </a:r>
            <a:r>
              <a:rPr sz="1600" b="1" spc="-60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0" spc="50" dirty="0">
                <a:solidFill>
                  <a:srgbClr val="585858"/>
                </a:solidFill>
                <a:latin typeface="Lato Light"/>
                <a:cs typeface="Lato Light"/>
              </a:rPr>
              <a:t>API</a:t>
            </a:r>
            <a:r>
              <a:rPr sz="1600" b="0" spc="-13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call</a:t>
            </a:r>
            <a:endParaRPr sz="1600">
              <a:latin typeface="Lato Light"/>
              <a:cs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0489"/>
            <a:ext cx="2014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4923" y="2308986"/>
            <a:ext cx="2358390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5"/>
              </a:spcBef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0" spc="25" dirty="0">
                <a:solidFill>
                  <a:srgbClr val="585858"/>
                </a:solidFill>
                <a:latin typeface="Lato Light"/>
                <a:cs typeface="Lato Light"/>
              </a:rPr>
              <a:t>Introduction</a:t>
            </a:r>
            <a:endParaRPr sz="1600" dirty="0">
              <a:latin typeface="Lato Light"/>
              <a:cs typeface="Lato Light"/>
            </a:endParaRPr>
          </a:p>
          <a:p>
            <a:pPr marL="342900" indent="-330835">
              <a:lnSpc>
                <a:spcPct val="100000"/>
              </a:lnSpc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0" spc="-5" dirty="0">
                <a:solidFill>
                  <a:srgbClr val="585858"/>
                </a:solidFill>
                <a:latin typeface="Lato Light"/>
                <a:cs typeface="Lato Light"/>
              </a:rPr>
              <a:t>How </a:t>
            </a:r>
            <a:r>
              <a:rPr sz="1600" b="0" spc="45" dirty="0">
                <a:solidFill>
                  <a:srgbClr val="585858"/>
                </a:solidFill>
                <a:latin typeface="Lato Light"/>
                <a:cs typeface="Lato Light"/>
              </a:rPr>
              <a:t>it</a:t>
            </a:r>
            <a:r>
              <a:rPr sz="1600" b="0" spc="-24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works</a:t>
            </a:r>
            <a:endParaRPr sz="1600" dirty="0">
              <a:latin typeface="Lato Light"/>
              <a:cs typeface="Lato Light"/>
            </a:endParaRPr>
          </a:p>
          <a:p>
            <a:pPr marL="342900" indent="-330835">
              <a:lnSpc>
                <a:spcPct val="100000"/>
              </a:lnSpc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Core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Concepts</a:t>
            </a:r>
            <a:endParaRPr sz="1600" dirty="0">
              <a:latin typeface="Lato Light"/>
              <a:cs typeface="Lato Light"/>
            </a:endParaRPr>
          </a:p>
          <a:p>
            <a:pPr marL="342900" indent="-330835">
              <a:lnSpc>
                <a:spcPct val="100000"/>
              </a:lnSpc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REST vs</a:t>
            </a:r>
            <a:r>
              <a:rPr sz="1600" b="0" spc="-24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GraphQL</a:t>
            </a:r>
            <a:endParaRPr sz="1600" dirty="0">
              <a:latin typeface="Lato Light"/>
              <a:cs typeface="Lato Light"/>
            </a:endParaRPr>
          </a:p>
          <a:p>
            <a:pPr marL="342900" indent="-330835">
              <a:lnSpc>
                <a:spcPct val="100000"/>
              </a:lnSpc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0" spc="25" dirty="0">
                <a:solidFill>
                  <a:srgbClr val="585858"/>
                </a:solidFill>
                <a:latin typeface="Lato Light"/>
                <a:cs typeface="Lato Light"/>
              </a:rPr>
              <a:t>Architecture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use</a:t>
            </a:r>
            <a:r>
              <a:rPr sz="1600" b="0" spc="-29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cases</a:t>
            </a:r>
            <a:endParaRPr sz="1600" dirty="0">
              <a:latin typeface="Lato Light"/>
              <a:cs typeface="Lato Light"/>
            </a:endParaRPr>
          </a:p>
          <a:p>
            <a:pPr marL="342900" indent="-330835">
              <a:lnSpc>
                <a:spcPct val="100000"/>
              </a:lnSpc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lang="en-US" sz="1600" spc="15" dirty="0">
                <a:solidFill>
                  <a:srgbClr val="585858"/>
                </a:solidFill>
                <a:latin typeface="Lato Light"/>
                <a:cs typeface="Lato Light"/>
              </a:rPr>
              <a:t>D</a:t>
            </a:r>
            <a:r>
              <a:rPr lang="en-US" sz="1600" b="0" spc="15" dirty="0" smtClean="0">
                <a:solidFill>
                  <a:srgbClr val="585858"/>
                </a:solidFill>
                <a:latin typeface="Lato Light"/>
                <a:cs typeface="Lato Light"/>
              </a:rPr>
              <a:t>emo</a:t>
            </a:r>
            <a:endParaRPr sz="1600" dirty="0">
              <a:latin typeface="Lato Light"/>
              <a:cs typeface="Lato Light"/>
            </a:endParaRPr>
          </a:p>
          <a:p>
            <a:pPr marL="342900" indent="-33083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lang="en-US" sz="1600" b="0" spc="10" dirty="0" smtClean="0">
                <a:solidFill>
                  <a:srgbClr val="585858"/>
                </a:solidFill>
                <a:latin typeface="Lato Light"/>
                <a:cs typeface="Lato Light"/>
              </a:rPr>
              <a:t>Tools &amp; Ecosystem</a:t>
            </a:r>
          </a:p>
          <a:p>
            <a:pPr marL="342900" indent="-33083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lang="en-US" sz="1600" spc="10" dirty="0" smtClean="0">
                <a:solidFill>
                  <a:srgbClr val="585858"/>
                </a:solidFill>
                <a:latin typeface="Lato Light"/>
                <a:cs typeface="Lato Light"/>
              </a:rPr>
              <a:t>Thoughts</a:t>
            </a:r>
            <a:endParaRPr sz="1600" dirty="0">
              <a:latin typeface="Lato Light"/>
              <a:cs typeface="La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0489"/>
            <a:ext cx="4424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0" dirty="0">
                <a:latin typeface="Arial"/>
                <a:cs typeface="Arial"/>
              </a:rPr>
              <a:t>REST </a:t>
            </a:r>
            <a:r>
              <a:rPr b="0" spc="40" dirty="0">
                <a:latin typeface="Arial"/>
                <a:cs typeface="Arial"/>
              </a:rPr>
              <a:t>vs</a:t>
            </a:r>
            <a:r>
              <a:rPr b="0" spc="-170" dirty="0">
                <a:latin typeface="Arial"/>
                <a:cs typeface="Arial"/>
              </a:rPr>
              <a:t> </a:t>
            </a:r>
            <a:r>
              <a:rPr spc="-45" dirty="0"/>
              <a:t>GraphQL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431" y="2305939"/>
            <a:ext cx="708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0000"/>
                </a:solidFill>
                <a:latin typeface="Lato"/>
                <a:cs typeface="Lato"/>
              </a:rPr>
              <a:t>BUT</a:t>
            </a:r>
            <a:r>
              <a:rPr sz="2400" b="1" spc="15" dirty="0">
                <a:solidFill>
                  <a:srgbClr val="585858"/>
                </a:solidFill>
                <a:latin typeface="Lato"/>
                <a:cs typeface="Lato"/>
              </a:rPr>
              <a:t>:</a:t>
            </a:r>
            <a:endParaRPr sz="24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4923" y="2918840"/>
            <a:ext cx="60172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5"/>
              </a:spcBef>
              <a:buChar char="-"/>
              <a:tabLst>
                <a:tab pos="342900" algn="l"/>
                <a:tab pos="343535" algn="l"/>
              </a:tabLst>
            </a:pP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GraphQL</a:t>
            </a:r>
            <a:r>
              <a:rPr sz="1600" b="0" spc="-10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is</a:t>
            </a:r>
            <a:r>
              <a:rPr sz="1600" b="0" spc="-12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not</a:t>
            </a:r>
            <a:r>
              <a:rPr sz="1600" b="0" spc="-12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better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because</a:t>
            </a:r>
            <a:r>
              <a:rPr sz="1600" b="0" spc="-9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45" dirty="0">
                <a:solidFill>
                  <a:srgbClr val="585858"/>
                </a:solidFill>
                <a:latin typeface="Lato Light"/>
                <a:cs typeface="Lato Light"/>
              </a:rPr>
              <a:t>it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is</a:t>
            </a:r>
            <a:r>
              <a:rPr sz="1600" b="0" spc="-9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1" spc="10" dirty="0">
                <a:solidFill>
                  <a:srgbClr val="585858"/>
                </a:solidFill>
                <a:latin typeface="Lato"/>
                <a:cs typeface="Lato"/>
              </a:rPr>
              <a:t>trending</a:t>
            </a:r>
            <a:endParaRPr sz="1600">
              <a:latin typeface="Lato"/>
              <a:cs typeface="Lato"/>
            </a:endParaRPr>
          </a:p>
          <a:p>
            <a:pPr marL="342900" indent="-330835">
              <a:lnSpc>
                <a:spcPct val="100000"/>
              </a:lnSpc>
              <a:buFont typeface="Lato Light"/>
              <a:buChar char="-"/>
              <a:tabLst>
                <a:tab pos="342900" algn="l"/>
                <a:tab pos="343535" algn="l"/>
              </a:tabLst>
            </a:pPr>
            <a:r>
              <a:rPr sz="1600" b="1" spc="-5" dirty="0">
                <a:solidFill>
                  <a:srgbClr val="585858"/>
                </a:solidFill>
                <a:latin typeface="Lato"/>
                <a:cs typeface="Lato"/>
              </a:rPr>
              <a:t>Schema</a:t>
            </a:r>
            <a:r>
              <a:rPr sz="1600" b="1" spc="-45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1" spc="5" dirty="0">
                <a:solidFill>
                  <a:srgbClr val="585858"/>
                </a:solidFill>
                <a:latin typeface="Lato"/>
                <a:cs typeface="Lato"/>
              </a:rPr>
              <a:t>definition</a:t>
            </a:r>
            <a:r>
              <a:rPr sz="1600" b="1" spc="-35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can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Lato Light"/>
                <a:cs typeface="Lato Light"/>
              </a:rPr>
              <a:t>become</a:t>
            </a:r>
            <a:r>
              <a:rPr sz="1600" b="0" spc="-8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1" spc="10" dirty="0">
                <a:solidFill>
                  <a:srgbClr val="585858"/>
                </a:solidFill>
                <a:latin typeface="Lato"/>
                <a:cs typeface="Lato"/>
              </a:rPr>
              <a:t>very</a:t>
            </a:r>
            <a:r>
              <a:rPr sz="1600" b="1" spc="-85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ato"/>
                <a:cs typeface="Lato"/>
              </a:rPr>
              <a:t>complex</a:t>
            </a:r>
            <a:r>
              <a:rPr sz="1600" b="1" spc="-55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in</a:t>
            </a:r>
            <a:r>
              <a:rPr sz="1600" b="0" spc="-12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a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big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application</a:t>
            </a:r>
            <a:endParaRPr sz="1600">
              <a:latin typeface="Lato Light"/>
              <a:cs typeface="Lato Light"/>
            </a:endParaRPr>
          </a:p>
          <a:p>
            <a:pPr marL="342900" indent="-330835">
              <a:lnSpc>
                <a:spcPct val="100000"/>
              </a:lnSpc>
              <a:buChar char="-"/>
              <a:tabLst>
                <a:tab pos="342900" algn="l"/>
                <a:tab pos="343535" algn="l"/>
              </a:tabLst>
            </a:pP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Support</a:t>
            </a:r>
            <a:r>
              <a:rPr sz="1600" b="0" spc="-8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ato"/>
                <a:cs typeface="Lato"/>
              </a:rPr>
              <a:t>caching</a:t>
            </a:r>
            <a:r>
              <a:rPr sz="1600" b="1" spc="-65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could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be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5" dirty="0">
                <a:solidFill>
                  <a:srgbClr val="585858"/>
                </a:solidFill>
                <a:latin typeface="Lato Light"/>
                <a:cs typeface="Lato Light"/>
              </a:rPr>
              <a:t>harder</a:t>
            </a:r>
            <a:endParaRPr sz="1600">
              <a:latin typeface="Lato Light"/>
              <a:cs typeface="La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1455"/>
            <a:ext cx="531114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40" dirty="0"/>
              <a:t>Architecture </a:t>
            </a:r>
            <a:r>
              <a:rPr sz="3800" spc="-10" dirty="0"/>
              <a:t>use</a:t>
            </a:r>
            <a:r>
              <a:rPr sz="3800" spc="-415" dirty="0"/>
              <a:t> </a:t>
            </a:r>
            <a:r>
              <a:rPr sz="3800" spc="-35" dirty="0"/>
              <a:t>cases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34923" y="2308986"/>
            <a:ext cx="713359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5"/>
              </a:spcBef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GraphQL</a:t>
            </a:r>
            <a:r>
              <a:rPr sz="1600" b="0" spc="-10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server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5" dirty="0">
                <a:solidFill>
                  <a:srgbClr val="585858"/>
                </a:solidFill>
                <a:latin typeface="Lato Light"/>
                <a:cs typeface="Lato Light"/>
              </a:rPr>
              <a:t>with</a:t>
            </a:r>
            <a:r>
              <a:rPr sz="1600" b="0" spc="-13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a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connected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database</a:t>
            </a:r>
            <a:endParaRPr sz="1600">
              <a:latin typeface="Lato Light"/>
              <a:cs typeface="Lato Light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●"/>
            </a:pPr>
            <a:endParaRPr sz="1600">
              <a:latin typeface="Lato Light"/>
              <a:cs typeface="Lato Light"/>
            </a:endParaRPr>
          </a:p>
          <a:p>
            <a:pPr marL="342900" marR="367665" indent="-330835">
              <a:lnSpc>
                <a:spcPct val="100000"/>
              </a:lnSpc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GraphQL</a:t>
            </a:r>
            <a:r>
              <a:rPr sz="1600" b="0" spc="-9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server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in</a:t>
            </a:r>
            <a:r>
              <a:rPr sz="1600" b="0" spc="-12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front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-10" dirty="0">
                <a:solidFill>
                  <a:srgbClr val="585858"/>
                </a:solidFill>
                <a:latin typeface="Lato Light"/>
                <a:cs typeface="Lato Light"/>
              </a:rPr>
              <a:t>of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a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number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-10" dirty="0">
                <a:solidFill>
                  <a:srgbClr val="585858"/>
                </a:solidFill>
                <a:latin typeface="Lato Light"/>
                <a:cs typeface="Lato Light"/>
              </a:rPr>
              <a:t>of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5" dirty="0">
                <a:solidFill>
                  <a:srgbClr val="585858"/>
                </a:solidFill>
                <a:latin typeface="Lato Light"/>
                <a:cs typeface="Lato Light"/>
              </a:rPr>
              <a:t>third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party</a:t>
            </a:r>
            <a:r>
              <a:rPr sz="1600" b="0" spc="-8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5" dirty="0">
                <a:solidFill>
                  <a:srgbClr val="585858"/>
                </a:solidFill>
                <a:latin typeface="Lato Light"/>
                <a:cs typeface="Lato Light"/>
              </a:rPr>
              <a:t>or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legacy</a:t>
            </a:r>
            <a:r>
              <a:rPr sz="1600" b="0" spc="-10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systems</a:t>
            </a:r>
            <a:r>
              <a:rPr sz="1600" b="0" spc="-9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and  </a:t>
            </a:r>
            <a:r>
              <a:rPr sz="1600" b="0" spc="25" dirty="0">
                <a:solidFill>
                  <a:srgbClr val="585858"/>
                </a:solidFill>
                <a:latin typeface="Lato Light"/>
                <a:cs typeface="Lato Light"/>
              </a:rPr>
              <a:t>integrates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them</a:t>
            </a:r>
            <a:r>
              <a:rPr sz="1600" b="0" spc="-13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through</a:t>
            </a:r>
            <a:r>
              <a:rPr sz="1600" b="0" spc="-12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a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single</a:t>
            </a:r>
            <a:r>
              <a:rPr sz="1600" b="0" spc="-12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GraphQL</a:t>
            </a:r>
            <a:r>
              <a:rPr sz="1600" b="0" spc="-9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0" dirty="0">
                <a:solidFill>
                  <a:srgbClr val="585858"/>
                </a:solidFill>
                <a:latin typeface="Lato Light"/>
                <a:cs typeface="Lato Light"/>
              </a:rPr>
              <a:t>API</a:t>
            </a:r>
            <a:endParaRPr sz="1600">
              <a:latin typeface="Lato Light"/>
              <a:cs typeface="Lato Light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●"/>
            </a:pPr>
            <a:endParaRPr sz="1600">
              <a:latin typeface="Lato Light"/>
              <a:cs typeface="Lato Light"/>
            </a:endParaRPr>
          </a:p>
          <a:p>
            <a:pPr marL="342900" indent="-330835">
              <a:lnSpc>
                <a:spcPct val="100000"/>
              </a:lnSpc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0" spc="35" dirty="0">
                <a:solidFill>
                  <a:srgbClr val="585858"/>
                </a:solidFill>
                <a:latin typeface="Lato Light"/>
                <a:cs typeface="Lato Light"/>
              </a:rPr>
              <a:t>A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5" dirty="0">
                <a:solidFill>
                  <a:srgbClr val="585858"/>
                </a:solidFill>
                <a:latin typeface="Lato Light"/>
                <a:cs typeface="Lato Light"/>
              </a:rPr>
              <a:t>hybrid</a:t>
            </a:r>
            <a:r>
              <a:rPr sz="1600" b="0" spc="-9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approach</a:t>
            </a:r>
            <a:r>
              <a:rPr sz="1600" b="0" spc="-7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-10" dirty="0">
                <a:solidFill>
                  <a:srgbClr val="585858"/>
                </a:solidFill>
                <a:latin typeface="Lato Light"/>
                <a:cs typeface="Lato Light"/>
              </a:rPr>
              <a:t>of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a</a:t>
            </a:r>
            <a:r>
              <a:rPr sz="1600" b="0" spc="-13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connected</a:t>
            </a:r>
            <a:r>
              <a:rPr sz="1600" b="0" spc="-10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database</a:t>
            </a:r>
            <a:r>
              <a:rPr sz="1600" b="0" spc="-7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and</a:t>
            </a:r>
            <a:r>
              <a:rPr sz="1600" b="0" spc="-9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5" dirty="0">
                <a:solidFill>
                  <a:srgbClr val="585858"/>
                </a:solidFill>
                <a:latin typeface="Lato Light"/>
                <a:cs typeface="Lato Light"/>
              </a:rPr>
              <a:t>third</a:t>
            </a:r>
            <a:r>
              <a:rPr sz="1600" b="0" spc="-9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party</a:t>
            </a:r>
            <a:r>
              <a:rPr sz="1600" b="0" spc="-9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5" dirty="0">
                <a:solidFill>
                  <a:srgbClr val="585858"/>
                </a:solidFill>
                <a:latin typeface="Lato Light"/>
                <a:cs typeface="Lato Light"/>
              </a:rPr>
              <a:t>or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legacy</a:t>
            </a:r>
            <a:r>
              <a:rPr sz="1600" b="0" spc="-9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systems</a:t>
            </a:r>
            <a:endParaRPr sz="1600">
              <a:latin typeface="Lato Light"/>
              <a:cs typeface="Lato Light"/>
            </a:endParaRPr>
          </a:p>
          <a:p>
            <a:pPr marL="342900">
              <a:lnSpc>
                <a:spcPct val="100000"/>
              </a:lnSpc>
            </a:pPr>
            <a:r>
              <a:rPr sz="1600" b="0" spc="35" dirty="0">
                <a:solidFill>
                  <a:srgbClr val="585858"/>
                </a:solidFill>
                <a:latin typeface="Lato Light"/>
                <a:cs typeface="Lato Light"/>
              </a:rPr>
              <a:t>that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can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45" dirty="0">
                <a:solidFill>
                  <a:srgbClr val="585858"/>
                </a:solidFill>
                <a:latin typeface="Lato Light"/>
                <a:cs typeface="Lato Light"/>
              </a:rPr>
              <a:t>all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be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accessed</a:t>
            </a:r>
            <a:r>
              <a:rPr sz="1600" b="0" spc="-9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through</a:t>
            </a:r>
            <a:r>
              <a:rPr sz="1600" b="0" spc="-13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the</a:t>
            </a:r>
            <a:r>
              <a:rPr sz="1600" b="0" spc="-12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same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GraphQL</a:t>
            </a:r>
            <a:r>
              <a:rPr sz="1600" b="0" spc="-10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0" dirty="0">
                <a:solidFill>
                  <a:srgbClr val="585858"/>
                </a:solidFill>
                <a:latin typeface="Lato Light"/>
                <a:cs typeface="Lato Light"/>
              </a:rPr>
              <a:t>API</a:t>
            </a:r>
            <a:endParaRPr sz="1600">
              <a:latin typeface="Lato Light"/>
              <a:cs typeface="Lat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1455"/>
            <a:ext cx="531114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40" dirty="0"/>
              <a:t>Architecture </a:t>
            </a:r>
            <a:r>
              <a:rPr sz="3800" spc="-10" dirty="0"/>
              <a:t>use</a:t>
            </a:r>
            <a:r>
              <a:rPr sz="3800" spc="-415" dirty="0"/>
              <a:t> </a:t>
            </a:r>
            <a:r>
              <a:rPr sz="3800" spc="-35" dirty="0"/>
              <a:t>cases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34923" y="2308986"/>
            <a:ext cx="41865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5"/>
              </a:spcBef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GraphQL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server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5" dirty="0">
                <a:solidFill>
                  <a:srgbClr val="585858"/>
                </a:solidFill>
                <a:latin typeface="Lato Light"/>
                <a:cs typeface="Lato Light"/>
              </a:rPr>
              <a:t>with</a:t>
            </a:r>
            <a:r>
              <a:rPr sz="1600" b="0" spc="-13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a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connected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database</a:t>
            </a:r>
            <a:endParaRPr sz="1600">
              <a:latin typeface="Lato Light"/>
              <a:cs typeface="Lato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9995" y="3051048"/>
            <a:ext cx="7456932" cy="1781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1455"/>
            <a:ext cx="531114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40" dirty="0"/>
              <a:t>Architecture </a:t>
            </a:r>
            <a:r>
              <a:rPr sz="3800" spc="-10" dirty="0"/>
              <a:t>use</a:t>
            </a:r>
            <a:r>
              <a:rPr sz="3800" spc="-415" dirty="0"/>
              <a:t> </a:t>
            </a:r>
            <a:r>
              <a:rPr sz="3800" spc="-35" dirty="0"/>
              <a:t>cases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34923" y="2308986"/>
            <a:ext cx="310388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marR="5080" indent="-330835">
              <a:lnSpc>
                <a:spcPct val="100000"/>
              </a:lnSpc>
              <a:spcBef>
                <a:spcPts val="95"/>
              </a:spcBef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GraphQL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server </a:t>
            </a:r>
            <a:r>
              <a:rPr sz="1600" b="1" spc="15" dirty="0">
                <a:solidFill>
                  <a:srgbClr val="585858"/>
                </a:solidFill>
                <a:latin typeface="Lato"/>
                <a:cs typeface="Lato"/>
              </a:rPr>
              <a:t>in </a:t>
            </a:r>
            <a:r>
              <a:rPr sz="1600" b="1" spc="10" dirty="0">
                <a:solidFill>
                  <a:srgbClr val="585858"/>
                </a:solidFill>
                <a:latin typeface="Lato"/>
                <a:cs typeface="Lato"/>
              </a:rPr>
              <a:t>front </a:t>
            </a:r>
            <a:r>
              <a:rPr sz="1600" b="1" spc="-15" dirty="0">
                <a:solidFill>
                  <a:srgbClr val="585858"/>
                </a:solidFill>
                <a:latin typeface="Lato"/>
                <a:cs typeface="Lato"/>
              </a:rPr>
              <a:t>of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a 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number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-10" dirty="0">
                <a:solidFill>
                  <a:srgbClr val="585858"/>
                </a:solidFill>
                <a:latin typeface="Lato Light"/>
                <a:cs typeface="Lato Light"/>
              </a:rPr>
              <a:t>of</a:t>
            </a:r>
            <a:r>
              <a:rPr sz="1600" b="0" spc="-13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5" dirty="0">
                <a:solidFill>
                  <a:srgbClr val="585858"/>
                </a:solidFill>
                <a:latin typeface="Lato Light"/>
                <a:cs typeface="Lato Light"/>
              </a:rPr>
              <a:t>third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party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5" dirty="0">
                <a:solidFill>
                  <a:srgbClr val="585858"/>
                </a:solidFill>
                <a:latin typeface="Lato Light"/>
                <a:cs typeface="Lato Light"/>
              </a:rPr>
              <a:t>or</a:t>
            </a:r>
            <a:r>
              <a:rPr sz="1600" b="0" spc="-13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legacy 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systems and </a:t>
            </a:r>
            <a:r>
              <a:rPr sz="1600" b="0" spc="25" dirty="0">
                <a:solidFill>
                  <a:srgbClr val="585858"/>
                </a:solidFill>
                <a:latin typeface="Lato Light"/>
                <a:cs typeface="Lato Light"/>
              </a:rPr>
              <a:t>integrates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them 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through</a:t>
            </a:r>
            <a:r>
              <a:rPr sz="1600" b="0" spc="-13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a</a:t>
            </a:r>
            <a:r>
              <a:rPr sz="1600" b="0" spc="-13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1" spc="5" dirty="0">
                <a:solidFill>
                  <a:srgbClr val="585858"/>
                </a:solidFill>
                <a:latin typeface="Lato"/>
                <a:cs typeface="Lato"/>
              </a:rPr>
              <a:t>single</a:t>
            </a:r>
            <a:r>
              <a:rPr sz="1600" b="1" spc="-75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GraphQL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0" dirty="0">
                <a:solidFill>
                  <a:srgbClr val="585858"/>
                </a:solidFill>
                <a:latin typeface="Lato Light"/>
                <a:cs typeface="Lato Light"/>
              </a:rPr>
              <a:t>API</a:t>
            </a:r>
            <a:endParaRPr sz="1600">
              <a:latin typeface="Lato Light"/>
              <a:cs typeface="Lato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6340" y="2231135"/>
            <a:ext cx="3625596" cy="2744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1455"/>
            <a:ext cx="531114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40" dirty="0"/>
              <a:t>Architecture </a:t>
            </a:r>
            <a:r>
              <a:rPr sz="3800" spc="-10" dirty="0"/>
              <a:t>use</a:t>
            </a:r>
            <a:r>
              <a:rPr sz="3800" spc="-415" dirty="0"/>
              <a:t> </a:t>
            </a:r>
            <a:r>
              <a:rPr sz="3800" spc="-35" dirty="0"/>
              <a:t>cases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34923" y="2308986"/>
            <a:ext cx="3367404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marR="5080" indent="-330835">
              <a:lnSpc>
                <a:spcPct val="100000"/>
              </a:lnSpc>
              <a:spcBef>
                <a:spcPts val="95"/>
              </a:spcBef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0" spc="35" dirty="0">
                <a:solidFill>
                  <a:srgbClr val="585858"/>
                </a:solidFill>
                <a:latin typeface="Lato Light"/>
                <a:cs typeface="Lato Light"/>
              </a:rPr>
              <a:t>A</a:t>
            </a:r>
            <a:r>
              <a:rPr sz="1600" b="0" spc="-12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5" dirty="0">
                <a:solidFill>
                  <a:srgbClr val="585858"/>
                </a:solidFill>
                <a:latin typeface="Lato Light"/>
                <a:cs typeface="Lato Light"/>
              </a:rPr>
              <a:t>hybrid</a:t>
            </a:r>
            <a:r>
              <a:rPr sz="1600" b="0" spc="-10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approach</a:t>
            </a:r>
            <a:r>
              <a:rPr sz="1600" b="0" spc="-8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-10" dirty="0">
                <a:solidFill>
                  <a:srgbClr val="585858"/>
                </a:solidFill>
                <a:latin typeface="Lato Light"/>
                <a:cs typeface="Lato Light"/>
              </a:rPr>
              <a:t>of</a:t>
            </a:r>
            <a:r>
              <a:rPr sz="1600" b="0" spc="-13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a</a:t>
            </a:r>
            <a:r>
              <a:rPr sz="1600" b="0" spc="-13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connected 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database</a:t>
            </a:r>
            <a:r>
              <a:rPr sz="1600" b="0" spc="-8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and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5" dirty="0">
                <a:solidFill>
                  <a:srgbClr val="585858"/>
                </a:solidFill>
                <a:latin typeface="Lato Light"/>
                <a:cs typeface="Lato Light"/>
              </a:rPr>
              <a:t>third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party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5" dirty="0">
                <a:solidFill>
                  <a:srgbClr val="585858"/>
                </a:solidFill>
                <a:latin typeface="Lato Light"/>
                <a:cs typeface="Lato Light"/>
              </a:rPr>
              <a:t>or</a:t>
            </a:r>
            <a:r>
              <a:rPr sz="1600" b="0" spc="-13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legacy 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systems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that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can </a:t>
            </a:r>
            <a:r>
              <a:rPr sz="1600" b="0" spc="45" dirty="0">
                <a:solidFill>
                  <a:srgbClr val="585858"/>
                </a:solidFill>
                <a:latin typeface="Lato Light"/>
                <a:cs typeface="Lato Light"/>
              </a:rPr>
              <a:t>all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be accessed 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through</a:t>
            </a:r>
            <a:r>
              <a:rPr sz="1600" b="0" spc="-13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the</a:t>
            </a:r>
            <a:r>
              <a:rPr sz="1600" b="0" spc="-12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same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GraphQL</a:t>
            </a:r>
            <a:r>
              <a:rPr sz="1600" b="0" spc="-10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0" dirty="0">
                <a:solidFill>
                  <a:srgbClr val="585858"/>
                </a:solidFill>
                <a:latin typeface="Lato Light"/>
                <a:cs typeface="Lato Light"/>
              </a:rPr>
              <a:t>API</a:t>
            </a:r>
            <a:endParaRPr sz="1600">
              <a:latin typeface="Lato Light"/>
              <a:cs typeface="Lato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4688" y="2125979"/>
            <a:ext cx="2854452" cy="2808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0489"/>
            <a:ext cx="48628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 smtClean="0"/>
              <a:t>Demo</a:t>
            </a:r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0489"/>
            <a:ext cx="48628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Tools </a:t>
            </a:r>
            <a:r>
              <a:rPr spc="-45" dirty="0"/>
              <a:t>&amp;</a:t>
            </a:r>
            <a:r>
              <a:rPr spc="-370" dirty="0"/>
              <a:t> </a:t>
            </a:r>
            <a:r>
              <a:rPr spc="-25" dirty="0"/>
              <a:t>Ecosystem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431" y="2308986"/>
            <a:ext cx="698627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Specification:</a:t>
            </a:r>
            <a:r>
              <a:rPr sz="1600" b="0" spc="-8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u="sng" spc="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Lato Light"/>
                <a:cs typeface="Lato Light"/>
                <a:hlinkClick r:id="rId2"/>
              </a:rPr>
              <a:t>http://facebook.github.io/graphql</a:t>
            </a:r>
            <a:endParaRPr sz="1600">
              <a:latin typeface="Lato Light"/>
              <a:cs typeface="Lato Light"/>
            </a:endParaRPr>
          </a:p>
          <a:p>
            <a:pPr>
              <a:lnSpc>
                <a:spcPct val="100000"/>
              </a:lnSpc>
            </a:pPr>
            <a:endParaRPr sz="1600">
              <a:latin typeface="Lato Light"/>
              <a:cs typeface="Lato Light"/>
            </a:endParaRPr>
          </a:p>
          <a:p>
            <a:pPr marL="12700">
              <a:lnSpc>
                <a:spcPct val="100000"/>
              </a:lnSpc>
            </a:pP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GraphQL website:</a:t>
            </a:r>
            <a:r>
              <a:rPr sz="1600" b="0" spc="-21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u="sng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Lato Light"/>
                <a:cs typeface="Lato Light"/>
                <a:hlinkClick r:id="rId3"/>
              </a:rPr>
              <a:t>https://graphql.org/</a:t>
            </a:r>
            <a:endParaRPr sz="1600">
              <a:latin typeface="Lato Light"/>
              <a:cs typeface="Lato Light"/>
            </a:endParaRPr>
          </a:p>
          <a:p>
            <a:pPr marL="469900" indent="-331470">
              <a:lnSpc>
                <a:spcPct val="100000"/>
              </a:lnSpc>
              <a:buChar char="-"/>
              <a:tabLst>
                <a:tab pos="469265" algn="l"/>
                <a:tab pos="470534" algn="l"/>
              </a:tabLst>
            </a:pP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GraphQL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Reference</a:t>
            </a:r>
            <a:r>
              <a:rPr sz="1600" b="0" spc="-14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5" dirty="0">
                <a:solidFill>
                  <a:srgbClr val="585858"/>
                </a:solidFill>
                <a:latin typeface="Lato Light"/>
                <a:cs typeface="Lato Light"/>
              </a:rPr>
              <a:t>Implementation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in</a:t>
            </a:r>
            <a:r>
              <a:rPr sz="1600" b="0" spc="-13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JS:</a:t>
            </a:r>
            <a:r>
              <a:rPr sz="1600" b="0" spc="-105" dirty="0">
                <a:solidFill>
                  <a:srgbClr val="1C3678"/>
                </a:solidFill>
                <a:latin typeface="Lato Light"/>
                <a:cs typeface="Lato Light"/>
              </a:rPr>
              <a:t> </a:t>
            </a:r>
            <a:r>
              <a:rPr sz="1600" b="0" u="sng" spc="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Lato Light"/>
                <a:cs typeface="Lato Light"/>
                <a:hlinkClick r:id="rId4"/>
              </a:rPr>
              <a:t>https://graphql.org/graphql-js/</a:t>
            </a:r>
            <a:endParaRPr sz="1600">
              <a:latin typeface="Lato Light"/>
              <a:cs typeface="Lato Light"/>
            </a:endParaRPr>
          </a:p>
          <a:p>
            <a:pPr marL="469900" indent="-331470">
              <a:lnSpc>
                <a:spcPct val="100000"/>
              </a:lnSpc>
              <a:buChar char="-"/>
              <a:tabLst>
                <a:tab pos="469265" algn="l"/>
                <a:tab pos="470534" algn="l"/>
              </a:tabLst>
            </a:pP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Many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different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language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implementations:</a:t>
            </a:r>
            <a:r>
              <a:rPr sz="1600" b="0" spc="-65" dirty="0">
                <a:solidFill>
                  <a:srgbClr val="1C3678"/>
                </a:solidFill>
                <a:latin typeface="Lato Light"/>
                <a:cs typeface="Lato Light"/>
              </a:rPr>
              <a:t> </a:t>
            </a:r>
            <a:r>
              <a:rPr sz="1600" b="0" u="sng" spc="-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Lato Light"/>
                <a:cs typeface="Lato Light"/>
                <a:hlinkClick r:id="rId5"/>
              </a:rPr>
              <a:t>https://graphql.org/code/</a:t>
            </a:r>
            <a:endParaRPr sz="1600">
              <a:latin typeface="Lato Light"/>
              <a:cs typeface="Lato Light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Lato Light"/>
              <a:buChar char="-"/>
            </a:pPr>
            <a:endParaRPr sz="1600">
              <a:latin typeface="Lato Light"/>
              <a:cs typeface="Lato Light"/>
            </a:endParaRPr>
          </a:p>
          <a:p>
            <a:pPr marL="12700">
              <a:lnSpc>
                <a:spcPct val="100000"/>
              </a:lnSpc>
            </a:pP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Awesome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GraphQL</a:t>
            </a:r>
            <a:endParaRPr sz="1600">
              <a:latin typeface="Lato Light"/>
              <a:cs typeface="Lato Light"/>
            </a:endParaRPr>
          </a:p>
          <a:p>
            <a:pPr marL="469900" indent="-331470"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Char char="-"/>
              <a:tabLst>
                <a:tab pos="469265" algn="l"/>
                <a:tab pos="470534" algn="l"/>
              </a:tabLst>
            </a:pPr>
            <a:r>
              <a:rPr sz="1600" b="0" u="sng" spc="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Lato Light"/>
                <a:cs typeface="Lato Light"/>
                <a:hlinkClick r:id="rId6"/>
              </a:rPr>
              <a:t>https://github.com/chentsulin/awesome-graphql</a:t>
            </a:r>
            <a:endParaRPr sz="160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2916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0489"/>
            <a:ext cx="2459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Thoughts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4923" y="2308986"/>
            <a:ext cx="6905625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5"/>
              </a:spcBef>
              <a:buChar char="-"/>
              <a:tabLst>
                <a:tab pos="342900" algn="l"/>
                <a:tab pos="343535" algn="l"/>
              </a:tabLst>
            </a:pP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From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a</a:t>
            </a:r>
            <a:r>
              <a:rPr sz="1600" b="0" spc="-12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1" spc="10" dirty="0">
                <a:solidFill>
                  <a:srgbClr val="585858"/>
                </a:solidFill>
                <a:latin typeface="Lato"/>
                <a:cs typeface="Lato"/>
              </a:rPr>
              <a:t>client</a:t>
            </a:r>
            <a:r>
              <a:rPr sz="1600" b="1" spc="-45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perspective,</a:t>
            </a:r>
            <a:r>
              <a:rPr sz="1600" b="0" spc="-9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using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GraphQL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is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amazing</a:t>
            </a:r>
            <a:endParaRPr sz="1600" dirty="0">
              <a:latin typeface="Lato Light"/>
              <a:cs typeface="Lato Light"/>
            </a:endParaRPr>
          </a:p>
          <a:p>
            <a:pPr marL="342900" indent="-330835">
              <a:lnSpc>
                <a:spcPct val="100000"/>
              </a:lnSpc>
              <a:buChar char="-"/>
              <a:tabLst>
                <a:tab pos="342900" algn="l"/>
                <a:tab pos="343535" algn="l"/>
              </a:tabLst>
            </a:pP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From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a</a:t>
            </a:r>
            <a:r>
              <a:rPr sz="1600" b="0" spc="-12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1" spc="15" dirty="0">
                <a:solidFill>
                  <a:srgbClr val="585858"/>
                </a:solidFill>
                <a:latin typeface="Lato"/>
                <a:cs typeface="Lato"/>
              </a:rPr>
              <a:t>server</a:t>
            </a:r>
            <a:r>
              <a:rPr sz="1600" b="1" spc="-85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perspective,</a:t>
            </a:r>
            <a:r>
              <a:rPr sz="1600" b="0" spc="-8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you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gotta</a:t>
            </a:r>
            <a:r>
              <a:rPr sz="1600" b="0" spc="-13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know</a:t>
            </a:r>
            <a:r>
              <a:rPr sz="1600" b="0" spc="-12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what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you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5" dirty="0">
                <a:solidFill>
                  <a:srgbClr val="585858"/>
                </a:solidFill>
                <a:latin typeface="Lato Light"/>
                <a:cs typeface="Lato Light"/>
              </a:rPr>
              <a:t>are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doing</a:t>
            </a:r>
            <a:endParaRPr sz="1600" dirty="0">
              <a:latin typeface="Lato Light"/>
              <a:cs typeface="Lato Light"/>
            </a:endParaRPr>
          </a:p>
          <a:p>
            <a:pPr marL="469900">
              <a:lnSpc>
                <a:spcPct val="100000"/>
              </a:lnSpc>
              <a:tabLst>
                <a:tab pos="800735" algn="l"/>
              </a:tabLst>
            </a:pPr>
            <a:r>
              <a:rPr sz="1600" b="0" spc="-40" dirty="0">
                <a:solidFill>
                  <a:srgbClr val="585858"/>
                </a:solidFill>
                <a:latin typeface="Lato Light"/>
                <a:cs typeface="Lato Light"/>
              </a:rPr>
              <a:t>-	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There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5" dirty="0">
                <a:solidFill>
                  <a:srgbClr val="585858"/>
                </a:solidFill>
                <a:latin typeface="Lato Light"/>
                <a:cs typeface="Lato Light"/>
              </a:rPr>
              <a:t>are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a</a:t>
            </a:r>
            <a:r>
              <a:rPr sz="1600" b="0" spc="-13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massive</a:t>
            </a:r>
            <a:r>
              <a:rPr sz="1600" b="0" spc="-8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number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-10" dirty="0">
                <a:solidFill>
                  <a:srgbClr val="585858"/>
                </a:solidFill>
                <a:latin typeface="Lato Light"/>
                <a:cs typeface="Lato Light"/>
              </a:rPr>
              <a:t>of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ato"/>
                <a:cs typeface="Lato"/>
              </a:rPr>
              <a:t>tools</a:t>
            </a:r>
            <a:r>
              <a:rPr sz="1600" b="1" spc="-55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and</a:t>
            </a:r>
            <a:r>
              <a:rPr sz="1600" b="0" spc="-10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1" spc="10" dirty="0">
                <a:solidFill>
                  <a:srgbClr val="585858"/>
                </a:solidFill>
                <a:latin typeface="Lato"/>
                <a:cs typeface="Lato"/>
              </a:rPr>
              <a:t>libs</a:t>
            </a:r>
            <a:r>
              <a:rPr sz="1600" b="1" spc="-65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that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Lato Light"/>
                <a:cs typeface="Lato Light"/>
              </a:rPr>
              <a:t>we</a:t>
            </a:r>
            <a:r>
              <a:rPr sz="1600" b="0" spc="-12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can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use</a:t>
            </a:r>
            <a:endParaRPr sz="1600" dirty="0">
              <a:latin typeface="Lato Light"/>
              <a:cs typeface="Lato Light"/>
            </a:endParaRPr>
          </a:p>
          <a:p>
            <a:pPr marL="342900" indent="-330835">
              <a:lnSpc>
                <a:spcPct val="100000"/>
              </a:lnSpc>
              <a:buChar char="-"/>
              <a:tabLst>
                <a:tab pos="342900" algn="l"/>
                <a:tab pos="343535" algn="l"/>
              </a:tabLst>
            </a:pPr>
            <a:r>
              <a:rPr sz="1600" b="0" spc="30" dirty="0" smtClean="0">
                <a:solidFill>
                  <a:srgbClr val="585858"/>
                </a:solidFill>
                <a:latin typeface="Lato Light"/>
                <a:cs typeface="Lato Light"/>
              </a:rPr>
              <a:t>Starting</a:t>
            </a:r>
            <a:r>
              <a:rPr sz="1600" b="0" spc="-100" dirty="0" smtClean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point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to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your</a:t>
            </a:r>
            <a:r>
              <a:rPr sz="1600" b="0" spc="-10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project</a:t>
            </a:r>
            <a:r>
              <a:rPr sz="1600" b="0" spc="-9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5" dirty="0">
                <a:solidFill>
                  <a:srgbClr val="585858"/>
                </a:solidFill>
                <a:latin typeface="Lato Light"/>
                <a:cs typeface="Lato Light"/>
              </a:rPr>
              <a:t>might</a:t>
            </a:r>
            <a:r>
              <a:rPr sz="1600" b="0" spc="-12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be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create</a:t>
            </a:r>
            <a:r>
              <a:rPr sz="1600" b="0" spc="-7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1" spc="5" dirty="0">
                <a:solidFill>
                  <a:srgbClr val="585858"/>
                </a:solidFill>
                <a:latin typeface="Lato"/>
                <a:cs typeface="Lato"/>
              </a:rPr>
              <a:t>GraphQL</a:t>
            </a:r>
            <a:r>
              <a:rPr sz="1600" b="1" spc="-60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1" spc="15" dirty="0">
                <a:solidFill>
                  <a:srgbClr val="585858"/>
                </a:solidFill>
                <a:latin typeface="Lato"/>
                <a:cs typeface="Lato"/>
              </a:rPr>
              <a:t>API</a:t>
            </a:r>
            <a:r>
              <a:rPr sz="1600" b="1" spc="-60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0" i="1" spc="40" dirty="0">
                <a:solidFill>
                  <a:srgbClr val="585858"/>
                </a:solidFill>
                <a:latin typeface="Lato Thin"/>
                <a:cs typeface="Lato Thin"/>
              </a:rPr>
              <a:t>in</a:t>
            </a:r>
            <a:r>
              <a:rPr sz="1600" b="0" i="1" spc="-110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1600" b="0" i="1" spc="10" dirty="0">
                <a:solidFill>
                  <a:srgbClr val="585858"/>
                </a:solidFill>
                <a:latin typeface="Lato Thin"/>
                <a:cs typeface="Lato Thin"/>
              </a:rPr>
              <a:t>front</a:t>
            </a:r>
            <a:r>
              <a:rPr sz="1600" b="0" i="1" spc="-110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1600" b="0" i="1" spc="-10" dirty="0">
                <a:solidFill>
                  <a:srgbClr val="585858"/>
                </a:solidFill>
                <a:latin typeface="Lato Thin"/>
                <a:cs typeface="Lato Thin"/>
              </a:rPr>
              <a:t>of</a:t>
            </a:r>
            <a:r>
              <a:rPr sz="1600" b="0" i="1" spc="-100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your</a:t>
            </a:r>
            <a:endParaRPr sz="1600" dirty="0">
              <a:latin typeface="Lato Light"/>
              <a:cs typeface="Lato Light"/>
            </a:endParaRPr>
          </a:p>
          <a:p>
            <a:pPr marL="342900">
              <a:lnSpc>
                <a:spcPct val="100000"/>
              </a:lnSpc>
            </a:pPr>
            <a:r>
              <a:rPr sz="1600" b="1" spc="-10" dirty="0">
                <a:solidFill>
                  <a:srgbClr val="585858"/>
                </a:solidFill>
                <a:latin typeface="Lato"/>
                <a:cs typeface="Lato"/>
              </a:rPr>
              <a:t>REST</a:t>
            </a:r>
            <a:r>
              <a:rPr sz="1600" b="1" spc="-65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ato"/>
                <a:cs typeface="Lato"/>
              </a:rPr>
              <a:t>endpoints</a:t>
            </a:r>
            <a:endParaRPr sz="16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0489"/>
            <a:ext cx="23660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THANKS!</a:t>
            </a:r>
          </a:p>
        </p:txBody>
      </p:sp>
      <p:sp>
        <p:nvSpPr>
          <p:cNvPr id="3" name="object 3"/>
          <p:cNvSpPr/>
          <p:nvPr/>
        </p:nvSpPr>
        <p:spPr>
          <a:xfrm>
            <a:off x="3665220" y="2796539"/>
            <a:ext cx="1813560" cy="1813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0489"/>
            <a:ext cx="31921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Int</a:t>
            </a:r>
            <a:r>
              <a:rPr spc="30" dirty="0"/>
              <a:t>r</a:t>
            </a:r>
            <a:r>
              <a:rPr spc="55" dirty="0"/>
              <a:t>oduct</a:t>
            </a:r>
            <a:r>
              <a:rPr spc="10" dirty="0"/>
              <a:t>i</a:t>
            </a:r>
            <a:r>
              <a:rPr spc="-2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5682" y="2441828"/>
            <a:ext cx="680402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0" i="1" spc="15" dirty="0">
                <a:solidFill>
                  <a:srgbClr val="585858"/>
                </a:solidFill>
                <a:latin typeface="Lato Thin"/>
                <a:cs typeface="Lato Thin"/>
              </a:rPr>
              <a:t>GraphQL </a:t>
            </a:r>
            <a:r>
              <a:rPr sz="2200" b="0" i="1" spc="40" dirty="0">
                <a:solidFill>
                  <a:srgbClr val="585858"/>
                </a:solidFill>
                <a:latin typeface="Lato Thin"/>
                <a:cs typeface="Lato Thin"/>
              </a:rPr>
              <a:t>is </a:t>
            </a:r>
            <a:r>
              <a:rPr sz="2200" b="0" i="1" spc="25" dirty="0">
                <a:solidFill>
                  <a:srgbClr val="585858"/>
                </a:solidFill>
                <a:latin typeface="Lato Thin"/>
                <a:cs typeface="Lato Thin"/>
              </a:rPr>
              <a:t>a </a:t>
            </a:r>
            <a:r>
              <a:rPr sz="2200" b="1" i="1" spc="-5" dirty="0">
                <a:solidFill>
                  <a:srgbClr val="585858"/>
                </a:solidFill>
                <a:latin typeface="Lato"/>
                <a:cs typeface="Lato"/>
              </a:rPr>
              <a:t>query </a:t>
            </a:r>
            <a:r>
              <a:rPr sz="2200" b="1" i="1" spc="-20" dirty="0">
                <a:solidFill>
                  <a:srgbClr val="585858"/>
                </a:solidFill>
                <a:latin typeface="Lato"/>
                <a:cs typeface="Lato"/>
              </a:rPr>
              <a:t>language </a:t>
            </a:r>
            <a:r>
              <a:rPr sz="2200" b="1" i="1" spc="-15" dirty="0">
                <a:solidFill>
                  <a:srgbClr val="585858"/>
                </a:solidFill>
                <a:latin typeface="Lato"/>
                <a:cs typeface="Lato"/>
              </a:rPr>
              <a:t>for APIs </a:t>
            </a:r>
            <a:r>
              <a:rPr sz="2200" b="0" i="1" spc="25" dirty="0">
                <a:solidFill>
                  <a:srgbClr val="585858"/>
                </a:solidFill>
                <a:latin typeface="Lato Thin"/>
                <a:cs typeface="Lato Thin"/>
              </a:rPr>
              <a:t>and a </a:t>
            </a:r>
            <a:r>
              <a:rPr sz="2200" b="0" i="1" spc="30" dirty="0">
                <a:solidFill>
                  <a:srgbClr val="585858"/>
                </a:solidFill>
                <a:latin typeface="Lato Thin"/>
                <a:cs typeface="Lato Thin"/>
              </a:rPr>
              <a:t>runtime </a:t>
            </a:r>
            <a:r>
              <a:rPr sz="2200" b="0" i="1" spc="15" dirty="0">
                <a:solidFill>
                  <a:srgbClr val="585858"/>
                </a:solidFill>
                <a:latin typeface="Lato Thin"/>
                <a:cs typeface="Lato Thin"/>
              </a:rPr>
              <a:t>for  </a:t>
            </a:r>
            <a:r>
              <a:rPr sz="2200" b="0" i="1" spc="45" dirty="0">
                <a:solidFill>
                  <a:srgbClr val="585858"/>
                </a:solidFill>
                <a:latin typeface="Lato Thin"/>
                <a:cs typeface="Lato Thin"/>
              </a:rPr>
              <a:t>fulfilling </a:t>
            </a:r>
            <a:r>
              <a:rPr sz="2200" b="0" i="1" spc="5" dirty="0">
                <a:solidFill>
                  <a:srgbClr val="585858"/>
                </a:solidFill>
                <a:latin typeface="Lato Thin"/>
                <a:cs typeface="Lato Thin"/>
              </a:rPr>
              <a:t>those </a:t>
            </a:r>
            <a:r>
              <a:rPr sz="2200" b="0" i="1" spc="25" dirty="0">
                <a:solidFill>
                  <a:srgbClr val="585858"/>
                </a:solidFill>
                <a:latin typeface="Lato Thin"/>
                <a:cs typeface="Lato Thin"/>
              </a:rPr>
              <a:t>queries </a:t>
            </a:r>
            <a:r>
              <a:rPr sz="2200" b="0" i="1" spc="45" dirty="0">
                <a:solidFill>
                  <a:srgbClr val="585858"/>
                </a:solidFill>
                <a:latin typeface="Lato Thin"/>
                <a:cs typeface="Lato Thin"/>
              </a:rPr>
              <a:t>with </a:t>
            </a:r>
            <a:r>
              <a:rPr sz="2200" b="0" i="1" spc="25" dirty="0">
                <a:solidFill>
                  <a:srgbClr val="585858"/>
                </a:solidFill>
                <a:latin typeface="Lato Thin"/>
                <a:cs typeface="Lato Thin"/>
              </a:rPr>
              <a:t>your </a:t>
            </a:r>
            <a:r>
              <a:rPr sz="2200" b="0" i="1" spc="40" dirty="0">
                <a:solidFill>
                  <a:srgbClr val="585858"/>
                </a:solidFill>
                <a:latin typeface="Lato Thin"/>
                <a:cs typeface="Lato Thin"/>
              </a:rPr>
              <a:t>existing </a:t>
            </a:r>
            <a:r>
              <a:rPr sz="2200" b="0" i="1" spc="10" dirty="0">
                <a:solidFill>
                  <a:srgbClr val="585858"/>
                </a:solidFill>
                <a:latin typeface="Lato Thin"/>
                <a:cs typeface="Lato Thin"/>
              </a:rPr>
              <a:t>data. </a:t>
            </a:r>
            <a:r>
              <a:rPr sz="2200" b="1" i="1" spc="-20" dirty="0">
                <a:solidFill>
                  <a:srgbClr val="585858"/>
                </a:solidFill>
                <a:latin typeface="Lato"/>
                <a:cs typeface="Lato"/>
              </a:rPr>
              <a:t>GraphQL  </a:t>
            </a:r>
            <a:r>
              <a:rPr sz="2200" b="1" i="1" spc="-10" dirty="0">
                <a:solidFill>
                  <a:srgbClr val="585858"/>
                </a:solidFill>
                <a:latin typeface="Lato"/>
                <a:cs typeface="Lato"/>
              </a:rPr>
              <a:t>provides a </a:t>
            </a:r>
            <a:r>
              <a:rPr sz="2200" b="1" i="1" spc="-25" dirty="0">
                <a:solidFill>
                  <a:srgbClr val="585858"/>
                </a:solidFill>
                <a:latin typeface="Lato"/>
                <a:cs typeface="Lato"/>
              </a:rPr>
              <a:t>complete </a:t>
            </a:r>
            <a:r>
              <a:rPr sz="2200" b="1" i="1" spc="-10" dirty="0">
                <a:solidFill>
                  <a:srgbClr val="585858"/>
                </a:solidFill>
                <a:latin typeface="Lato"/>
                <a:cs typeface="Lato"/>
              </a:rPr>
              <a:t>and understandable </a:t>
            </a:r>
            <a:r>
              <a:rPr sz="2200" b="1" i="1" spc="-15" dirty="0">
                <a:solidFill>
                  <a:srgbClr val="585858"/>
                </a:solidFill>
                <a:latin typeface="Lato"/>
                <a:cs typeface="Lato"/>
              </a:rPr>
              <a:t>description </a:t>
            </a:r>
            <a:r>
              <a:rPr sz="2200" b="1" i="1" spc="-30" dirty="0">
                <a:solidFill>
                  <a:srgbClr val="585858"/>
                </a:solidFill>
                <a:latin typeface="Lato"/>
                <a:cs typeface="Lato"/>
              </a:rPr>
              <a:t>of</a:t>
            </a:r>
            <a:r>
              <a:rPr sz="2200" b="1" i="1" spc="-300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2200" b="1" i="1" spc="-20" dirty="0">
                <a:solidFill>
                  <a:srgbClr val="585858"/>
                </a:solidFill>
                <a:latin typeface="Lato"/>
                <a:cs typeface="Lato"/>
              </a:rPr>
              <a:t>the  </a:t>
            </a:r>
            <a:r>
              <a:rPr sz="2200" b="1" i="1" spc="-15" dirty="0">
                <a:solidFill>
                  <a:srgbClr val="585858"/>
                </a:solidFill>
                <a:latin typeface="Lato"/>
                <a:cs typeface="Lato"/>
              </a:rPr>
              <a:t>data </a:t>
            </a:r>
            <a:r>
              <a:rPr sz="2200" b="1" i="1" spc="5" dirty="0">
                <a:solidFill>
                  <a:srgbClr val="585858"/>
                </a:solidFill>
                <a:latin typeface="Lato"/>
                <a:cs typeface="Lato"/>
              </a:rPr>
              <a:t>in </a:t>
            </a:r>
            <a:r>
              <a:rPr sz="2200" b="1" i="1" spc="-10" dirty="0">
                <a:solidFill>
                  <a:srgbClr val="585858"/>
                </a:solidFill>
                <a:latin typeface="Lato"/>
                <a:cs typeface="Lato"/>
              </a:rPr>
              <a:t>your </a:t>
            </a:r>
            <a:r>
              <a:rPr sz="2200" b="1" i="1" spc="-5" dirty="0">
                <a:solidFill>
                  <a:srgbClr val="585858"/>
                </a:solidFill>
                <a:latin typeface="Lato"/>
                <a:cs typeface="Lato"/>
              </a:rPr>
              <a:t>API</a:t>
            </a:r>
            <a:r>
              <a:rPr sz="2200" b="0" i="1" spc="-5" dirty="0">
                <a:solidFill>
                  <a:srgbClr val="585858"/>
                </a:solidFill>
                <a:latin typeface="Lato Thin"/>
                <a:cs typeface="Lato Thin"/>
              </a:rPr>
              <a:t>, </a:t>
            </a:r>
            <a:r>
              <a:rPr sz="2200" b="0" i="1" spc="30" dirty="0">
                <a:solidFill>
                  <a:srgbClr val="585858"/>
                </a:solidFill>
                <a:latin typeface="Lato Thin"/>
                <a:cs typeface="Lato Thin"/>
              </a:rPr>
              <a:t>gives </a:t>
            </a:r>
            <a:r>
              <a:rPr sz="2200" b="0" i="1" spc="20" dirty="0">
                <a:solidFill>
                  <a:srgbClr val="585858"/>
                </a:solidFill>
                <a:latin typeface="Lato Thin"/>
                <a:cs typeface="Lato Thin"/>
              </a:rPr>
              <a:t>clients the </a:t>
            </a:r>
            <a:r>
              <a:rPr sz="2200" b="0" i="1" spc="15" dirty="0">
                <a:solidFill>
                  <a:srgbClr val="585858"/>
                </a:solidFill>
                <a:latin typeface="Lato Thin"/>
                <a:cs typeface="Lato Thin"/>
              </a:rPr>
              <a:t>power </a:t>
            </a:r>
            <a:r>
              <a:rPr sz="2200" b="0" i="1" spc="-5" dirty="0">
                <a:solidFill>
                  <a:srgbClr val="585858"/>
                </a:solidFill>
                <a:latin typeface="Lato Thin"/>
                <a:cs typeface="Lato Thin"/>
              </a:rPr>
              <a:t>to </a:t>
            </a:r>
            <a:r>
              <a:rPr sz="2200" b="0" i="1" spc="40" dirty="0">
                <a:solidFill>
                  <a:srgbClr val="585858"/>
                </a:solidFill>
                <a:latin typeface="Lato Thin"/>
                <a:cs typeface="Lato Thin"/>
              </a:rPr>
              <a:t>ask </a:t>
            </a:r>
            <a:r>
              <a:rPr sz="2200" b="0" i="1" spc="15" dirty="0">
                <a:solidFill>
                  <a:srgbClr val="585858"/>
                </a:solidFill>
                <a:latin typeface="Lato Thin"/>
                <a:cs typeface="Lato Thin"/>
              </a:rPr>
              <a:t>for </a:t>
            </a:r>
            <a:r>
              <a:rPr sz="2200" b="0" i="1" spc="25" dirty="0">
                <a:solidFill>
                  <a:srgbClr val="585858"/>
                </a:solidFill>
                <a:latin typeface="Lato Thin"/>
                <a:cs typeface="Lato Thin"/>
              </a:rPr>
              <a:t>exactly  what</a:t>
            </a:r>
            <a:r>
              <a:rPr sz="2200" b="0" i="1" spc="-145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2200" b="0" i="1" spc="20" dirty="0">
                <a:solidFill>
                  <a:srgbClr val="585858"/>
                </a:solidFill>
                <a:latin typeface="Lato Thin"/>
                <a:cs typeface="Lato Thin"/>
              </a:rPr>
              <a:t>they</a:t>
            </a:r>
            <a:r>
              <a:rPr sz="2200" b="0" i="1" spc="-160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2200" b="0" i="1" spc="10" dirty="0">
                <a:solidFill>
                  <a:srgbClr val="585858"/>
                </a:solidFill>
                <a:latin typeface="Lato Thin"/>
                <a:cs typeface="Lato Thin"/>
              </a:rPr>
              <a:t>need</a:t>
            </a:r>
            <a:r>
              <a:rPr sz="2200" b="0" i="1" spc="-130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2200" b="0" i="1" spc="25" dirty="0">
                <a:solidFill>
                  <a:srgbClr val="585858"/>
                </a:solidFill>
                <a:latin typeface="Lato Thin"/>
                <a:cs typeface="Lato Thin"/>
              </a:rPr>
              <a:t>and</a:t>
            </a:r>
            <a:r>
              <a:rPr sz="2200" b="0" i="1" spc="-125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2200" b="0" i="1" spc="30" dirty="0">
                <a:solidFill>
                  <a:srgbClr val="585858"/>
                </a:solidFill>
                <a:latin typeface="Lato Thin"/>
                <a:cs typeface="Lato Thin"/>
              </a:rPr>
              <a:t>nothing</a:t>
            </a:r>
            <a:r>
              <a:rPr sz="2200" b="0" i="1" spc="-135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2200" b="0" i="1" spc="10" dirty="0">
                <a:solidFill>
                  <a:srgbClr val="585858"/>
                </a:solidFill>
                <a:latin typeface="Lato Thin"/>
                <a:cs typeface="Lato Thin"/>
              </a:rPr>
              <a:t>more,</a:t>
            </a:r>
            <a:r>
              <a:rPr sz="2200" b="0" i="1" spc="-155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2200" b="0" i="1" spc="25" dirty="0">
                <a:solidFill>
                  <a:srgbClr val="585858"/>
                </a:solidFill>
                <a:latin typeface="Lato Thin"/>
                <a:cs typeface="Lato Thin"/>
              </a:rPr>
              <a:t>makes</a:t>
            </a:r>
            <a:r>
              <a:rPr sz="2200" b="0" i="1" spc="-135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2200" b="0" i="1" spc="50" dirty="0">
                <a:solidFill>
                  <a:srgbClr val="585858"/>
                </a:solidFill>
                <a:latin typeface="Lato Thin"/>
                <a:cs typeface="Lato Thin"/>
              </a:rPr>
              <a:t>it</a:t>
            </a:r>
            <a:r>
              <a:rPr sz="2200" b="0" i="1" spc="-165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2200" b="0" i="1" spc="25" dirty="0">
                <a:solidFill>
                  <a:srgbClr val="585858"/>
                </a:solidFill>
                <a:latin typeface="Lato Thin"/>
                <a:cs typeface="Lato Thin"/>
              </a:rPr>
              <a:t>easier</a:t>
            </a:r>
            <a:r>
              <a:rPr sz="2200" b="0" i="1" spc="-140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2200" b="0" i="1" spc="-5" dirty="0">
                <a:solidFill>
                  <a:srgbClr val="585858"/>
                </a:solidFill>
                <a:latin typeface="Lato Thin"/>
                <a:cs typeface="Lato Thin"/>
              </a:rPr>
              <a:t>to</a:t>
            </a:r>
            <a:r>
              <a:rPr sz="2200" b="0" i="1" spc="-145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2200" b="0" i="1" spc="15" dirty="0">
                <a:solidFill>
                  <a:srgbClr val="585858"/>
                </a:solidFill>
                <a:latin typeface="Lato Thin"/>
                <a:cs typeface="Lato Thin"/>
              </a:rPr>
              <a:t>evolve  </a:t>
            </a:r>
            <a:r>
              <a:rPr sz="2200" b="0" i="1" spc="50" dirty="0">
                <a:solidFill>
                  <a:srgbClr val="585858"/>
                </a:solidFill>
                <a:latin typeface="Lato Thin"/>
                <a:cs typeface="Lato Thin"/>
              </a:rPr>
              <a:t>APIs</a:t>
            </a:r>
            <a:r>
              <a:rPr sz="2200" b="0" i="1" spc="-155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2200" b="0" i="1" spc="20" dirty="0">
                <a:solidFill>
                  <a:srgbClr val="585858"/>
                </a:solidFill>
                <a:latin typeface="Lato Thin"/>
                <a:cs typeface="Lato Thin"/>
              </a:rPr>
              <a:t>over</a:t>
            </a:r>
            <a:r>
              <a:rPr sz="2200" b="0" i="1" spc="-135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2200" b="0" i="1" spc="20" dirty="0">
                <a:solidFill>
                  <a:srgbClr val="585858"/>
                </a:solidFill>
                <a:latin typeface="Lato Thin"/>
                <a:cs typeface="Lato Thin"/>
              </a:rPr>
              <a:t>time,</a:t>
            </a:r>
            <a:r>
              <a:rPr sz="2200" b="0" i="1" spc="-150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2200" b="0" i="1" spc="25" dirty="0">
                <a:solidFill>
                  <a:srgbClr val="585858"/>
                </a:solidFill>
                <a:latin typeface="Lato Thin"/>
                <a:cs typeface="Lato Thin"/>
              </a:rPr>
              <a:t>and</a:t>
            </a:r>
            <a:r>
              <a:rPr sz="2200" b="0" i="1" spc="-130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2200" b="0" i="1" spc="15" dirty="0">
                <a:solidFill>
                  <a:srgbClr val="585858"/>
                </a:solidFill>
                <a:latin typeface="Lato Thin"/>
                <a:cs typeface="Lato Thin"/>
              </a:rPr>
              <a:t>enables</a:t>
            </a:r>
            <a:r>
              <a:rPr sz="2200" b="0" i="1" spc="-135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2200" b="0" i="1" spc="20" dirty="0">
                <a:solidFill>
                  <a:srgbClr val="585858"/>
                </a:solidFill>
                <a:latin typeface="Lato Thin"/>
                <a:cs typeface="Lato Thin"/>
              </a:rPr>
              <a:t>powerful</a:t>
            </a:r>
            <a:r>
              <a:rPr sz="2200" b="0" i="1" spc="-140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2200" b="0" i="1" spc="15" dirty="0">
                <a:solidFill>
                  <a:srgbClr val="585858"/>
                </a:solidFill>
                <a:latin typeface="Lato Thin"/>
                <a:cs typeface="Lato Thin"/>
              </a:rPr>
              <a:t>developer</a:t>
            </a:r>
            <a:r>
              <a:rPr sz="2200" b="0" i="1" spc="-120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2200" b="0" i="1" dirty="0">
                <a:solidFill>
                  <a:srgbClr val="585858"/>
                </a:solidFill>
                <a:latin typeface="Lato Thin"/>
                <a:cs typeface="Lato Thin"/>
              </a:rPr>
              <a:t>tools.</a:t>
            </a:r>
            <a:endParaRPr sz="2200">
              <a:latin typeface="Lato Thin"/>
              <a:cs typeface="Lato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0489"/>
            <a:ext cx="31921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Int</a:t>
            </a:r>
            <a:r>
              <a:rPr spc="30" dirty="0"/>
              <a:t>r</a:t>
            </a:r>
            <a:r>
              <a:rPr spc="55" dirty="0"/>
              <a:t>oduct</a:t>
            </a:r>
            <a:r>
              <a:rPr spc="10" dirty="0"/>
              <a:t>i</a:t>
            </a:r>
            <a:r>
              <a:rPr spc="-2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4923" y="2308986"/>
            <a:ext cx="7128509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marR="5080" indent="-330835">
              <a:lnSpc>
                <a:spcPct val="100000"/>
              </a:lnSpc>
              <a:spcBef>
                <a:spcPts val="95"/>
              </a:spcBef>
              <a:buChar char="-"/>
              <a:tabLst>
                <a:tab pos="342900" algn="l"/>
                <a:tab pos="343535" algn="l"/>
              </a:tabLst>
            </a:pPr>
            <a:r>
              <a:rPr sz="1600" b="0" spc="25" dirty="0">
                <a:solidFill>
                  <a:srgbClr val="585858"/>
                </a:solidFill>
                <a:latin typeface="Lato Light"/>
                <a:cs typeface="Lato Light"/>
              </a:rPr>
              <a:t>Created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by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Facebook</a:t>
            </a:r>
            <a:r>
              <a:rPr sz="1600" b="0" spc="-10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in</a:t>
            </a:r>
            <a:r>
              <a:rPr sz="1600" b="0" spc="-13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-5" dirty="0">
                <a:solidFill>
                  <a:srgbClr val="585858"/>
                </a:solidFill>
                <a:latin typeface="Lato Light"/>
                <a:cs typeface="Lato Light"/>
              </a:rPr>
              <a:t>2012</a:t>
            </a:r>
            <a:r>
              <a:rPr sz="1600" b="0" spc="-12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to</a:t>
            </a:r>
            <a:r>
              <a:rPr sz="1600" b="0" spc="-13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solve</a:t>
            </a:r>
            <a:r>
              <a:rPr sz="1600" b="0" spc="-8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i="1" spc="15" dirty="0">
                <a:solidFill>
                  <a:srgbClr val="585858"/>
                </a:solidFill>
                <a:latin typeface="Lato Thin"/>
                <a:cs typeface="Lato Thin"/>
              </a:rPr>
              <a:t>data</a:t>
            </a:r>
            <a:r>
              <a:rPr sz="1600" b="0" i="1" spc="-95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1600" b="0" i="1" spc="10" dirty="0">
                <a:solidFill>
                  <a:srgbClr val="585858"/>
                </a:solidFill>
                <a:latin typeface="Lato Thin"/>
                <a:cs typeface="Lato Thin"/>
              </a:rPr>
              <a:t>fetching</a:t>
            </a:r>
            <a:r>
              <a:rPr sz="1600" b="0" i="1" spc="-100" dirty="0">
                <a:solidFill>
                  <a:srgbClr val="585858"/>
                </a:solidFill>
                <a:latin typeface="Lato Thin"/>
                <a:cs typeface="Lato Thin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challenges</a:t>
            </a:r>
            <a:r>
              <a:rPr sz="1600" b="0" spc="-9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Lato Light"/>
                <a:cs typeface="Lato Light"/>
              </a:rPr>
              <a:t>on</a:t>
            </a:r>
            <a:r>
              <a:rPr sz="1600" b="0" spc="-12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5" dirty="0">
                <a:solidFill>
                  <a:srgbClr val="585858"/>
                </a:solidFill>
                <a:latin typeface="Lato Light"/>
                <a:cs typeface="Lato Light"/>
              </a:rPr>
              <a:t>their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5" dirty="0">
                <a:solidFill>
                  <a:srgbClr val="585858"/>
                </a:solidFill>
                <a:latin typeface="Lato Light"/>
                <a:cs typeface="Lato Light"/>
              </a:rPr>
              <a:t>native 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mobile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apps</a:t>
            </a:r>
            <a:endParaRPr sz="1600">
              <a:latin typeface="Lato Light"/>
              <a:cs typeface="Lato Light"/>
            </a:endParaRPr>
          </a:p>
          <a:p>
            <a:pPr marL="342900" indent="-330835">
              <a:lnSpc>
                <a:spcPct val="100000"/>
              </a:lnSpc>
              <a:buChar char="-"/>
              <a:tabLst>
                <a:tab pos="342900" algn="l"/>
                <a:tab pos="343535" algn="l"/>
              </a:tabLst>
            </a:pPr>
            <a:r>
              <a:rPr sz="1600" b="0" dirty="0">
                <a:solidFill>
                  <a:srgbClr val="585858"/>
                </a:solidFill>
                <a:latin typeface="Lato Light"/>
                <a:cs typeface="Lato Light"/>
              </a:rPr>
              <a:t>Open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sourced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in</a:t>
            </a:r>
            <a:r>
              <a:rPr sz="1600" b="0" spc="-13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-5" dirty="0">
                <a:solidFill>
                  <a:srgbClr val="585858"/>
                </a:solidFill>
                <a:latin typeface="Lato Light"/>
                <a:cs typeface="Lato Light"/>
              </a:rPr>
              <a:t>2015</a:t>
            </a:r>
            <a:endParaRPr sz="1600">
              <a:latin typeface="Lato Light"/>
              <a:cs typeface="Lato Light"/>
            </a:endParaRPr>
          </a:p>
          <a:p>
            <a:pPr marL="342900" indent="-330835">
              <a:lnSpc>
                <a:spcPct val="100000"/>
              </a:lnSpc>
              <a:buChar char="-"/>
              <a:tabLst>
                <a:tab pos="342900" algn="l"/>
                <a:tab pos="343535" algn="l"/>
              </a:tabLst>
            </a:pP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Language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agnostic</a:t>
            </a:r>
            <a:endParaRPr sz="1600">
              <a:latin typeface="Lato Light"/>
              <a:cs typeface="Lato Light"/>
            </a:endParaRPr>
          </a:p>
          <a:p>
            <a:pPr marL="342900" indent="-330835">
              <a:lnSpc>
                <a:spcPct val="100000"/>
              </a:lnSpc>
              <a:buFont typeface="Lato Light"/>
              <a:buChar char="-"/>
              <a:tabLst>
                <a:tab pos="342900" algn="l"/>
                <a:tab pos="343535" algn="l"/>
              </a:tabLst>
            </a:pPr>
            <a:r>
              <a:rPr sz="1600" b="1" spc="15" dirty="0">
                <a:solidFill>
                  <a:srgbClr val="585858"/>
                </a:solidFill>
                <a:latin typeface="Lato"/>
                <a:cs typeface="Lato"/>
              </a:rPr>
              <a:t>Alternative</a:t>
            </a:r>
            <a:r>
              <a:rPr sz="1600" b="1" spc="-50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ato"/>
                <a:cs typeface="Lato"/>
              </a:rPr>
              <a:t>to</a:t>
            </a:r>
            <a:r>
              <a:rPr sz="1600" b="1" spc="-50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Lato"/>
                <a:cs typeface="Lato"/>
              </a:rPr>
              <a:t>REST</a:t>
            </a:r>
            <a:r>
              <a:rPr sz="1600" b="1" spc="-70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1" spc="10" dirty="0">
                <a:solidFill>
                  <a:srgbClr val="585858"/>
                </a:solidFill>
                <a:latin typeface="Lato"/>
                <a:cs typeface="Lato"/>
              </a:rPr>
              <a:t>architecture</a:t>
            </a:r>
            <a:r>
              <a:rPr sz="1600" b="1" spc="-35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1" spc="5" dirty="0">
                <a:solidFill>
                  <a:srgbClr val="585858"/>
                </a:solidFill>
                <a:latin typeface="Lato"/>
                <a:cs typeface="Lato"/>
              </a:rPr>
              <a:t>style</a:t>
            </a:r>
            <a:r>
              <a:rPr sz="1600" b="1" spc="-70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ato"/>
                <a:cs typeface="Lato"/>
              </a:rPr>
              <a:t>to</a:t>
            </a:r>
            <a:r>
              <a:rPr sz="1600" b="1" spc="-50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1" dirty="0">
                <a:solidFill>
                  <a:srgbClr val="585858"/>
                </a:solidFill>
                <a:latin typeface="Lato"/>
                <a:cs typeface="Lato"/>
              </a:rPr>
              <a:t>design</a:t>
            </a:r>
            <a:r>
              <a:rPr sz="1600" b="1" spc="-75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1" spc="10" dirty="0">
                <a:solidFill>
                  <a:srgbClr val="585858"/>
                </a:solidFill>
                <a:latin typeface="Lato"/>
                <a:cs typeface="Lato"/>
              </a:rPr>
              <a:t>APIs</a:t>
            </a:r>
            <a:endParaRPr sz="1600">
              <a:latin typeface="Lato"/>
              <a:cs typeface="Lato"/>
            </a:endParaRPr>
          </a:p>
          <a:p>
            <a:pPr marL="342900" indent="-330835">
              <a:lnSpc>
                <a:spcPct val="100000"/>
              </a:lnSpc>
              <a:buChar char="-"/>
              <a:tabLst>
                <a:tab pos="342900" algn="l"/>
                <a:tab pos="343535" algn="l"/>
              </a:tabLst>
            </a:pP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Used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in</a:t>
            </a:r>
            <a:r>
              <a:rPr sz="1600" b="0" spc="-13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production</a:t>
            </a:r>
            <a:r>
              <a:rPr sz="1600" b="0" spc="-8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by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big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companies</a:t>
            </a:r>
            <a:r>
              <a:rPr sz="1600" b="0" spc="-8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45" dirty="0">
                <a:solidFill>
                  <a:srgbClr val="585858"/>
                </a:solidFill>
                <a:latin typeface="Lato Light"/>
                <a:cs typeface="Lato Light"/>
              </a:rPr>
              <a:t>like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GitHub,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Facebook,</a:t>
            </a:r>
            <a:r>
              <a:rPr sz="1600" b="0" spc="-10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Paypal..</a:t>
            </a:r>
            <a:endParaRPr sz="1600">
              <a:latin typeface="Lato Light"/>
              <a:cs typeface="La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0489"/>
            <a:ext cx="59455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Who </a:t>
            </a:r>
            <a:r>
              <a:rPr spc="-175" dirty="0"/>
              <a:t>is </a:t>
            </a:r>
            <a:r>
              <a:rPr spc="-50" dirty="0"/>
              <a:t>using</a:t>
            </a:r>
            <a:r>
              <a:rPr spc="-484" dirty="0"/>
              <a:t> </a:t>
            </a:r>
            <a:r>
              <a:rPr spc="-105" dirty="0"/>
              <a:t>GraphQL?</a:t>
            </a:r>
          </a:p>
        </p:txBody>
      </p:sp>
      <p:sp>
        <p:nvSpPr>
          <p:cNvPr id="3" name="object 3"/>
          <p:cNvSpPr/>
          <p:nvPr/>
        </p:nvSpPr>
        <p:spPr>
          <a:xfrm>
            <a:off x="4251959" y="2634995"/>
            <a:ext cx="2371343" cy="295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683" y="2702051"/>
            <a:ext cx="876300" cy="87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3283" y="2421635"/>
            <a:ext cx="722376" cy="722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29502" y="4627879"/>
            <a:ext cx="2390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See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300" b="1" u="heavy" spc="-5" dirty="0">
                <a:solidFill>
                  <a:srgbClr val="1C3678"/>
                </a:solidFill>
                <a:uFill>
                  <a:solidFill>
                    <a:srgbClr val="1C3678"/>
                  </a:solidFill>
                </a:uFill>
                <a:latin typeface="Arial"/>
                <a:cs typeface="Arial"/>
                <a:hlinkClick r:id="rId5"/>
              </a:rPr>
              <a:t>https://graphql.org/users/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79291" y="3523488"/>
            <a:ext cx="1030224" cy="1030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3304" y="3517391"/>
            <a:ext cx="2071116" cy="5059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3688" y="3313176"/>
            <a:ext cx="800100" cy="800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191" y="4096511"/>
            <a:ext cx="1944624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0489"/>
            <a:ext cx="38061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Core</a:t>
            </a:r>
            <a:r>
              <a:rPr spc="-225" dirty="0"/>
              <a:t> </a:t>
            </a:r>
            <a:r>
              <a:rPr spc="5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2543" y="2566289"/>
            <a:ext cx="7242809" cy="18097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640"/>
              </a:spcBef>
              <a:buFont typeface="Arial"/>
              <a:buChar char="-"/>
              <a:tabLst>
                <a:tab pos="335280" algn="l"/>
                <a:tab pos="335915" algn="l"/>
              </a:tabLst>
            </a:pPr>
            <a:r>
              <a:rPr sz="1500" b="1" spc="-5" dirty="0">
                <a:solidFill>
                  <a:srgbClr val="172A39"/>
                </a:solidFill>
                <a:latin typeface="Arial"/>
                <a:cs typeface="Arial"/>
              </a:rPr>
              <a:t>Schema: </a:t>
            </a:r>
            <a:r>
              <a:rPr sz="1500" spc="-5" dirty="0">
                <a:solidFill>
                  <a:srgbClr val="172A39"/>
                </a:solidFill>
                <a:latin typeface="Arial"/>
                <a:cs typeface="Arial"/>
              </a:rPr>
              <a:t>defines </a:t>
            </a: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the </a:t>
            </a:r>
            <a:r>
              <a:rPr sz="1500" spc="-5" dirty="0">
                <a:solidFill>
                  <a:srgbClr val="172A39"/>
                </a:solidFill>
                <a:latin typeface="Arial"/>
                <a:cs typeface="Arial"/>
              </a:rPr>
              <a:t>API structure/contract </a:t>
            </a: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itself - </a:t>
            </a:r>
            <a:r>
              <a:rPr sz="1500" i="1" spc="-5" dirty="0">
                <a:solidFill>
                  <a:srgbClr val="172A39"/>
                </a:solidFill>
                <a:latin typeface="Arial"/>
                <a:cs typeface="Arial"/>
              </a:rPr>
              <a:t>Core</a:t>
            </a:r>
            <a:r>
              <a:rPr sz="1500" i="1" spc="-50" dirty="0">
                <a:solidFill>
                  <a:srgbClr val="172A39"/>
                </a:solidFill>
                <a:latin typeface="Arial"/>
                <a:cs typeface="Arial"/>
              </a:rPr>
              <a:t> </a:t>
            </a:r>
            <a:r>
              <a:rPr sz="1500" i="1" dirty="0">
                <a:solidFill>
                  <a:srgbClr val="172A39"/>
                </a:solidFill>
                <a:latin typeface="Arial"/>
                <a:cs typeface="Arial"/>
              </a:rPr>
              <a:t>concept</a:t>
            </a:r>
            <a:endParaRPr sz="1500">
              <a:latin typeface="Arial"/>
              <a:cs typeface="Arial"/>
            </a:endParaRPr>
          </a:p>
          <a:p>
            <a:pPr marL="793115" lvl="1" indent="-323850">
              <a:lnSpc>
                <a:spcPct val="100000"/>
              </a:lnSpc>
              <a:spcBef>
                <a:spcPts val="540"/>
              </a:spcBef>
              <a:buFont typeface="Arial"/>
              <a:buChar char="-"/>
              <a:tabLst>
                <a:tab pos="793115" algn="l"/>
                <a:tab pos="793750" algn="l"/>
              </a:tabLst>
            </a:pPr>
            <a:r>
              <a:rPr sz="1500" b="1" spc="-15" dirty="0">
                <a:solidFill>
                  <a:srgbClr val="172A39"/>
                </a:solidFill>
                <a:latin typeface="Arial"/>
                <a:cs typeface="Arial"/>
              </a:rPr>
              <a:t>Type</a:t>
            </a:r>
            <a:r>
              <a:rPr sz="1500" spc="-15" dirty="0">
                <a:solidFill>
                  <a:srgbClr val="172A39"/>
                </a:solidFill>
                <a:latin typeface="Arial"/>
                <a:cs typeface="Arial"/>
              </a:rPr>
              <a:t>: </a:t>
            </a: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definition of </a:t>
            </a:r>
            <a:r>
              <a:rPr sz="1500" spc="-5" dirty="0">
                <a:solidFill>
                  <a:srgbClr val="172A39"/>
                </a:solidFill>
                <a:latin typeface="Arial"/>
                <a:cs typeface="Arial"/>
              </a:rPr>
              <a:t>a </a:t>
            </a: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model (Person, </a:t>
            </a:r>
            <a:r>
              <a:rPr sz="1500" spc="-5" dirty="0">
                <a:solidFill>
                  <a:srgbClr val="172A39"/>
                </a:solidFill>
                <a:latin typeface="Arial"/>
                <a:cs typeface="Arial"/>
              </a:rPr>
              <a:t>Band,</a:t>
            </a:r>
            <a:r>
              <a:rPr sz="1500" spc="-50" dirty="0">
                <a:solidFill>
                  <a:srgbClr val="172A3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Document..)</a:t>
            </a:r>
            <a:endParaRPr sz="1500">
              <a:latin typeface="Arial"/>
              <a:cs typeface="Arial"/>
            </a:endParaRPr>
          </a:p>
          <a:p>
            <a:pPr marL="1250315" marR="5080" indent="-323215">
              <a:lnSpc>
                <a:spcPct val="130000"/>
              </a:lnSpc>
              <a:tabLst>
                <a:tab pos="1250315" algn="l"/>
              </a:tabLst>
            </a:pP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-	</a:t>
            </a:r>
            <a:r>
              <a:rPr sz="1500" b="1" spc="-5" dirty="0">
                <a:solidFill>
                  <a:srgbClr val="172A39"/>
                </a:solidFill>
                <a:latin typeface="Arial"/>
                <a:cs typeface="Arial"/>
              </a:rPr>
              <a:t>Scalar </a:t>
            </a:r>
            <a:r>
              <a:rPr sz="1500" spc="-5" dirty="0">
                <a:solidFill>
                  <a:srgbClr val="172A39"/>
                </a:solidFill>
                <a:latin typeface="Arial"/>
                <a:cs typeface="Arial"/>
              </a:rPr>
              <a:t>types </a:t>
            </a: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(default): Int, Float, </a:t>
            </a:r>
            <a:r>
              <a:rPr sz="1500" spc="-5" dirty="0">
                <a:solidFill>
                  <a:srgbClr val="172A39"/>
                </a:solidFill>
                <a:latin typeface="Arial"/>
                <a:cs typeface="Arial"/>
              </a:rPr>
              <a:t>Boolean, </a:t>
            </a: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String, ID </a:t>
            </a:r>
            <a:r>
              <a:rPr sz="1500" spc="-5" dirty="0">
                <a:solidFill>
                  <a:srgbClr val="172A39"/>
                </a:solidFill>
                <a:latin typeface="Arial"/>
                <a:cs typeface="Arial"/>
              </a:rPr>
              <a:t>and </a:t>
            </a: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custom scalar  </a:t>
            </a:r>
            <a:r>
              <a:rPr sz="1500" spc="-5" dirty="0">
                <a:solidFill>
                  <a:srgbClr val="172A39"/>
                </a:solidFill>
                <a:latin typeface="Arial"/>
                <a:cs typeface="Arial"/>
              </a:rPr>
              <a:t>types</a:t>
            </a:r>
            <a:endParaRPr sz="1500">
              <a:latin typeface="Arial"/>
              <a:cs typeface="Arial"/>
            </a:endParaRPr>
          </a:p>
          <a:p>
            <a:pPr marL="793115" lvl="1" indent="-323850">
              <a:lnSpc>
                <a:spcPct val="100000"/>
              </a:lnSpc>
              <a:spcBef>
                <a:spcPts val="545"/>
              </a:spcBef>
              <a:buFont typeface="Arial"/>
              <a:buChar char="-"/>
              <a:tabLst>
                <a:tab pos="793115" algn="l"/>
                <a:tab pos="793750" algn="l"/>
              </a:tabLst>
            </a:pPr>
            <a:r>
              <a:rPr sz="1500" b="1" spc="-15" dirty="0">
                <a:solidFill>
                  <a:srgbClr val="172A39"/>
                </a:solidFill>
                <a:latin typeface="Arial"/>
                <a:cs typeface="Arial"/>
              </a:rPr>
              <a:t>Query</a:t>
            </a:r>
            <a:r>
              <a:rPr sz="1500" spc="-15" dirty="0">
                <a:solidFill>
                  <a:srgbClr val="172A39"/>
                </a:solidFill>
                <a:latin typeface="Arial"/>
                <a:cs typeface="Arial"/>
              </a:rPr>
              <a:t>: </a:t>
            </a: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definitions to query data</a:t>
            </a:r>
            <a:r>
              <a:rPr sz="1500" spc="-15" dirty="0">
                <a:solidFill>
                  <a:srgbClr val="172A3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(fetch)</a:t>
            </a:r>
            <a:endParaRPr sz="1500">
              <a:latin typeface="Arial"/>
              <a:cs typeface="Arial"/>
            </a:endParaRPr>
          </a:p>
          <a:p>
            <a:pPr marL="793115" lvl="1" indent="-323850">
              <a:lnSpc>
                <a:spcPct val="100000"/>
              </a:lnSpc>
              <a:spcBef>
                <a:spcPts val="540"/>
              </a:spcBef>
              <a:buFont typeface="Arial"/>
              <a:buChar char="-"/>
              <a:tabLst>
                <a:tab pos="793115" algn="l"/>
                <a:tab pos="793750" algn="l"/>
              </a:tabLst>
            </a:pPr>
            <a:r>
              <a:rPr sz="1500" b="1" spc="-5" dirty="0">
                <a:solidFill>
                  <a:srgbClr val="172A39"/>
                </a:solidFill>
                <a:latin typeface="Arial"/>
                <a:cs typeface="Arial"/>
              </a:rPr>
              <a:t>Mutation</a:t>
            </a:r>
            <a:r>
              <a:rPr sz="1500" spc="-5" dirty="0">
                <a:solidFill>
                  <a:srgbClr val="172A39"/>
                </a:solidFill>
                <a:latin typeface="Arial"/>
                <a:cs typeface="Arial"/>
              </a:rPr>
              <a:t>: </a:t>
            </a: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definition to mutate </a:t>
            </a:r>
            <a:r>
              <a:rPr sz="1500" spc="-5" dirty="0">
                <a:solidFill>
                  <a:srgbClr val="172A39"/>
                </a:solidFill>
                <a:latin typeface="Arial"/>
                <a:cs typeface="Arial"/>
              </a:rPr>
              <a:t>data </a:t>
            </a: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(create, update,</a:t>
            </a:r>
            <a:r>
              <a:rPr sz="1500" spc="-155" dirty="0">
                <a:solidFill>
                  <a:srgbClr val="172A3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delete..)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0489"/>
            <a:ext cx="59880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Four </a:t>
            </a:r>
            <a:r>
              <a:rPr spc="65" dirty="0"/>
              <a:t>important</a:t>
            </a:r>
            <a:r>
              <a:rPr spc="-290" dirty="0"/>
              <a:t> </a:t>
            </a:r>
            <a:r>
              <a:rPr spc="10" dirty="0"/>
              <a:t>aspects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2543" y="2566289"/>
            <a:ext cx="6014720" cy="12147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640"/>
              </a:spcBef>
              <a:buFont typeface="Arial"/>
              <a:buChar char="-"/>
              <a:tabLst>
                <a:tab pos="335280" algn="l"/>
                <a:tab pos="335915" algn="l"/>
              </a:tabLst>
            </a:pPr>
            <a:r>
              <a:rPr sz="1500" b="1" spc="-5" dirty="0">
                <a:solidFill>
                  <a:srgbClr val="172A39"/>
                </a:solidFill>
                <a:latin typeface="Arial"/>
                <a:cs typeface="Arial"/>
              </a:rPr>
              <a:t>Specification: </a:t>
            </a:r>
            <a:r>
              <a:rPr sz="1500" spc="-5" dirty="0">
                <a:solidFill>
                  <a:srgbClr val="172A39"/>
                </a:solidFill>
                <a:latin typeface="Arial"/>
                <a:cs typeface="Arial"/>
              </a:rPr>
              <a:t>schema </a:t>
            </a: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specifies the </a:t>
            </a:r>
            <a:r>
              <a:rPr sz="1500" spc="-5" dirty="0">
                <a:solidFill>
                  <a:srgbClr val="172A39"/>
                </a:solidFill>
                <a:latin typeface="Arial"/>
                <a:cs typeface="Arial"/>
              </a:rPr>
              <a:t>API</a:t>
            </a:r>
            <a:r>
              <a:rPr sz="1500" spc="-85" dirty="0">
                <a:solidFill>
                  <a:srgbClr val="172A39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172A39"/>
                </a:solidFill>
                <a:latin typeface="Arial"/>
                <a:cs typeface="Arial"/>
              </a:rPr>
              <a:t>contract.</a:t>
            </a:r>
            <a:endParaRPr sz="1500">
              <a:latin typeface="Arial"/>
              <a:cs typeface="Arial"/>
            </a:endParaRPr>
          </a:p>
          <a:p>
            <a:pPr marL="335280" indent="-323215">
              <a:lnSpc>
                <a:spcPct val="100000"/>
              </a:lnSpc>
              <a:spcBef>
                <a:spcPts val="540"/>
              </a:spcBef>
              <a:buFont typeface="Arial"/>
              <a:buChar char="-"/>
              <a:tabLst>
                <a:tab pos="335280" algn="l"/>
                <a:tab pos="335915" algn="l"/>
              </a:tabLst>
            </a:pPr>
            <a:r>
              <a:rPr sz="1500" b="1" spc="-5" dirty="0">
                <a:solidFill>
                  <a:srgbClr val="172A39"/>
                </a:solidFill>
                <a:latin typeface="Arial"/>
                <a:cs typeface="Arial"/>
              </a:rPr>
              <a:t>Strongly </a:t>
            </a:r>
            <a:r>
              <a:rPr sz="1500" b="1" spc="-15" dirty="0">
                <a:solidFill>
                  <a:srgbClr val="172A39"/>
                </a:solidFill>
                <a:latin typeface="Arial"/>
                <a:cs typeface="Arial"/>
              </a:rPr>
              <a:t>Typed</a:t>
            </a:r>
            <a:r>
              <a:rPr sz="1500" spc="-15" dirty="0">
                <a:solidFill>
                  <a:srgbClr val="172A39"/>
                </a:solidFill>
                <a:latin typeface="Arial"/>
                <a:cs typeface="Arial"/>
              </a:rPr>
              <a:t>: </a:t>
            </a:r>
            <a:r>
              <a:rPr sz="1500" spc="-5" dirty="0">
                <a:solidFill>
                  <a:srgbClr val="172A39"/>
                </a:solidFill>
                <a:latin typeface="Arial"/>
                <a:cs typeface="Arial"/>
              </a:rPr>
              <a:t>all types and </a:t>
            </a: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relationships </a:t>
            </a:r>
            <a:r>
              <a:rPr sz="1500" spc="-5" dirty="0">
                <a:solidFill>
                  <a:srgbClr val="172A39"/>
                </a:solidFill>
                <a:latin typeface="Arial"/>
                <a:cs typeface="Arial"/>
              </a:rPr>
              <a:t>are defined in</a:t>
            </a:r>
            <a:r>
              <a:rPr sz="1500" spc="80" dirty="0">
                <a:solidFill>
                  <a:srgbClr val="172A39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172A39"/>
                </a:solidFill>
                <a:latin typeface="Arial"/>
                <a:cs typeface="Arial"/>
              </a:rPr>
              <a:t>schema.</a:t>
            </a:r>
            <a:endParaRPr sz="1500">
              <a:latin typeface="Arial"/>
              <a:cs typeface="Arial"/>
            </a:endParaRPr>
          </a:p>
          <a:p>
            <a:pPr marL="335280" indent="-323215">
              <a:lnSpc>
                <a:spcPct val="100000"/>
              </a:lnSpc>
              <a:spcBef>
                <a:spcPts val="540"/>
              </a:spcBef>
              <a:buFont typeface="Arial"/>
              <a:buChar char="-"/>
              <a:tabLst>
                <a:tab pos="335280" algn="l"/>
                <a:tab pos="335915" algn="l"/>
              </a:tabLst>
            </a:pPr>
            <a:r>
              <a:rPr sz="1500" b="1" spc="-5" dirty="0">
                <a:solidFill>
                  <a:srgbClr val="172A39"/>
                </a:solidFill>
                <a:latin typeface="Arial"/>
                <a:cs typeface="Arial"/>
              </a:rPr>
              <a:t>Introspective</a:t>
            </a:r>
            <a:r>
              <a:rPr sz="1500" spc="-5" dirty="0">
                <a:solidFill>
                  <a:srgbClr val="172A39"/>
                </a:solidFill>
                <a:latin typeface="Arial"/>
                <a:cs typeface="Arial"/>
              </a:rPr>
              <a:t>: client can query </a:t>
            </a: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details </a:t>
            </a:r>
            <a:r>
              <a:rPr sz="1500" spc="-5" dirty="0">
                <a:solidFill>
                  <a:srgbClr val="172A39"/>
                </a:solidFill>
                <a:latin typeface="Arial"/>
                <a:cs typeface="Arial"/>
              </a:rPr>
              <a:t>about </a:t>
            </a: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the</a:t>
            </a:r>
            <a:r>
              <a:rPr sz="1500" spc="-75" dirty="0">
                <a:solidFill>
                  <a:srgbClr val="172A39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172A39"/>
                </a:solidFill>
                <a:latin typeface="Arial"/>
                <a:cs typeface="Arial"/>
              </a:rPr>
              <a:t>schema.</a:t>
            </a:r>
            <a:endParaRPr sz="1500">
              <a:latin typeface="Arial"/>
              <a:cs typeface="Arial"/>
            </a:endParaRPr>
          </a:p>
          <a:p>
            <a:pPr marL="335280" indent="-323215">
              <a:lnSpc>
                <a:spcPct val="100000"/>
              </a:lnSpc>
              <a:spcBef>
                <a:spcPts val="540"/>
              </a:spcBef>
              <a:buFont typeface="Arial"/>
              <a:buChar char="-"/>
              <a:tabLst>
                <a:tab pos="335280" algn="l"/>
                <a:tab pos="335915" algn="l"/>
              </a:tabLst>
            </a:pPr>
            <a:r>
              <a:rPr sz="1500" b="1" dirty="0">
                <a:solidFill>
                  <a:srgbClr val="172A39"/>
                </a:solidFill>
                <a:latin typeface="Arial"/>
                <a:cs typeface="Arial"/>
              </a:rPr>
              <a:t>Hierarchical</a:t>
            </a: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: </a:t>
            </a:r>
            <a:r>
              <a:rPr sz="1500" spc="-5" dirty="0">
                <a:solidFill>
                  <a:srgbClr val="172A39"/>
                </a:solidFill>
                <a:latin typeface="Arial"/>
                <a:cs typeface="Arial"/>
              </a:rPr>
              <a:t>query </a:t>
            </a: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and response </a:t>
            </a:r>
            <a:r>
              <a:rPr sz="1500" spc="-10" dirty="0">
                <a:solidFill>
                  <a:srgbClr val="172A39"/>
                </a:solidFill>
                <a:latin typeface="Arial"/>
                <a:cs typeface="Arial"/>
              </a:rPr>
              <a:t>have </a:t>
            </a: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same</a:t>
            </a:r>
            <a:r>
              <a:rPr sz="1500" spc="-95" dirty="0">
                <a:solidFill>
                  <a:srgbClr val="172A3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structure.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31" y="1384502"/>
            <a:ext cx="3451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30" dirty="0">
                <a:solidFill>
                  <a:srgbClr val="1A1A1A"/>
                </a:solidFill>
                <a:latin typeface="Arial"/>
                <a:cs typeface="Arial"/>
              </a:rPr>
              <a:t>Schema</a:t>
            </a:r>
            <a:r>
              <a:rPr sz="3200" b="1" spc="-17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3200" spc="90" dirty="0">
                <a:solidFill>
                  <a:srgbClr val="1A1A1A"/>
                </a:solidFill>
                <a:latin typeface="Arial"/>
                <a:cs typeface="Arial"/>
              </a:rPr>
              <a:t>definition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2543" y="2305939"/>
            <a:ext cx="241617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5080" indent="-323215" algn="just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172A39"/>
                </a:solidFill>
                <a:latin typeface="Arial"/>
                <a:cs typeface="Arial"/>
              </a:rPr>
              <a:t>- </a:t>
            </a:r>
            <a:r>
              <a:rPr sz="1500" spc="-5" dirty="0">
                <a:solidFill>
                  <a:srgbClr val="172A39"/>
                </a:solidFill>
                <a:latin typeface="Arial"/>
                <a:cs typeface="Arial"/>
              </a:rPr>
              <a:t>To define a </a:t>
            </a:r>
            <a:r>
              <a:rPr sz="1500" b="1" spc="-5" dirty="0">
                <a:solidFill>
                  <a:srgbClr val="172A39"/>
                </a:solidFill>
                <a:latin typeface="Arial"/>
                <a:cs typeface="Arial"/>
              </a:rPr>
              <a:t>schema </a:t>
            </a:r>
            <a:r>
              <a:rPr sz="1500" spc="-10" dirty="0">
                <a:solidFill>
                  <a:srgbClr val="172A39"/>
                </a:solidFill>
                <a:latin typeface="Arial"/>
                <a:cs typeface="Arial"/>
              </a:rPr>
              <a:t>we  </a:t>
            </a:r>
            <a:r>
              <a:rPr sz="1500" spc="-5" dirty="0">
                <a:solidFill>
                  <a:srgbClr val="172A39"/>
                </a:solidFill>
                <a:latin typeface="Arial"/>
                <a:cs typeface="Arial"/>
              </a:rPr>
              <a:t>use a </a:t>
            </a:r>
            <a:r>
              <a:rPr sz="1500" i="1" spc="-5" dirty="0">
                <a:solidFill>
                  <a:srgbClr val="172A39"/>
                </a:solidFill>
                <a:latin typeface="Arial"/>
                <a:cs typeface="Arial"/>
              </a:rPr>
              <a:t>Schema</a:t>
            </a:r>
            <a:r>
              <a:rPr sz="1500" i="1" spc="-65" dirty="0">
                <a:solidFill>
                  <a:srgbClr val="172A39"/>
                </a:solidFill>
                <a:latin typeface="Arial"/>
                <a:cs typeface="Arial"/>
              </a:rPr>
              <a:t> </a:t>
            </a:r>
            <a:r>
              <a:rPr sz="1500" i="1" dirty="0">
                <a:solidFill>
                  <a:srgbClr val="172A39"/>
                </a:solidFill>
                <a:latin typeface="Arial"/>
                <a:cs typeface="Arial"/>
              </a:rPr>
              <a:t>Definition  Language</a:t>
            </a:r>
            <a:r>
              <a:rPr sz="1500" i="1" spc="-30" dirty="0">
                <a:solidFill>
                  <a:srgbClr val="172A39"/>
                </a:solidFill>
                <a:latin typeface="Arial"/>
                <a:cs typeface="Arial"/>
              </a:rPr>
              <a:t> </a:t>
            </a:r>
            <a:r>
              <a:rPr sz="1500" i="1" spc="-5" dirty="0">
                <a:solidFill>
                  <a:srgbClr val="172A39"/>
                </a:solidFill>
                <a:latin typeface="Arial"/>
                <a:cs typeface="Arial"/>
              </a:rPr>
              <a:t>(SDL)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0376" y="2231135"/>
            <a:ext cx="4600956" cy="2759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431" y="1384502"/>
            <a:ext cx="31184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5" dirty="0"/>
              <a:t>Operation</a:t>
            </a:r>
            <a:r>
              <a:rPr sz="3200" spc="-195" dirty="0"/>
              <a:t> </a:t>
            </a:r>
            <a:r>
              <a:rPr sz="3200" b="0" spc="114" dirty="0">
                <a:latin typeface="Arial"/>
                <a:cs typeface="Arial"/>
              </a:rPr>
              <a:t>types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There are </a:t>
            </a:r>
            <a:r>
              <a:rPr b="1" spc="-5" dirty="0">
                <a:latin typeface="Arial"/>
                <a:cs typeface="Arial"/>
              </a:rPr>
              <a:t>three </a:t>
            </a:r>
            <a:r>
              <a:rPr spc="-5" dirty="0"/>
              <a:t>types </a:t>
            </a:r>
            <a:r>
              <a:rPr dirty="0"/>
              <a:t>of operations </a:t>
            </a:r>
            <a:r>
              <a:rPr spc="-5" dirty="0"/>
              <a:t>in a </a:t>
            </a:r>
            <a:r>
              <a:rPr dirty="0"/>
              <a:t>GraphQL</a:t>
            </a:r>
            <a:r>
              <a:rPr spc="-60" dirty="0"/>
              <a:t> </a:t>
            </a:r>
            <a:r>
              <a:rPr spc="-5" dirty="0"/>
              <a:t>service:</a:t>
            </a:r>
          </a:p>
          <a:p>
            <a:pPr marL="496570" indent="-323850">
              <a:lnSpc>
                <a:spcPct val="100000"/>
              </a:lnSpc>
              <a:buChar char="-"/>
              <a:tabLst>
                <a:tab pos="496570" algn="l"/>
                <a:tab pos="497205" algn="l"/>
              </a:tabLst>
            </a:pPr>
            <a:r>
              <a:rPr spc="-5" dirty="0"/>
              <a:t>Query: a </a:t>
            </a:r>
            <a:r>
              <a:rPr dirty="0"/>
              <a:t>read-only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fetch</a:t>
            </a:r>
          </a:p>
          <a:p>
            <a:pPr marL="496570" indent="-323850">
              <a:lnSpc>
                <a:spcPct val="100000"/>
              </a:lnSpc>
              <a:buChar char="-"/>
              <a:tabLst>
                <a:tab pos="496570" algn="l"/>
                <a:tab pos="497205" algn="l"/>
              </a:tabLst>
            </a:pPr>
            <a:r>
              <a:rPr dirty="0"/>
              <a:t>Mutation: a </a:t>
            </a:r>
            <a:r>
              <a:rPr i="1" spc="-5" dirty="0">
                <a:latin typeface="Arial"/>
                <a:cs typeface="Arial"/>
              </a:rPr>
              <a:t>write </a:t>
            </a:r>
            <a:r>
              <a:rPr spc="-5" dirty="0"/>
              <a:t>followed </a:t>
            </a:r>
            <a:r>
              <a:rPr dirty="0"/>
              <a:t>by a</a:t>
            </a:r>
            <a:r>
              <a:rPr spc="-40" dirty="0"/>
              <a:t> </a:t>
            </a:r>
            <a:r>
              <a:rPr i="1" dirty="0">
                <a:latin typeface="Arial"/>
                <a:cs typeface="Arial"/>
              </a:rPr>
              <a:t>fetch</a:t>
            </a:r>
          </a:p>
          <a:p>
            <a:pPr marL="496570" marR="5080" indent="-323850">
              <a:lnSpc>
                <a:spcPct val="100000"/>
              </a:lnSpc>
              <a:buChar char="-"/>
              <a:tabLst>
                <a:tab pos="496570" algn="l"/>
                <a:tab pos="497205" algn="l"/>
              </a:tabLst>
            </a:pPr>
            <a:r>
              <a:rPr spc="-5" dirty="0"/>
              <a:t>Subscription: a long</a:t>
            </a:r>
            <a:r>
              <a:rPr spc="-5" dirty="0">
                <a:latin typeface="Trebuchet MS"/>
                <a:cs typeface="Trebuchet MS"/>
              </a:rPr>
              <a:t>‐</a:t>
            </a:r>
            <a:r>
              <a:rPr spc="-5" dirty="0"/>
              <a:t>lived </a:t>
            </a:r>
            <a:r>
              <a:rPr dirty="0"/>
              <a:t>request that fetches </a:t>
            </a:r>
            <a:r>
              <a:rPr spc="-5" dirty="0"/>
              <a:t>data in </a:t>
            </a:r>
            <a:r>
              <a:rPr dirty="0"/>
              <a:t>response to source  </a:t>
            </a:r>
            <a:r>
              <a:rPr spc="-5" dirty="0"/>
              <a:t>events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367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692</Words>
  <Application>Microsoft Office PowerPoint</Application>
  <PresentationFormat>On-screen Show (16:9)</PresentationFormat>
  <Paragraphs>101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Lato</vt:lpstr>
      <vt:lpstr>Lato Light</vt:lpstr>
      <vt:lpstr>Lato Thin</vt:lpstr>
      <vt:lpstr>Trebuchet MS</vt:lpstr>
      <vt:lpstr>Office Theme</vt:lpstr>
      <vt:lpstr>GraphQL</vt:lpstr>
      <vt:lpstr>Agenda</vt:lpstr>
      <vt:lpstr>Introduction</vt:lpstr>
      <vt:lpstr>Introduction</vt:lpstr>
      <vt:lpstr>Who is using GraphQL?</vt:lpstr>
      <vt:lpstr>Core Concepts</vt:lpstr>
      <vt:lpstr>Four important aspects</vt:lpstr>
      <vt:lpstr>PowerPoint Presentation</vt:lpstr>
      <vt:lpstr>Operation types</vt:lpstr>
      <vt:lpstr>Query operation type - github graphQL API</vt:lpstr>
      <vt:lpstr>Mutation operation type - github graphQL API</vt:lpstr>
      <vt:lpstr>Subscription operation type</vt:lpstr>
      <vt:lpstr>PowerPoint Presentation</vt:lpstr>
      <vt:lpstr>USE CASE:</vt:lpstr>
      <vt:lpstr>REST way to fetch data</vt:lpstr>
      <vt:lpstr>REST way to fetch data</vt:lpstr>
      <vt:lpstr>REST way to fetch data</vt:lpstr>
      <vt:lpstr>GraphQL: Fetch only data you want</vt:lpstr>
      <vt:lpstr>REST vs GraphQL</vt:lpstr>
      <vt:lpstr>REST vs GraphQL</vt:lpstr>
      <vt:lpstr>Architecture use cases</vt:lpstr>
      <vt:lpstr>Architecture use cases</vt:lpstr>
      <vt:lpstr>Architecture use cases</vt:lpstr>
      <vt:lpstr>Architecture use cases</vt:lpstr>
      <vt:lpstr>Demo</vt:lpstr>
      <vt:lpstr>Tools &amp; Ecosystem</vt:lpstr>
      <vt:lpstr>Thoughts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cp:lastModifiedBy>Arun Singh</cp:lastModifiedBy>
  <cp:revision>2</cp:revision>
  <dcterms:created xsi:type="dcterms:W3CDTF">2020-08-04T07:59:59Z</dcterms:created>
  <dcterms:modified xsi:type="dcterms:W3CDTF">2020-08-04T08:19:28Z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2020-08-04T00:00:00Z</vt:filetime>
  </property>
</Properties>
</file>