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0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0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2399-F8B4-41DE-BC1E-69A0F6C4BB30}" type="datetimeFigureOut">
              <a:rPr lang="en-IN" smtClean="0"/>
              <a:t>20-10-24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6515-2CBA-4190-8523-2BD6AC00C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damLavanya/Recession-Analysis-LSTM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damLavanya/Recession-Analysis-LSTM/blob/main/economic_data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40968"/>
            <a:ext cx="9577064" cy="161404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Predicting Economic Recessions</a:t>
            </a:r>
            <a:endParaRPr lang="en-I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80528" y="4727591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</a:t>
            </a:r>
            <a:r>
              <a:rPr lang="en-IN" sz="3200" dirty="0" smtClean="0"/>
              <a:t>Using LSTM Neural Networks</a:t>
            </a:r>
            <a:endParaRPr lang="en-IN" sz="3200" dirty="0"/>
          </a:p>
        </p:txBody>
      </p:sp>
      <p:sp>
        <p:nvSpPr>
          <p:cNvPr id="8" name="Diamond 7"/>
          <p:cNvSpPr/>
          <p:nvPr/>
        </p:nvSpPr>
        <p:spPr>
          <a:xfrm>
            <a:off x="6084168" y="2276872"/>
            <a:ext cx="3240360" cy="3456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/>
          <p:cNvSpPr/>
          <p:nvPr/>
        </p:nvSpPr>
        <p:spPr>
          <a:xfrm>
            <a:off x="5993983" y="2348880"/>
            <a:ext cx="3150017" cy="3384376"/>
          </a:xfrm>
          <a:prstGeom prst="diamon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/>
          <p:cNvGrpSpPr/>
          <p:nvPr/>
        </p:nvGrpSpPr>
        <p:grpSpPr>
          <a:xfrm>
            <a:off x="2771800" y="1052736"/>
            <a:ext cx="3506688" cy="1850504"/>
            <a:chOff x="2771800" y="1052736"/>
            <a:chExt cx="3506688" cy="185050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1800" y="1052736"/>
              <a:ext cx="792088" cy="8640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67944" y="1484784"/>
              <a:ext cx="792088" cy="8640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563888" y="1484784"/>
              <a:ext cx="504056" cy="4320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860032" y="1988840"/>
              <a:ext cx="511908" cy="381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64088" y="1988840"/>
              <a:ext cx="914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1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84784"/>
            <a:ext cx="7200800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b="1" dirty="0"/>
              <a:t>Scaling the Data</a:t>
            </a:r>
          </a:p>
          <a:p>
            <a:endParaRPr lang="en-IN" dirty="0" smtClean="0"/>
          </a:p>
          <a:p>
            <a:pPr marL="800100" lvl="2" indent="0">
              <a:buNone/>
            </a:pPr>
            <a:r>
              <a:rPr lang="en-IN" sz="3200" dirty="0" err="1" smtClean="0"/>
              <a:t>scaler</a:t>
            </a:r>
            <a:r>
              <a:rPr lang="en-IN" sz="3200" dirty="0" smtClean="0"/>
              <a:t> </a:t>
            </a:r>
            <a:r>
              <a:rPr lang="en-IN" sz="3200" dirty="0"/>
              <a:t>= </a:t>
            </a:r>
            <a:r>
              <a:rPr lang="en-IN" sz="3200" dirty="0" err="1"/>
              <a:t>MinMaxScaler</a:t>
            </a:r>
            <a:r>
              <a:rPr lang="en-IN" sz="3200" dirty="0"/>
              <a:t>() </a:t>
            </a:r>
            <a:r>
              <a:rPr lang="en-IN" sz="3200" dirty="0" err="1"/>
              <a:t>scaled_features</a:t>
            </a:r>
            <a:r>
              <a:rPr lang="en-IN" sz="3200" dirty="0"/>
              <a:t> = </a:t>
            </a:r>
            <a:r>
              <a:rPr lang="en-IN" sz="3200" dirty="0" err="1"/>
              <a:t>scaler.fit_transform</a:t>
            </a:r>
            <a:r>
              <a:rPr lang="en-IN" sz="3200" dirty="0"/>
              <a:t>(features) </a:t>
            </a:r>
          </a:p>
          <a:p>
            <a:endParaRPr lang="en-IN" b="1" dirty="0" smtClean="0"/>
          </a:p>
          <a:p>
            <a:r>
              <a:rPr lang="en-IN" b="1" dirty="0" smtClean="0"/>
              <a:t>Normalizes </a:t>
            </a:r>
            <a:r>
              <a:rPr lang="en-IN" b="1" dirty="0"/>
              <a:t>the features</a:t>
            </a:r>
            <a:r>
              <a:rPr lang="en-IN" dirty="0"/>
              <a:t> to a range between 0 and 1, which helps improve the LSTM model's training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8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12776"/>
            <a:ext cx="6984776" cy="27363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Creating Time Series </a:t>
            </a:r>
            <a:r>
              <a:rPr lang="en-IN" b="1" dirty="0" smtClean="0"/>
              <a:t>Sequences:</a:t>
            </a:r>
          </a:p>
          <a:p>
            <a:pPr marL="0" indent="0">
              <a:buNone/>
            </a:pPr>
            <a:endParaRPr lang="en-IN" b="1" dirty="0"/>
          </a:p>
          <a:p>
            <a:pPr marL="800100" lvl="2" indent="0">
              <a:buNone/>
            </a:pPr>
            <a:r>
              <a:rPr lang="en-IN" sz="2600" dirty="0" err="1" smtClean="0"/>
              <a:t>def</a:t>
            </a:r>
            <a:r>
              <a:rPr lang="en-IN" sz="2600" dirty="0" smtClean="0"/>
              <a:t> </a:t>
            </a:r>
            <a:r>
              <a:rPr lang="en-IN" sz="2600" dirty="0" err="1"/>
              <a:t>create_sequences</a:t>
            </a:r>
            <a:r>
              <a:rPr lang="en-IN" sz="2600" dirty="0"/>
              <a:t>(data, target, </a:t>
            </a:r>
            <a:r>
              <a:rPr lang="en-IN" sz="2600" dirty="0" err="1"/>
              <a:t>time_steps</a:t>
            </a:r>
            <a:r>
              <a:rPr lang="en-IN" sz="2600" dirty="0"/>
              <a:t>=10): </a:t>
            </a:r>
            <a:endParaRPr lang="en-IN" sz="2600" dirty="0" smtClean="0"/>
          </a:p>
          <a:p>
            <a:pPr marL="1257300" lvl="3" indent="0">
              <a:buNone/>
            </a:pPr>
            <a:r>
              <a:rPr lang="en-IN" sz="2600" dirty="0" smtClean="0"/>
              <a:t>X</a:t>
            </a:r>
            <a:r>
              <a:rPr lang="en-IN" sz="2600" dirty="0"/>
              <a:t>, y = [], [] </a:t>
            </a:r>
            <a:endParaRPr lang="en-IN" sz="2600" dirty="0" smtClean="0"/>
          </a:p>
          <a:p>
            <a:pPr marL="1257300" lvl="3" indent="0">
              <a:buNone/>
            </a:pPr>
            <a:r>
              <a:rPr lang="en-IN" sz="2600" dirty="0" smtClean="0"/>
              <a:t>for </a:t>
            </a:r>
            <a:r>
              <a:rPr lang="en-IN" sz="2600" dirty="0"/>
              <a:t>i in range(</a:t>
            </a:r>
            <a:r>
              <a:rPr lang="en-IN" sz="2600" dirty="0" err="1"/>
              <a:t>len</a:t>
            </a:r>
            <a:r>
              <a:rPr lang="en-IN" sz="2600" dirty="0"/>
              <a:t>(data) - </a:t>
            </a:r>
            <a:r>
              <a:rPr lang="en-IN" sz="2600" dirty="0" err="1"/>
              <a:t>time_steps</a:t>
            </a:r>
            <a:r>
              <a:rPr lang="en-IN" sz="2600" dirty="0"/>
              <a:t>): </a:t>
            </a:r>
            <a:endParaRPr lang="en-IN" sz="2600" dirty="0" smtClean="0"/>
          </a:p>
          <a:p>
            <a:pPr marL="1714500" lvl="4" indent="0">
              <a:buNone/>
            </a:pPr>
            <a:r>
              <a:rPr lang="en-IN" sz="2600" dirty="0" err="1" smtClean="0"/>
              <a:t>X.append</a:t>
            </a:r>
            <a:r>
              <a:rPr lang="en-IN" sz="2600" dirty="0" smtClean="0"/>
              <a:t>(data[</a:t>
            </a:r>
            <a:r>
              <a:rPr lang="en-IN" sz="2600" dirty="0" err="1" smtClean="0"/>
              <a:t>i:i</a:t>
            </a:r>
            <a:r>
              <a:rPr lang="en-IN" sz="2600" dirty="0" smtClean="0"/>
              <a:t> </a:t>
            </a:r>
            <a:r>
              <a:rPr lang="en-IN" sz="2600" dirty="0"/>
              <a:t>+ </a:t>
            </a:r>
            <a:r>
              <a:rPr lang="en-IN" sz="2600" dirty="0" err="1"/>
              <a:t>time_steps</a:t>
            </a:r>
            <a:r>
              <a:rPr lang="en-IN" sz="2600" dirty="0"/>
              <a:t>]) </a:t>
            </a:r>
            <a:endParaRPr lang="en-IN" sz="2600" dirty="0" smtClean="0"/>
          </a:p>
          <a:p>
            <a:pPr marL="1714500" lvl="4" indent="0">
              <a:buNone/>
            </a:pPr>
            <a:r>
              <a:rPr lang="en-IN" sz="2600" dirty="0" err="1" smtClean="0"/>
              <a:t>y.append</a:t>
            </a:r>
            <a:r>
              <a:rPr lang="en-IN" sz="2600" dirty="0" smtClean="0"/>
              <a:t>(target[i </a:t>
            </a:r>
            <a:r>
              <a:rPr lang="en-IN" sz="2600" dirty="0"/>
              <a:t>+ </a:t>
            </a:r>
            <a:r>
              <a:rPr lang="en-IN" sz="2600" dirty="0" err="1"/>
              <a:t>time_steps</a:t>
            </a:r>
            <a:r>
              <a:rPr lang="en-IN" sz="2600" dirty="0"/>
              <a:t>]) </a:t>
            </a:r>
            <a:endParaRPr lang="en-IN" sz="2600" dirty="0" smtClean="0"/>
          </a:p>
          <a:p>
            <a:pPr marL="1257300" lvl="3" indent="0">
              <a:buNone/>
            </a:pPr>
            <a:r>
              <a:rPr lang="en-IN" sz="2600" dirty="0" smtClean="0"/>
              <a:t>return </a:t>
            </a:r>
            <a:r>
              <a:rPr lang="en-IN" sz="2600" dirty="0" err="1"/>
              <a:t>np.array</a:t>
            </a:r>
            <a:r>
              <a:rPr lang="en-IN" sz="2600" dirty="0"/>
              <a:t>(X), </a:t>
            </a:r>
            <a:r>
              <a:rPr lang="en-IN" sz="2600" dirty="0" err="1"/>
              <a:t>np.array</a:t>
            </a:r>
            <a:r>
              <a:rPr lang="en-IN" sz="2600" dirty="0"/>
              <a:t>(y) </a:t>
            </a:r>
            <a:endParaRPr lang="en-IN" sz="2600" dirty="0" smtClean="0"/>
          </a:p>
          <a:p>
            <a:pPr marL="1257300" lvl="3" indent="0">
              <a:buNone/>
            </a:pPr>
            <a:endParaRPr lang="en-IN" sz="2400" dirty="0"/>
          </a:p>
          <a:p>
            <a:r>
              <a:rPr lang="en-IN" b="1" dirty="0"/>
              <a:t>Defines a function to generate time series sequences</a:t>
            </a:r>
            <a:r>
              <a:rPr lang="en-IN" dirty="0"/>
              <a:t>. Each sequence contains 10 consecutive data points, which the model will use to predict the next step (recession).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84784"/>
            <a:ext cx="6480720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b="1" dirty="0"/>
              <a:t>Generate Sequences for </a:t>
            </a:r>
            <a:r>
              <a:rPr lang="en-IN" b="1" dirty="0" smtClean="0"/>
              <a:t>LSTM:</a:t>
            </a:r>
          </a:p>
          <a:p>
            <a:endParaRPr lang="en-IN" b="1" dirty="0"/>
          </a:p>
          <a:p>
            <a:pPr marL="800100" lvl="2" indent="0">
              <a:buNone/>
            </a:pPr>
            <a:r>
              <a:rPr lang="en-IN" dirty="0" err="1" smtClean="0"/>
              <a:t>time_steps</a:t>
            </a:r>
            <a:r>
              <a:rPr lang="en-IN" dirty="0" smtClean="0"/>
              <a:t> </a:t>
            </a:r>
            <a:r>
              <a:rPr lang="en-IN" dirty="0"/>
              <a:t>= 10 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smtClean="0"/>
              <a:t>X</a:t>
            </a:r>
            <a:r>
              <a:rPr lang="en-IN" dirty="0"/>
              <a:t>, y = </a:t>
            </a:r>
            <a:r>
              <a:rPr lang="en-IN" dirty="0" err="1" smtClean="0"/>
              <a:t>create_sequences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smtClean="0"/>
              <a:t>		(</a:t>
            </a:r>
            <a:r>
              <a:rPr lang="en-IN" dirty="0" err="1"/>
              <a:t>scaled_features</a:t>
            </a:r>
            <a:r>
              <a:rPr lang="en-IN" dirty="0"/>
              <a:t>, target, </a:t>
            </a:r>
            <a:r>
              <a:rPr lang="en-IN" dirty="0" err="1"/>
              <a:t>time_steps</a:t>
            </a:r>
            <a:r>
              <a:rPr lang="en-IN" dirty="0"/>
              <a:t>) </a:t>
            </a:r>
            <a:endParaRPr lang="en-IN" dirty="0" smtClean="0"/>
          </a:p>
          <a:p>
            <a:pPr marL="800100" lvl="2" indent="0">
              <a:buNone/>
            </a:pPr>
            <a:endParaRPr lang="en-IN" dirty="0" smtClean="0"/>
          </a:p>
          <a:p>
            <a:pPr marL="800100" lvl="2" indent="0">
              <a:buNone/>
            </a:pPr>
            <a:endParaRPr lang="en-IN" dirty="0"/>
          </a:p>
          <a:p>
            <a:r>
              <a:rPr lang="en-IN" b="1" dirty="0"/>
              <a:t>Generates the input sequences (X) and labels (y)</a:t>
            </a:r>
            <a:r>
              <a:rPr lang="en-IN" dirty="0"/>
              <a:t> from the scaled features for time series forecasting using a 10-step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12776"/>
            <a:ext cx="6552728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b="1" dirty="0"/>
              <a:t>Splitting the Data into Train and Test </a:t>
            </a:r>
            <a:r>
              <a:rPr lang="en-IN" b="1" dirty="0" smtClean="0"/>
              <a:t>Sets:</a:t>
            </a:r>
          </a:p>
          <a:p>
            <a:pPr marL="0" indent="0">
              <a:buNone/>
            </a:pPr>
            <a:endParaRPr lang="en-IN" b="1" dirty="0"/>
          </a:p>
          <a:p>
            <a:pPr marL="800100" lvl="2" indent="0">
              <a:buNone/>
            </a:pPr>
            <a:r>
              <a:rPr lang="en-IN" dirty="0" err="1" smtClean="0"/>
              <a:t>train_size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int</a:t>
            </a:r>
            <a:r>
              <a:rPr lang="en-IN" dirty="0"/>
              <a:t>(0.8 * </a:t>
            </a:r>
            <a:r>
              <a:rPr lang="en-IN" dirty="0" err="1"/>
              <a:t>len</a:t>
            </a:r>
            <a:r>
              <a:rPr lang="en-IN" dirty="0"/>
              <a:t>(X)) 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 = X[:</a:t>
            </a:r>
            <a:r>
              <a:rPr lang="en-IN" dirty="0" err="1"/>
              <a:t>train_size</a:t>
            </a:r>
            <a:r>
              <a:rPr lang="en-IN" dirty="0"/>
              <a:t>], X[</a:t>
            </a:r>
            <a:r>
              <a:rPr lang="en-IN" dirty="0" err="1"/>
              <a:t>train_size</a:t>
            </a:r>
            <a:r>
              <a:rPr lang="en-IN" dirty="0" smtClean="0"/>
              <a:t>:]</a:t>
            </a:r>
          </a:p>
          <a:p>
            <a:pPr marL="800100" lvl="2" indent="0">
              <a:buNone/>
            </a:pPr>
            <a:r>
              <a:rPr lang="en-IN" dirty="0" smtClean="0"/>
              <a:t>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y[:</a:t>
            </a:r>
            <a:r>
              <a:rPr lang="en-IN" dirty="0" err="1"/>
              <a:t>train_size</a:t>
            </a:r>
            <a:r>
              <a:rPr lang="en-IN" dirty="0"/>
              <a:t>], y[</a:t>
            </a:r>
            <a:r>
              <a:rPr lang="en-IN" dirty="0" err="1"/>
              <a:t>train_size</a:t>
            </a:r>
            <a:r>
              <a:rPr lang="en-IN" dirty="0" smtClean="0"/>
              <a:t>:]</a:t>
            </a:r>
          </a:p>
          <a:p>
            <a:pPr marL="800100" lvl="2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endParaRPr lang="en-IN" b="1" dirty="0" smtClean="0"/>
          </a:p>
          <a:p>
            <a:r>
              <a:rPr lang="en-IN" b="1" dirty="0" smtClean="0"/>
              <a:t>Splits </a:t>
            </a:r>
            <a:r>
              <a:rPr lang="en-IN" b="1" dirty="0"/>
              <a:t>the data</a:t>
            </a:r>
            <a:r>
              <a:rPr lang="en-IN" dirty="0"/>
              <a:t> into training (80%) and testing (20%) sets to evaluate the model's performance.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9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268760"/>
            <a:ext cx="6984776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Building the LSTM </a:t>
            </a:r>
            <a:r>
              <a:rPr lang="en-IN" b="1" dirty="0" smtClean="0"/>
              <a:t>Model:</a:t>
            </a:r>
          </a:p>
          <a:p>
            <a:endParaRPr lang="en-IN" b="1" dirty="0"/>
          </a:p>
          <a:p>
            <a:pPr marL="800100" lvl="2" indent="0">
              <a:buNone/>
            </a:pPr>
            <a:r>
              <a:rPr lang="en-IN" sz="2600" dirty="0" smtClean="0"/>
              <a:t>model </a:t>
            </a:r>
            <a:r>
              <a:rPr lang="en-IN" sz="2600" dirty="0"/>
              <a:t>= Sequential() </a:t>
            </a:r>
            <a:endParaRPr lang="en-IN" sz="2600" dirty="0" smtClean="0"/>
          </a:p>
          <a:p>
            <a:pPr marL="800100" lvl="2" indent="0">
              <a:buNone/>
            </a:pPr>
            <a:r>
              <a:rPr lang="en-IN" sz="2600" dirty="0" err="1" smtClean="0"/>
              <a:t>model.add</a:t>
            </a:r>
            <a:r>
              <a:rPr lang="en-IN" sz="2600" dirty="0" smtClean="0"/>
              <a:t>(LSTM(units=50</a:t>
            </a:r>
            <a:r>
              <a:rPr lang="en-IN" sz="2600" dirty="0"/>
              <a:t>, </a:t>
            </a:r>
            <a:r>
              <a:rPr lang="en-IN" sz="2600" dirty="0" err="1"/>
              <a:t>return_sequences</a:t>
            </a:r>
            <a:r>
              <a:rPr lang="en-IN" sz="2600" dirty="0"/>
              <a:t>=True, </a:t>
            </a:r>
            <a:r>
              <a:rPr lang="en-IN" sz="2600" dirty="0" err="1"/>
              <a:t>input_shape</a:t>
            </a:r>
            <a:r>
              <a:rPr lang="en-IN" sz="2600" dirty="0"/>
              <a:t>=(</a:t>
            </a:r>
            <a:r>
              <a:rPr lang="en-IN" sz="2600" dirty="0" err="1"/>
              <a:t>time_steps</a:t>
            </a:r>
            <a:r>
              <a:rPr lang="en-IN" sz="2600" dirty="0"/>
              <a:t>, </a:t>
            </a:r>
            <a:r>
              <a:rPr lang="en-IN" sz="2600" dirty="0" err="1"/>
              <a:t>X_train.shape</a:t>
            </a:r>
            <a:r>
              <a:rPr lang="en-IN" sz="2600" dirty="0"/>
              <a:t>[2]))) </a:t>
            </a:r>
            <a:r>
              <a:rPr lang="en-IN" sz="2600" dirty="0" err="1"/>
              <a:t>model.add</a:t>
            </a:r>
            <a:r>
              <a:rPr lang="en-IN" sz="2600" dirty="0"/>
              <a:t>(LSTM(units=50</a:t>
            </a:r>
            <a:r>
              <a:rPr lang="en-IN" sz="2600" dirty="0" smtClean="0"/>
              <a:t>))</a:t>
            </a:r>
          </a:p>
          <a:p>
            <a:pPr marL="800100" lvl="2" indent="0">
              <a:buNone/>
            </a:pPr>
            <a:r>
              <a:rPr lang="en-IN" sz="2600" dirty="0" err="1" smtClean="0"/>
              <a:t>model.add</a:t>
            </a:r>
            <a:r>
              <a:rPr lang="en-IN" sz="2600" dirty="0" smtClean="0"/>
              <a:t>(Dense(1</a:t>
            </a:r>
            <a:r>
              <a:rPr lang="en-IN" sz="2600" dirty="0"/>
              <a:t>, activation='sigmoid')) </a:t>
            </a:r>
            <a:endParaRPr lang="en-IN" sz="2600" dirty="0" smtClean="0"/>
          </a:p>
          <a:p>
            <a:pPr marL="800100" lvl="2" indent="0">
              <a:buNone/>
            </a:pPr>
            <a:endParaRPr lang="en-IN" dirty="0"/>
          </a:p>
          <a:p>
            <a:r>
              <a:rPr lang="en-IN" b="1" dirty="0"/>
              <a:t>Defines a sequential LSTM model</a:t>
            </a:r>
            <a:r>
              <a:rPr lang="en-IN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First LSTM layer with 50 units and </a:t>
            </a:r>
            <a:r>
              <a:rPr lang="en-IN" sz="2400" dirty="0" err="1"/>
              <a:t>return_sequences</a:t>
            </a:r>
            <a:r>
              <a:rPr lang="en-IN" sz="2400" dirty="0"/>
              <a:t>=True (to pass output to the next LSTM layer).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Second LSTM layer with 50 units.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Final Dense layer with 1 neuron and sigmoid activation for binary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12776"/>
            <a:ext cx="6624736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b="1" dirty="0"/>
              <a:t>Compiling the </a:t>
            </a:r>
            <a:r>
              <a:rPr lang="en-IN" b="1" dirty="0" smtClean="0"/>
              <a:t>Model:</a:t>
            </a:r>
          </a:p>
          <a:p>
            <a:pPr marL="0" indent="0">
              <a:buNone/>
            </a:pPr>
            <a:endParaRPr lang="en-IN" b="1" dirty="0"/>
          </a:p>
          <a:p>
            <a:pPr marL="914400" lvl="2" indent="0">
              <a:buNone/>
            </a:pPr>
            <a:r>
              <a:rPr lang="en-IN" dirty="0" err="1" smtClean="0"/>
              <a:t>model.compile</a:t>
            </a:r>
            <a:r>
              <a:rPr lang="en-IN" dirty="0" smtClean="0"/>
              <a:t>(optimizer</a:t>
            </a:r>
            <a:r>
              <a:rPr lang="en-IN" dirty="0"/>
              <a:t>='</a:t>
            </a:r>
            <a:r>
              <a:rPr lang="en-IN" dirty="0" err="1"/>
              <a:t>adam</a:t>
            </a:r>
            <a:r>
              <a:rPr lang="en-IN" dirty="0"/>
              <a:t>', loss='</a:t>
            </a:r>
            <a:r>
              <a:rPr lang="en-IN" dirty="0" err="1"/>
              <a:t>binary_crossentropy</a:t>
            </a:r>
            <a:r>
              <a:rPr lang="en-IN" dirty="0"/>
              <a:t>', metrics=['accuracy']) </a:t>
            </a:r>
            <a:endParaRPr lang="en-IN" dirty="0" smtClean="0"/>
          </a:p>
          <a:p>
            <a:pPr marL="914400" lvl="2" indent="0">
              <a:buNone/>
            </a:pPr>
            <a:endParaRPr lang="en-IN" dirty="0"/>
          </a:p>
          <a:p>
            <a:r>
              <a:rPr lang="en-IN" b="1" dirty="0"/>
              <a:t>Compiles the model</a:t>
            </a:r>
            <a:r>
              <a:rPr lang="en-IN" dirty="0"/>
              <a:t> using: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/>
              <a:t>Adam optimizer</a:t>
            </a:r>
            <a:r>
              <a:rPr lang="en-IN" dirty="0"/>
              <a:t>: Efficient for gradient-based optimization.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/>
              <a:t>Binary cross-entropy loss</a:t>
            </a:r>
            <a:r>
              <a:rPr lang="en-IN" dirty="0"/>
              <a:t>: Suitable for binary classification (recession or not).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/>
              <a:t>Accuracy</a:t>
            </a:r>
            <a:r>
              <a:rPr lang="en-IN" dirty="0"/>
              <a:t>: As a metric to evaluate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700808"/>
            <a:ext cx="7416824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b="1" dirty="0"/>
              <a:t>Training the </a:t>
            </a:r>
            <a:r>
              <a:rPr lang="en-IN" b="1" dirty="0" smtClean="0"/>
              <a:t>Model:</a:t>
            </a:r>
          </a:p>
          <a:p>
            <a:endParaRPr lang="en-IN" b="1" dirty="0" smtClean="0"/>
          </a:p>
          <a:p>
            <a:endParaRPr lang="en-IN" b="1" dirty="0"/>
          </a:p>
          <a:p>
            <a:pPr marL="914400" lvl="2" indent="0">
              <a:buNone/>
            </a:pP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epochs=20, </a:t>
            </a:r>
            <a:r>
              <a:rPr lang="en-IN" dirty="0" err="1"/>
              <a:t>batch_size</a:t>
            </a:r>
            <a:r>
              <a:rPr lang="en-IN" dirty="0"/>
              <a:t>=32, </a:t>
            </a:r>
            <a:r>
              <a:rPr lang="en-IN" dirty="0" err="1"/>
              <a:t>validation_split</a:t>
            </a:r>
            <a:r>
              <a:rPr lang="en-IN" dirty="0"/>
              <a:t>=0.2) </a:t>
            </a:r>
            <a:endParaRPr lang="en-IN" dirty="0" smtClean="0"/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IN" dirty="0"/>
          </a:p>
          <a:p>
            <a:r>
              <a:rPr lang="en-IN" b="1" dirty="0"/>
              <a:t>Trains the LSTM model</a:t>
            </a:r>
            <a:r>
              <a:rPr lang="en-IN" dirty="0"/>
              <a:t> for 20 epochs, with a batch size of 32, using 20% of the training data as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1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2"/>
            <a:ext cx="6408712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b="1" dirty="0"/>
              <a:t>Evaluating the </a:t>
            </a:r>
            <a:r>
              <a:rPr lang="en-IN" b="1" dirty="0" smtClean="0"/>
              <a:t>Model:</a:t>
            </a:r>
          </a:p>
          <a:p>
            <a:endParaRPr lang="en-IN" b="1" dirty="0"/>
          </a:p>
          <a:p>
            <a:endParaRPr lang="en-IN" b="1" dirty="0"/>
          </a:p>
          <a:p>
            <a:pPr marL="914400" lvl="2" indent="0">
              <a:buNone/>
            </a:pPr>
            <a:r>
              <a:rPr lang="en-IN" dirty="0" smtClean="0"/>
              <a:t>loss</a:t>
            </a:r>
            <a:r>
              <a:rPr lang="en-IN" dirty="0"/>
              <a:t>, accuracy = </a:t>
            </a:r>
            <a:r>
              <a:rPr lang="en-IN" dirty="0" err="1"/>
              <a:t>model.evaluate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) print(</a:t>
            </a:r>
            <a:r>
              <a:rPr lang="en-IN" dirty="0" err="1"/>
              <a:t>f"Test</a:t>
            </a:r>
            <a:r>
              <a:rPr lang="en-IN" dirty="0"/>
              <a:t> Accuracy: {accuracy * 100:.2f</a:t>
            </a:r>
            <a:r>
              <a:rPr lang="en-IN" dirty="0" smtClean="0"/>
              <a:t>}%")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r>
              <a:rPr lang="en-IN" b="1" dirty="0"/>
              <a:t>Evaluates the model</a:t>
            </a:r>
            <a:r>
              <a:rPr lang="en-IN" dirty="0"/>
              <a:t> on the test set and prints the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5776" y="3933056"/>
            <a:ext cx="4176464" cy="216024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Results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IN" b="1" dirty="0"/>
              <a:t>Performance:</a:t>
            </a:r>
            <a:r>
              <a:rPr lang="en-IN" dirty="0"/>
              <a:t> The model achieved a good balance between training and testing accuracy, indicating it effectively learned patterns in the economic data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algn="ctr"/>
            <a:r>
              <a:rPr lang="en-IN" dirty="0" smtClean="0"/>
              <a:t>Training Accuracy</a:t>
            </a:r>
          </a:p>
          <a:p>
            <a:pPr algn="ctr"/>
            <a:r>
              <a:rPr lang="en-IN" dirty="0" smtClean="0"/>
              <a:t>Test Accuracy</a:t>
            </a:r>
          </a:p>
          <a:p>
            <a:pPr algn="ctr"/>
            <a:r>
              <a:rPr lang="en-IN" dirty="0" smtClean="0"/>
              <a:t>Validation 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9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Recessions are periods of economic contraction having a significant impact on various industries.</a:t>
            </a:r>
          </a:p>
          <a:p>
            <a:endParaRPr lang="en-IN" b="1" dirty="0" smtClean="0"/>
          </a:p>
          <a:p>
            <a:r>
              <a:rPr lang="en-IN" b="1" dirty="0" smtClean="0"/>
              <a:t>Explore </a:t>
            </a:r>
            <a:r>
              <a:rPr lang="en-IN" b="1" dirty="0"/>
              <a:t>the dataset and </a:t>
            </a:r>
            <a:r>
              <a:rPr lang="en-IN" b="1" dirty="0" smtClean="0"/>
              <a:t>code</a:t>
            </a:r>
            <a:endParaRPr lang="en-IN" b="1" dirty="0" smtClean="0">
              <a:hlinkClick r:id="rId2"/>
            </a:endParaRP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 </a:t>
            </a:r>
            <a:r>
              <a:rPr lang="en-IN" dirty="0">
                <a:hlinkClick r:id="rId2"/>
              </a:rPr>
              <a:t>Click here to access the </a:t>
            </a:r>
            <a:r>
              <a:rPr lang="en-IN" dirty="0" err="1">
                <a:hlinkClick r:id="rId2"/>
              </a:rPr>
              <a:t>GitHub</a:t>
            </a:r>
            <a:r>
              <a:rPr lang="en-IN" dirty="0">
                <a:hlinkClick r:id="rId2"/>
              </a:rPr>
              <a:t> repository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Recession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Recession is an economic situation that arrives when the circulation of money in the economy is low for two consecutive quarters. </a:t>
            </a:r>
          </a:p>
          <a:p>
            <a:r>
              <a:rPr lang="en-IN" dirty="0" smtClean="0"/>
              <a:t>When the circulation of money is low, it means people are not spending money in the market. </a:t>
            </a:r>
          </a:p>
          <a:p>
            <a:r>
              <a:rPr lang="en-IN" dirty="0" smtClean="0"/>
              <a:t>When people don’t spend money, businesses face losses, which results in an economic slowdown and layoffs, which we have already heard about in 2023. </a:t>
            </a:r>
          </a:p>
        </p:txBody>
      </p:sp>
    </p:spTree>
    <p:extLst>
      <p:ext uri="{BB962C8B-B14F-4D97-AF65-F5344CB8AC3E}">
        <p14:creationId xmlns:p14="http://schemas.microsoft.com/office/powerpoint/2010/main" val="10122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8625"/>
            <a:ext cx="8229600" cy="1143000"/>
          </a:xfrm>
        </p:spPr>
        <p:txBody>
          <a:bodyPr>
            <a:noAutofit/>
          </a:bodyPr>
          <a:lstStyle/>
          <a:p>
            <a:r>
              <a:rPr lang="en-IN" sz="9600" dirty="0">
                <a:latin typeface="Edwardian Script ITC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06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agenda of a </a:t>
            </a:r>
            <a:r>
              <a:rPr lang="en-IN" b="1" dirty="0" smtClean="0"/>
              <a:t>recession analysis</a:t>
            </a:r>
            <a:r>
              <a:rPr lang="en-IN" dirty="0" smtClean="0"/>
              <a:t> involves systematically examining the causes, characteristics, and effects of a recession.</a:t>
            </a:r>
          </a:p>
          <a:p>
            <a:r>
              <a:rPr lang="en-IN" dirty="0" smtClean="0"/>
              <a:t>Typically with the goal of understanding its impact on the economy and developing strategies to mitigate future downturns.</a:t>
            </a:r>
          </a:p>
          <a:p>
            <a:r>
              <a:rPr lang="en-IN" dirty="0" smtClean="0"/>
              <a:t>This  helps in systematically understanding a recession’s causes and consequences while offering actionable insights for recovery and future resilience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03727"/>
            <a:ext cx="6909312" cy="460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2262853" y="2420888"/>
            <a:ext cx="4757420" cy="2687048"/>
          </a:xfrm>
          <a:prstGeom prst="round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Data </a:t>
            </a:r>
            <a:r>
              <a:rPr lang="en-IN" sz="2400" dirty="0" err="1" smtClean="0">
                <a:solidFill>
                  <a:schemeClr val="tx1"/>
                </a:solidFill>
              </a:rPr>
              <a:t>Preprocessing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Time Series Sequence Creation</a:t>
            </a:r>
          </a:p>
          <a:p>
            <a:pPr algn="ctr"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Train-Test Split</a:t>
            </a:r>
          </a:p>
          <a:p>
            <a:pPr algn="ctr"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LSTM Model Architecture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79712" y="1700808"/>
            <a:ext cx="54006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u="sng" dirty="0" smtClean="0">
                <a:solidFill>
                  <a:schemeClr val="tx1"/>
                </a:solidFill>
              </a:rPr>
              <a:t>Methodologies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2852" y="1916832"/>
            <a:ext cx="508948" cy="518913"/>
            <a:chOff x="2262852" y="1916832"/>
            <a:chExt cx="508948" cy="51891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35217" y="2132856"/>
              <a:ext cx="336583" cy="3028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262852" y="1916832"/>
              <a:ext cx="364932" cy="4313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089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primary goal of this project is to develop a machine learning model using Long Short-Term Memory (LSTM) neural networks to predict economic recessions based on key economic indicators such as GDP, Unemployment Rate, and Inflation.</a:t>
            </a:r>
          </a:p>
          <a:p>
            <a:r>
              <a:rPr lang="en-IN" sz="2800" dirty="0" smtClean="0"/>
              <a:t>This project leverages time series forecasting techniques to capture patterns and trends in historical economic data, enabling the model to forecast future recessions.</a:t>
            </a:r>
          </a:p>
        </p:txBody>
      </p:sp>
    </p:spTree>
    <p:extLst>
      <p:ext uri="{BB962C8B-B14F-4D97-AF65-F5344CB8AC3E}">
        <p14:creationId xmlns:p14="http://schemas.microsoft.com/office/powerpoint/2010/main" val="3771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Identify the Causes of the Recession</a:t>
            </a:r>
          </a:p>
          <a:p>
            <a:r>
              <a:rPr lang="en-IN" sz="2800" dirty="0" smtClean="0"/>
              <a:t>Assess the Economic Impact</a:t>
            </a:r>
          </a:p>
          <a:p>
            <a:r>
              <a:rPr lang="en-IN" sz="2800" dirty="0" smtClean="0"/>
              <a:t>Understand the Social and Employment Effects</a:t>
            </a:r>
          </a:p>
          <a:p>
            <a:r>
              <a:rPr lang="en-IN" sz="2800" dirty="0" smtClean="0"/>
              <a:t>Provide Forecasts and Future Outlook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26056"/>
            <a:ext cx="4104456" cy="262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9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132856"/>
            <a:ext cx="7272808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Execution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Importing Libraries:</a:t>
            </a:r>
          </a:p>
          <a:p>
            <a:endParaRPr lang="en-IN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</a:t>
            </a:r>
            <a:endParaRPr lang="en-I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smtClean="0"/>
              <a:t>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> </a:t>
            </a:r>
            <a:endParaRPr lang="en-I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smtClean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r>
              <a:rPr lang="en-IN" dirty="0"/>
              <a:t> </a:t>
            </a:r>
            <a:endParaRPr lang="en-I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smtClean="0"/>
              <a:t>from </a:t>
            </a:r>
            <a:r>
              <a:rPr lang="en-IN" dirty="0" err="1"/>
              <a:t>tensorflow.keras.models</a:t>
            </a:r>
            <a:r>
              <a:rPr lang="en-IN" dirty="0"/>
              <a:t> import Sequential </a:t>
            </a:r>
            <a:endParaRPr lang="en-I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IN" dirty="0" smtClean="0"/>
              <a:t>from </a:t>
            </a:r>
            <a:r>
              <a:rPr lang="en-IN" dirty="0" err="1" smtClean="0"/>
              <a:t>tensorflow.keras.layers</a:t>
            </a:r>
            <a:r>
              <a:rPr lang="en-IN" dirty="0" smtClean="0"/>
              <a:t> </a:t>
            </a:r>
            <a:r>
              <a:rPr lang="en-IN" dirty="0"/>
              <a:t>import LSTM, </a:t>
            </a:r>
            <a:r>
              <a:rPr lang="en-IN" dirty="0" smtClean="0"/>
              <a:t>Dense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IN" dirty="0" smtClean="0"/>
          </a:p>
          <a:p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pandas for handling data.</a:t>
            </a:r>
          </a:p>
          <a:p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for normalizing the features.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Sequential, LSTM, and Dense from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to build and train the LSTM model</a:t>
            </a:r>
          </a:p>
          <a:p>
            <a:pPr marL="914400" lvl="2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1988840"/>
            <a:ext cx="619268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 anchor="ctr">
            <a:normAutofit/>
          </a:bodyPr>
          <a:lstStyle/>
          <a:p>
            <a:r>
              <a:rPr lang="en-IN" b="1" dirty="0" smtClean="0"/>
              <a:t>Loading </a:t>
            </a:r>
            <a:r>
              <a:rPr lang="en-IN" b="1" dirty="0"/>
              <a:t>the </a:t>
            </a:r>
            <a:r>
              <a:rPr lang="en-IN" b="1" dirty="0" smtClean="0"/>
              <a:t>Dataset: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914400" lvl="2" indent="0">
              <a:lnSpc>
                <a:spcPct val="160000"/>
              </a:lnSpc>
              <a:buNone/>
            </a:pPr>
            <a:r>
              <a:rPr lang="en-IN" dirty="0" smtClean="0"/>
              <a:t>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('economic_data.csv</a:t>
            </a:r>
            <a:r>
              <a:rPr lang="en-IN" dirty="0" smtClean="0"/>
              <a:t>')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Loads the dataset</a:t>
            </a:r>
            <a:r>
              <a:rPr lang="en-IN" dirty="0"/>
              <a:t> containing economic indicators (GDP, Unemployment, Inflation) and the target variable (Recession) into a </a:t>
            </a:r>
            <a:r>
              <a:rPr lang="en-IN" dirty="0" err="1"/>
              <a:t>DataFrame</a:t>
            </a:r>
            <a:r>
              <a:rPr lang="en-IN" dirty="0" smtClean="0"/>
              <a:t>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IN" dirty="0" smtClean="0"/>
              <a:t>Dataset: “ </a:t>
            </a:r>
            <a:r>
              <a:rPr lang="en-IN" dirty="0" smtClean="0">
                <a:hlinkClick r:id="rId2"/>
              </a:rPr>
              <a:t>economic_data.csv</a:t>
            </a:r>
            <a:r>
              <a:rPr lang="en-IN" dirty="0" smtClean="0"/>
              <a:t> “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2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1700808"/>
            <a:ext cx="7920880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b="1" dirty="0" smtClean="0"/>
              <a:t>Selecting </a:t>
            </a:r>
            <a:r>
              <a:rPr lang="en-IN" b="1" dirty="0"/>
              <a:t>Features and Target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smtClean="0"/>
              <a:t>features </a:t>
            </a:r>
            <a:r>
              <a:rPr lang="en-IN" sz="2400" dirty="0"/>
              <a:t>= data[['GDP', 'Unemployment', 'Inflation']] </a:t>
            </a: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smtClean="0"/>
              <a:t>target </a:t>
            </a:r>
            <a:r>
              <a:rPr lang="en-IN" sz="2400" dirty="0"/>
              <a:t>= data['Recession'] # 1 if recession, 0 if no recession 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Selects </a:t>
            </a:r>
            <a:r>
              <a:rPr lang="en-IN" b="1" dirty="0"/>
              <a:t>input features</a:t>
            </a:r>
            <a:r>
              <a:rPr lang="en-IN" dirty="0"/>
              <a:t> (GDP, Unemployment, Inflation) and the </a:t>
            </a:r>
            <a:r>
              <a:rPr lang="en-IN" b="1" dirty="0"/>
              <a:t>target variable</a:t>
            </a:r>
            <a:r>
              <a:rPr lang="en-IN" dirty="0"/>
              <a:t> (Recession) for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811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Predicting Economic Recessions</vt:lpstr>
      <vt:lpstr>Recession Analysis</vt:lpstr>
      <vt:lpstr>Agenda</vt:lpstr>
      <vt:lpstr>PowerPoint Presentation</vt:lpstr>
      <vt:lpstr>Project Overview</vt:lpstr>
      <vt:lpstr>Objectives</vt:lpstr>
      <vt:lpstr>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Links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2024-09-29T15:57:56Z</dcterms:created>
  <dcterms:modified xsi:type="dcterms:W3CDTF">2024-10-20T07:30:05Z</dcterms:modified>
</cp:coreProperties>
</file>