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42997" cy="55656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" y="-761"/>
            <a:ext cx="7089775" cy="466725"/>
          </a:xfrm>
          <a:custGeom>
            <a:avLst/>
            <a:gdLst/>
            <a:ahLst/>
            <a:cxnLst/>
            <a:rect l="l" t="t" r="r" b="b"/>
            <a:pathLst>
              <a:path w="7089775" h="466725">
                <a:moveTo>
                  <a:pt x="7089648" y="0"/>
                </a:moveTo>
                <a:lnTo>
                  <a:pt x="0" y="0"/>
                </a:lnTo>
                <a:lnTo>
                  <a:pt x="0" y="466343"/>
                </a:lnTo>
                <a:lnTo>
                  <a:pt x="7089648" y="466343"/>
                </a:lnTo>
                <a:lnTo>
                  <a:pt x="708964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62" y="-761"/>
            <a:ext cx="7089775" cy="466725"/>
          </a:xfrm>
          <a:custGeom>
            <a:avLst/>
            <a:gdLst/>
            <a:ahLst/>
            <a:cxnLst/>
            <a:rect l="l" t="t" r="r" b="b"/>
            <a:pathLst>
              <a:path w="7089775" h="466725">
                <a:moveTo>
                  <a:pt x="0" y="466343"/>
                </a:moveTo>
                <a:lnTo>
                  <a:pt x="7089648" y="466343"/>
                </a:lnTo>
                <a:lnTo>
                  <a:pt x="7089648" y="0"/>
                </a:lnTo>
                <a:lnTo>
                  <a:pt x="0" y="0"/>
                </a:lnTo>
                <a:lnTo>
                  <a:pt x="0" y="466343"/>
                </a:lnTo>
                <a:close/>
              </a:path>
            </a:pathLst>
          </a:custGeom>
          <a:ln w="25399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2186432"/>
            <a:ext cx="205943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523"/>
            <a:ext cx="9144000" cy="5142230"/>
          </a:xfrm>
          <a:custGeom>
            <a:avLst/>
            <a:gdLst/>
            <a:ahLst/>
            <a:cxnLst/>
            <a:rect l="l" t="t" r="r" b="b"/>
            <a:pathLst>
              <a:path w="9144000" h="5142230">
                <a:moveTo>
                  <a:pt x="9144000" y="5141974"/>
                </a:moveTo>
                <a:lnTo>
                  <a:pt x="9144000" y="0"/>
                </a:lnTo>
                <a:lnTo>
                  <a:pt x="0" y="0"/>
                </a:lnTo>
                <a:lnTo>
                  <a:pt x="0" y="5141974"/>
                </a:lnTo>
                <a:lnTo>
                  <a:pt x="9144000" y="5141974"/>
                </a:lnTo>
                <a:close/>
              </a:path>
            </a:pathLst>
          </a:custGeom>
          <a:solidFill>
            <a:srgbClr val="001F5F">
              <a:alpha val="9411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1250" y="440690"/>
            <a:ext cx="6923405" cy="3433445"/>
            <a:chOff x="1111250" y="440690"/>
            <a:chExt cx="6923405" cy="3433445"/>
          </a:xfrm>
        </p:grpSpPr>
        <p:sp>
          <p:nvSpPr>
            <p:cNvPr id="4" name="object 4" descr=""/>
            <p:cNvSpPr/>
            <p:nvPr/>
          </p:nvSpPr>
          <p:spPr>
            <a:xfrm>
              <a:off x="1123950" y="453390"/>
              <a:ext cx="6898005" cy="3408045"/>
            </a:xfrm>
            <a:custGeom>
              <a:avLst/>
              <a:gdLst/>
              <a:ahLst/>
              <a:cxnLst/>
              <a:rect l="l" t="t" r="r" b="b"/>
              <a:pathLst>
                <a:path w="6898005" h="3408045">
                  <a:moveTo>
                    <a:pt x="6620129" y="0"/>
                  </a:moveTo>
                  <a:lnTo>
                    <a:pt x="277494" y="0"/>
                  </a:lnTo>
                  <a:lnTo>
                    <a:pt x="227609" y="4469"/>
                  </a:lnTo>
                  <a:lnTo>
                    <a:pt x="180659" y="17357"/>
                  </a:lnTo>
                  <a:lnTo>
                    <a:pt x="137429" y="37878"/>
                  </a:lnTo>
                  <a:lnTo>
                    <a:pt x="98700" y="65252"/>
                  </a:lnTo>
                  <a:lnTo>
                    <a:pt x="65256" y="98695"/>
                  </a:lnTo>
                  <a:lnTo>
                    <a:pt x="37881" y="137423"/>
                  </a:lnTo>
                  <a:lnTo>
                    <a:pt x="17358" y="180654"/>
                  </a:lnTo>
                  <a:lnTo>
                    <a:pt x="4470" y="227606"/>
                  </a:lnTo>
                  <a:lnTo>
                    <a:pt x="0" y="277495"/>
                  </a:lnTo>
                  <a:lnTo>
                    <a:pt x="0" y="3130169"/>
                  </a:lnTo>
                  <a:lnTo>
                    <a:pt x="4470" y="3180057"/>
                  </a:lnTo>
                  <a:lnTo>
                    <a:pt x="17358" y="3227009"/>
                  </a:lnTo>
                  <a:lnTo>
                    <a:pt x="37881" y="3270240"/>
                  </a:lnTo>
                  <a:lnTo>
                    <a:pt x="65256" y="3308968"/>
                  </a:lnTo>
                  <a:lnTo>
                    <a:pt x="98700" y="3342411"/>
                  </a:lnTo>
                  <a:lnTo>
                    <a:pt x="137429" y="3369785"/>
                  </a:lnTo>
                  <a:lnTo>
                    <a:pt x="180659" y="3390306"/>
                  </a:lnTo>
                  <a:lnTo>
                    <a:pt x="227609" y="3403194"/>
                  </a:lnTo>
                  <a:lnTo>
                    <a:pt x="277494" y="3407664"/>
                  </a:lnTo>
                  <a:lnTo>
                    <a:pt x="6620129" y="3407664"/>
                  </a:lnTo>
                  <a:lnTo>
                    <a:pt x="6670017" y="3403194"/>
                  </a:lnTo>
                  <a:lnTo>
                    <a:pt x="6716969" y="3390306"/>
                  </a:lnTo>
                  <a:lnTo>
                    <a:pt x="6760200" y="3369785"/>
                  </a:lnTo>
                  <a:lnTo>
                    <a:pt x="6798928" y="3342411"/>
                  </a:lnTo>
                  <a:lnTo>
                    <a:pt x="6832371" y="3308968"/>
                  </a:lnTo>
                  <a:lnTo>
                    <a:pt x="6859745" y="3270240"/>
                  </a:lnTo>
                  <a:lnTo>
                    <a:pt x="6880266" y="3227009"/>
                  </a:lnTo>
                  <a:lnTo>
                    <a:pt x="6893154" y="3180057"/>
                  </a:lnTo>
                  <a:lnTo>
                    <a:pt x="6897624" y="3130169"/>
                  </a:lnTo>
                  <a:lnTo>
                    <a:pt x="6897624" y="277495"/>
                  </a:lnTo>
                  <a:lnTo>
                    <a:pt x="6893154" y="227606"/>
                  </a:lnTo>
                  <a:lnTo>
                    <a:pt x="6880266" y="180654"/>
                  </a:lnTo>
                  <a:lnTo>
                    <a:pt x="6859745" y="137423"/>
                  </a:lnTo>
                  <a:lnTo>
                    <a:pt x="6832371" y="98695"/>
                  </a:lnTo>
                  <a:lnTo>
                    <a:pt x="6798928" y="65252"/>
                  </a:lnTo>
                  <a:lnTo>
                    <a:pt x="6760200" y="37878"/>
                  </a:lnTo>
                  <a:lnTo>
                    <a:pt x="6716969" y="17357"/>
                  </a:lnTo>
                  <a:lnTo>
                    <a:pt x="6670017" y="4469"/>
                  </a:lnTo>
                  <a:lnTo>
                    <a:pt x="6620129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23950" y="453390"/>
              <a:ext cx="6898005" cy="3408045"/>
            </a:xfrm>
            <a:custGeom>
              <a:avLst/>
              <a:gdLst/>
              <a:ahLst/>
              <a:cxnLst/>
              <a:rect l="l" t="t" r="r" b="b"/>
              <a:pathLst>
                <a:path w="6898005" h="3408045">
                  <a:moveTo>
                    <a:pt x="0" y="277495"/>
                  </a:moveTo>
                  <a:lnTo>
                    <a:pt x="4470" y="227606"/>
                  </a:lnTo>
                  <a:lnTo>
                    <a:pt x="17358" y="180654"/>
                  </a:lnTo>
                  <a:lnTo>
                    <a:pt x="37881" y="137423"/>
                  </a:lnTo>
                  <a:lnTo>
                    <a:pt x="65256" y="98695"/>
                  </a:lnTo>
                  <a:lnTo>
                    <a:pt x="98700" y="65252"/>
                  </a:lnTo>
                  <a:lnTo>
                    <a:pt x="137429" y="37878"/>
                  </a:lnTo>
                  <a:lnTo>
                    <a:pt x="180659" y="17357"/>
                  </a:lnTo>
                  <a:lnTo>
                    <a:pt x="227609" y="4469"/>
                  </a:lnTo>
                  <a:lnTo>
                    <a:pt x="277494" y="0"/>
                  </a:lnTo>
                  <a:lnTo>
                    <a:pt x="6620129" y="0"/>
                  </a:lnTo>
                  <a:lnTo>
                    <a:pt x="6670017" y="4469"/>
                  </a:lnTo>
                  <a:lnTo>
                    <a:pt x="6716969" y="17357"/>
                  </a:lnTo>
                  <a:lnTo>
                    <a:pt x="6760200" y="37878"/>
                  </a:lnTo>
                  <a:lnTo>
                    <a:pt x="6798928" y="65252"/>
                  </a:lnTo>
                  <a:lnTo>
                    <a:pt x="6832371" y="98695"/>
                  </a:lnTo>
                  <a:lnTo>
                    <a:pt x="6859745" y="137423"/>
                  </a:lnTo>
                  <a:lnTo>
                    <a:pt x="6880266" y="180654"/>
                  </a:lnTo>
                  <a:lnTo>
                    <a:pt x="6893154" y="227606"/>
                  </a:lnTo>
                  <a:lnTo>
                    <a:pt x="6897624" y="277495"/>
                  </a:lnTo>
                  <a:lnTo>
                    <a:pt x="6897624" y="3130169"/>
                  </a:lnTo>
                  <a:lnTo>
                    <a:pt x="6893154" y="3180057"/>
                  </a:lnTo>
                  <a:lnTo>
                    <a:pt x="6880266" y="3227009"/>
                  </a:lnTo>
                  <a:lnTo>
                    <a:pt x="6859745" y="3270240"/>
                  </a:lnTo>
                  <a:lnTo>
                    <a:pt x="6832371" y="3308968"/>
                  </a:lnTo>
                  <a:lnTo>
                    <a:pt x="6798928" y="3342411"/>
                  </a:lnTo>
                  <a:lnTo>
                    <a:pt x="6760200" y="3369785"/>
                  </a:lnTo>
                  <a:lnTo>
                    <a:pt x="6716969" y="3390306"/>
                  </a:lnTo>
                  <a:lnTo>
                    <a:pt x="6670017" y="3403194"/>
                  </a:lnTo>
                  <a:lnTo>
                    <a:pt x="6620129" y="3407664"/>
                  </a:lnTo>
                  <a:lnTo>
                    <a:pt x="277494" y="3407664"/>
                  </a:lnTo>
                  <a:lnTo>
                    <a:pt x="227609" y="3403194"/>
                  </a:lnTo>
                  <a:lnTo>
                    <a:pt x="180659" y="3390306"/>
                  </a:lnTo>
                  <a:lnTo>
                    <a:pt x="137429" y="3369785"/>
                  </a:lnTo>
                  <a:lnTo>
                    <a:pt x="98700" y="3342411"/>
                  </a:lnTo>
                  <a:lnTo>
                    <a:pt x="65256" y="3308968"/>
                  </a:lnTo>
                  <a:lnTo>
                    <a:pt x="37881" y="3270240"/>
                  </a:lnTo>
                  <a:lnTo>
                    <a:pt x="17358" y="3227009"/>
                  </a:lnTo>
                  <a:lnTo>
                    <a:pt x="4470" y="3180057"/>
                  </a:lnTo>
                  <a:lnTo>
                    <a:pt x="0" y="3130169"/>
                  </a:lnTo>
                  <a:lnTo>
                    <a:pt x="0" y="277495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1" y="1107948"/>
              <a:ext cx="1164336" cy="38862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094231"/>
              <a:ext cx="786384" cy="41452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590288" y="1021080"/>
              <a:ext cx="1457325" cy="561975"/>
            </a:xfrm>
            <a:custGeom>
              <a:avLst/>
              <a:gdLst/>
              <a:ahLst/>
              <a:cxnLst/>
              <a:rect l="l" t="t" r="r" b="b"/>
              <a:pathLst>
                <a:path w="1457325" h="561975">
                  <a:moveTo>
                    <a:pt x="0" y="0"/>
                  </a:moveTo>
                  <a:lnTo>
                    <a:pt x="0" y="561975"/>
                  </a:lnTo>
                </a:path>
                <a:path w="1457325" h="561975">
                  <a:moveTo>
                    <a:pt x="1456944" y="0"/>
                  </a:moveTo>
                  <a:lnTo>
                    <a:pt x="1456944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3535" y="1120140"/>
              <a:ext cx="1402080" cy="36423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511295" y="1021080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8383" y="981456"/>
              <a:ext cx="1816607" cy="45415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61159" y="2763012"/>
              <a:ext cx="5858510" cy="934719"/>
            </a:xfrm>
            <a:custGeom>
              <a:avLst/>
              <a:gdLst/>
              <a:ahLst/>
              <a:cxnLst/>
              <a:rect l="l" t="t" r="r" b="b"/>
              <a:pathLst>
                <a:path w="5858509" h="934720">
                  <a:moveTo>
                    <a:pt x="5702554" y="0"/>
                  </a:moveTo>
                  <a:lnTo>
                    <a:pt x="155701" y="0"/>
                  </a:lnTo>
                  <a:lnTo>
                    <a:pt x="106493" y="7939"/>
                  </a:lnTo>
                  <a:lnTo>
                    <a:pt x="63751" y="30045"/>
                  </a:lnTo>
                  <a:lnTo>
                    <a:pt x="30045" y="63751"/>
                  </a:lnTo>
                  <a:lnTo>
                    <a:pt x="7939" y="106493"/>
                  </a:lnTo>
                  <a:lnTo>
                    <a:pt x="0" y="155701"/>
                  </a:lnTo>
                  <a:lnTo>
                    <a:pt x="0" y="778510"/>
                  </a:lnTo>
                  <a:lnTo>
                    <a:pt x="7939" y="827718"/>
                  </a:lnTo>
                  <a:lnTo>
                    <a:pt x="30045" y="870460"/>
                  </a:lnTo>
                  <a:lnTo>
                    <a:pt x="63751" y="904166"/>
                  </a:lnTo>
                  <a:lnTo>
                    <a:pt x="106493" y="926272"/>
                  </a:lnTo>
                  <a:lnTo>
                    <a:pt x="155701" y="934212"/>
                  </a:lnTo>
                  <a:lnTo>
                    <a:pt x="5702554" y="934212"/>
                  </a:lnTo>
                  <a:lnTo>
                    <a:pt x="5751762" y="926272"/>
                  </a:lnTo>
                  <a:lnTo>
                    <a:pt x="5794504" y="904166"/>
                  </a:lnTo>
                  <a:lnTo>
                    <a:pt x="5828210" y="870460"/>
                  </a:lnTo>
                  <a:lnTo>
                    <a:pt x="5850316" y="827718"/>
                  </a:lnTo>
                  <a:lnTo>
                    <a:pt x="5858256" y="778510"/>
                  </a:lnTo>
                  <a:lnTo>
                    <a:pt x="5858256" y="155701"/>
                  </a:lnTo>
                  <a:lnTo>
                    <a:pt x="5850316" y="106493"/>
                  </a:lnTo>
                  <a:lnTo>
                    <a:pt x="5828210" y="63751"/>
                  </a:lnTo>
                  <a:lnTo>
                    <a:pt x="5794504" y="30045"/>
                  </a:lnTo>
                  <a:lnTo>
                    <a:pt x="5751762" y="7939"/>
                  </a:lnTo>
                  <a:lnTo>
                    <a:pt x="570255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152648" y="3059049"/>
            <a:ext cx="2878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1F1F1"/>
                </a:solidFill>
                <a:latin typeface="Arial"/>
                <a:cs typeface="Arial"/>
              </a:rPr>
              <a:t>Voting</a:t>
            </a:r>
            <a:r>
              <a:rPr dirty="0" sz="2000" spc="-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1F1F1"/>
                </a:solidFill>
                <a:latin typeface="Arial"/>
                <a:cs typeface="Arial"/>
              </a:rPr>
              <a:t>Web</a:t>
            </a:r>
            <a:r>
              <a:rPr dirty="0" sz="2000" spc="-3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1F1F1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08900" y="3898944"/>
            <a:ext cx="4558665" cy="94170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182245" algn="l"/>
                <a:tab pos="4545330" algn="l"/>
              </a:tabLst>
            </a:pPr>
            <a:r>
              <a:rPr dirty="0" u="dashLong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Student</a:t>
            </a:r>
            <a:r>
              <a:rPr dirty="0" u="dashLong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dashLong" sz="1200" spc="-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Details</a:t>
            </a:r>
            <a:r>
              <a:rPr dirty="0" u="dashLong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263525" marR="2750185">
              <a:lnSpc>
                <a:spcPct val="115500"/>
              </a:lnSpc>
              <a:spcBef>
                <a:spcPts val="47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ARUNSURIYA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Arial"/>
                <a:cs typeface="Arial"/>
              </a:rPr>
              <a:t>V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NM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au922221104006</a:t>
            </a:r>
            <a:endParaRPr sz="11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9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Theni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kammavar</a:t>
            </a:r>
            <a:r>
              <a:rPr dirty="0" sz="11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sangam</a:t>
            </a:r>
            <a:r>
              <a:rPr dirty="0" sz="11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6491" y="1670304"/>
            <a:ext cx="1444752" cy="10485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645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Result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10413" y="118694"/>
            <a:ext cx="201548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Voting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Application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1286255"/>
            <a:ext cx="4572000" cy="25709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645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Result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10413" y="118694"/>
            <a:ext cx="201548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Voting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Application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1286255"/>
            <a:ext cx="4572000" cy="25709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645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Result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10413" y="118694"/>
            <a:ext cx="201548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Voting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Application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1286255"/>
            <a:ext cx="4572000" cy="25709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4277995" cy="3714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600" spc="-3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Scope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74930" marR="16510">
              <a:lnSpc>
                <a:spcPct val="100000"/>
              </a:lnSpc>
            </a:pPr>
            <a:r>
              <a:rPr dirty="0" sz="1400" spc="-10" b="1">
                <a:latin typeface="Arial"/>
                <a:cs typeface="Arial"/>
              </a:rPr>
              <a:t>Accessibility</a:t>
            </a:r>
            <a:r>
              <a:rPr dirty="0" sz="1400" spc="-10">
                <a:latin typeface="Arial"/>
                <a:cs typeface="Arial"/>
              </a:rPr>
              <a:t>: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make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accessible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wider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range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voters,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those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disabilities,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those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living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in </a:t>
            </a:r>
            <a:r>
              <a:rPr dirty="0" sz="1400">
                <a:latin typeface="Arial"/>
                <a:cs typeface="Arial"/>
              </a:rPr>
              <a:t>remote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areas,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those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unable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physically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attend </a:t>
            </a:r>
            <a:r>
              <a:rPr dirty="0" sz="1400">
                <a:latin typeface="Arial"/>
                <a:cs typeface="Arial"/>
              </a:rPr>
              <a:t>polling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stations.</a:t>
            </a:r>
            <a:endParaRPr sz="1400">
              <a:latin typeface="Arial"/>
              <a:cs typeface="Arial"/>
            </a:endParaRPr>
          </a:p>
          <a:p>
            <a:pPr marL="74930" marR="98425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Arial"/>
                <a:cs typeface="Arial"/>
              </a:rPr>
              <a:t>Convenience</a:t>
            </a:r>
            <a:r>
              <a:rPr dirty="0" sz="1400" spc="-10">
                <a:latin typeface="Arial"/>
                <a:cs typeface="Arial"/>
              </a:rPr>
              <a:t>: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enabling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voters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cast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votes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anywhere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internet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connection,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online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increase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turnout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removing </a:t>
            </a:r>
            <a:r>
              <a:rPr dirty="0" sz="1400">
                <a:latin typeface="Arial"/>
                <a:cs typeface="Arial"/>
              </a:rPr>
              <a:t>barriers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queues,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travel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distance,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time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constraints.</a:t>
            </a:r>
            <a:endParaRPr sz="1400">
              <a:latin typeface="Arial"/>
              <a:cs typeface="Arial"/>
            </a:endParaRPr>
          </a:p>
          <a:p>
            <a:pPr marL="74930" marR="5080">
              <a:lnSpc>
                <a:spcPct val="100000"/>
              </a:lnSpc>
            </a:pPr>
            <a:r>
              <a:rPr dirty="0" sz="1400" spc="-10" b="1">
                <a:latin typeface="Arial"/>
                <a:cs typeface="Arial"/>
              </a:rPr>
              <a:t>Cost-Effectiveness</a:t>
            </a:r>
            <a:r>
              <a:rPr dirty="0" sz="1400" spc="-10">
                <a:latin typeface="Arial"/>
                <a:cs typeface="Arial"/>
              </a:rPr>
              <a:t>: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potentially </a:t>
            </a:r>
            <a:r>
              <a:rPr dirty="0" sz="1400">
                <a:latin typeface="Arial"/>
                <a:cs typeface="Arial"/>
              </a:rPr>
              <a:t>reduce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costs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associated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traditional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paper- </a:t>
            </a:r>
            <a:r>
              <a:rPr dirty="0" sz="1400">
                <a:latin typeface="Arial"/>
                <a:cs typeface="Arial"/>
              </a:rPr>
              <a:t>based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systems,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printing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ballots, </a:t>
            </a:r>
            <a:r>
              <a:rPr dirty="0" sz="1400">
                <a:latin typeface="Arial"/>
                <a:cs typeface="Arial"/>
              </a:rPr>
              <a:t>staffing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polling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stations,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transportation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election materials.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2979" y="1069847"/>
            <a:ext cx="4044696" cy="2694432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413" y="118694"/>
            <a:ext cx="2015489" cy="24002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</a:rPr>
              <a:t>Voting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Web</a:t>
            </a:r>
            <a:r>
              <a:rPr dirty="0" sz="1400" spc="-10">
                <a:solidFill>
                  <a:srgbClr val="FFFFFF"/>
                </a:solidFill>
              </a:rPr>
              <a:t> Application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1933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Video</a:t>
            </a:r>
            <a:r>
              <a:rPr dirty="0" sz="16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of</a:t>
            </a:r>
            <a:r>
              <a:rPr dirty="0" sz="1600" spc="-1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the</a:t>
            </a:r>
            <a:r>
              <a:rPr dirty="0" sz="1600" spc="-1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10413" y="118694"/>
            <a:ext cx="201548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Voting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Application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880" y="1086611"/>
            <a:ext cx="6502908" cy="37368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4243070" cy="2424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algn="just" marL="247650" marR="121285" indent="-173355">
              <a:lnSpc>
                <a:spcPct val="100000"/>
              </a:lnSpc>
              <a:buClr>
                <a:srgbClr val="203062"/>
              </a:buClr>
              <a:buChar char="•"/>
              <a:tabLst>
                <a:tab pos="248920" algn="l"/>
              </a:tabLst>
            </a:pP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represents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significant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advancement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application.</a:t>
            </a:r>
            <a:endParaRPr sz="1400">
              <a:latin typeface="Arial"/>
              <a:cs typeface="Arial"/>
            </a:endParaRPr>
          </a:p>
          <a:p>
            <a:pPr algn="just" marL="247650" marR="5080" indent="-173355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248920" algn="l"/>
              </a:tabLst>
            </a:pP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applications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offer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promising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avenue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enhancing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accessibility,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efficiency,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security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electoral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  <a:p>
            <a:pPr algn="just" marL="247650" marR="21590" indent="-173355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248920" algn="l"/>
              </a:tabLst>
            </a:pPr>
            <a:r>
              <a:rPr dirty="0" sz="1400">
                <a:latin typeface="Arial"/>
                <a:cs typeface="Arial"/>
              </a:rPr>
              <a:t>However,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successful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implementation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requires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rigorous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attention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security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measures,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regulatory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frameworks,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public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trust-</a:t>
            </a:r>
            <a:r>
              <a:rPr dirty="0" sz="1400" spc="-10">
                <a:latin typeface="Arial"/>
                <a:cs typeface="Arial"/>
              </a:rPr>
              <a:t>building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efforts.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0496" y="1060703"/>
            <a:ext cx="4174236" cy="2945892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413" y="118694"/>
            <a:ext cx="2015489" cy="24002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</a:rPr>
              <a:t>Voting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Web</a:t>
            </a:r>
            <a:r>
              <a:rPr dirty="0" sz="1400" spc="-10">
                <a:solidFill>
                  <a:srgbClr val="FFFFFF"/>
                </a:solidFill>
              </a:rPr>
              <a:t> Application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70"/>
              <a:t> </a:t>
            </a:r>
            <a:r>
              <a:rPr dirty="0" spc="-20"/>
              <a:t>you!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10413" y="118694"/>
            <a:ext cx="201548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Voting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Application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19352" y="2307082"/>
            <a:ext cx="71056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Disclaimer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curated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online/offline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resources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educational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purpose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0413" y="118694"/>
            <a:ext cx="2015489" cy="24002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</a:rPr>
              <a:t>Voting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Web</a:t>
            </a:r>
            <a:r>
              <a:rPr dirty="0" sz="1400" spc="-10">
                <a:solidFill>
                  <a:srgbClr val="FFFFFF"/>
                </a:solidFill>
              </a:rPr>
              <a:t> Application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5231" y="640156"/>
            <a:ext cx="3744595" cy="3248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dirty="0" sz="1600" spc="-4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Outline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 spc="-10">
                <a:latin typeface="Arial"/>
                <a:cs typeface="Arial"/>
              </a:rPr>
              <a:t>Abstract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Problem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Aims,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Objective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Proposed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System/Solution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790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System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Deployment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Approach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Model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Development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Future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79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Video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 spc="-10"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 spc="-10">
                <a:latin typeface="Arial"/>
                <a:cs typeface="Arial"/>
              </a:rPr>
              <a:t>Reference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378179" y="1048511"/>
            <a:ext cx="3261995" cy="3263265"/>
            <a:chOff x="5378179" y="1048511"/>
            <a:chExt cx="3261995" cy="326326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179" y="1051534"/>
              <a:ext cx="3261393" cy="325988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3247" y="1048511"/>
              <a:ext cx="3195828" cy="3194304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0413" y="118694"/>
            <a:ext cx="2015489" cy="24002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</a:rPr>
              <a:t>Voting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Web</a:t>
            </a:r>
            <a:r>
              <a:rPr dirty="0" sz="1400" spc="-10">
                <a:solidFill>
                  <a:srgbClr val="FFFFFF"/>
                </a:solidFill>
              </a:rPr>
              <a:t> Application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648411"/>
            <a:ext cx="4281805" cy="3879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540"/>
              </a:spcBef>
            </a:pP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35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abstract</a:t>
            </a:r>
            <a:r>
              <a:rPr dirty="0" sz="1400" spc="3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outlines</a:t>
            </a:r>
            <a:r>
              <a:rPr dirty="0" sz="1400" spc="35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3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development</a:t>
            </a:r>
            <a:r>
              <a:rPr dirty="0" sz="1400" spc="3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360">
                <a:latin typeface="Arial"/>
                <a:cs typeface="Arial"/>
              </a:rPr>
              <a:t> 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comprehensive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application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aimed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enhancing </a:t>
            </a:r>
            <a:r>
              <a:rPr dirty="0" sz="1400">
                <a:latin typeface="Arial"/>
                <a:cs typeface="Arial"/>
              </a:rPr>
              <a:t>democratic</a:t>
            </a:r>
            <a:r>
              <a:rPr dirty="0" sz="1400" spc="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processes</a:t>
            </a:r>
            <a:r>
              <a:rPr dirty="0" sz="1400" spc="2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citizen</a:t>
            </a:r>
            <a:r>
              <a:rPr dirty="0" sz="1400" spc="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engagement.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</a:t>
            </a:r>
            <a:r>
              <a:rPr dirty="0" sz="1400" spc="2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utilizes</a:t>
            </a:r>
            <a:r>
              <a:rPr dirty="0" sz="1400" spc="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modern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technology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streamline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3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3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process,</a:t>
            </a:r>
            <a:r>
              <a:rPr dirty="0" sz="1400" spc="3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ensuring</a:t>
            </a:r>
            <a:r>
              <a:rPr dirty="0" sz="1400" spc="3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accessibility,</a:t>
            </a:r>
            <a:r>
              <a:rPr dirty="0" sz="1400" spc="39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security,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efficiency.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features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include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voter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registration, </a:t>
            </a:r>
            <a:r>
              <a:rPr dirty="0" sz="1400">
                <a:latin typeface="Arial"/>
                <a:cs typeface="Arial"/>
              </a:rPr>
              <a:t>candidate</a:t>
            </a:r>
            <a:r>
              <a:rPr dirty="0" sz="1400" spc="8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information</a:t>
            </a:r>
            <a:r>
              <a:rPr dirty="0" sz="1400" spc="8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dissemination,</a:t>
            </a:r>
            <a:r>
              <a:rPr dirty="0" sz="1400" spc="8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secure</a:t>
            </a:r>
            <a:r>
              <a:rPr dirty="0" sz="1400" spc="9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ballot </a:t>
            </a:r>
            <a:r>
              <a:rPr dirty="0" sz="1400">
                <a:latin typeface="Arial"/>
                <a:cs typeface="Arial"/>
              </a:rPr>
              <a:t>casting,</a:t>
            </a:r>
            <a:r>
              <a:rPr dirty="0" sz="1400" spc="22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1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real-</a:t>
            </a:r>
            <a:r>
              <a:rPr dirty="0" sz="1400">
                <a:latin typeface="Arial"/>
                <a:cs typeface="Arial"/>
              </a:rPr>
              <a:t>time</a:t>
            </a:r>
            <a:r>
              <a:rPr dirty="0" sz="1400" spc="22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result</a:t>
            </a:r>
            <a:r>
              <a:rPr dirty="0" sz="1400" spc="21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tracking.</a:t>
            </a:r>
            <a:r>
              <a:rPr dirty="0" sz="1400" spc="22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220">
                <a:latin typeface="Arial"/>
                <a:cs typeface="Arial"/>
              </a:rPr>
              <a:t>  </a:t>
            </a:r>
            <a:r>
              <a:rPr dirty="0" sz="1400" spc="-25">
                <a:latin typeface="Arial"/>
                <a:cs typeface="Arial"/>
              </a:rPr>
              <a:t>app </a:t>
            </a:r>
            <a:r>
              <a:rPr dirty="0" sz="1400">
                <a:latin typeface="Arial"/>
                <a:cs typeface="Arial"/>
              </a:rPr>
              <a:t>employs</a:t>
            </a:r>
            <a:r>
              <a:rPr dirty="0" sz="1400" spc="3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robust</a:t>
            </a:r>
            <a:r>
              <a:rPr dirty="0" sz="1400" spc="3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encryption</a:t>
            </a:r>
            <a:r>
              <a:rPr dirty="0" sz="1400" spc="3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techniques</a:t>
            </a:r>
            <a:r>
              <a:rPr dirty="0" sz="1400" spc="3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3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safeguard </a:t>
            </a:r>
            <a:r>
              <a:rPr dirty="0" sz="1400">
                <a:latin typeface="Arial"/>
                <a:cs typeface="Arial"/>
              </a:rPr>
              <a:t>voter</a:t>
            </a:r>
            <a:r>
              <a:rPr dirty="0" sz="1400" spc="40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40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39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prevent</a:t>
            </a:r>
            <a:r>
              <a:rPr dirty="0" sz="1400" spc="40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tampering</a:t>
            </a:r>
            <a:r>
              <a:rPr dirty="0" sz="1400" spc="39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40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fraud. </a:t>
            </a:r>
            <a:r>
              <a:rPr dirty="0" sz="1400">
                <a:latin typeface="Arial"/>
                <a:cs typeface="Arial"/>
              </a:rPr>
              <a:t>Additionally,</a:t>
            </a:r>
            <a:r>
              <a:rPr dirty="0" sz="1400" spc="25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24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offers</a:t>
            </a:r>
            <a:r>
              <a:rPr dirty="0" sz="1400" spc="24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multi-</a:t>
            </a:r>
            <a:r>
              <a:rPr dirty="0" sz="1400">
                <a:latin typeface="Arial"/>
                <a:cs typeface="Arial"/>
              </a:rPr>
              <a:t>platform</a:t>
            </a:r>
            <a:r>
              <a:rPr dirty="0" sz="1400" spc="24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compatibility, </a:t>
            </a:r>
            <a:r>
              <a:rPr dirty="0" sz="1400">
                <a:latin typeface="Arial"/>
                <a:cs typeface="Arial"/>
              </a:rPr>
              <a:t>enabling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vote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conveniently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via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smartphones, </a:t>
            </a:r>
            <a:r>
              <a:rPr dirty="0" sz="1400">
                <a:latin typeface="Arial"/>
                <a:cs typeface="Arial"/>
              </a:rPr>
              <a:t>tablets,</a:t>
            </a:r>
            <a:r>
              <a:rPr dirty="0" sz="1400" spc="3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2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desktop</a:t>
            </a:r>
            <a:r>
              <a:rPr dirty="0" sz="1400" spc="2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computers.</a:t>
            </a:r>
            <a:r>
              <a:rPr dirty="0" sz="1400" spc="3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development</a:t>
            </a:r>
            <a:r>
              <a:rPr dirty="0" sz="1400" spc="30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254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2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app</a:t>
            </a:r>
            <a:r>
              <a:rPr dirty="0" sz="1400" spc="2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underscores</a:t>
            </a:r>
            <a:r>
              <a:rPr dirty="0" sz="1400" spc="2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254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commitment</a:t>
            </a:r>
            <a:r>
              <a:rPr dirty="0" sz="1400" spc="265">
                <a:latin typeface="Arial"/>
                <a:cs typeface="Arial"/>
              </a:rPr>
              <a:t>  </a:t>
            </a:r>
            <a:r>
              <a:rPr dirty="0" sz="1400" spc="-2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democratization,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transparency,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civic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participation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digital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age.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879847" y="950975"/>
            <a:ext cx="3987165" cy="3987165"/>
            <a:chOff x="4879847" y="950975"/>
            <a:chExt cx="3987165" cy="398716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9847" y="950975"/>
              <a:ext cx="3986784" cy="398678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6603" y="2767583"/>
              <a:ext cx="1647444" cy="2016252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0413" y="118694"/>
            <a:ext cx="2015489" cy="24002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</a:rPr>
              <a:t>Voting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Web</a:t>
            </a:r>
            <a:r>
              <a:rPr dirty="0" sz="1400" spc="-10">
                <a:solidFill>
                  <a:srgbClr val="FFFFFF"/>
                </a:solidFill>
              </a:rPr>
              <a:t> Application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648411"/>
            <a:ext cx="4281805" cy="2172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600" spc="-3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algn="just" marL="184785" marR="5080" indent="-172720">
              <a:lnSpc>
                <a:spcPct val="100000"/>
              </a:lnSpc>
              <a:spcBef>
                <a:spcPts val="1540"/>
              </a:spcBef>
              <a:buClr>
                <a:srgbClr val="203062"/>
              </a:buClr>
              <a:buChar char="•"/>
              <a:tabLst>
                <a:tab pos="186055" algn="l"/>
              </a:tabLst>
            </a:pPr>
            <a:r>
              <a:rPr dirty="0" sz="1400">
                <a:latin typeface="Arial"/>
                <a:cs typeface="Arial"/>
              </a:rPr>
              <a:t>Traditional</a:t>
            </a:r>
            <a:r>
              <a:rPr dirty="0" sz="1400" spc="44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paper-</a:t>
            </a:r>
            <a:r>
              <a:rPr dirty="0" sz="1400">
                <a:latin typeface="Arial"/>
                <a:cs typeface="Arial"/>
              </a:rPr>
              <a:t>based</a:t>
            </a:r>
            <a:r>
              <a:rPr dirty="0" sz="1400" spc="45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45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systems</a:t>
            </a:r>
            <a:r>
              <a:rPr dirty="0" sz="1400" spc="450">
                <a:latin typeface="Arial"/>
                <a:cs typeface="Arial"/>
              </a:rPr>
              <a:t>  </a:t>
            </a:r>
            <a:r>
              <a:rPr dirty="0" sz="1400" spc="-25">
                <a:latin typeface="Arial"/>
                <a:cs typeface="Arial"/>
              </a:rPr>
              <a:t>are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inefficient,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prone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errors,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vulnerable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fraud,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while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accessibility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barriers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hinder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participation.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COVID-</a:t>
            </a:r>
            <a:r>
              <a:rPr dirty="0" sz="1400">
                <a:latin typeface="Arial"/>
                <a:cs typeface="Arial"/>
              </a:rPr>
              <a:t>19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pandemic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underscored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for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secure</a:t>
            </a:r>
            <a:r>
              <a:rPr dirty="0" sz="1400" spc="4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4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accessible</a:t>
            </a:r>
            <a:r>
              <a:rPr dirty="0" sz="1400" spc="4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remote</a:t>
            </a:r>
            <a:r>
              <a:rPr dirty="0" sz="1400" spc="4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4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options.</a:t>
            </a:r>
            <a:r>
              <a:rPr dirty="0" sz="1400" spc="44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 spc="-5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robust</a:t>
            </a:r>
            <a:r>
              <a:rPr dirty="0" sz="1400" spc="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2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application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2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essential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overcome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these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challenges,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ensuring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security,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transparency,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inclusivity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democratic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3766" y="2896616"/>
            <a:ext cx="2602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0"/>
              </a:spcBef>
              <a:buClr>
                <a:srgbClr val="203062"/>
              </a:buClr>
              <a:buChar char="•"/>
              <a:tabLst>
                <a:tab pos="236220" algn="l"/>
                <a:tab pos="814069" algn="l"/>
                <a:tab pos="1184275" algn="l"/>
                <a:tab pos="2205990" algn="l"/>
              </a:tabLst>
            </a:pPr>
            <a:r>
              <a:rPr dirty="0" sz="1400" spc="-20">
                <a:latin typeface="Arial"/>
                <a:cs typeface="Arial"/>
              </a:rPr>
              <a:t>Such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5">
                <a:latin typeface="Arial"/>
                <a:cs typeface="Arial"/>
              </a:rPr>
              <a:t>an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application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0">
                <a:latin typeface="Arial"/>
                <a:cs typeface="Arial"/>
              </a:rPr>
              <a:t>must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7502" y="3109976"/>
            <a:ext cx="24701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4565" algn="l"/>
                <a:tab pos="1590040" algn="l"/>
              </a:tabLst>
            </a:pPr>
            <a:r>
              <a:rPr dirty="0" sz="1400" spc="-10">
                <a:latin typeface="Arial"/>
                <a:cs typeface="Arial"/>
              </a:rPr>
              <a:t>interfaces,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robust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encryption,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7502" y="3323031"/>
            <a:ext cx="24542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90625" algn="l"/>
                <a:tab pos="1440815" algn="l"/>
                <a:tab pos="2114550" algn="l"/>
              </a:tabLst>
            </a:pPr>
            <a:r>
              <a:rPr dirty="0" sz="1400" spc="-10">
                <a:latin typeface="Arial"/>
                <a:cs typeface="Arial"/>
              </a:rPr>
              <a:t>compatibility.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5">
                <a:latin typeface="Arial"/>
                <a:cs typeface="Arial"/>
              </a:rPr>
              <a:t>It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should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0">
                <a:latin typeface="Arial"/>
                <a:cs typeface="Arial"/>
              </a:rPr>
              <a:t>also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64942" y="2896616"/>
            <a:ext cx="153098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offer</a:t>
            </a:r>
            <a:r>
              <a:rPr dirty="0" sz="1400" spc="28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user-friendly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3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multi-platform </a:t>
            </a:r>
            <a:r>
              <a:rPr dirty="0" sz="1400">
                <a:latin typeface="Arial"/>
                <a:cs typeface="Arial"/>
              </a:rPr>
              <a:t>address</a:t>
            </a:r>
            <a:r>
              <a:rPr dirty="0" sz="1400" spc="18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concerns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7502" y="3536950"/>
            <a:ext cx="410654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regarding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privacy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integrity.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leveraging </a:t>
            </a:r>
            <a:r>
              <a:rPr dirty="0" sz="1400">
                <a:latin typeface="Arial"/>
                <a:cs typeface="Arial"/>
              </a:rPr>
              <a:t>technology,</a:t>
            </a:r>
            <a:r>
              <a:rPr dirty="0" sz="1400" spc="315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315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310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revitalize</a:t>
            </a:r>
            <a:r>
              <a:rPr dirty="0" sz="1400" spc="310">
                <a:latin typeface="Arial"/>
                <a:cs typeface="Arial"/>
              </a:rPr>
              <a:t>   </a:t>
            </a:r>
            <a:r>
              <a:rPr dirty="0" sz="1400" spc="-10">
                <a:latin typeface="Arial"/>
                <a:cs typeface="Arial"/>
              </a:rPr>
              <a:t>democratic </a:t>
            </a:r>
            <a:r>
              <a:rPr dirty="0" sz="1400">
                <a:latin typeface="Arial"/>
                <a:cs typeface="Arial"/>
              </a:rPr>
              <a:t>participation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uphold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fundamental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principles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409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fairness</a:t>
            </a:r>
            <a:r>
              <a:rPr dirty="0" sz="1400" spc="42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41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accountability</a:t>
            </a:r>
            <a:r>
              <a:rPr dirty="0" sz="1400" spc="42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42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elections.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914900" y="1101900"/>
            <a:ext cx="3695700" cy="3035935"/>
            <a:chOff x="4914900" y="1101900"/>
            <a:chExt cx="3695700" cy="3035935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9481" y="1101900"/>
              <a:ext cx="2871000" cy="291840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2200655"/>
              <a:ext cx="1958340" cy="1937004"/>
            </a:xfrm>
            <a:prstGeom prst="rect">
              <a:avLst/>
            </a:prstGeom>
          </p:spPr>
        </p:pic>
      </p:grpSp>
      <p:sp>
        <p:nvSpPr>
          <p:cNvPr id="16" name="object 16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0413" y="118694"/>
            <a:ext cx="2015489" cy="24002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</a:rPr>
              <a:t>Voting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Web</a:t>
            </a:r>
            <a:r>
              <a:rPr dirty="0" sz="1400" spc="-10">
                <a:solidFill>
                  <a:srgbClr val="FFFFFF"/>
                </a:solidFill>
              </a:rPr>
              <a:t> Application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648411"/>
            <a:ext cx="8427720" cy="1105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Aim</a:t>
            </a:r>
            <a:r>
              <a:rPr dirty="0" sz="1600" spc="2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and</a:t>
            </a:r>
            <a:r>
              <a:rPr dirty="0" sz="1600" spc="-3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Objective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r>
              <a:rPr dirty="0" sz="1400" b="1">
                <a:latin typeface="Arial"/>
                <a:cs typeface="Arial"/>
              </a:rPr>
              <a:t>Aim:</a:t>
            </a:r>
            <a:r>
              <a:rPr dirty="0" sz="1400" spc="10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where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securely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log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cast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votes,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view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real-time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results.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Utilizes end-</a:t>
            </a:r>
            <a:r>
              <a:rPr dirty="0" sz="1400">
                <a:latin typeface="Arial"/>
                <a:cs typeface="Arial"/>
              </a:rPr>
              <a:t>to-end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encryption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protect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privacy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prevent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tampering.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Offers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intuitive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interface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seamless </a:t>
            </a:r>
            <a:r>
              <a:rPr dirty="0" sz="1400">
                <a:latin typeface="Arial"/>
                <a:cs typeface="Arial"/>
              </a:rPr>
              <a:t>navigation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accessibility.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220847" y="2072995"/>
            <a:ext cx="2798445" cy="2765425"/>
          </a:xfrm>
          <a:custGeom>
            <a:avLst/>
            <a:gdLst/>
            <a:ahLst/>
            <a:cxnLst/>
            <a:rect l="l" t="t" r="r" b="b"/>
            <a:pathLst>
              <a:path w="2798445" h="2765425">
                <a:moveTo>
                  <a:pt x="1207668" y="1164996"/>
                </a:moveTo>
                <a:lnTo>
                  <a:pt x="1104569" y="1061770"/>
                </a:lnTo>
                <a:lnTo>
                  <a:pt x="861568" y="1305090"/>
                </a:lnTo>
                <a:lnTo>
                  <a:pt x="765835" y="1209243"/>
                </a:lnTo>
                <a:lnTo>
                  <a:pt x="662749" y="1312468"/>
                </a:lnTo>
                <a:lnTo>
                  <a:pt x="861568" y="1511554"/>
                </a:lnTo>
                <a:lnTo>
                  <a:pt x="1207668" y="1164996"/>
                </a:lnTo>
                <a:close/>
              </a:path>
              <a:path w="2798445" h="2765425">
                <a:moveTo>
                  <a:pt x="1207668" y="685723"/>
                </a:moveTo>
                <a:lnTo>
                  <a:pt x="1104569" y="582498"/>
                </a:lnTo>
                <a:lnTo>
                  <a:pt x="861568" y="825817"/>
                </a:lnTo>
                <a:lnTo>
                  <a:pt x="765835" y="729970"/>
                </a:lnTo>
                <a:lnTo>
                  <a:pt x="662749" y="833196"/>
                </a:lnTo>
                <a:lnTo>
                  <a:pt x="861568" y="1032281"/>
                </a:lnTo>
                <a:lnTo>
                  <a:pt x="1207668" y="685723"/>
                </a:lnTo>
                <a:close/>
              </a:path>
              <a:path w="2798445" h="2765425">
                <a:moveTo>
                  <a:pt x="2061870" y="1216609"/>
                </a:moveTo>
                <a:lnTo>
                  <a:pt x="1435950" y="1216609"/>
                </a:lnTo>
                <a:lnTo>
                  <a:pt x="1435950" y="1364081"/>
                </a:lnTo>
                <a:lnTo>
                  <a:pt x="2061870" y="1364081"/>
                </a:lnTo>
                <a:lnTo>
                  <a:pt x="2061870" y="1216609"/>
                </a:lnTo>
                <a:close/>
              </a:path>
              <a:path w="2798445" h="2765425">
                <a:moveTo>
                  <a:pt x="2061870" y="737336"/>
                </a:moveTo>
                <a:lnTo>
                  <a:pt x="1435950" y="737336"/>
                </a:lnTo>
                <a:lnTo>
                  <a:pt x="1435950" y="884809"/>
                </a:lnTo>
                <a:lnTo>
                  <a:pt x="2061870" y="884809"/>
                </a:lnTo>
                <a:lnTo>
                  <a:pt x="2061870" y="737336"/>
                </a:lnTo>
                <a:close/>
              </a:path>
              <a:path w="2798445" h="2765425">
                <a:moveTo>
                  <a:pt x="2798241" y="221195"/>
                </a:moveTo>
                <a:lnTo>
                  <a:pt x="2792463" y="192506"/>
                </a:lnTo>
                <a:lnTo>
                  <a:pt x="2776677" y="169062"/>
                </a:lnTo>
                <a:lnTo>
                  <a:pt x="2753271" y="153263"/>
                </a:lnTo>
                <a:lnTo>
                  <a:pt x="2724607" y="147472"/>
                </a:lnTo>
                <a:lnTo>
                  <a:pt x="2430056" y="147472"/>
                </a:lnTo>
                <a:lnTo>
                  <a:pt x="2430056" y="405536"/>
                </a:lnTo>
                <a:lnTo>
                  <a:pt x="2430056" y="1732749"/>
                </a:lnTo>
                <a:lnTo>
                  <a:pt x="368198" y="1732749"/>
                </a:lnTo>
                <a:lnTo>
                  <a:pt x="368198" y="405536"/>
                </a:lnTo>
                <a:lnTo>
                  <a:pt x="2430056" y="405536"/>
                </a:lnTo>
                <a:lnTo>
                  <a:pt x="2430056" y="147472"/>
                </a:lnTo>
                <a:lnTo>
                  <a:pt x="1472768" y="147472"/>
                </a:lnTo>
                <a:lnTo>
                  <a:pt x="1472768" y="73736"/>
                </a:lnTo>
                <a:lnTo>
                  <a:pt x="1466977" y="45034"/>
                </a:lnTo>
                <a:lnTo>
                  <a:pt x="1451190" y="21602"/>
                </a:lnTo>
                <a:lnTo>
                  <a:pt x="1427784" y="5791"/>
                </a:lnTo>
                <a:lnTo>
                  <a:pt x="1399120" y="0"/>
                </a:lnTo>
                <a:lnTo>
                  <a:pt x="1370457" y="5791"/>
                </a:lnTo>
                <a:lnTo>
                  <a:pt x="1347050" y="21602"/>
                </a:lnTo>
                <a:lnTo>
                  <a:pt x="1331277" y="45034"/>
                </a:lnTo>
                <a:lnTo>
                  <a:pt x="1325486" y="73736"/>
                </a:lnTo>
                <a:lnTo>
                  <a:pt x="1325486" y="147472"/>
                </a:lnTo>
                <a:lnTo>
                  <a:pt x="73634" y="147472"/>
                </a:lnTo>
                <a:lnTo>
                  <a:pt x="44970" y="153263"/>
                </a:lnTo>
                <a:lnTo>
                  <a:pt x="21564" y="169062"/>
                </a:lnTo>
                <a:lnTo>
                  <a:pt x="5791" y="192506"/>
                </a:lnTo>
                <a:lnTo>
                  <a:pt x="0" y="221195"/>
                </a:lnTo>
                <a:lnTo>
                  <a:pt x="5791" y="249910"/>
                </a:lnTo>
                <a:lnTo>
                  <a:pt x="21564" y="273342"/>
                </a:lnTo>
                <a:lnTo>
                  <a:pt x="44970" y="289140"/>
                </a:lnTo>
                <a:lnTo>
                  <a:pt x="73634" y="294932"/>
                </a:lnTo>
                <a:lnTo>
                  <a:pt x="147269" y="294932"/>
                </a:lnTo>
                <a:lnTo>
                  <a:pt x="147269" y="1806486"/>
                </a:lnTo>
                <a:lnTo>
                  <a:pt x="73634" y="1806486"/>
                </a:lnTo>
                <a:lnTo>
                  <a:pt x="44970" y="1812277"/>
                </a:lnTo>
                <a:lnTo>
                  <a:pt x="21564" y="1828088"/>
                </a:lnTo>
                <a:lnTo>
                  <a:pt x="5791" y="1851520"/>
                </a:lnTo>
                <a:lnTo>
                  <a:pt x="0" y="1880222"/>
                </a:lnTo>
                <a:lnTo>
                  <a:pt x="5791" y="1908924"/>
                </a:lnTo>
                <a:lnTo>
                  <a:pt x="21564" y="1932368"/>
                </a:lnTo>
                <a:lnTo>
                  <a:pt x="44970" y="1948167"/>
                </a:lnTo>
                <a:lnTo>
                  <a:pt x="73634" y="1953958"/>
                </a:lnTo>
                <a:lnTo>
                  <a:pt x="1198092" y="1953958"/>
                </a:lnTo>
                <a:lnTo>
                  <a:pt x="631075" y="2521724"/>
                </a:lnTo>
                <a:lnTo>
                  <a:pt x="614934" y="2546337"/>
                </a:lnTo>
                <a:lnTo>
                  <a:pt x="609663" y="2574277"/>
                </a:lnTo>
                <a:lnTo>
                  <a:pt x="615226" y="2602153"/>
                </a:lnTo>
                <a:lnTo>
                  <a:pt x="631634" y="2626601"/>
                </a:lnTo>
                <a:lnTo>
                  <a:pt x="656221" y="2642768"/>
                </a:lnTo>
                <a:lnTo>
                  <a:pt x="684123" y="2648051"/>
                </a:lnTo>
                <a:lnTo>
                  <a:pt x="711962" y="2642476"/>
                </a:lnTo>
                <a:lnTo>
                  <a:pt x="736384" y="2626055"/>
                </a:lnTo>
                <a:lnTo>
                  <a:pt x="1325486" y="2036165"/>
                </a:lnTo>
                <a:lnTo>
                  <a:pt x="1325486" y="2691307"/>
                </a:lnTo>
                <a:lnTo>
                  <a:pt x="1331277" y="2720009"/>
                </a:lnTo>
                <a:lnTo>
                  <a:pt x="1347050" y="2743441"/>
                </a:lnTo>
                <a:lnTo>
                  <a:pt x="1370457" y="2759252"/>
                </a:lnTo>
                <a:lnTo>
                  <a:pt x="1399120" y="2765044"/>
                </a:lnTo>
                <a:lnTo>
                  <a:pt x="1427784" y="2759252"/>
                </a:lnTo>
                <a:lnTo>
                  <a:pt x="1451190" y="2743441"/>
                </a:lnTo>
                <a:lnTo>
                  <a:pt x="1466977" y="2720009"/>
                </a:lnTo>
                <a:lnTo>
                  <a:pt x="1472768" y="2691307"/>
                </a:lnTo>
                <a:lnTo>
                  <a:pt x="1472768" y="2036165"/>
                </a:lnTo>
                <a:lnTo>
                  <a:pt x="1472768" y="2035060"/>
                </a:lnTo>
                <a:lnTo>
                  <a:pt x="2061870" y="2624950"/>
                </a:lnTo>
                <a:lnTo>
                  <a:pt x="2086241" y="2641155"/>
                </a:lnTo>
                <a:lnTo>
                  <a:pt x="2113965" y="2646553"/>
                </a:lnTo>
                <a:lnTo>
                  <a:pt x="2141690" y="2641155"/>
                </a:lnTo>
                <a:lnTo>
                  <a:pt x="2166061" y="2624950"/>
                </a:lnTo>
                <a:lnTo>
                  <a:pt x="2182253" y="2600541"/>
                </a:lnTo>
                <a:lnTo>
                  <a:pt x="2187651" y="2572778"/>
                </a:lnTo>
                <a:lnTo>
                  <a:pt x="2182253" y="2545016"/>
                </a:lnTo>
                <a:lnTo>
                  <a:pt x="2166061" y="2520594"/>
                </a:lnTo>
                <a:lnTo>
                  <a:pt x="1681162" y="2035060"/>
                </a:lnTo>
                <a:lnTo>
                  <a:pt x="1600161" y="1953958"/>
                </a:lnTo>
                <a:lnTo>
                  <a:pt x="2724607" y="1953958"/>
                </a:lnTo>
                <a:lnTo>
                  <a:pt x="2753271" y="1948167"/>
                </a:lnTo>
                <a:lnTo>
                  <a:pt x="2776677" y="1932368"/>
                </a:lnTo>
                <a:lnTo>
                  <a:pt x="2792463" y="1908924"/>
                </a:lnTo>
                <a:lnTo>
                  <a:pt x="2798241" y="1880222"/>
                </a:lnTo>
                <a:lnTo>
                  <a:pt x="2792463" y="1851520"/>
                </a:lnTo>
                <a:lnTo>
                  <a:pt x="2776677" y="1828088"/>
                </a:lnTo>
                <a:lnTo>
                  <a:pt x="2753271" y="1812277"/>
                </a:lnTo>
                <a:lnTo>
                  <a:pt x="2724607" y="1806486"/>
                </a:lnTo>
                <a:lnTo>
                  <a:pt x="2650972" y="1806486"/>
                </a:lnTo>
                <a:lnTo>
                  <a:pt x="2650972" y="1732749"/>
                </a:lnTo>
                <a:lnTo>
                  <a:pt x="2650972" y="405536"/>
                </a:lnTo>
                <a:lnTo>
                  <a:pt x="2650972" y="294932"/>
                </a:lnTo>
                <a:lnTo>
                  <a:pt x="2724607" y="294932"/>
                </a:lnTo>
                <a:lnTo>
                  <a:pt x="2753271" y="289140"/>
                </a:lnTo>
                <a:lnTo>
                  <a:pt x="2776677" y="273342"/>
                </a:lnTo>
                <a:lnTo>
                  <a:pt x="2792463" y="249910"/>
                </a:lnTo>
                <a:lnTo>
                  <a:pt x="2798241" y="221195"/>
                </a:lnTo>
                <a:close/>
              </a:path>
            </a:pathLst>
          </a:custGeom>
          <a:solidFill>
            <a:srgbClr val="0070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413" y="118694"/>
            <a:ext cx="2015489" cy="24002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</a:rPr>
              <a:t>Voting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Web</a:t>
            </a:r>
            <a:r>
              <a:rPr dirty="0" sz="1400" spc="-10">
                <a:solidFill>
                  <a:srgbClr val="FFFFFF"/>
                </a:solidFill>
              </a:rPr>
              <a:t> Application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648411"/>
            <a:ext cx="8389620" cy="34531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1400" spc="-10" b="1">
                <a:latin typeface="Arial"/>
                <a:cs typeface="Arial"/>
              </a:rPr>
              <a:t>User-</a:t>
            </a:r>
            <a:r>
              <a:rPr dirty="0" sz="1400" b="1">
                <a:latin typeface="Arial"/>
                <a:cs typeface="Arial"/>
              </a:rPr>
              <a:t>friendly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Interface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Ensure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intuitive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easy-to-</a:t>
            </a:r>
            <a:r>
              <a:rPr dirty="0" sz="1400">
                <a:latin typeface="Arial"/>
                <a:cs typeface="Arial"/>
              </a:rPr>
              <a:t>use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interface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regardless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technological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expertise.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 marR="490855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Secure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Authentication</a:t>
            </a:r>
            <a:r>
              <a:rPr dirty="0" sz="1400" spc="-10">
                <a:latin typeface="Arial"/>
                <a:cs typeface="Arial"/>
              </a:rPr>
              <a:t>: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Implement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robust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authentication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methods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verify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identity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voters</a:t>
            </a:r>
            <a:r>
              <a:rPr dirty="0" sz="1400" spc="-25">
                <a:latin typeface="Arial"/>
                <a:cs typeface="Arial"/>
              </a:rPr>
              <a:t> and </a:t>
            </a:r>
            <a:r>
              <a:rPr dirty="0" sz="1400">
                <a:latin typeface="Arial"/>
                <a:cs typeface="Arial"/>
              </a:rPr>
              <a:t>prevent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fraudulent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activities.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 marR="615315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Transparent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Voting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Process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Provide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transparency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throughout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clear </a:t>
            </a:r>
            <a:r>
              <a:rPr dirty="0" sz="1400">
                <a:latin typeface="Arial"/>
                <a:cs typeface="Arial"/>
              </a:rPr>
              <a:t>instructions,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candidate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information,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real-</a:t>
            </a:r>
            <a:r>
              <a:rPr dirty="0" sz="1400">
                <a:latin typeface="Arial"/>
                <a:cs typeface="Arial"/>
              </a:rPr>
              <a:t>time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updates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progress.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Accessibility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Ensure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accessible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those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disabilities,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incorporating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features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like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screen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readers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adjustable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font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sizes.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 marR="489584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Arial"/>
                <a:cs typeface="Arial"/>
              </a:rPr>
              <a:t>Reliability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Maintain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reliable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system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handle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traffic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volumes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without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crashing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or </a:t>
            </a:r>
            <a:r>
              <a:rPr dirty="0" sz="1400">
                <a:latin typeface="Arial"/>
                <a:cs typeface="Arial"/>
              </a:rPr>
              <a:t>experiencing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significant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downtime.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0413" y="118694"/>
            <a:ext cx="2015489" cy="24002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</a:rPr>
              <a:t>Voting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Web</a:t>
            </a:r>
            <a:r>
              <a:rPr dirty="0" sz="1400" spc="-10">
                <a:solidFill>
                  <a:srgbClr val="FFFFFF"/>
                </a:solidFill>
              </a:rPr>
              <a:t> Application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4182110" cy="33896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dirty="0" sz="1600" spc="-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247650" marR="325755" indent="-173355">
              <a:lnSpc>
                <a:spcPct val="100000"/>
              </a:lnSpc>
              <a:buClr>
                <a:srgbClr val="203062"/>
              </a:buClr>
              <a:buFont typeface="Arial"/>
              <a:buChar char="•"/>
              <a:tabLst>
                <a:tab pos="248920" algn="l"/>
              </a:tabLst>
            </a:pPr>
            <a:r>
              <a:rPr dirty="0" sz="1400" b="1">
                <a:latin typeface="Arial"/>
                <a:cs typeface="Arial"/>
              </a:rPr>
              <a:t>Solution: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robust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could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be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developed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combination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blockchain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technology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secure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transparent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record-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keeping,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biometric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authentication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voter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verification,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multi-</a:t>
            </a:r>
            <a:r>
              <a:rPr dirty="0" sz="1400">
                <a:latin typeface="Arial"/>
                <a:cs typeface="Arial"/>
              </a:rPr>
              <a:t>factor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authentication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to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prevent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unauthorized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access.</a:t>
            </a:r>
            <a:endParaRPr sz="1400">
              <a:latin typeface="Arial"/>
              <a:cs typeface="Arial"/>
            </a:endParaRPr>
          </a:p>
          <a:p>
            <a:pPr marL="247650" marR="5080" indent="-173355">
              <a:lnSpc>
                <a:spcPct val="100000"/>
              </a:lnSpc>
              <a:spcBef>
                <a:spcPts val="810"/>
              </a:spcBef>
              <a:buClr>
                <a:srgbClr val="203062"/>
              </a:buClr>
              <a:buChar char="•"/>
              <a:tabLst>
                <a:tab pos="248920" algn="l"/>
              </a:tabLst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would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feature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user-friendly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interface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for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easy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navigation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accessibility,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while 	incorporating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stringent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security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measures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to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safeguard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against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hacking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tampering.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Additionally,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real-</a:t>
            </a:r>
            <a:r>
              <a:rPr dirty="0" sz="1400">
                <a:latin typeface="Arial"/>
                <a:cs typeface="Arial"/>
              </a:rPr>
              <a:t>time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auditing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capabilities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voter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verification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mechanisms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would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ensure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integrity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reliability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259133" y="1048511"/>
            <a:ext cx="3432810" cy="2277110"/>
            <a:chOff x="5259133" y="1048511"/>
            <a:chExt cx="3432810" cy="227711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3896" y="1048511"/>
              <a:ext cx="3422904" cy="227685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263896" y="1310639"/>
              <a:ext cx="3423285" cy="1767839"/>
            </a:xfrm>
            <a:custGeom>
              <a:avLst/>
              <a:gdLst/>
              <a:ahLst/>
              <a:cxnLst/>
              <a:rect l="l" t="t" r="r" b="b"/>
              <a:pathLst>
                <a:path w="3423284" h="1767839">
                  <a:moveTo>
                    <a:pt x="0" y="0"/>
                  </a:moveTo>
                  <a:lnTo>
                    <a:pt x="0" y="1767840"/>
                  </a:lnTo>
                </a:path>
                <a:path w="3423284" h="1767839">
                  <a:moveTo>
                    <a:pt x="3422904" y="0"/>
                  </a:moveTo>
                  <a:lnTo>
                    <a:pt x="3422904" y="1767840"/>
                  </a:lnTo>
                </a:path>
              </a:pathLst>
            </a:custGeom>
            <a:ln w="9525">
              <a:solidFill>
                <a:srgbClr val="FDA8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0413" y="118694"/>
            <a:ext cx="2015489" cy="24002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</a:rPr>
              <a:t>Voting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Web</a:t>
            </a:r>
            <a:r>
              <a:rPr dirty="0" sz="1400" spc="-10">
                <a:solidFill>
                  <a:srgbClr val="FFFFFF"/>
                </a:solidFill>
              </a:rPr>
              <a:t> Application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2962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System</a:t>
            </a:r>
            <a:r>
              <a:rPr dirty="0" sz="1600" spc="-7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Deployment</a:t>
            </a:r>
            <a:r>
              <a:rPr dirty="0" sz="1600" spc="-6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Approach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52272" y="1423416"/>
            <a:ext cx="7839709" cy="2653665"/>
            <a:chOff x="652272" y="1423416"/>
            <a:chExt cx="7839709" cy="265366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272" y="1423416"/>
              <a:ext cx="7839456" cy="265328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33272" y="1584959"/>
              <a:ext cx="6807834" cy="2219325"/>
            </a:xfrm>
            <a:custGeom>
              <a:avLst/>
              <a:gdLst/>
              <a:ahLst/>
              <a:cxnLst/>
              <a:rect l="l" t="t" r="r" b="b"/>
              <a:pathLst>
                <a:path w="6807834" h="2219325">
                  <a:moveTo>
                    <a:pt x="1124712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1124712" y="370332"/>
                  </a:lnTo>
                  <a:lnTo>
                    <a:pt x="1124712" y="0"/>
                  </a:lnTo>
                  <a:close/>
                </a:path>
                <a:path w="6807834" h="2219325">
                  <a:moveTo>
                    <a:pt x="3439668" y="1632204"/>
                  </a:moveTo>
                  <a:lnTo>
                    <a:pt x="2334768" y="1632204"/>
                  </a:lnTo>
                  <a:lnTo>
                    <a:pt x="2334768" y="2001012"/>
                  </a:lnTo>
                  <a:lnTo>
                    <a:pt x="3439668" y="2001012"/>
                  </a:lnTo>
                  <a:lnTo>
                    <a:pt x="3439668" y="1632204"/>
                  </a:lnTo>
                  <a:close/>
                </a:path>
                <a:path w="6807834" h="2219325">
                  <a:moveTo>
                    <a:pt x="6807708" y="1572768"/>
                  </a:moveTo>
                  <a:lnTo>
                    <a:pt x="5071872" y="1572768"/>
                  </a:lnTo>
                  <a:lnTo>
                    <a:pt x="5071872" y="2218944"/>
                  </a:lnTo>
                  <a:lnTo>
                    <a:pt x="6807708" y="2218944"/>
                  </a:lnTo>
                  <a:lnTo>
                    <a:pt x="6807708" y="15727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650684" y="1421828"/>
          <a:ext cx="7919084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9670"/>
                <a:gridCol w="2025014"/>
                <a:gridCol w="1183639"/>
                <a:gridCol w="1473200"/>
                <a:gridCol w="715645"/>
              </a:tblGrid>
              <a:tr h="75565">
                <a:tc rowSpan="2"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login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01930">
                    <a:lnL w="3175">
                      <a:solidFill>
                        <a:srgbClr val="7E7E7E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1440" marR="2552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Vote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 Asked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statements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T w="3175">
                      <a:solidFill>
                        <a:srgbClr val="7E7E7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943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01930">
                    <a:lnL w="3175">
                      <a:solidFill>
                        <a:srgbClr val="7E7E7E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0">
                    <a:lnT w="3175">
                      <a:solidFill>
                        <a:srgbClr val="7E7E7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Voting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ts val="2105"/>
                        </a:lnSpc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evaluation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5143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E7E7E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19304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07335">
                        <a:lnSpc>
                          <a:spcPts val="1925"/>
                        </a:lnSpc>
                        <a:tabLst>
                          <a:tab pos="5544820" algn="l"/>
                        </a:tabLst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Result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13888" sz="2700" b="1">
                          <a:latin typeface="Arial"/>
                          <a:cs typeface="Arial"/>
                        </a:rPr>
                        <a:t>End</a:t>
                      </a:r>
                      <a:r>
                        <a:rPr dirty="0" baseline="13888" sz="27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3888" sz="2700" spc="-37" b="1">
                          <a:latin typeface="Arial"/>
                          <a:cs typeface="Arial"/>
                        </a:rPr>
                        <a:t>of</a:t>
                      </a:r>
                      <a:endParaRPr baseline="13888" sz="2700">
                        <a:latin typeface="Arial"/>
                        <a:cs typeface="Arial"/>
                      </a:endParaRPr>
                    </a:p>
                    <a:p>
                      <a:pPr algn="r" marR="1866900">
                        <a:lnSpc>
                          <a:spcPts val="1925"/>
                        </a:lnSpc>
                      </a:pPr>
                      <a:r>
                        <a:rPr dirty="0" sz="1800" spc="-20" b="1">
                          <a:latin typeface="Arial"/>
                          <a:cs typeface="Arial"/>
                        </a:rPr>
                        <a:t>Poll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 descr=""/>
          <p:cNvSpPr/>
          <p:nvPr/>
        </p:nvSpPr>
        <p:spPr>
          <a:xfrm>
            <a:off x="131063" y="91439"/>
            <a:ext cx="3975100" cy="307975"/>
          </a:xfrm>
          <a:custGeom>
            <a:avLst/>
            <a:gdLst/>
            <a:ahLst/>
            <a:cxnLst/>
            <a:rect l="l" t="t" r="r" b="b"/>
            <a:pathLst>
              <a:path w="3975100" h="307975">
                <a:moveTo>
                  <a:pt x="3974591" y="0"/>
                </a:moveTo>
                <a:lnTo>
                  <a:pt x="0" y="0"/>
                </a:lnTo>
                <a:lnTo>
                  <a:pt x="0" y="307848"/>
                </a:lnTo>
                <a:lnTo>
                  <a:pt x="3974591" y="307848"/>
                </a:lnTo>
                <a:lnTo>
                  <a:pt x="3974591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10413" y="118694"/>
            <a:ext cx="201548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Voting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Application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2024-04-11T14:23:35Z</dcterms:created>
  <dcterms:modified xsi:type="dcterms:W3CDTF">2024-04-11T14:23:35Z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2024-04-11T00:00:00Z</vt:filetime>
  </property>
  <property fmtid="{D5CDD505-2E9C-101B-9397-08002B2CF9AE}" pid="5" name="Producer">
    <vt:lpwstr>3-Heights(TM) PDF Security Shell 4.8.25.2 (http://www.pdf-tools.com)</vt:lpwstr>
  </property>
</Properties>
</file>