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3" r:id="rId8"/>
    <p:sldId id="265" r:id="rId9"/>
    <p:sldId id="262" r:id="rId10"/>
    <p:sldId id="264"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C5049-6762-42D3-B645-01EB66BC8BD1}"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793D1E7E-80D5-4893-87B4-51E482B7025D}">
      <dgm:prSet/>
      <dgm:spPr/>
      <dgm:t>
        <a:bodyPr/>
        <a:lstStyle/>
        <a:p>
          <a:r>
            <a:rPr lang="en-US"/>
            <a:t>Lending Club Introduction</a:t>
          </a:r>
        </a:p>
      </dgm:t>
    </dgm:pt>
    <dgm:pt modelId="{D152AA6D-E845-4C4A-88FD-A72563195F56}" type="parTrans" cxnId="{CBCA2545-4CC7-45F2-BCF4-54EA5CB38120}">
      <dgm:prSet/>
      <dgm:spPr/>
      <dgm:t>
        <a:bodyPr/>
        <a:lstStyle/>
        <a:p>
          <a:endParaRPr lang="en-US"/>
        </a:p>
      </dgm:t>
    </dgm:pt>
    <dgm:pt modelId="{0CB4E29B-9420-47B0-8D8D-57F77C1B7A5D}" type="sibTrans" cxnId="{CBCA2545-4CC7-45F2-BCF4-54EA5CB38120}">
      <dgm:prSet/>
      <dgm:spPr/>
      <dgm:t>
        <a:bodyPr/>
        <a:lstStyle/>
        <a:p>
          <a:endParaRPr lang="en-US"/>
        </a:p>
      </dgm:t>
    </dgm:pt>
    <dgm:pt modelId="{57B01DF3-35FF-4A68-990B-372C696804A1}">
      <dgm:prSet/>
      <dgm:spPr/>
      <dgm:t>
        <a:bodyPr/>
        <a:lstStyle/>
        <a:p>
          <a:r>
            <a:rPr lang="en-US"/>
            <a:t>Data Analysis for New Loan Application</a:t>
          </a:r>
        </a:p>
      </dgm:t>
    </dgm:pt>
    <dgm:pt modelId="{3B48AE86-A34C-4BED-96C5-143BBC24039C}" type="parTrans" cxnId="{81A54EA2-9374-4F29-BA8F-5A2062C3D5E7}">
      <dgm:prSet/>
      <dgm:spPr/>
      <dgm:t>
        <a:bodyPr/>
        <a:lstStyle/>
        <a:p>
          <a:endParaRPr lang="en-US"/>
        </a:p>
      </dgm:t>
    </dgm:pt>
    <dgm:pt modelId="{A50E4121-2AB1-448A-8DD1-FBC807751481}" type="sibTrans" cxnId="{81A54EA2-9374-4F29-BA8F-5A2062C3D5E7}">
      <dgm:prSet/>
      <dgm:spPr/>
      <dgm:t>
        <a:bodyPr/>
        <a:lstStyle/>
        <a:p>
          <a:endParaRPr lang="en-US"/>
        </a:p>
      </dgm:t>
    </dgm:pt>
    <dgm:pt modelId="{4C7E1997-8915-44C9-969B-47FE5FE2D7A1}">
      <dgm:prSet/>
      <dgm:spPr/>
      <dgm:t>
        <a:bodyPr/>
        <a:lstStyle/>
        <a:p>
          <a:r>
            <a:rPr lang="en-US"/>
            <a:t>Insights on New Loan Application Processing</a:t>
          </a:r>
        </a:p>
      </dgm:t>
    </dgm:pt>
    <dgm:pt modelId="{1F548E01-2D4E-4ACF-A66F-A0598ABC0181}" type="parTrans" cxnId="{BA90CF33-D8B3-43E4-8D25-638BCD9503D3}">
      <dgm:prSet/>
      <dgm:spPr/>
      <dgm:t>
        <a:bodyPr/>
        <a:lstStyle/>
        <a:p>
          <a:endParaRPr lang="en-US"/>
        </a:p>
      </dgm:t>
    </dgm:pt>
    <dgm:pt modelId="{18956045-8CE8-4224-8FAD-8874199648D0}" type="sibTrans" cxnId="{BA90CF33-D8B3-43E4-8D25-638BCD9503D3}">
      <dgm:prSet/>
      <dgm:spPr/>
      <dgm:t>
        <a:bodyPr/>
        <a:lstStyle/>
        <a:p>
          <a:endParaRPr lang="en-US"/>
        </a:p>
      </dgm:t>
    </dgm:pt>
    <dgm:pt modelId="{24188223-A7A6-42F6-BE19-1421225E3B0B}">
      <dgm:prSet/>
      <dgm:spPr/>
      <dgm:t>
        <a:bodyPr/>
        <a:lstStyle/>
        <a:p>
          <a:r>
            <a:rPr lang="en-US" dirty="0"/>
            <a:t>Report Conclusion</a:t>
          </a:r>
        </a:p>
      </dgm:t>
    </dgm:pt>
    <dgm:pt modelId="{54FF9197-549B-432F-BB4F-4F6EFAABA0AA}" type="parTrans" cxnId="{511D544B-1B66-4971-950B-623009D931E4}">
      <dgm:prSet/>
      <dgm:spPr/>
      <dgm:t>
        <a:bodyPr/>
        <a:lstStyle/>
        <a:p>
          <a:endParaRPr lang="en-US"/>
        </a:p>
      </dgm:t>
    </dgm:pt>
    <dgm:pt modelId="{81539F60-01A0-4329-BB34-40978A108F7C}" type="sibTrans" cxnId="{511D544B-1B66-4971-950B-623009D931E4}">
      <dgm:prSet/>
      <dgm:spPr/>
      <dgm:t>
        <a:bodyPr/>
        <a:lstStyle/>
        <a:p>
          <a:endParaRPr lang="en-US"/>
        </a:p>
      </dgm:t>
    </dgm:pt>
    <dgm:pt modelId="{278F7755-9D9E-4FE0-A2A7-C11FA8047A59}" type="pres">
      <dgm:prSet presAssocID="{4FDC5049-6762-42D3-B645-01EB66BC8BD1}" presName="diagram" presStyleCnt="0">
        <dgm:presLayoutVars>
          <dgm:chPref val="1"/>
          <dgm:dir/>
          <dgm:animOne val="branch"/>
          <dgm:animLvl val="lvl"/>
          <dgm:resizeHandles/>
        </dgm:presLayoutVars>
      </dgm:prSet>
      <dgm:spPr/>
    </dgm:pt>
    <dgm:pt modelId="{C51EFD09-7BB6-4791-A700-6474ECD4F5F5}" type="pres">
      <dgm:prSet presAssocID="{793D1E7E-80D5-4893-87B4-51E482B7025D}" presName="root" presStyleCnt="0"/>
      <dgm:spPr/>
    </dgm:pt>
    <dgm:pt modelId="{2DA8055B-DE18-4CEF-B8B1-AF1115A0682B}" type="pres">
      <dgm:prSet presAssocID="{793D1E7E-80D5-4893-87B4-51E482B7025D}" presName="rootComposite" presStyleCnt="0"/>
      <dgm:spPr/>
    </dgm:pt>
    <dgm:pt modelId="{22ECDE6F-EA7A-46BD-A37A-E5DD35727155}" type="pres">
      <dgm:prSet presAssocID="{793D1E7E-80D5-4893-87B4-51E482B7025D}" presName="rootText" presStyleLbl="node1" presStyleIdx="0" presStyleCnt="3"/>
      <dgm:spPr/>
    </dgm:pt>
    <dgm:pt modelId="{B32445C6-34B5-48AE-9F9B-6C99309DD239}" type="pres">
      <dgm:prSet presAssocID="{793D1E7E-80D5-4893-87B4-51E482B7025D}" presName="rootConnector" presStyleLbl="node1" presStyleIdx="0" presStyleCnt="3"/>
      <dgm:spPr/>
    </dgm:pt>
    <dgm:pt modelId="{A0D9FE58-552D-499D-B15E-5B412BF04148}" type="pres">
      <dgm:prSet presAssocID="{793D1E7E-80D5-4893-87B4-51E482B7025D}" presName="childShape" presStyleCnt="0"/>
      <dgm:spPr/>
    </dgm:pt>
    <dgm:pt modelId="{18B1DA16-5A08-436D-B8A0-1C07D9240DE9}" type="pres">
      <dgm:prSet presAssocID="{57B01DF3-35FF-4A68-990B-372C696804A1}" presName="root" presStyleCnt="0"/>
      <dgm:spPr/>
    </dgm:pt>
    <dgm:pt modelId="{D943186E-A10D-4565-AB84-858DE816EE6A}" type="pres">
      <dgm:prSet presAssocID="{57B01DF3-35FF-4A68-990B-372C696804A1}" presName="rootComposite" presStyleCnt="0"/>
      <dgm:spPr/>
    </dgm:pt>
    <dgm:pt modelId="{C4A10E12-FF0F-4AE6-964E-A852F00AC151}" type="pres">
      <dgm:prSet presAssocID="{57B01DF3-35FF-4A68-990B-372C696804A1}" presName="rootText" presStyleLbl="node1" presStyleIdx="1" presStyleCnt="3"/>
      <dgm:spPr/>
    </dgm:pt>
    <dgm:pt modelId="{656C771C-46DF-4EB6-8DB9-C6467C1A0F0E}" type="pres">
      <dgm:prSet presAssocID="{57B01DF3-35FF-4A68-990B-372C696804A1}" presName="rootConnector" presStyleLbl="node1" presStyleIdx="1" presStyleCnt="3"/>
      <dgm:spPr/>
    </dgm:pt>
    <dgm:pt modelId="{602653A8-B9CC-420F-BB3B-18569999D152}" type="pres">
      <dgm:prSet presAssocID="{57B01DF3-35FF-4A68-990B-372C696804A1}" presName="childShape" presStyleCnt="0"/>
      <dgm:spPr/>
    </dgm:pt>
    <dgm:pt modelId="{020D4852-911E-428D-AC70-5B666B7B9475}" type="pres">
      <dgm:prSet presAssocID="{1F548E01-2D4E-4ACF-A66F-A0598ABC0181}" presName="Name13" presStyleLbl="parChTrans1D2" presStyleIdx="0" presStyleCnt="1"/>
      <dgm:spPr/>
    </dgm:pt>
    <dgm:pt modelId="{7E283FBD-E38E-4792-B61B-DEB5DC8A7192}" type="pres">
      <dgm:prSet presAssocID="{4C7E1997-8915-44C9-969B-47FE5FE2D7A1}" presName="childText" presStyleLbl="bgAcc1" presStyleIdx="0" presStyleCnt="1">
        <dgm:presLayoutVars>
          <dgm:bulletEnabled val="1"/>
        </dgm:presLayoutVars>
      </dgm:prSet>
      <dgm:spPr/>
    </dgm:pt>
    <dgm:pt modelId="{D941228C-15B1-46F3-AC24-1235CDA857A6}" type="pres">
      <dgm:prSet presAssocID="{24188223-A7A6-42F6-BE19-1421225E3B0B}" presName="root" presStyleCnt="0"/>
      <dgm:spPr/>
    </dgm:pt>
    <dgm:pt modelId="{7E8E3D6B-117C-4366-ADCC-090B05C18EFC}" type="pres">
      <dgm:prSet presAssocID="{24188223-A7A6-42F6-BE19-1421225E3B0B}" presName="rootComposite" presStyleCnt="0"/>
      <dgm:spPr/>
    </dgm:pt>
    <dgm:pt modelId="{7F42CB84-04B2-420D-A28C-9EDF6DB91D6A}" type="pres">
      <dgm:prSet presAssocID="{24188223-A7A6-42F6-BE19-1421225E3B0B}" presName="rootText" presStyleLbl="node1" presStyleIdx="2" presStyleCnt="3"/>
      <dgm:spPr/>
    </dgm:pt>
    <dgm:pt modelId="{1A73A392-14A7-4CCE-8F6D-673732C7CFEB}" type="pres">
      <dgm:prSet presAssocID="{24188223-A7A6-42F6-BE19-1421225E3B0B}" presName="rootConnector" presStyleLbl="node1" presStyleIdx="2" presStyleCnt="3"/>
      <dgm:spPr/>
    </dgm:pt>
    <dgm:pt modelId="{3414EAAF-1DE0-47D7-A8FB-09AF8EDCCF84}" type="pres">
      <dgm:prSet presAssocID="{24188223-A7A6-42F6-BE19-1421225E3B0B}" presName="childShape" presStyleCnt="0"/>
      <dgm:spPr/>
    </dgm:pt>
  </dgm:ptLst>
  <dgm:cxnLst>
    <dgm:cxn modelId="{5667080A-2CA9-4BC7-9A2C-BB9084766228}" type="presOf" srcId="{24188223-A7A6-42F6-BE19-1421225E3B0B}" destId="{1A73A392-14A7-4CCE-8F6D-673732C7CFEB}" srcOrd="1" destOrd="0" presId="urn:microsoft.com/office/officeart/2005/8/layout/hierarchy3"/>
    <dgm:cxn modelId="{F1F45624-54B8-43F7-BDBA-7EC65A4594D3}" type="presOf" srcId="{24188223-A7A6-42F6-BE19-1421225E3B0B}" destId="{7F42CB84-04B2-420D-A28C-9EDF6DB91D6A}" srcOrd="0" destOrd="0" presId="urn:microsoft.com/office/officeart/2005/8/layout/hierarchy3"/>
    <dgm:cxn modelId="{BA90CF33-D8B3-43E4-8D25-638BCD9503D3}" srcId="{57B01DF3-35FF-4A68-990B-372C696804A1}" destId="{4C7E1997-8915-44C9-969B-47FE5FE2D7A1}" srcOrd="0" destOrd="0" parTransId="{1F548E01-2D4E-4ACF-A66F-A0598ABC0181}" sibTransId="{18956045-8CE8-4224-8FAD-8874199648D0}"/>
    <dgm:cxn modelId="{CBCA2545-4CC7-45F2-BCF4-54EA5CB38120}" srcId="{4FDC5049-6762-42D3-B645-01EB66BC8BD1}" destId="{793D1E7E-80D5-4893-87B4-51E482B7025D}" srcOrd="0" destOrd="0" parTransId="{D152AA6D-E845-4C4A-88FD-A72563195F56}" sibTransId="{0CB4E29B-9420-47B0-8D8D-57F77C1B7A5D}"/>
    <dgm:cxn modelId="{3C5BD649-29BC-4B07-8569-3F61FE87D308}" type="presOf" srcId="{4FDC5049-6762-42D3-B645-01EB66BC8BD1}" destId="{278F7755-9D9E-4FE0-A2A7-C11FA8047A59}" srcOrd="0" destOrd="0" presId="urn:microsoft.com/office/officeart/2005/8/layout/hierarchy3"/>
    <dgm:cxn modelId="{511D544B-1B66-4971-950B-623009D931E4}" srcId="{4FDC5049-6762-42D3-B645-01EB66BC8BD1}" destId="{24188223-A7A6-42F6-BE19-1421225E3B0B}" srcOrd="2" destOrd="0" parTransId="{54FF9197-549B-432F-BB4F-4F6EFAABA0AA}" sibTransId="{81539F60-01A0-4329-BB34-40978A108F7C}"/>
    <dgm:cxn modelId="{89968258-0D5F-4156-AC3F-619B9B37EA64}" type="presOf" srcId="{57B01DF3-35FF-4A68-990B-372C696804A1}" destId="{656C771C-46DF-4EB6-8DB9-C6467C1A0F0E}" srcOrd="1" destOrd="0" presId="urn:microsoft.com/office/officeart/2005/8/layout/hierarchy3"/>
    <dgm:cxn modelId="{39381759-9192-44C8-8616-67B9E25E10C7}" type="presOf" srcId="{793D1E7E-80D5-4893-87B4-51E482B7025D}" destId="{B32445C6-34B5-48AE-9F9B-6C99309DD239}" srcOrd="1" destOrd="0" presId="urn:microsoft.com/office/officeart/2005/8/layout/hierarchy3"/>
    <dgm:cxn modelId="{F3DCA182-FD80-42C6-93C2-BF8F7178A0B9}" type="presOf" srcId="{793D1E7E-80D5-4893-87B4-51E482B7025D}" destId="{22ECDE6F-EA7A-46BD-A37A-E5DD35727155}" srcOrd="0" destOrd="0" presId="urn:microsoft.com/office/officeart/2005/8/layout/hierarchy3"/>
    <dgm:cxn modelId="{81A54EA2-9374-4F29-BA8F-5A2062C3D5E7}" srcId="{4FDC5049-6762-42D3-B645-01EB66BC8BD1}" destId="{57B01DF3-35FF-4A68-990B-372C696804A1}" srcOrd="1" destOrd="0" parTransId="{3B48AE86-A34C-4BED-96C5-143BBC24039C}" sibTransId="{A50E4121-2AB1-448A-8DD1-FBC807751481}"/>
    <dgm:cxn modelId="{0A1031AB-3663-46AA-8917-4C9103E0A069}" type="presOf" srcId="{1F548E01-2D4E-4ACF-A66F-A0598ABC0181}" destId="{020D4852-911E-428D-AC70-5B666B7B9475}" srcOrd="0" destOrd="0" presId="urn:microsoft.com/office/officeart/2005/8/layout/hierarchy3"/>
    <dgm:cxn modelId="{BECC09CA-171C-407F-BA0E-7CD8E77DDA6A}" type="presOf" srcId="{4C7E1997-8915-44C9-969B-47FE5FE2D7A1}" destId="{7E283FBD-E38E-4792-B61B-DEB5DC8A7192}" srcOrd="0" destOrd="0" presId="urn:microsoft.com/office/officeart/2005/8/layout/hierarchy3"/>
    <dgm:cxn modelId="{911F03E5-67AD-4792-A4F4-6D92FF053A0C}" type="presOf" srcId="{57B01DF3-35FF-4A68-990B-372C696804A1}" destId="{C4A10E12-FF0F-4AE6-964E-A852F00AC151}" srcOrd="0" destOrd="0" presId="urn:microsoft.com/office/officeart/2005/8/layout/hierarchy3"/>
    <dgm:cxn modelId="{18EDDAD0-16FA-4945-B1EC-9C8B5F198596}" type="presParOf" srcId="{278F7755-9D9E-4FE0-A2A7-C11FA8047A59}" destId="{C51EFD09-7BB6-4791-A700-6474ECD4F5F5}" srcOrd="0" destOrd="0" presId="urn:microsoft.com/office/officeart/2005/8/layout/hierarchy3"/>
    <dgm:cxn modelId="{441EBA48-6B57-48D3-9B89-06EB8E946E6E}" type="presParOf" srcId="{C51EFD09-7BB6-4791-A700-6474ECD4F5F5}" destId="{2DA8055B-DE18-4CEF-B8B1-AF1115A0682B}" srcOrd="0" destOrd="0" presId="urn:microsoft.com/office/officeart/2005/8/layout/hierarchy3"/>
    <dgm:cxn modelId="{B4F7A2F0-90FB-4223-A4F2-CAFFE399230A}" type="presParOf" srcId="{2DA8055B-DE18-4CEF-B8B1-AF1115A0682B}" destId="{22ECDE6F-EA7A-46BD-A37A-E5DD35727155}" srcOrd="0" destOrd="0" presId="urn:microsoft.com/office/officeart/2005/8/layout/hierarchy3"/>
    <dgm:cxn modelId="{2ABE91CA-E5D5-4C57-B208-61A7E770CA51}" type="presParOf" srcId="{2DA8055B-DE18-4CEF-B8B1-AF1115A0682B}" destId="{B32445C6-34B5-48AE-9F9B-6C99309DD239}" srcOrd="1" destOrd="0" presId="urn:microsoft.com/office/officeart/2005/8/layout/hierarchy3"/>
    <dgm:cxn modelId="{F7271451-6CF3-47BC-A7B3-2C885F249D68}" type="presParOf" srcId="{C51EFD09-7BB6-4791-A700-6474ECD4F5F5}" destId="{A0D9FE58-552D-499D-B15E-5B412BF04148}" srcOrd="1" destOrd="0" presId="urn:microsoft.com/office/officeart/2005/8/layout/hierarchy3"/>
    <dgm:cxn modelId="{AFB6D487-51FE-43AB-B2F9-67484BAE8C95}" type="presParOf" srcId="{278F7755-9D9E-4FE0-A2A7-C11FA8047A59}" destId="{18B1DA16-5A08-436D-B8A0-1C07D9240DE9}" srcOrd="1" destOrd="0" presId="urn:microsoft.com/office/officeart/2005/8/layout/hierarchy3"/>
    <dgm:cxn modelId="{B70A8CF7-C6B9-418B-8177-986048B803E2}" type="presParOf" srcId="{18B1DA16-5A08-436D-B8A0-1C07D9240DE9}" destId="{D943186E-A10D-4565-AB84-858DE816EE6A}" srcOrd="0" destOrd="0" presId="urn:microsoft.com/office/officeart/2005/8/layout/hierarchy3"/>
    <dgm:cxn modelId="{A6DAE98D-9E2E-4C5D-92C2-4E761F5AEB84}" type="presParOf" srcId="{D943186E-A10D-4565-AB84-858DE816EE6A}" destId="{C4A10E12-FF0F-4AE6-964E-A852F00AC151}" srcOrd="0" destOrd="0" presId="urn:microsoft.com/office/officeart/2005/8/layout/hierarchy3"/>
    <dgm:cxn modelId="{5AD0ABCA-6470-49E5-8532-0AF576FF16A2}" type="presParOf" srcId="{D943186E-A10D-4565-AB84-858DE816EE6A}" destId="{656C771C-46DF-4EB6-8DB9-C6467C1A0F0E}" srcOrd="1" destOrd="0" presId="urn:microsoft.com/office/officeart/2005/8/layout/hierarchy3"/>
    <dgm:cxn modelId="{30EFAA1E-570E-4777-A6EC-4CFDDE120402}" type="presParOf" srcId="{18B1DA16-5A08-436D-B8A0-1C07D9240DE9}" destId="{602653A8-B9CC-420F-BB3B-18569999D152}" srcOrd="1" destOrd="0" presId="urn:microsoft.com/office/officeart/2005/8/layout/hierarchy3"/>
    <dgm:cxn modelId="{57FECCA7-5D61-4351-95AB-788A1A1ED30A}" type="presParOf" srcId="{602653A8-B9CC-420F-BB3B-18569999D152}" destId="{020D4852-911E-428D-AC70-5B666B7B9475}" srcOrd="0" destOrd="0" presId="urn:microsoft.com/office/officeart/2005/8/layout/hierarchy3"/>
    <dgm:cxn modelId="{D3CC6CC5-C348-4E69-BE59-00FA493F1C7D}" type="presParOf" srcId="{602653A8-B9CC-420F-BB3B-18569999D152}" destId="{7E283FBD-E38E-4792-B61B-DEB5DC8A7192}" srcOrd="1" destOrd="0" presId="urn:microsoft.com/office/officeart/2005/8/layout/hierarchy3"/>
    <dgm:cxn modelId="{7B733EB4-2516-42E7-BB2B-C7C303061FC0}" type="presParOf" srcId="{278F7755-9D9E-4FE0-A2A7-C11FA8047A59}" destId="{D941228C-15B1-46F3-AC24-1235CDA857A6}" srcOrd="2" destOrd="0" presId="urn:microsoft.com/office/officeart/2005/8/layout/hierarchy3"/>
    <dgm:cxn modelId="{E7144C4B-62AA-4826-BCF7-8FAD174FAF48}" type="presParOf" srcId="{D941228C-15B1-46F3-AC24-1235CDA857A6}" destId="{7E8E3D6B-117C-4366-ADCC-090B05C18EFC}" srcOrd="0" destOrd="0" presId="urn:microsoft.com/office/officeart/2005/8/layout/hierarchy3"/>
    <dgm:cxn modelId="{229809A4-5C5E-4E5F-9624-E835E23A3E6E}" type="presParOf" srcId="{7E8E3D6B-117C-4366-ADCC-090B05C18EFC}" destId="{7F42CB84-04B2-420D-A28C-9EDF6DB91D6A}" srcOrd="0" destOrd="0" presId="urn:microsoft.com/office/officeart/2005/8/layout/hierarchy3"/>
    <dgm:cxn modelId="{8FAD9261-1CA7-4F3C-90B3-C1AECB6E6DF0}" type="presParOf" srcId="{7E8E3D6B-117C-4366-ADCC-090B05C18EFC}" destId="{1A73A392-14A7-4CCE-8F6D-673732C7CFEB}" srcOrd="1" destOrd="0" presId="urn:microsoft.com/office/officeart/2005/8/layout/hierarchy3"/>
    <dgm:cxn modelId="{505F062E-DC2F-4D47-8691-DFEC900915BA}" type="presParOf" srcId="{D941228C-15B1-46F3-AC24-1235CDA857A6}" destId="{3414EAAF-1DE0-47D7-A8FB-09AF8EDCCF8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076B9-F6A1-40BA-B668-C2659BCC42C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CA69F2-E805-4E2D-8B24-9A4788E4114C}">
      <dgm:prSet/>
      <dgm:spPr/>
      <dgm:t>
        <a:bodyPr/>
        <a:lstStyle/>
        <a:p>
          <a:pPr>
            <a:lnSpc>
              <a:spcPct val="100000"/>
            </a:lnSpc>
          </a:pPr>
          <a:r>
            <a:rPr lang="en-IN"/>
            <a:t>Lending Club is a marketplace for personal loans that matches borrowers with lenders who is seeking for loan.</a:t>
          </a:r>
          <a:endParaRPr lang="en-US"/>
        </a:p>
      </dgm:t>
    </dgm:pt>
    <dgm:pt modelId="{28F731A0-C341-4E65-84B5-2F8802A1D68C}" type="parTrans" cxnId="{5D0F7479-3968-4DAB-88EA-E48AD4430A47}">
      <dgm:prSet/>
      <dgm:spPr/>
      <dgm:t>
        <a:bodyPr/>
        <a:lstStyle/>
        <a:p>
          <a:endParaRPr lang="en-US"/>
        </a:p>
      </dgm:t>
    </dgm:pt>
    <dgm:pt modelId="{0224D280-363F-4ED0-A37E-3B09E8F14805}" type="sibTrans" cxnId="{5D0F7479-3968-4DAB-88EA-E48AD4430A47}">
      <dgm:prSet/>
      <dgm:spPr/>
      <dgm:t>
        <a:bodyPr/>
        <a:lstStyle/>
        <a:p>
          <a:endParaRPr lang="en-US"/>
        </a:p>
      </dgm:t>
    </dgm:pt>
    <dgm:pt modelId="{6D896BC5-85EA-4114-B0B9-86ECACDB32D5}">
      <dgm:prSet/>
      <dgm:spPr/>
      <dgm:t>
        <a:bodyPr/>
        <a:lstStyle/>
        <a:p>
          <a:pPr>
            <a:lnSpc>
              <a:spcPct val="100000"/>
            </a:lnSpc>
          </a:pPr>
          <a:r>
            <a:rPr lang="en-IN" dirty="0"/>
            <a:t>Business problem is identify which loan application will have the possibility for defaulting to loan.</a:t>
          </a:r>
          <a:endParaRPr lang="en-US" dirty="0"/>
        </a:p>
      </dgm:t>
    </dgm:pt>
    <dgm:pt modelId="{A9E92AFD-D92E-41D5-A5F8-105BFE7AE067}" type="parTrans" cxnId="{A0B1B74A-E42E-4BF1-86A9-87D0810D03C8}">
      <dgm:prSet/>
      <dgm:spPr/>
      <dgm:t>
        <a:bodyPr/>
        <a:lstStyle/>
        <a:p>
          <a:endParaRPr lang="en-US"/>
        </a:p>
      </dgm:t>
    </dgm:pt>
    <dgm:pt modelId="{72D1D4D2-E2B4-4F4C-87C3-3C648A3A0BE1}" type="sibTrans" cxnId="{A0B1B74A-E42E-4BF1-86A9-87D0810D03C8}">
      <dgm:prSet/>
      <dgm:spPr/>
      <dgm:t>
        <a:bodyPr/>
        <a:lstStyle/>
        <a:p>
          <a:endParaRPr lang="en-US"/>
        </a:p>
      </dgm:t>
    </dgm:pt>
    <dgm:pt modelId="{2EABA261-17DC-4DC8-BD98-FCDA00974E67}">
      <dgm:prSet/>
      <dgm:spPr/>
      <dgm:t>
        <a:bodyPr/>
        <a:lstStyle/>
        <a:p>
          <a:pPr>
            <a:lnSpc>
              <a:spcPct val="100000"/>
            </a:lnSpc>
          </a:pPr>
          <a:r>
            <a:rPr lang="en-IN"/>
            <a:t>'loan.csv' dataset is used to analyse the application criteria.</a:t>
          </a:r>
          <a:endParaRPr lang="en-US"/>
        </a:p>
      </dgm:t>
    </dgm:pt>
    <dgm:pt modelId="{F44C2F5B-FEE6-4726-A24F-B578F136135C}" type="parTrans" cxnId="{A234D571-DC15-417E-9503-655EE70F9047}">
      <dgm:prSet/>
      <dgm:spPr/>
      <dgm:t>
        <a:bodyPr/>
        <a:lstStyle/>
        <a:p>
          <a:endParaRPr lang="en-US"/>
        </a:p>
      </dgm:t>
    </dgm:pt>
    <dgm:pt modelId="{444779F6-3A1A-44BD-84F8-5F6A88C6D878}" type="sibTrans" cxnId="{A234D571-DC15-417E-9503-655EE70F9047}">
      <dgm:prSet/>
      <dgm:spPr/>
      <dgm:t>
        <a:bodyPr/>
        <a:lstStyle/>
        <a:p>
          <a:endParaRPr lang="en-US"/>
        </a:p>
      </dgm:t>
    </dgm:pt>
    <dgm:pt modelId="{AD2498C8-1CB3-44BA-8A0D-0D64E5453037}" type="pres">
      <dgm:prSet presAssocID="{AF4076B9-F6A1-40BA-B668-C2659BCC42C8}" presName="root" presStyleCnt="0">
        <dgm:presLayoutVars>
          <dgm:dir/>
          <dgm:resizeHandles val="exact"/>
        </dgm:presLayoutVars>
      </dgm:prSet>
      <dgm:spPr/>
    </dgm:pt>
    <dgm:pt modelId="{6E76E288-D45C-4802-B80A-915440BCE54B}" type="pres">
      <dgm:prSet presAssocID="{D1CA69F2-E805-4E2D-8B24-9A4788E4114C}" presName="compNode" presStyleCnt="0"/>
      <dgm:spPr/>
    </dgm:pt>
    <dgm:pt modelId="{DE2575B8-F814-4B25-925C-D8B4BFF07A92}" type="pres">
      <dgm:prSet presAssocID="{D1CA69F2-E805-4E2D-8B24-9A4788E411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DFE648B4-71C7-40C1-B827-87A11D2C0D19}" type="pres">
      <dgm:prSet presAssocID="{D1CA69F2-E805-4E2D-8B24-9A4788E4114C}" presName="spaceRect" presStyleCnt="0"/>
      <dgm:spPr/>
    </dgm:pt>
    <dgm:pt modelId="{780056E8-657F-4E6E-9B04-200550077142}" type="pres">
      <dgm:prSet presAssocID="{D1CA69F2-E805-4E2D-8B24-9A4788E4114C}" presName="textRect" presStyleLbl="revTx" presStyleIdx="0" presStyleCnt="3">
        <dgm:presLayoutVars>
          <dgm:chMax val="1"/>
          <dgm:chPref val="1"/>
        </dgm:presLayoutVars>
      </dgm:prSet>
      <dgm:spPr/>
    </dgm:pt>
    <dgm:pt modelId="{BB1D5589-78EF-4D04-9B98-B949D9D3BA4E}" type="pres">
      <dgm:prSet presAssocID="{0224D280-363F-4ED0-A37E-3B09E8F14805}" presName="sibTrans" presStyleCnt="0"/>
      <dgm:spPr/>
    </dgm:pt>
    <dgm:pt modelId="{80BBC776-0FA9-415E-BC92-702725B01773}" type="pres">
      <dgm:prSet presAssocID="{6D896BC5-85EA-4114-B0B9-86ECACDB32D5}" presName="compNode" presStyleCnt="0"/>
      <dgm:spPr/>
    </dgm:pt>
    <dgm:pt modelId="{6E282FEB-0DF5-497B-844B-2540E6751313}" type="pres">
      <dgm:prSet presAssocID="{6D896BC5-85EA-4114-B0B9-86ECACDB32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3C628F7E-EBCA-4D4D-9D77-C121C4A6CD6F}" type="pres">
      <dgm:prSet presAssocID="{6D896BC5-85EA-4114-B0B9-86ECACDB32D5}" presName="spaceRect" presStyleCnt="0"/>
      <dgm:spPr/>
    </dgm:pt>
    <dgm:pt modelId="{CF93EBB2-1A67-4679-97DF-7EF2B85F3273}" type="pres">
      <dgm:prSet presAssocID="{6D896BC5-85EA-4114-B0B9-86ECACDB32D5}" presName="textRect" presStyleLbl="revTx" presStyleIdx="1" presStyleCnt="3">
        <dgm:presLayoutVars>
          <dgm:chMax val="1"/>
          <dgm:chPref val="1"/>
        </dgm:presLayoutVars>
      </dgm:prSet>
      <dgm:spPr/>
    </dgm:pt>
    <dgm:pt modelId="{9408EEF1-AEF9-435C-9CF4-AD782324DCC5}" type="pres">
      <dgm:prSet presAssocID="{72D1D4D2-E2B4-4F4C-87C3-3C648A3A0BE1}" presName="sibTrans" presStyleCnt="0"/>
      <dgm:spPr/>
    </dgm:pt>
    <dgm:pt modelId="{197E0F06-BE0F-4394-87CF-4B0BD10C0C1C}" type="pres">
      <dgm:prSet presAssocID="{2EABA261-17DC-4DC8-BD98-FCDA00974E67}" presName="compNode" presStyleCnt="0"/>
      <dgm:spPr/>
    </dgm:pt>
    <dgm:pt modelId="{F3B17D1A-5E1E-44A9-8910-A39F7C2A9837}" type="pres">
      <dgm:prSet presAssocID="{2EABA261-17DC-4DC8-BD98-FCDA00974E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7AC28AB-1079-4D50-9210-9FBE695FB15C}" type="pres">
      <dgm:prSet presAssocID="{2EABA261-17DC-4DC8-BD98-FCDA00974E67}" presName="spaceRect" presStyleCnt="0"/>
      <dgm:spPr/>
    </dgm:pt>
    <dgm:pt modelId="{7FA78FF8-FAFD-4CB3-88BC-2BF9818740CF}" type="pres">
      <dgm:prSet presAssocID="{2EABA261-17DC-4DC8-BD98-FCDA00974E67}" presName="textRect" presStyleLbl="revTx" presStyleIdx="2" presStyleCnt="3">
        <dgm:presLayoutVars>
          <dgm:chMax val="1"/>
          <dgm:chPref val="1"/>
        </dgm:presLayoutVars>
      </dgm:prSet>
      <dgm:spPr/>
    </dgm:pt>
  </dgm:ptLst>
  <dgm:cxnLst>
    <dgm:cxn modelId="{7513C029-5FBA-49BB-8DE8-CC6709F8740C}" type="presOf" srcId="{2EABA261-17DC-4DC8-BD98-FCDA00974E67}" destId="{7FA78FF8-FAFD-4CB3-88BC-2BF9818740CF}" srcOrd="0" destOrd="0" presId="urn:microsoft.com/office/officeart/2018/2/layout/IconLabelList"/>
    <dgm:cxn modelId="{43142562-FB0F-40F0-A6A2-9D291339D30F}" type="presOf" srcId="{6D896BC5-85EA-4114-B0B9-86ECACDB32D5}" destId="{CF93EBB2-1A67-4679-97DF-7EF2B85F3273}" srcOrd="0" destOrd="0" presId="urn:microsoft.com/office/officeart/2018/2/layout/IconLabelList"/>
    <dgm:cxn modelId="{A0B1B74A-E42E-4BF1-86A9-87D0810D03C8}" srcId="{AF4076B9-F6A1-40BA-B668-C2659BCC42C8}" destId="{6D896BC5-85EA-4114-B0B9-86ECACDB32D5}" srcOrd="1" destOrd="0" parTransId="{A9E92AFD-D92E-41D5-A5F8-105BFE7AE067}" sibTransId="{72D1D4D2-E2B4-4F4C-87C3-3C648A3A0BE1}"/>
    <dgm:cxn modelId="{A234D571-DC15-417E-9503-655EE70F9047}" srcId="{AF4076B9-F6A1-40BA-B668-C2659BCC42C8}" destId="{2EABA261-17DC-4DC8-BD98-FCDA00974E67}" srcOrd="2" destOrd="0" parTransId="{F44C2F5B-FEE6-4726-A24F-B578F136135C}" sibTransId="{444779F6-3A1A-44BD-84F8-5F6A88C6D878}"/>
    <dgm:cxn modelId="{5D0F7479-3968-4DAB-88EA-E48AD4430A47}" srcId="{AF4076B9-F6A1-40BA-B668-C2659BCC42C8}" destId="{D1CA69F2-E805-4E2D-8B24-9A4788E4114C}" srcOrd="0" destOrd="0" parTransId="{28F731A0-C341-4E65-84B5-2F8802A1D68C}" sibTransId="{0224D280-363F-4ED0-A37E-3B09E8F14805}"/>
    <dgm:cxn modelId="{F69BA7CA-5419-4C3B-BE02-7F00C43FE0ED}" type="presOf" srcId="{AF4076B9-F6A1-40BA-B668-C2659BCC42C8}" destId="{AD2498C8-1CB3-44BA-8A0D-0D64E5453037}" srcOrd="0" destOrd="0" presId="urn:microsoft.com/office/officeart/2018/2/layout/IconLabelList"/>
    <dgm:cxn modelId="{FAA7ACE9-CFC3-4378-9A95-049C93B5DD9E}" type="presOf" srcId="{D1CA69F2-E805-4E2D-8B24-9A4788E4114C}" destId="{780056E8-657F-4E6E-9B04-200550077142}" srcOrd="0" destOrd="0" presId="urn:microsoft.com/office/officeart/2018/2/layout/IconLabelList"/>
    <dgm:cxn modelId="{9BCA1628-AE8B-486C-B891-F61D7C1C487A}" type="presParOf" srcId="{AD2498C8-1CB3-44BA-8A0D-0D64E5453037}" destId="{6E76E288-D45C-4802-B80A-915440BCE54B}" srcOrd="0" destOrd="0" presId="urn:microsoft.com/office/officeart/2018/2/layout/IconLabelList"/>
    <dgm:cxn modelId="{90572B74-D987-45E5-89D6-DC8B7B74A1F1}" type="presParOf" srcId="{6E76E288-D45C-4802-B80A-915440BCE54B}" destId="{DE2575B8-F814-4B25-925C-D8B4BFF07A92}" srcOrd="0" destOrd="0" presId="urn:microsoft.com/office/officeart/2018/2/layout/IconLabelList"/>
    <dgm:cxn modelId="{49BDB24E-D6D9-4AF9-9D78-57A5107658FB}" type="presParOf" srcId="{6E76E288-D45C-4802-B80A-915440BCE54B}" destId="{DFE648B4-71C7-40C1-B827-87A11D2C0D19}" srcOrd="1" destOrd="0" presId="urn:microsoft.com/office/officeart/2018/2/layout/IconLabelList"/>
    <dgm:cxn modelId="{697CE835-D1A3-4EFC-9F9F-9848AD9D98C9}" type="presParOf" srcId="{6E76E288-D45C-4802-B80A-915440BCE54B}" destId="{780056E8-657F-4E6E-9B04-200550077142}" srcOrd="2" destOrd="0" presId="urn:microsoft.com/office/officeart/2018/2/layout/IconLabelList"/>
    <dgm:cxn modelId="{6422F87F-711C-4534-834F-3BF69FAB1FA0}" type="presParOf" srcId="{AD2498C8-1CB3-44BA-8A0D-0D64E5453037}" destId="{BB1D5589-78EF-4D04-9B98-B949D9D3BA4E}" srcOrd="1" destOrd="0" presId="urn:microsoft.com/office/officeart/2018/2/layout/IconLabelList"/>
    <dgm:cxn modelId="{B25145FB-7333-4540-9A66-2B5D33DC3720}" type="presParOf" srcId="{AD2498C8-1CB3-44BA-8A0D-0D64E5453037}" destId="{80BBC776-0FA9-415E-BC92-702725B01773}" srcOrd="2" destOrd="0" presId="urn:microsoft.com/office/officeart/2018/2/layout/IconLabelList"/>
    <dgm:cxn modelId="{A25C680A-5A84-4B8C-98BE-6262C0883485}" type="presParOf" srcId="{80BBC776-0FA9-415E-BC92-702725B01773}" destId="{6E282FEB-0DF5-497B-844B-2540E6751313}" srcOrd="0" destOrd="0" presId="urn:microsoft.com/office/officeart/2018/2/layout/IconLabelList"/>
    <dgm:cxn modelId="{0C0906B0-7848-444A-A0B1-CD6E52E938CB}" type="presParOf" srcId="{80BBC776-0FA9-415E-BC92-702725B01773}" destId="{3C628F7E-EBCA-4D4D-9D77-C121C4A6CD6F}" srcOrd="1" destOrd="0" presId="urn:microsoft.com/office/officeart/2018/2/layout/IconLabelList"/>
    <dgm:cxn modelId="{0465D5CF-4E76-4146-90B7-0759F4A663AA}" type="presParOf" srcId="{80BBC776-0FA9-415E-BC92-702725B01773}" destId="{CF93EBB2-1A67-4679-97DF-7EF2B85F3273}" srcOrd="2" destOrd="0" presId="urn:microsoft.com/office/officeart/2018/2/layout/IconLabelList"/>
    <dgm:cxn modelId="{EA35937D-CD93-457B-83E3-01F5DA3B8D63}" type="presParOf" srcId="{AD2498C8-1CB3-44BA-8A0D-0D64E5453037}" destId="{9408EEF1-AEF9-435C-9CF4-AD782324DCC5}" srcOrd="3" destOrd="0" presId="urn:microsoft.com/office/officeart/2018/2/layout/IconLabelList"/>
    <dgm:cxn modelId="{9C84FE04-BC34-47C4-A7DF-D55676DA820B}" type="presParOf" srcId="{AD2498C8-1CB3-44BA-8A0D-0D64E5453037}" destId="{197E0F06-BE0F-4394-87CF-4B0BD10C0C1C}" srcOrd="4" destOrd="0" presId="urn:microsoft.com/office/officeart/2018/2/layout/IconLabelList"/>
    <dgm:cxn modelId="{048E86A6-C490-4103-B2C7-E19B4A34B0B8}" type="presParOf" srcId="{197E0F06-BE0F-4394-87CF-4B0BD10C0C1C}" destId="{F3B17D1A-5E1E-44A9-8910-A39F7C2A9837}" srcOrd="0" destOrd="0" presId="urn:microsoft.com/office/officeart/2018/2/layout/IconLabelList"/>
    <dgm:cxn modelId="{4CD639AF-D2BF-4240-ADCD-708F19784E02}" type="presParOf" srcId="{197E0F06-BE0F-4394-87CF-4B0BD10C0C1C}" destId="{17AC28AB-1079-4D50-9210-9FBE695FB15C}" srcOrd="1" destOrd="0" presId="urn:microsoft.com/office/officeart/2018/2/layout/IconLabelList"/>
    <dgm:cxn modelId="{A741F23B-0961-4441-BC75-2FAE9CCF206D}" type="presParOf" srcId="{197E0F06-BE0F-4394-87CF-4B0BD10C0C1C}" destId="{7FA78FF8-FAFD-4CB3-88BC-2BF9818740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DE6F-EA7A-46BD-A37A-E5DD35727155}">
      <dsp:nvSpPr>
        <dsp:cNvPr id="0" name=""/>
        <dsp:cNvSpPr/>
      </dsp:nvSpPr>
      <dsp:spPr>
        <a:xfrm>
          <a:off x="1283" y="284843"/>
          <a:ext cx="3003723" cy="15018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Lending Club Introduction</a:t>
          </a:r>
        </a:p>
      </dsp:txBody>
      <dsp:txXfrm>
        <a:off x="45271" y="328831"/>
        <a:ext cx="2915747" cy="1413885"/>
      </dsp:txXfrm>
    </dsp:sp>
    <dsp:sp modelId="{C4A10E12-FF0F-4AE6-964E-A852F00AC151}">
      <dsp:nvSpPr>
        <dsp:cNvPr id="0" name=""/>
        <dsp:cNvSpPr/>
      </dsp:nvSpPr>
      <dsp:spPr>
        <a:xfrm>
          <a:off x="3755938" y="284843"/>
          <a:ext cx="3003723" cy="150186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a:t>Data Analysis for New Loan Application</a:t>
          </a:r>
        </a:p>
      </dsp:txBody>
      <dsp:txXfrm>
        <a:off x="3799926" y="328831"/>
        <a:ext cx="2915747" cy="1413885"/>
      </dsp:txXfrm>
    </dsp:sp>
    <dsp:sp modelId="{020D4852-911E-428D-AC70-5B666B7B9475}">
      <dsp:nvSpPr>
        <dsp:cNvPr id="0" name=""/>
        <dsp:cNvSpPr/>
      </dsp:nvSpPr>
      <dsp:spPr>
        <a:xfrm>
          <a:off x="4056310" y="1786705"/>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283FBD-E38E-4792-B61B-DEB5DC8A7192}">
      <dsp:nvSpPr>
        <dsp:cNvPr id="0" name=""/>
        <dsp:cNvSpPr/>
      </dsp:nvSpPr>
      <dsp:spPr>
        <a:xfrm>
          <a:off x="4356682" y="2162170"/>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Insights on New Loan Application Processing</a:t>
          </a:r>
        </a:p>
      </dsp:txBody>
      <dsp:txXfrm>
        <a:off x="4400670" y="2206158"/>
        <a:ext cx="2315002" cy="1413885"/>
      </dsp:txXfrm>
    </dsp:sp>
    <dsp:sp modelId="{7F42CB84-04B2-420D-A28C-9EDF6DB91D6A}">
      <dsp:nvSpPr>
        <dsp:cNvPr id="0" name=""/>
        <dsp:cNvSpPr/>
      </dsp:nvSpPr>
      <dsp:spPr>
        <a:xfrm>
          <a:off x="7510592" y="284843"/>
          <a:ext cx="3003723" cy="150186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Report Conclusion</a:t>
          </a:r>
        </a:p>
      </dsp:txBody>
      <dsp:txXfrm>
        <a:off x="7554580" y="328831"/>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575B8-F814-4B25-925C-D8B4BFF07A92}">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0056E8-657F-4E6E-9B04-200550077142}">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Lending Club is a marketplace for personal loans that matches borrowers with lenders who is seeking for loan.</a:t>
          </a:r>
          <a:endParaRPr lang="en-US" sz="1400" kern="1200"/>
        </a:p>
      </dsp:txBody>
      <dsp:txXfrm>
        <a:off x="417971" y="2442842"/>
        <a:ext cx="2889450" cy="720000"/>
      </dsp:txXfrm>
    </dsp:sp>
    <dsp:sp modelId="{6E282FEB-0DF5-497B-844B-2540E6751313}">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3EBB2-1A67-4679-97DF-7EF2B85F3273}">
      <dsp:nvSpPr>
        <dsp:cNvPr id="0" name=""/>
        <dsp:cNvSpPr/>
      </dsp:nvSpPr>
      <dsp:spPr>
        <a:xfrm>
          <a:off x="3813075"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Business problem is identify which loan application will have the possibility for defaulting to loan.</a:t>
          </a:r>
          <a:endParaRPr lang="en-US" sz="1400" kern="1200" dirty="0"/>
        </a:p>
      </dsp:txBody>
      <dsp:txXfrm>
        <a:off x="3813075" y="2442842"/>
        <a:ext cx="2889450" cy="720000"/>
      </dsp:txXfrm>
    </dsp:sp>
    <dsp:sp modelId="{F3B17D1A-5E1E-44A9-8910-A39F7C2A9837}">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78FF8-FAFD-4CB3-88BC-2BF9818740CF}">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'loan.csv' dataset is used to analyse the application criteria.</a:t>
          </a:r>
          <a:endParaRPr lang="en-US" sz="1400" kern="1200"/>
        </a:p>
      </dsp:txBody>
      <dsp:txXfrm>
        <a:off x="7208178" y="2442842"/>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EDFB-61A7-4845-B29E-67EBFCC95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105372-AC02-40D6-8AC8-65B0107B7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6A5CF5-0F92-40DF-83F3-8D30BC2DF092}"/>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5B9FF53B-8000-41FD-80F3-87E7917C1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6542C-1753-4487-980C-C85DF236BE5B}"/>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32047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CA6-1BEB-46FA-8A0F-3FEADC0F66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41B0D-3546-4CC7-B415-4F7128F7A2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4F784-27F8-4F90-8A62-4132FB39DCCE}"/>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FB2CA939-1259-44E7-987F-EF163FEC1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79813-32A2-4DD6-93D1-F8854B4C49BE}"/>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299817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7855C-BA3E-4FF8-AC84-24C0FA6DCA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2E5F33-16AE-427F-BDF8-DD35F159B0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A8404-E7CF-4A02-8C92-B04250FD18A0}"/>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AD86FFBA-96EF-4F2B-ABD5-E6FB63E25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D64EA-BBC1-424E-A67D-56039A9C4FD0}"/>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66376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BC3E-B8E8-4AEB-B39C-12403FAB68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44F85C-23A3-499E-A16E-814D627A99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E4FB6-18DE-44D1-BDD6-5DBA7F1A4BBD}"/>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ACA1C594-5438-4C3F-BD4E-735EF61CE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16900-78D5-4B0A-A2B7-02CE3DA9CEB8}"/>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2162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DC83-EDF6-4682-A2AD-68D5741A5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6495CB-4438-4894-B086-5EF68D647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DB1E6-9599-463D-AC21-344BC072C4B6}"/>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70AF9C11-DBB9-4336-AAC5-AE02604E6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3DFC8-0974-4903-9B65-948B84EBBAB1}"/>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204777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24E5-F65C-4023-8F46-2C12AE340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CF032-DC23-4ECE-8A9C-165C46838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7515C0-ABBC-4EC4-9A1A-B80E334E7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2B153-DB8A-450F-952E-C40ABF025033}"/>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6" name="Footer Placeholder 5">
            <a:extLst>
              <a:ext uri="{FF2B5EF4-FFF2-40B4-BE49-F238E27FC236}">
                <a16:creationId xmlns:a16="http://schemas.microsoft.com/office/drawing/2014/main" id="{A7317031-17FF-4DC8-9C65-40F332FE8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5ED74-70D1-4CE4-BFBC-242E9A904F7A}"/>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35974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5362-6B98-4333-ACFB-1F75E657D8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9C9DE-0ACC-4901-BACF-C15E402CC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344DB-6C72-49B5-8542-D969BB280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CD977C-3ACB-4675-B4C9-3692CBC42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3F2AE-E8E4-4821-B2EC-0F8A3B9E5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D8E865-7E54-48BB-BD10-DF132C9402A5}"/>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8" name="Footer Placeholder 7">
            <a:extLst>
              <a:ext uri="{FF2B5EF4-FFF2-40B4-BE49-F238E27FC236}">
                <a16:creationId xmlns:a16="http://schemas.microsoft.com/office/drawing/2014/main" id="{BDC007F8-700D-4529-B004-B38485BBA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BB62F8-76C2-43EF-8B16-B643FF92A814}"/>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81833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7EE1-1728-44F8-ABED-14BB1643EE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9E4AFC-BDFA-42E9-8F1C-293DF7EB5F52}"/>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4" name="Footer Placeholder 3">
            <a:extLst>
              <a:ext uri="{FF2B5EF4-FFF2-40B4-BE49-F238E27FC236}">
                <a16:creationId xmlns:a16="http://schemas.microsoft.com/office/drawing/2014/main" id="{33593BCA-1281-4979-B381-7FB9BDD1E9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991384-D543-4AEC-87D5-5CC99E3F6E69}"/>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27627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C5BCC-314C-4F76-AD26-0BA18B4ED18E}"/>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3" name="Footer Placeholder 2">
            <a:extLst>
              <a:ext uri="{FF2B5EF4-FFF2-40B4-BE49-F238E27FC236}">
                <a16:creationId xmlns:a16="http://schemas.microsoft.com/office/drawing/2014/main" id="{350A2FDE-AA25-4834-8C82-8E9B9EE915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CF5288-0A2E-4B82-AEA5-9F3A727D402B}"/>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133960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BD75-87BA-4EFD-8003-B832698EF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7F61EB-20CB-4F0F-90CD-52C62B7DD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DD7D56-0E6D-45FB-8DDE-65EF5AD2B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5D22B-2D93-4E3B-97BD-AC0FD91ADB82}"/>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6" name="Footer Placeholder 5">
            <a:extLst>
              <a:ext uri="{FF2B5EF4-FFF2-40B4-BE49-F238E27FC236}">
                <a16:creationId xmlns:a16="http://schemas.microsoft.com/office/drawing/2014/main" id="{5CA2F4C5-F0D8-450A-9F67-55DF948A2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C438F-6088-4E70-AA1C-9CD94034D00F}"/>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47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A42F-F91A-479B-AB00-C099F9766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315F8B-7FE8-46E1-9631-DB6EB8CB0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51073D-1E74-4E7D-8D35-C9CE32CFE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2A390-6925-403E-8D6A-05427D491CB4}"/>
              </a:ext>
            </a:extLst>
          </p:cNvPr>
          <p:cNvSpPr>
            <a:spLocks noGrp="1"/>
          </p:cNvSpPr>
          <p:nvPr>
            <p:ph type="dt" sz="half" idx="10"/>
          </p:nvPr>
        </p:nvSpPr>
        <p:spPr/>
        <p:txBody>
          <a:bodyPr/>
          <a:lstStyle/>
          <a:p>
            <a:fld id="{201B7911-8D5E-46FE-8DF7-FD3F0ED37095}" type="datetimeFigureOut">
              <a:rPr lang="en-IN" smtClean="0"/>
              <a:t>10-08-2022</a:t>
            </a:fld>
            <a:endParaRPr lang="en-IN"/>
          </a:p>
        </p:txBody>
      </p:sp>
      <p:sp>
        <p:nvSpPr>
          <p:cNvPr id="6" name="Footer Placeholder 5">
            <a:extLst>
              <a:ext uri="{FF2B5EF4-FFF2-40B4-BE49-F238E27FC236}">
                <a16:creationId xmlns:a16="http://schemas.microsoft.com/office/drawing/2014/main" id="{53FB58E3-FC76-4158-808D-646F1BD2C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5617D4-B109-46AA-A738-86EB9B8D4E15}"/>
              </a:ext>
            </a:extLst>
          </p:cNvPr>
          <p:cNvSpPr>
            <a:spLocks noGrp="1"/>
          </p:cNvSpPr>
          <p:nvPr>
            <p:ph type="sldNum" sz="quarter" idx="12"/>
          </p:nvPr>
        </p:nvSpPr>
        <p:spPr/>
        <p:txBody>
          <a:bodyPr/>
          <a:lstStyle/>
          <a:p>
            <a:fld id="{99C13108-4D02-4E1C-9705-9AC13C814801}" type="slidenum">
              <a:rPr lang="en-IN" smtClean="0"/>
              <a:t>‹#›</a:t>
            </a:fld>
            <a:endParaRPr lang="en-IN"/>
          </a:p>
        </p:txBody>
      </p:sp>
    </p:spTree>
    <p:extLst>
      <p:ext uri="{BB962C8B-B14F-4D97-AF65-F5344CB8AC3E}">
        <p14:creationId xmlns:p14="http://schemas.microsoft.com/office/powerpoint/2010/main" val="76723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8DD19-AEAE-4467-BBF1-7419D6B8AA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A225E-5B64-4A64-AD87-EF36AFF02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D4FC8-7D66-415A-B391-2E1B0E6AD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B7911-8D5E-46FE-8DF7-FD3F0ED37095}" type="datetimeFigureOut">
              <a:rPr lang="en-IN" smtClean="0"/>
              <a:t>10-08-2022</a:t>
            </a:fld>
            <a:endParaRPr lang="en-IN"/>
          </a:p>
        </p:txBody>
      </p:sp>
      <p:sp>
        <p:nvSpPr>
          <p:cNvPr id="5" name="Footer Placeholder 4">
            <a:extLst>
              <a:ext uri="{FF2B5EF4-FFF2-40B4-BE49-F238E27FC236}">
                <a16:creationId xmlns:a16="http://schemas.microsoft.com/office/drawing/2014/main" id="{57700824-325D-45AB-AA0F-AE4F97D8A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E4D04A-3714-4FCD-8BD9-AD3A3066C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13108-4D02-4E1C-9705-9AC13C814801}" type="slidenum">
              <a:rPr lang="en-IN" smtClean="0"/>
              <a:t>‹#›</a:t>
            </a:fld>
            <a:endParaRPr lang="en-IN"/>
          </a:p>
        </p:txBody>
      </p:sp>
    </p:spTree>
    <p:extLst>
      <p:ext uri="{BB962C8B-B14F-4D97-AF65-F5344CB8AC3E}">
        <p14:creationId xmlns:p14="http://schemas.microsoft.com/office/powerpoint/2010/main" val="235716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6179A-985D-438F-BC89-F2D34FA0ACB3}"/>
              </a:ext>
            </a:extLst>
          </p:cNvPr>
          <p:cNvSpPr>
            <a:spLocks noGrp="1"/>
          </p:cNvSpPr>
          <p:nvPr>
            <p:ph type="ctrTitle"/>
          </p:nvPr>
        </p:nvSpPr>
        <p:spPr>
          <a:xfrm>
            <a:off x="838200" y="451381"/>
            <a:ext cx="10512552" cy="4066540"/>
          </a:xfrm>
        </p:spPr>
        <p:txBody>
          <a:bodyPr anchor="b">
            <a:normAutofit/>
          </a:bodyPr>
          <a:lstStyle/>
          <a:p>
            <a:pPr algn="l"/>
            <a:r>
              <a:rPr lang="en-US" sz="6600"/>
              <a:t>Lending Club Case Study Report</a:t>
            </a:r>
            <a:endParaRPr lang="en-IN" sz="6600"/>
          </a:p>
        </p:txBody>
      </p:sp>
      <p:sp>
        <p:nvSpPr>
          <p:cNvPr id="3" name="Subtitle 2">
            <a:extLst>
              <a:ext uri="{FF2B5EF4-FFF2-40B4-BE49-F238E27FC236}">
                <a16:creationId xmlns:a16="http://schemas.microsoft.com/office/drawing/2014/main" id="{938DEFC1-790B-4706-A726-D427454ECB0B}"/>
              </a:ext>
            </a:extLst>
          </p:cNvPr>
          <p:cNvSpPr>
            <a:spLocks noGrp="1"/>
          </p:cNvSpPr>
          <p:nvPr>
            <p:ph type="subTitle" idx="1"/>
          </p:nvPr>
        </p:nvSpPr>
        <p:spPr>
          <a:xfrm>
            <a:off x="838199" y="4983276"/>
            <a:ext cx="10512552" cy="1126680"/>
          </a:xfrm>
        </p:spPr>
        <p:txBody>
          <a:bodyPr>
            <a:normAutofit/>
          </a:bodyPr>
          <a:lstStyle/>
          <a:p>
            <a:pPr algn="l"/>
            <a:r>
              <a:rPr lang="en-US" dirty="0"/>
              <a:t>10/08/2022</a:t>
            </a:r>
          </a:p>
        </p:txBody>
      </p:sp>
      <p:sp>
        <p:nvSpPr>
          <p:cNvPr id="1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40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Loan application whose has 36 months tenure is high fully paid &amp; charged off than 60 months. </a:t>
            </a:r>
          </a:p>
          <a:p>
            <a:r>
              <a:rPr lang="en-IN" sz="2200" dirty="0"/>
              <a:t>For new loan application applies for short term needs better scrutinization to avoid charged off cases. </a:t>
            </a:r>
          </a:p>
        </p:txBody>
      </p:sp>
      <p:pic>
        <p:nvPicPr>
          <p:cNvPr id="5" name="Picture 4" descr="Chart&#10;&#10;Description automatically generated">
            <a:extLst>
              <a:ext uri="{FF2B5EF4-FFF2-40B4-BE49-F238E27FC236}">
                <a16:creationId xmlns:a16="http://schemas.microsoft.com/office/drawing/2014/main" id="{F238A1D5-414D-4B66-94D9-D89D1EE7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22846"/>
            <a:ext cx="6903720" cy="5212308"/>
          </a:xfrm>
          <a:prstGeom prst="rect">
            <a:avLst/>
          </a:prstGeom>
        </p:spPr>
      </p:pic>
    </p:spTree>
    <p:extLst>
      <p:ext uri="{BB962C8B-B14F-4D97-AF65-F5344CB8AC3E}">
        <p14:creationId xmlns:p14="http://schemas.microsoft.com/office/powerpoint/2010/main" val="27202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When the application has higher Debit to Income (DTI) and apply for high loan amount.</a:t>
            </a:r>
          </a:p>
          <a:p>
            <a:r>
              <a:rPr lang="en-IN" sz="2200" dirty="0"/>
              <a:t>So the new loan application applies on similar criteria has more change for defaulting the loan.</a:t>
            </a:r>
          </a:p>
        </p:txBody>
      </p:sp>
      <p:pic>
        <p:nvPicPr>
          <p:cNvPr id="6" name="Picture 5" descr="Chart, bar chart&#10;&#10;Description automatically generated">
            <a:extLst>
              <a:ext uri="{FF2B5EF4-FFF2-40B4-BE49-F238E27FC236}">
                <a16:creationId xmlns:a16="http://schemas.microsoft.com/office/drawing/2014/main" id="{BF944BB1-F689-402B-BA1A-BF2E1F06F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29624"/>
            <a:ext cx="6903720" cy="5198752"/>
          </a:xfrm>
          <a:prstGeom prst="rect">
            <a:avLst/>
          </a:prstGeom>
        </p:spPr>
      </p:pic>
    </p:spTree>
    <p:extLst>
      <p:ext uri="{BB962C8B-B14F-4D97-AF65-F5344CB8AC3E}">
        <p14:creationId xmlns:p14="http://schemas.microsoft.com/office/powerpoint/2010/main" val="254102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Applicant who has less than 3 year employment experience apply for high loan amount. </a:t>
            </a:r>
          </a:p>
          <a:p>
            <a:r>
              <a:rPr lang="en-IN" sz="2200" dirty="0"/>
              <a:t>So such new loan application have chance for default to loan.</a:t>
            </a:r>
          </a:p>
        </p:txBody>
      </p:sp>
      <p:pic>
        <p:nvPicPr>
          <p:cNvPr id="5" name="Picture 4" descr="Chart&#10;&#10;Description automatically generated">
            <a:extLst>
              <a:ext uri="{FF2B5EF4-FFF2-40B4-BE49-F238E27FC236}">
                <a16:creationId xmlns:a16="http://schemas.microsoft.com/office/drawing/2014/main" id="{74E821A9-0966-4BFE-9882-ECCF23255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34875"/>
            <a:ext cx="6903720" cy="5188249"/>
          </a:xfrm>
          <a:prstGeom prst="rect">
            <a:avLst/>
          </a:prstGeom>
        </p:spPr>
      </p:pic>
    </p:spTree>
    <p:extLst>
      <p:ext uri="{BB962C8B-B14F-4D97-AF65-F5344CB8AC3E}">
        <p14:creationId xmlns:p14="http://schemas.microsoft.com/office/powerpoint/2010/main" val="144986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The applicants who apply loan for "small business, credit card, major purchase, renewable energy" purpose </a:t>
            </a:r>
            <a:r>
              <a:rPr lang="en-IN" sz="2200" i="1" dirty="0"/>
              <a:t>has high number of chance for defaulting the loan</a:t>
            </a:r>
            <a:r>
              <a:rPr lang="en-IN" sz="2200" dirty="0"/>
              <a:t> based on earlier data.</a:t>
            </a:r>
          </a:p>
        </p:txBody>
      </p:sp>
      <p:pic>
        <p:nvPicPr>
          <p:cNvPr id="6" name="Picture 5" descr="Chart, bar chart&#10;&#10;Description automatically generated">
            <a:extLst>
              <a:ext uri="{FF2B5EF4-FFF2-40B4-BE49-F238E27FC236}">
                <a16:creationId xmlns:a16="http://schemas.microsoft.com/office/drawing/2014/main" id="{AC17C730-4768-4199-AC5E-C257C2F8C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962" y="640080"/>
            <a:ext cx="4936387" cy="5577840"/>
          </a:xfrm>
          <a:prstGeom prst="rect">
            <a:avLst/>
          </a:prstGeom>
        </p:spPr>
      </p:pic>
    </p:spTree>
    <p:extLst>
      <p:ext uri="{BB962C8B-B14F-4D97-AF65-F5344CB8AC3E}">
        <p14:creationId xmlns:p14="http://schemas.microsoft.com/office/powerpoint/2010/main" val="241536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The loan applicants from these state WA, WI, OK, KS, RI has high number of charged off, so new application from these states needs more scrutinised to avoid charge off or default to loan.</a:t>
            </a:r>
          </a:p>
          <a:p>
            <a:endParaRPr lang="en-IN" sz="2200" dirty="0"/>
          </a:p>
        </p:txBody>
      </p:sp>
      <p:pic>
        <p:nvPicPr>
          <p:cNvPr id="5" name="Picture 4" descr="Chart, bar chart&#10;&#10;Description automatically generated">
            <a:extLst>
              <a:ext uri="{FF2B5EF4-FFF2-40B4-BE49-F238E27FC236}">
                <a16:creationId xmlns:a16="http://schemas.microsoft.com/office/drawing/2014/main" id="{4B76C961-66D1-47CE-8A58-0C58E072B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933" y="640080"/>
            <a:ext cx="5648446" cy="5577840"/>
          </a:xfrm>
          <a:prstGeom prst="rect">
            <a:avLst/>
          </a:prstGeom>
        </p:spPr>
      </p:pic>
    </p:spTree>
    <p:extLst>
      <p:ext uri="{BB962C8B-B14F-4D97-AF65-F5344CB8AC3E}">
        <p14:creationId xmlns:p14="http://schemas.microsoft.com/office/powerpoint/2010/main" val="343201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572493" y="238539"/>
            <a:ext cx="11047013" cy="1434415"/>
          </a:xfrm>
        </p:spPr>
        <p:txBody>
          <a:bodyPr anchor="b">
            <a:normAutofit/>
          </a:bodyPr>
          <a:lstStyle/>
          <a:p>
            <a:r>
              <a:rPr lang="en-US" sz="5400"/>
              <a:t>Conclusion</a:t>
            </a:r>
          </a:p>
        </p:txBody>
      </p:sp>
      <p:sp>
        <p:nvSpPr>
          <p:cNvPr id="2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B3CFF243-6ECA-4730-894C-DE498885D735}"/>
              </a:ext>
            </a:extLst>
          </p:cNvPr>
          <p:cNvPicPr>
            <a:picLocks noChangeAspect="1"/>
          </p:cNvPicPr>
          <p:nvPr/>
        </p:nvPicPr>
        <p:blipFill rotWithShape="1">
          <a:blip r:embed="rId2">
            <a:extLst>
              <a:ext uri="{28A0092B-C50C-407E-A947-70E740481C1C}">
                <a14:useLocalDpi xmlns:a14="http://schemas.microsoft.com/office/drawing/2010/main" val="0"/>
              </a:ext>
            </a:extLst>
          </a:blip>
          <a:srcRect l="5407" r="20533"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4905955" y="2071316"/>
            <a:ext cx="6713552" cy="4114800"/>
          </a:xfrm>
        </p:spPr>
        <p:txBody>
          <a:bodyPr anchor="t">
            <a:normAutofit/>
          </a:bodyPr>
          <a:lstStyle/>
          <a:p>
            <a:r>
              <a:rPr lang="en-IN" sz="2200" dirty="0"/>
              <a:t>Around 86% of loan application is fully paid the loan &amp; only 14% applicants has charged off and possibility to default for loan. </a:t>
            </a:r>
          </a:p>
          <a:p>
            <a:r>
              <a:rPr lang="en-IN" sz="2200" dirty="0"/>
              <a:t>So the new loan application needs more scrutinization rather to reject.</a:t>
            </a:r>
          </a:p>
        </p:txBody>
      </p:sp>
    </p:spTree>
    <p:extLst>
      <p:ext uri="{BB962C8B-B14F-4D97-AF65-F5344CB8AC3E}">
        <p14:creationId xmlns:p14="http://schemas.microsoft.com/office/powerpoint/2010/main" val="190053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A3180-0FC2-44B1-94A9-66F1C3862BEB}"/>
              </a:ext>
            </a:extLst>
          </p:cNvPr>
          <p:cNvSpPr>
            <a:spLocks noGrp="1"/>
          </p:cNvSpPr>
          <p:nvPr>
            <p:ph type="title"/>
          </p:nvPr>
        </p:nvSpPr>
        <p:spPr>
          <a:xfrm>
            <a:off x="838200" y="365125"/>
            <a:ext cx="10515600" cy="1325563"/>
          </a:xfrm>
        </p:spPr>
        <p:txBody>
          <a:bodyPr>
            <a:normAutofit/>
          </a:bodyPr>
          <a:lstStyle/>
          <a:p>
            <a:r>
              <a:rPr lang="en-US" sz="5400"/>
              <a:t>Content</a:t>
            </a:r>
            <a:endParaRPr lang="en-IN" sz="5400"/>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5D074F0-54D2-BF9D-EE4B-8A421D0B0DDA}"/>
              </a:ext>
            </a:extLst>
          </p:cNvPr>
          <p:cNvGraphicFramePr>
            <a:graphicFrameLocks noGrp="1"/>
          </p:cNvGraphicFramePr>
          <p:nvPr>
            <p:ph idx="1"/>
            <p:extLst>
              <p:ext uri="{D42A27DB-BD31-4B8C-83A1-F6EECF244321}">
                <p14:modId xmlns:p14="http://schemas.microsoft.com/office/powerpoint/2010/main" val="154837794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48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838200" y="365125"/>
            <a:ext cx="10515600" cy="1325563"/>
          </a:xfrm>
        </p:spPr>
        <p:txBody>
          <a:bodyPr>
            <a:normAutofit/>
          </a:bodyPr>
          <a:lstStyle/>
          <a:p>
            <a:r>
              <a:rPr lang="en-US" sz="5400"/>
              <a:t>Lending Club Introduction</a:t>
            </a:r>
            <a:endParaRPr lang="en-IN"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3C49CD-33E7-375C-6416-B6F5E56870D5}"/>
              </a:ext>
            </a:extLst>
          </p:cNvPr>
          <p:cNvGraphicFramePr>
            <a:graphicFrameLocks noGrp="1"/>
          </p:cNvGraphicFramePr>
          <p:nvPr>
            <p:ph idx="1"/>
            <p:extLst>
              <p:ext uri="{D42A27DB-BD31-4B8C-83A1-F6EECF244321}">
                <p14:modId xmlns:p14="http://schemas.microsoft.com/office/powerpoint/2010/main" val="350570995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3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Data Analysis for New Loan Application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a:t>New Loan processed by the bank is increased drastic in 2011 compared to 2007 and it’s linearly increasing.</a:t>
            </a:r>
          </a:p>
        </p:txBody>
      </p:sp>
      <p:pic>
        <p:nvPicPr>
          <p:cNvPr id="5" name="Picture 4" descr="Chart, histogram&#10;&#10;Description automatically generated">
            <a:extLst>
              <a:ext uri="{FF2B5EF4-FFF2-40B4-BE49-F238E27FC236}">
                <a16:creationId xmlns:a16="http://schemas.microsoft.com/office/drawing/2014/main" id="{724F8CBA-5B5E-4B20-A79B-2990FCCCE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925897"/>
            <a:ext cx="6903720" cy="5006206"/>
          </a:xfrm>
          <a:prstGeom prst="rect">
            <a:avLst/>
          </a:prstGeom>
        </p:spPr>
      </p:pic>
    </p:spTree>
    <p:extLst>
      <p:ext uri="{BB962C8B-B14F-4D97-AF65-F5344CB8AC3E}">
        <p14:creationId xmlns:p14="http://schemas.microsoft.com/office/powerpoint/2010/main" val="395243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dirty="0"/>
              <a:t>Data Analysis for New Loan Application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In December, high number of new loan application is processed. </a:t>
            </a:r>
          </a:p>
          <a:p>
            <a:r>
              <a:rPr lang="en-IN" sz="2200" dirty="0"/>
              <a:t>February is the lowest.</a:t>
            </a:r>
          </a:p>
        </p:txBody>
      </p:sp>
      <p:pic>
        <p:nvPicPr>
          <p:cNvPr id="6" name="Picture 5" descr="Chart, histogram&#10;&#10;Description automatically generated">
            <a:extLst>
              <a:ext uri="{FF2B5EF4-FFF2-40B4-BE49-F238E27FC236}">
                <a16:creationId xmlns:a16="http://schemas.microsoft.com/office/drawing/2014/main" id="{AF2DA19F-EA68-49AF-9622-04E17A09A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96275"/>
            <a:ext cx="6903720" cy="5065450"/>
          </a:xfrm>
          <a:prstGeom prst="rect">
            <a:avLst/>
          </a:prstGeom>
        </p:spPr>
      </p:pic>
    </p:spTree>
    <p:extLst>
      <p:ext uri="{BB962C8B-B14F-4D97-AF65-F5344CB8AC3E}">
        <p14:creationId xmlns:p14="http://schemas.microsoft.com/office/powerpoint/2010/main" val="57893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dirty="0"/>
              <a:t>Data Analysis for New Loan Application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Overall the states CA, NY, FL, TX, NJ is processed more number of new loan application.</a:t>
            </a:r>
          </a:p>
          <a:p>
            <a:endParaRPr lang="en-IN" sz="2200" dirty="0"/>
          </a:p>
        </p:txBody>
      </p:sp>
      <p:pic>
        <p:nvPicPr>
          <p:cNvPr id="5" name="Picture 4" descr="Chart, histogram&#10;&#10;Description automatically generated">
            <a:extLst>
              <a:ext uri="{FF2B5EF4-FFF2-40B4-BE49-F238E27FC236}">
                <a16:creationId xmlns:a16="http://schemas.microsoft.com/office/drawing/2014/main" id="{C75D6E88-12E4-41FC-A6B6-854F93BC3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371" y="640080"/>
            <a:ext cx="6781569" cy="5577840"/>
          </a:xfrm>
          <a:prstGeom prst="rect">
            <a:avLst/>
          </a:prstGeom>
        </p:spPr>
      </p:pic>
    </p:spTree>
    <p:extLst>
      <p:ext uri="{BB962C8B-B14F-4D97-AF65-F5344CB8AC3E}">
        <p14:creationId xmlns:p14="http://schemas.microsoft.com/office/powerpoint/2010/main" val="355167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dirty="0"/>
              <a:t>Data Analysis for New Loan Application</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Huge number of loan applications are applied for short tenure (36 months) than long term (60 months).</a:t>
            </a:r>
          </a:p>
        </p:txBody>
      </p:sp>
      <p:pic>
        <p:nvPicPr>
          <p:cNvPr id="7" name="Picture 6" descr="Chart, histogram&#10;&#10;Description automatically generated">
            <a:extLst>
              <a:ext uri="{FF2B5EF4-FFF2-40B4-BE49-F238E27FC236}">
                <a16:creationId xmlns:a16="http://schemas.microsoft.com/office/drawing/2014/main" id="{EB58E4BD-D8B5-46C7-B551-D84877F71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935032"/>
            <a:ext cx="6903720" cy="4987936"/>
          </a:xfrm>
          <a:prstGeom prst="rect">
            <a:avLst/>
          </a:prstGeom>
        </p:spPr>
      </p:pic>
    </p:spTree>
    <p:extLst>
      <p:ext uri="{BB962C8B-B14F-4D97-AF65-F5344CB8AC3E}">
        <p14:creationId xmlns:p14="http://schemas.microsoft.com/office/powerpoint/2010/main" val="366739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dirty="0"/>
              <a:t>Insights on New Loan Application Processing</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The applicant who has long employment length is applying for high loan amount than less than 3 years.</a:t>
            </a:r>
          </a:p>
        </p:txBody>
      </p:sp>
      <p:pic>
        <p:nvPicPr>
          <p:cNvPr id="6" name="Picture 5" descr="Chart, bar chart&#10;&#10;Description automatically generated">
            <a:extLst>
              <a:ext uri="{FF2B5EF4-FFF2-40B4-BE49-F238E27FC236}">
                <a16:creationId xmlns:a16="http://schemas.microsoft.com/office/drawing/2014/main" id="{6C1EAE95-381D-41E6-AC0A-647E9672B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03046"/>
            <a:ext cx="6903720" cy="5251908"/>
          </a:xfrm>
          <a:prstGeom prst="rect">
            <a:avLst/>
          </a:prstGeom>
        </p:spPr>
      </p:pic>
    </p:spTree>
    <p:extLst>
      <p:ext uri="{BB962C8B-B14F-4D97-AF65-F5344CB8AC3E}">
        <p14:creationId xmlns:p14="http://schemas.microsoft.com/office/powerpoint/2010/main" val="30059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D87F9-FC63-4B1E-9793-8FC36CD9C559}"/>
              </a:ext>
            </a:extLst>
          </p:cNvPr>
          <p:cNvSpPr>
            <a:spLocks noGrp="1"/>
          </p:cNvSpPr>
          <p:nvPr>
            <p:ph type="title"/>
          </p:nvPr>
        </p:nvSpPr>
        <p:spPr>
          <a:xfrm>
            <a:off x="630936" y="639520"/>
            <a:ext cx="3429000" cy="1719072"/>
          </a:xfrm>
        </p:spPr>
        <p:txBody>
          <a:bodyPr anchor="b">
            <a:normAutofit/>
          </a:bodyPr>
          <a:lstStyle/>
          <a:p>
            <a:r>
              <a:rPr lang="en-US" sz="3800"/>
              <a:t>Insights on New Loan Application Processing</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8D189-DCB3-4577-99DC-E90F39477E52}"/>
              </a:ext>
            </a:extLst>
          </p:cNvPr>
          <p:cNvSpPr>
            <a:spLocks noGrp="1"/>
          </p:cNvSpPr>
          <p:nvPr>
            <p:ph idx="1"/>
          </p:nvPr>
        </p:nvSpPr>
        <p:spPr>
          <a:xfrm>
            <a:off x="630936" y="2807208"/>
            <a:ext cx="3429000" cy="3410712"/>
          </a:xfrm>
        </p:spPr>
        <p:txBody>
          <a:bodyPr anchor="t">
            <a:normAutofit/>
          </a:bodyPr>
          <a:lstStyle/>
          <a:p>
            <a:r>
              <a:rPr lang="en-IN" sz="2200" dirty="0"/>
              <a:t>The applicants who got bigger loan amount &amp; interest rate, there is high number of applicants are charged off. </a:t>
            </a:r>
          </a:p>
          <a:p>
            <a:r>
              <a:rPr lang="en-IN" sz="2200" dirty="0"/>
              <a:t>In this scenario, the new loan applicant who apply for similar criteria has more chance to defaulting the loan.</a:t>
            </a:r>
          </a:p>
        </p:txBody>
      </p:sp>
      <p:pic>
        <p:nvPicPr>
          <p:cNvPr id="10" name="Picture 9" descr="Chart, bar chart&#10;&#10;Description automatically generated">
            <a:extLst>
              <a:ext uri="{FF2B5EF4-FFF2-40B4-BE49-F238E27FC236}">
                <a16:creationId xmlns:a16="http://schemas.microsoft.com/office/drawing/2014/main" id="{37F17B7F-04AD-4F3D-B680-721C8CC6A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495" y="640080"/>
            <a:ext cx="6387322" cy="5577840"/>
          </a:xfrm>
          <a:prstGeom prst="rect">
            <a:avLst/>
          </a:prstGeom>
        </p:spPr>
      </p:pic>
    </p:spTree>
    <p:extLst>
      <p:ext uri="{BB962C8B-B14F-4D97-AF65-F5344CB8AC3E}">
        <p14:creationId xmlns:p14="http://schemas.microsoft.com/office/powerpoint/2010/main" val="363643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490</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Lending Club Case Study Report</vt:lpstr>
      <vt:lpstr>Content</vt:lpstr>
      <vt:lpstr>Lending Club Introduction</vt:lpstr>
      <vt:lpstr>Data Analysis for New Loan Application</vt:lpstr>
      <vt:lpstr>Data Analysis for New Loan Application</vt:lpstr>
      <vt:lpstr>Data Analysis for New Loan Application</vt:lpstr>
      <vt:lpstr>Data Analysis for New Loan Application</vt:lpstr>
      <vt:lpstr>Insights on New Loan Application Processing</vt:lpstr>
      <vt:lpstr>Insights on New Loan Application Processing</vt:lpstr>
      <vt:lpstr>Insights on New Loan Application Processing</vt:lpstr>
      <vt:lpstr>Insights on New Loan Application Processing</vt:lpstr>
      <vt:lpstr>Insights on New Loan Application Processing</vt:lpstr>
      <vt:lpstr>Insights on New Loan Application Processing</vt:lpstr>
      <vt:lpstr>Insights on New Loan Application Processing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Report</dc:title>
  <dc:creator>Gunasekaran, Arun</dc:creator>
  <cp:lastModifiedBy>Gunasekaran, Arun</cp:lastModifiedBy>
  <cp:revision>9</cp:revision>
  <cp:lastPrinted>2022-08-10T02:55:35Z</cp:lastPrinted>
  <dcterms:created xsi:type="dcterms:W3CDTF">2022-08-10T01:48:48Z</dcterms:created>
  <dcterms:modified xsi:type="dcterms:W3CDTF">2022-08-10T03:00:58Z</dcterms:modified>
</cp:coreProperties>
</file>