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56" r:id="rId2"/>
    <p:sldId id="258" r:id="rId3"/>
    <p:sldId id="259" r:id="rId4"/>
    <p:sldId id="260" r:id="rId5"/>
    <p:sldId id="261" r:id="rId6"/>
    <p:sldId id="265" r:id="rId7"/>
    <p:sldId id="263" r:id="rId8"/>
    <p:sldId id="266" r:id="rId9"/>
    <p:sldId id="257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425CA-4B9D-4420-BB9E-C250DB30E421}" type="datetime1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51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861-3779-4E37-8DF0-E9EB3EA96210}" type="datetime1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49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8388-E864-4553-9937-AE9FC5E50CFC}" type="datetime1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1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1E1E-C50D-4FD4-8B1E-ECD78340D9AB}" type="datetime1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33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3AFB-9E54-459E-8C6D-0913AC3BA5D7}" type="datetime1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81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4B6-0CA7-46BA-A00B-1E68E5C3ED0C}" type="datetime1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5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549-537C-41EC-B9CC-5B6A9AC2A6A7}" type="datetime1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7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8D56-3D0E-48B8-8218-1F3A06A96C62}" type="datetime1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64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09E-27D4-401F-A74A-DEA16C7B51DC}" type="datetime1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86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DEA2B81-2BC3-42D7-B67D-05C685AA80AD}" type="datetime1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11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F2B-E487-4905-B553-FB649F2B6F23}" type="datetime1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0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EF7C3A7-D6F6-4D38-A7C3-B72967BB81A6}" type="datetime1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2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3">
            <a:extLst>
              <a:ext uri="{FF2B5EF4-FFF2-40B4-BE49-F238E27FC236}">
                <a16:creationId xmlns:a16="http://schemas.microsoft.com/office/drawing/2014/main" id="{E458516C-42F5-4207-8985-8B99AEBD1F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l="272" r="10840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4CA3E8-4F26-4CFC-9F59-E2C0F5CAF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/>
              <a:t>Multi-task Learning for Dense Prediction Tasks in 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42AEF-84CD-446D-A5BE-E4A1B8B0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/>
          </a:bodyPr>
          <a:lstStyle/>
          <a:p>
            <a:endParaRPr lang="en-US"/>
          </a:p>
          <a:p>
            <a:r>
              <a:rPr lang="en-US"/>
              <a:t>Arun Talkad</a:t>
            </a:r>
          </a:p>
        </p:txBody>
      </p:sp>
      <p:cxnSp>
        <p:nvCxnSpPr>
          <p:cNvPr id="35" name="Straight Connector 28">
            <a:extLst>
              <a:ext uri="{FF2B5EF4-FFF2-40B4-BE49-F238E27FC236}">
                <a16:creationId xmlns:a16="http://schemas.microsoft.com/office/drawing/2014/main" id="{E6E50488-8E5E-4E36-9763-092234CAE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0">
            <a:extLst>
              <a:ext uri="{FF2B5EF4-FFF2-40B4-BE49-F238E27FC236}">
                <a16:creationId xmlns:a16="http://schemas.microsoft.com/office/drawing/2014/main" id="{B9E780F8-2452-4595-A281-E594BA83D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2">
            <a:extLst>
              <a:ext uri="{FF2B5EF4-FFF2-40B4-BE49-F238E27FC236}">
                <a16:creationId xmlns:a16="http://schemas.microsoft.com/office/drawing/2014/main" id="{A917F44A-7774-4C79-BEDC-0CC73C8C0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6367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A6F19-39C3-4E83-8312-D4B25332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57C3C-3491-4405-ADD1-261C9C0DF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[1] An All-In-One Convolutional Neural Network for Face Analysis - Scientific Figure on ResearchGate. Available from: https://www.researchgate.net/figure/A-general-multitask-learning-framework-for-deep-CNN-architecture-The-lower-layers-are_fig1_309663347 [accessed 28 Nov, 2021]</a:t>
            </a:r>
          </a:p>
          <a:p>
            <a:r>
              <a:rPr lang="en-US" dirty="0"/>
              <a:t>[2]</a:t>
            </a:r>
            <a:r>
              <a:rPr lang="en-US" b="0" i="0" dirty="0">
                <a:solidFill>
                  <a:srgbClr val="2E414F"/>
                </a:solidFill>
                <a:effectLst/>
                <a:latin typeface="Roboto" pitchFamily="2" charset="0"/>
              </a:rPr>
              <a:t> </a:t>
            </a:r>
            <a:r>
              <a:rPr lang="en-US" dirty="0" err="1"/>
              <a:t>Vandenhende</a:t>
            </a:r>
            <a:r>
              <a:rPr lang="en-US" dirty="0"/>
              <a:t>, S., </a:t>
            </a:r>
            <a:r>
              <a:rPr lang="en-US" dirty="0" err="1"/>
              <a:t>Georgoulis</a:t>
            </a:r>
            <a:r>
              <a:rPr lang="en-US" dirty="0"/>
              <a:t>, S., Van </a:t>
            </a:r>
            <a:r>
              <a:rPr lang="en-US" dirty="0" err="1"/>
              <a:t>Gansbeke</a:t>
            </a:r>
            <a:r>
              <a:rPr lang="en-US" dirty="0"/>
              <a:t>, W., </a:t>
            </a:r>
            <a:r>
              <a:rPr lang="en-US" dirty="0" err="1"/>
              <a:t>Proesmans</a:t>
            </a:r>
            <a:r>
              <a:rPr lang="en-US" dirty="0"/>
              <a:t>, M., Dai, D., &amp; Gool, L.V. (2021). Multi-Task Learning for Dense Prediction Tasks: A Survey. IEEE transactions on pattern analysis and machine intelligence, PP.</a:t>
            </a:r>
          </a:p>
        </p:txBody>
      </p:sp>
    </p:spTree>
    <p:extLst>
      <p:ext uri="{BB962C8B-B14F-4D97-AF65-F5344CB8AC3E}">
        <p14:creationId xmlns:p14="http://schemas.microsoft.com/office/powerpoint/2010/main" val="1877758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1610E-5AA2-4D90-B740-4B544617B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What is MLT?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0168B-81C5-4E2E-A357-E9AC28052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r>
              <a:rPr lang="en-US" dirty="0"/>
              <a:t>Multi-Task Learning(MLT) is a family of techniques that are designed to learn multiple tasks at the same time</a:t>
            </a:r>
          </a:p>
          <a:p>
            <a:r>
              <a:rPr lang="en-US" dirty="0"/>
              <a:t>MLT relies on identifying a common representation from different datasets that can solve multiple tasks at different layers of abstraction</a:t>
            </a:r>
          </a:p>
          <a:p>
            <a:r>
              <a:rPr lang="en-US" dirty="0"/>
              <a:t>Task specific layers are then applied on the data to ensure that the model can solve multiple tasks at the same time</a:t>
            </a:r>
          </a:p>
          <a:p>
            <a:endParaRPr lang="en-US" dirty="0"/>
          </a:p>
        </p:txBody>
      </p:sp>
      <p:pic>
        <p:nvPicPr>
          <p:cNvPr id="11" name="Picture 2" descr="A general multitask learning framework for deep CNN architecture. The... |  Download Scientific Diagram">
            <a:extLst>
              <a:ext uri="{FF2B5EF4-FFF2-40B4-BE49-F238E27FC236}">
                <a16:creationId xmlns:a16="http://schemas.microsoft.com/office/drawing/2014/main" id="{FC2F1692-6FA3-4B95-A390-BC680240F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55422" y="2558465"/>
            <a:ext cx="4916140" cy="25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786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E5198-1E46-45D7-9637-3A58393A2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Dense Prediction and MLT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24C41-3BB0-4F40-ACB8-77DF33BB6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r>
              <a:rPr lang="en-US" dirty="0"/>
              <a:t>Dense Prediction refers to predicting different outputs at a pixel level, thereby producing a ‘dense’ output.</a:t>
            </a:r>
          </a:p>
          <a:p>
            <a:r>
              <a:rPr lang="en-US" dirty="0"/>
              <a:t>Example – Model identifies Gleason pattern which indicates abnormalities at a pixel level</a:t>
            </a:r>
          </a:p>
          <a:p>
            <a:r>
              <a:rPr lang="en-US" dirty="0"/>
              <a:t>MLT allows for such costly operations to be performed at a much more cost-effective scale by learning a common representation and building over with task specific layers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23ED333A-FF45-4B13-918A-71F175AE3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20570" y="2591419"/>
            <a:ext cx="3135109" cy="212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512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AA95-410A-4BBB-8EED-6B9EE19FA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Encoder-focused Architectures</a:t>
            </a:r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AA4062E-9925-45F7-BAA3-B8B5D9F7BD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13" y="1767998"/>
            <a:ext cx="3122612" cy="4371657"/>
          </a:xfr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8888400C-0B9E-49C9-8FA2-8C045CA340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771" y="1849753"/>
            <a:ext cx="3338566" cy="420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497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C6EE5-72C4-49C7-8871-524768FD4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Decoder-focused Architectures</a:t>
            </a:r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041C3215-D4BB-4FC4-B926-99403C1151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592" y="2047875"/>
            <a:ext cx="3589020" cy="3657600"/>
          </a:xfr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0477B49-D6A5-49DE-B981-A93C4A4700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039" y="2047874"/>
            <a:ext cx="436104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832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2A18F-3DA8-49F1-B5CC-A1C580BBE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0C9E837-323D-4DD1-B202-7E9EBC70E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83153"/>
            <a:ext cx="6056449" cy="3933988"/>
          </a:xfr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B050711-6124-4866-B63E-2A669F6FC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1983772"/>
            <a:ext cx="3497580" cy="39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459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D1792-59C0-4533-AF3C-45B8F37AB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 Techniques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B9AEEE-D071-4267-8DA4-8E2D01BE1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61" y="2133154"/>
            <a:ext cx="10255478" cy="3240406"/>
          </a:xfrm>
        </p:spPr>
      </p:pic>
    </p:spTree>
    <p:extLst>
      <p:ext uri="{BB962C8B-B14F-4D97-AF65-F5344CB8AC3E}">
        <p14:creationId xmlns:p14="http://schemas.microsoft.com/office/powerpoint/2010/main" val="2426693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B7365-EE50-4D42-A329-D1454730F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E73D7-D26E-46E2-9B54-55B978BA9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8A36A7-1FD1-4A31-84AE-043092352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767" y="1845734"/>
            <a:ext cx="10191913" cy="393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059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B1836F0-F9E0-4D93-9BDD-7EEC6EA05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14579C-C378-4B9E-A9A5-EBEC7C47E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You!</a:t>
            </a: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DF0F38AF-BBC4-41EB-B7E0-0D7EAFB2B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49EFD3-A806-4D59-99F1-AA9AFAE4E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D2F28D1-82F9-40FE-935C-85ECF766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B670E93-2F53-48FC-AB6C-E99E22D17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646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</TotalTime>
  <Words>248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Retrospect</vt:lpstr>
      <vt:lpstr>Multi-task Learning for Dense Prediction Tasks in Computer Vision</vt:lpstr>
      <vt:lpstr>What is MLT?</vt:lpstr>
      <vt:lpstr>Dense Prediction and MLT</vt:lpstr>
      <vt:lpstr>Encoder-focused Architectures</vt:lpstr>
      <vt:lpstr>Decoder-focused Architectures</vt:lpstr>
      <vt:lpstr>PowerPoint Presentation</vt:lpstr>
      <vt:lpstr>Optimization Techniques</vt:lpstr>
      <vt:lpstr>Results</vt:lpstr>
      <vt:lpstr>Thank You!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Multi-task Learning for Dense Prediction Tasks in Computer Vision</dc:title>
  <dc:creator>Arun Raghavendra Talkad</dc:creator>
  <cp:lastModifiedBy>Arun Raghavendra Talkad</cp:lastModifiedBy>
  <cp:revision>4</cp:revision>
  <dcterms:created xsi:type="dcterms:W3CDTF">2021-11-28T07:49:30Z</dcterms:created>
  <dcterms:modified xsi:type="dcterms:W3CDTF">2021-11-28T11:29:16Z</dcterms:modified>
</cp:coreProperties>
</file>