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5"/>
  </p:sldMasterIdLst>
  <p:notesMasterIdLst>
    <p:notesMasterId r:id="rId10"/>
  </p:notesMasterIdLst>
  <p:sldIdLst>
    <p:sldId id="262" r:id="rId6"/>
    <p:sldId id="258" r:id="rId7"/>
    <p:sldId id="259" r:id="rId8"/>
    <p:sldId id="260"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3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109" d="100"/>
          <a:sy n="109" d="100"/>
        </p:scale>
        <p:origin x="74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C62CA-9421-4E9E-AF14-1FB663DBCBA3}"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AF444-FFD5-4F3B-8856-3CCA6BB0DF43}" type="slidenum">
              <a:rPr lang="en-US" smtClean="0"/>
              <a:t>‹#›</a:t>
            </a:fld>
            <a:endParaRPr lang="en-US"/>
          </a:p>
        </p:txBody>
      </p:sp>
    </p:spTree>
    <p:extLst>
      <p:ext uri="{BB962C8B-B14F-4D97-AF65-F5344CB8AC3E}">
        <p14:creationId xmlns:p14="http://schemas.microsoft.com/office/powerpoint/2010/main" val="3728768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254" y="-99252"/>
            <a:ext cx="5310368" cy="1459214"/>
          </a:xfrm>
          <a:prstGeom prst="rect">
            <a:avLst/>
          </a:prstGeom>
        </p:spPr>
      </p:pic>
      <p:pic>
        <p:nvPicPr>
          <p:cNvPr id="6" name="Picture 5">
            <a:extLst>
              <a:ext uri="{FF2B5EF4-FFF2-40B4-BE49-F238E27FC236}">
                <a16:creationId xmlns:a16="http://schemas.microsoft.com/office/drawing/2014/main" id="{94BA977D-F01B-45A3-A788-241A0D7E09A5}"/>
              </a:ext>
            </a:extLst>
          </p:cNvPr>
          <p:cNvPicPr>
            <a:picLocks noChangeAspect="1"/>
          </p:cNvPicPr>
          <p:nvPr/>
        </p:nvPicPr>
        <p:blipFill>
          <a:blip r:embed="rId3"/>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p:nvPicPr>
        <p:blipFill>
          <a:blip r:embed="rId4"/>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Idea Proposal Document</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27699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aseline="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Team Name: </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786" y="4713936"/>
            <a:ext cx="192314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chemeClr val="bg1"/>
                </a:solidFill>
                <a:effectLst/>
                <a:uLnTx/>
                <a:uFillTx/>
                <a:latin typeface="+mn-lt"/>
                <a:cs typeface="Arial"/>
              </a:rPr>
              <a:t>© 2020 Cognizant </a:t>
            </a:r>
          </a:p>
        </p:txBody>
      </p:sp>
      <p:pic>
        <p:nvPicPr>
          <p:cNvPr id="10" name="Picture 9"/>
          <p:cNvPicPr>
            <a:picLocks noChangeAspect="1"/>
          </p:cNvPicPr>
          <p:nvPr userDrawn="1"/>
        </p:nvPicPr>
        <p:blipFill>
          <a:blip r:embed="rId5"/>
          <a:stretch>
            <a:fillRect/>
          </a:stretch>
        </p:blipFill>
        <p:spPr>
          <a:xfrm>
            <a:off x="6883836" y="384048"/>
            <a:ext cx="2035278" cy="434920"/>
          </a:xfrm>
          <a:prstGeom prst="rect">
            <a:avLst/>
          </a:prstGeom>
        </p:spPr>
      </p:pic>
    </p:spTree>
    <p:extLst>
      <p:ext uri="{BB962C8B-B14F-4D97-AF65-F5344CB8AC3E}">
        <p14:creationId xmlns:p14="http://schemas.microsoft.com/office/powerpoint/2010/main" val="1465420283"/>
      </p:ext>
    </p:extLst>
  </p:cSld>
  <p:clrMapOvr>
    <a:masterClrMapping/>
  </p:clrMapOvr>
  <p:extLst>
    <p:ext uri="{DCECCB84-F9BA-43D5-87BE-67443E8EF086}">
      <p15:sldGuideLst xmlns:p15="http://schemas.microsoft.com/office/powerpoint/2012/main">
        <p15:guide id="1" orient="horz" pos="1620">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9CA01702-DD2A-4EA7-BF63-C4256CBF2674}" type="datetime1">
              <a:rPr lang="en-US" smtClean="0"/>
              <a:t>5/7/2021</a:t>
            </a:fld>
            <a:endParaRPr lang="en-US"/>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3" name="Straight Connector 12">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7"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61336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1FE092F7-7241-4999-BD43-217EB3E0EA71}" type="datetime1">
              <a:rPr lang="en-US" smtClean="0"/>
              <a:t>5/7/2021</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263609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0822DEC1-6FF0-4499-A8CE-3CDA0D36F6B6}" type="datetime1">
              <a:rPr lang="en-US" smtClean="0"/>
              <a:t>5/7/2021</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417328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3CA0D403-53DC-4230-809B-588FC47C2AE9}" type="datetime1">
              <a:rPr lang="en-US" smtClean="0"/>
              <a:t>5/7/2021</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915013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C9CB7C87-9C98-4E4B-B0BF-56FCDDAD09F0}" type="datetime1">
              <a:rPr lang="en-US" smtClean="0"/>
              <a:t>5/7/2021</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350472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E1C924E-9FF9-4A6E-A345-35D21EDFA0BE}" type="datetime1">
              <a:rPr lang="en-US" smtClean="0"/>
              <a:t>5/7/2021</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262970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EAC2F691-4CF9-4182-9EB3-3AD8437B331B}" type="datetime1">
              <a:rPr lang="en-US" smtClean="0"/>
              <a:t>5/7/2021</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676107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E01283B7-E2B5-4877-ACA3-63C29A0971AE}" type="datetime1">
              <a:rPr lang="en-US" smtClean="0"/>
              <a:t>5/7/2021</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TextBox 12"/>
          <p:cNvSpPr txBox="1"/>
          <p:nvPr/>
        </p:nvSpPr>
        <p:spPr>
          <a:xfrm>
            <a:off x="464489"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2020 Cognizant </a:t>
            </a:r>
          </a:p>
        </p:txBody>
      </p:sp>
    </p:spTree>
    <p:extLst>
      <p:ext uri="{BB962C8B-B14F-4D97-AF65-F5344CB8AC3E}">
        <p14:creationId xmlns:p14="http://schemas.microsoft.com/office/powerpoint/2010/main" val="3981534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166915D8-E81B-4766-A5C5-327471A58B75}" type="datetime1">
              <a:rPr lang="en-US" smtClean="0"/>
              <a:t>5/7/2021</a:t>
            </a:fld>
            <a:endParaRPr lang="en-US"/>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1"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836760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10CB663-1004-4C01-AA19-F4856BB2F3A3}" type="datetime1">
              <a:rPr lang="en-US" smtClean="0"/>
              <a:t>5/7/2021</a:t>
            </a:fld>
            <a:endParaRPr lang="en-US"/>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1" name="Straight Connector 10">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0478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0A1C73EC-90EF-4B2E-A147-63B3EB3072FF}" type="datetime1">
              <a:rPr lang="en-US" smtClean="0"/>
              <a:t>5/7/2021</a:t>
            </a:fld>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0"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556936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49CB85A3-22AC-4BAD-B711-1D38C2239C6B}" type="datetime1">
              <a:rPr lang="en-US" smtClean="0"/>
              <a:t>5/7/2021</a:t>
            </a:fld>
            <a:endParaRPr lang="en-US"/>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15830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EB4A4E7A-D58F-4741-AE0B-1A084E899F93}" type="datetime1">
              <a:rPr lang="en-US" smtClean="0"/>
              <a:t>5/7/2021</a:t>
            </a:fld>
            <a:endParaRPr lang="en-US"/>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1"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741293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3AB6B008-01FF-4823-99E8-B1F012D592FB}" type="datetime1">
              <a:rPr lang="en-US" smtClean="0"/>
              <a:t>5/7/2021</a:t>
            </a:fld>
            <a:endParaRPr lang="en-US"/>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963826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431687B1-279C-4C7E-A3F2-72DE01905190}" type="datetime1">
              <a:rPr lang="en-US" smtClean="0"/>
              <a:t>5/7/2021</a:t>
            </a:fld>
            <a:endParaRPr lang="en-US"/>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2"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91288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D025E030-BC92-4596-8300-BF26DF7E6EEF}" type="datetime1">
              <a:rPr lang="en-US" smtClean="0"/>
              <a:t>5/7/2021</a:t>
            </a:fld>
            <a:endParaRPr lang="en-US"/>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2"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786321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6294697" y="384048"/>
            <a:ext cx="2385905" cy="512064"/>
          </a:xfrm>
          <a:prstGeom prst="rect">
            <a:avLst/>
          </a:prstGeom>
        </p:spPr>
      </p:pic>
      <p:pic>
        <p:nvPicPr>
          <p:cNvPr id="10" name="Picture 9">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12" name="TextBox 11"/>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34907" y="-95633"/>
            <a:ext cx="5405253" cy="1485287"/>
          </a:xfrm>
          <a:prstGeom prst="rect">
            <a:avLst/>
          </a:prstGeom>
        </p:spPr>
      </p:pic>
    </p:spTree>
    <p:extLst>
      <p:ext uri="{BB962C8B-B14F-4D97-AF65-F5344CB8AC3E}">
        <p14:creationId xmlns:p14="http://schemas.microsoft.com/office/powerpoint/2010/main" val="276350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22FBAD0E-8713-41F2-837D-77B2C5F20C2D}" type="datetime1">
              <a:rPr lang="en-US" smtClean="0"/>
              <a:t>5/7/2021</a:t>
            </a:fld>
            <a:endParaRPr lang="en-US"/>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93211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9015A057-DF27-4F57-9F20-93999E7C3CAD}" type="datetime1">
              <a:rPr lang="en-US" smtClean="0"/>
              <a:t>5/7/2021</a:t>
            </a:fld>
            <a:endParaRPr lang="en-US"/>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73817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E33EBFD5-024E-4D15-B2CD-A57BA6B62818}" type="datetime1">
              <a:rPr lang="en-US" smtClean="0"/>
              <a:t>5/7/2021</a:t>
            </a:fld>
            <a:endParaRPr lang="en-US"/>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19764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14827ACE-F503-4BD3-9562-837061E0E81C}" type="datetime1">
              <a:rPr lang="en-US" smtClean="0"/>
              <a:t>5/7/2021</a:t>
            </a:fld>
            <a:endParaRPr lang="en-US"/>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82680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6C7AC786-B599-4B2B-B4FB-F759EAC31A40}" type="datetime1">
              <a:rPr lang="en-US" smtClean="0"/>
              <a:t>5/7/2021</a:t>
            </a:fld>
            <a:endParaRPr lang="en-US"/>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5"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2247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7780586-E689-4036-8263-852FD138039A}" type="datetime1">
              <a:rPr lang="en-US" smtClean="0"/>
              <a:t>5/7/2021</a:t>
            </a:fld>
            <a:endParaRPr lang="en-US"/>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5"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79990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0FA69868-9561-4DAC-B150-2D4942753F1B}" type="datetime1">
              <a:rPr lang="en-US" smtClean="0"/>
              <a:t>5/7/2021</a:t>
            </a:fld>
            <a:endParaRPr lang="en-US"/>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0319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B7266A3-FA29-4A4D-B1EA-16755D538746}" type="datetime1">
              <a:rPr lang="en-US" smtClean="0"/>
              <a:t>5/7/2021</a:t>
            </a:fld>
            <a:endParaRPr lang="en-US" dirty="0"/>
          </a:p>
        </p:txBody>
      </p:sp>
      <p:sp>
        <p:nvSpPr>
          <p:cNvPr id="6" name="TextBox 5"/>
          <p:cNvSpPr txBox="1"/>
          <p:nvPr/>
        </p:nvSpPr>
        <p:spPr>
          <a:xfrm>
            <a:off x="545908"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2020 Cognizant </a:t>
            </a:r>
          </a:p>
        </p:txBody>
      </p:sp>
      <p:sp>
        <p:nvSpPr>
          <p:cNvPr id="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53077216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 id="2147483970" r:id="rId18"/>
    <p:sldLayoutId id="2147483971" r:id="rId19"/>
    <p:sldLayoutId id="2147483972" r:id="rId20"/>
    <p:sldLayoutId id="2147483973" r:id="rId21"/>
    <p:sldLayoutId id="2147483974" r:id="rId22"/>
    <p:sldLayoutId id="2147483975" r:id="rId23"/>
    <p:sldLayoutId id="2147483976" r:id="rId24"/>
    <p:sldLayoutId id="2147483977" r:id="rId25"/>
  </p:sldLayoutIdLst>
  <p:hf sldNum="0"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37F5-F67E-4BA1-84D2-538B56217B1B}"/>
              </a:ext>
            </a:extLst>
          </p:cNvPr>
          <p:cNvSpPr>
            <a:spLocks noGrp="1"/>
          </p:cNvSpPr>
          <p:nvPr>
            <p:ph type="title"/>
          </p:nvPr>
        </p:nvSpPr>
        <p:spPr>
          <a:xfrm>
            <a:off x="7017657" y="404948"/>
            <a:ext cx="1620810" cy="335280"/>
          </a:xfrm>
        </p:spPr>
        <p:txBody>
          <a:bodyPr>
            <a:normAutofit/>
          </a:bodyPr>
          <a:lstStyle/>
          <a:p>
            <a:pPr algn="ctr"/>
            <a:r>
              <a:rPr lang="en-US" sz="1800" b="1" dirty="0">
                <a:solidFill>
                  <a:schemeClr val="tx2"/>
                </a:solidFill>
                <a:latin typeface="Avenir Next LT Pro Demi" panose="020B0704020202020204" pitchFamily="34" charset="0"/>
              </a:rPr>
              <a:t>Hackathon</a:t>
            </a:r>
            <a:endParaRPr lang="en-IN" sz="1800" b="1" dirty="0">
              <a:solidFill>
                <a:schemeClr val="tx2"/>
              </a:solidFill>
              <a:latin typeface="Avenir Next LT Pro Demi" panose="020B0704020202020204" pitchFamily="34" charset="0"/>
            </a:endParaRPr>
          </a:p>
        </p:txBody>
      </p:sp>
      <p:sp>
        <p:nvSpPr>
          <p:cNvPr id="3" name="Content Placeholder 2">
            <a:extLst>
              <a:ext uri="{FF2B5EF4-FFF2-40B4-BE49-F238E27FC236}">
                <a16:creationId xmlns:a16="http://schemas.microsoft.com/office/drawing/2014/main" id="{8C1CFDD4-FCFE-42F7-95EC-552C071EB4A9}"/>
              </a:ext>
            </a:extLst>
          </p:cNvPr>
          <p:cNvSpPr>
            <a:spLocks noGrp="1"/>
          </p:cNvSpPr>
          <p:nvPr>
            <p:ph idx="1"/>
          </p:nvPr>
        </p:nvSpPr>
        <p:spPr>
          <a:xfrm>
            <a:off x="435429" y="1515515"/>
            <a:ext cx="8385048" cy="660401"/>
          </a:xfrm>
        </p:spPr>
        <p:txBody>
          <a:bodyPr>
            <a:normAutofit/>
          </a:bodyPr>
          <a:lstStyle/>
          <a:p>
            <a:r>
              <a:rPr lang="en-US" sz="3800" dirty="0">
                <a:solidFill>
                  <a:schemeClr val="accent3">
                    <a:lumMod val="50000"/>
                  </a:schemeClr>
                </a:solidFill>
              </a:rPr>
              <a:t>Vaccination Tracking System</a:t>
            </a:r>
          </a:p>
          <a:p>
            <a:endParaRPr lang="en-IN" sz="3800" dirty="0">
              <a:solidFill>
                <a:schemeClr val="accent3">
                  <a:lumMod val="50000"/>
                </a:schemeClr>
              </a:solidFill>
            </a:endParaRPr>
          </a:p>
        </p:txBody>
      </p:sp>
      <p:sp>
        <p:nvSpPr>
          <p:cNvPr id="7" name="TextBox 6">
            <a:extLst>
              <a:ext uri="{FF2B5EF4-FFF2-40B4-BE49-F238E27FC236}">
                <a16:creationId xmlns:a16="http://schemas.microsoft.com/office/drawing/2014/main" id="{6CF2A3A1-C658-418F-B07F-E2D6655DF516}"/>
              </a:ext>
            </a:extLst>
          </p:cNvPr>
          <p:cNvSpPr txBox="1"/>
          <p:nvPr/>
        </p:nvSpPr>
        <p:spPr>
          <a:xfrm>
            <a:off x="435429" y="2757714"/>
            <a:ext cx="4078514" cy="553998"/>
          </a:xfrm>
          <a:prstGeom prst="rect">
            <a:avLst/>
          </a:prstGeom>
        </p:spPr>
        <p:txBody>
          <a:bodyPr wrap="square" lIns="0" tIns="0" rIns="0" bIns="0" rtlCol="0">
            <a:spAutoFit/>
          </a:bodyPr>
          <a:lstStyle/>
          <a:p>
            <a:r>
              <a:rPr lang="en-US" dirty="0">
                <a:solidFill>
                  <a:schemeClr val="accent3">
                    <a:lumMod val="50000"/>
                  </a:schemeClr>
                </a:solidFill>
              </a:rPr>
              <a:t>Contributor Name: Arun Teja Bodapati</a:t>
            </a:r>
          </a:p>
          <a:p>
            <a:pPr algn="l"/>
            <a:endParaRPr lang="en-IN" dirty="0">
              <a:solidFill>
                <a:schemeClr val="tx2"/>
              </a:solidFill>
            </a:endParaRPr>
          </a:p>
        </p:txBody>
      </p:sp>
      <p:cxnSp>
        <p:nvCxnSpPr>
          <p:cNvPr id="9" name="Straight Connector 8">
            <a:extLst>
              <a:ext uri="{FF2B5EF4-FFF2-40B4-BE49-F238E27FC236}">
                <a16:creationId xmlns:a16="http://schemas.microsoft.com/office/drawing/2014/main" id="{A1762FB7-57FB-4905-807C-C94EE674671D}"/>
              </a:ext>
            </a:extLst>
          </p:cNvPr>
          <p:cNvCxnSpPr/>
          <p:nvPr/>
        </p:nvCxnSpPr>
        <p:spPr>
          <a:xfrm>
            <a:off x="435429" y="2416628"/>
            <a:ext cx="327297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0025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7" y="191629"/>
            <a:ext cx="4565324" cy="397764"/>
          </a:xfrm>
        </p:spPr>
        <p:txBody>
          <a:bodyPr/>
          <a:lstStyle/>
          <a:p>
            <a:r>
              <a:rPr lang="en-US" dirty="0"/>
              <a:t>Idea Description(Short)</a:t>
            </a:r>
          </a:p>
        </p:txBody>
      </p:sp>
      <p:pic>
        <p:nvPicPr>
          <p:cNvPr id="5" name="Picture 4"/>
          <p:cNvPicPr>
            <a:picLocks noChangeAspect="1"/>
          </p:cNvPicPr>
          <p:nvPr/>
        </p:nvPicPr>
        <p:blipFill>
          <a:blip r:embed="rId2"/>
          <a:stretch>
            <a:fillRect/>
          </a:stretch>
        </p:blipFill>
        <p:spPr>
          <a:xfrm>
            <a:off x="384047" y="871410"/>
            <a:ext cx="736210" cy="694778"/>
          </a:xfrm>
          <a:prstGeom prst="rect">
            <a:avLst/>
          </a:prstGeom>
        </p:spPr>
      </p:pic>
      <p:sp>
        <p:nvSpPr>
          <p:cNvPr id="6" name="Rectangle 5"/>
          <p:cNvSpPr/>
          <p:nvPr/>
        </p:nvSpPr>
        <p:spPr>
          <a:xfrm>
            <a:off x="1120257" y="802471"/>
            <a:ext cx="7826900" cy="789960"/>
          </a:xfrm>
          <a:prstGeom prst="rect">
            <a:avLst/>
          </a:prstGeom>
        </p:spPr>
        <p:txBody>
          <a:bodyPr wrap="square">
            <a:spAutoFit/>
          </a:bodyPr>
          <a:lstStyle/>
          <a:p>
            <a:pPr marL="74064" defTabSz="1216780" eaLnBrk="0" hangingPunct="0">
              <a:spcBef>
                <a:spcPts val="133"/>
              </a:spcBef>
              <a:spcAft>
                <a:spcPts val="133"/>
              </a:spcAft>
              <a:tabLst>
                <a:tab pos="241240" algn="l"/>
              </a:tabLst>
            </a:pPr>
            <a:endParaRPr lang="en-US" sz="1400" b="1" i="1" kern="0" dirty="0">
              <a:solidFill>
                <a:schemeClr val="tx2">
                  <a:lumMod val="65000"/>
                  <a:lumOff val="35000"/>
                </a:schemeClr>
              </a:solidFill>
              <a:latin typeface="Bodoni MT" panose="02070603080606020203" pitchFamily="18" charset="0"/>
              <a:cs typeface="Arial" pitchFamily="34" charset="0"/>
            </a:endParaRPr>
          </a:p>
          <a:p>
            <a:pPr marL="74064" defTabSz="1216780" eaLnBrk="0" hangingPunct="0">
              <a:spcBef>
                <a:spcPts val="133"/>
              </a:spcBef>
              <a:spcAft>
                <a:spcPts val="133"/>
              </a:spcAft>
              <a:tabLst>
                <a:tab pos="241240" algn="l"/>
              </a:tabLst>
            </a:pPr>
            <a:r>
              <a:rPr lang="en-US" sz="1400" b="1" i="1" kern="0" dirty="0">
                <a:solidFill>
                  <a:schemeClr val="tx2">
                    <a:lumMod val="65000"/>
                    <a:lumOff val="35000"/>
                  </a:schemeClr>
                </a:solidFill>
                <a:latin typeface="Bodoni MT" panose="02070603080606020203" pitchFamily="18" charset="0"/>
                <a:cs typeface="Arial" pitchFamily="34" charset="0"/>
              </a:rPr>
              <a:t>Theme:    Vaccination Tracking System</a:t>
            </a:r>
          </a:p>
          <a:p>
            <a:pPr marL="74064" defTabSz="1216780" eaLnBrk="0" hangingPunct="0">
              <a:spcBef>
                <a:spcPts val="133"/>
              </a:spcBef>
              <a:spcAft>
                <a:spcPts val="133"/>
              </a:spcAft>
              <a:tabLst>
                <a:tab pos="241240" algn="l"/>
              </a:tabLst>
            </a:pPr>
            <a:r>
              <a:rPr lang="en-US" sz="1400" b="1" i="1" kern="0" dirty="0">
                <a:solidFill>
                  <a:schemeClr val="tx2">
                    <a:lumMod val="65000"/>
                    <a:lumOff val="35000"/>
                  </a:schemeClr>
                </a:solidFill>
                <a:latin typeface="Bodoni MT" panose="02070603080606020203" pitchFamily="18" charset="0"/>
                <a:cs typeface="Arial" pitchFamily="34" charset="0"/>
              </a:rPr>
              <a:t>Contributor Name: Arun Teja Bodapati</a:t>
            </a:r>
          </a:p>
        </p:txBody>
      </p:sp>
      <p:sp>
        <p:nvSpPr>
          <p:cNvPr id="7" name="Oval 16"/>
          <p:cNvSpPr>
            <a:spLocks/>
          </p:cNvSpPr>
          <p:nvPr/>
        </p:nvSpPr>
        <p:spPr bwMode="auto">
          <a:xfrm>
            <a:off x="353930" y="1797328"/>
            <a:ext cx="2792393"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p:spPr>
        <p:txBody>
          <a:bodyPr lIns="0" tIns="0" rIns="0" bIns="0"/>
          <a:lstStyle/>
          <a:p>
            <a:pPr algn="ctr">
              <a:spcBef>
                <a:spcPts val="133"/>
              </a:spcBef>
              <a:spcAft>
                <a:spcPts val="133"/>
              </a:spcAft>
              <a:tabLst>
                <a:tab pos="241240" algn="l"/>
              </a:tabLst>
              <a:defRPr/>
            </a:pPr>
            <a:endParaRPr lang="en-US" sz="1200" b="1" kern="0" dirty="0">
              <a:solidFill>
                <a:schemeClr val="bg1"/>
              </a:solidFill>
              <a:cs typeface="Arial" pitchFamily="34" charset="0"/>
            </a:endParaRPr>
          </a:p>
          <a:p>
            <a:pPr algn="ctr">
              <a:spcBef>
                <a:spcPts val="133"/>
              </a:spcBef>
              <a:spcAft>
                <a:spcPts val="133"/>
              </a:spcAft>
              <a:tabLst>
                <a:tab pos="241240" algn="l"/>
              </a:tabLst>
              <a:defRPr/>
            </a:pPr>
            <a:r>
              <a:rPr lang="en-US" sz="1200" b="1" kern="0" dirty="0">
                <a:solidFill>
                  <a:schemeClr val="bg1"/>
                </a:solidFill>
                <a:cs typeface="Arial" pitchFamily="34" charset="0"/>
              </a:rPr>
              <a:t>Challenge/ Scenario</a:t>
            </a:r>
          </a:p>
        </p:txBody>
      </p:sp>
      <p:sp>
        <p:nvSpPr>
          <p:cNvPr id="8" name="Oval 16"/>
          <p:cNvSpPr>
            <a:spLocks/>
          </p:cNvSpPr>
          <p:nvPr/>
        </p:nvSpPr>
        <p:spPr bwMode="auto">
          <a:xfrm>
            <a:off x="353930" y="2337094"/>
            <a:ext cx="2792393"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p:spPr>
        <p:txBody>
          <a:bodyPr lIns="0" tIns="0" rIns="0" bIns="0"/>
          <a:lstStyle/>
          <a:p>
            <a:r>
              <a:rPr lang="en-US" sz="1050" i="1" kern="0" dirty="0">
                <a:solidFill>
                  <a:sysClr val="windowText" lastClr="000000"/>
                </a:solidFill>
              </a:rPr>
              <a:t>The main challenge in current scenario is lack of vaccines availability. User will book his appointment for vaccine ,But when he/she visits the vaccination center for vaccine, vaccine is not available for them. They need to reschedule again and even then they are not sure whether the vaccine is available or not because of previous experience.</a:t>
            </a:r>
          </a:p>
          <a:p>
            <a:endParaRPr lang="en-US" sz="1050" i="1" kern="0" dirty="0">
              <a:solidFill>
                <a:sysClr val="windowText" lastClr="000000"/>
              </a:solidFill>
            </a:endParaRPr>
          </a:p>
          <a:p>
            <a:endParaRPr lang="en-US" sz="1050" i="1" kern="0" dirty="0">
              <a:solidFill>
                <a:sysClr val="windowText" lastClr="000000"/>
              </a:solidFill>
            </a:endParaRPr>
          </a:p>
          <a:p>
            <a:endParaRPr lang="en-US" sz="1050" i="1" kern="0" dirty="0">
              <a:solidFill>
                <a:sysClr val="windowText" lastClr="000000"/>
              </a:solidFill>
            </a:endParaRPr>
          </a:p>
        </p:txBody>
      </p:sp>
      <p:sp>
        <p:nvSpPr>
          <p:cNvPr id="9" name="Oval 16"/>
          <p:cNvSpPr>
            <a:spLocks/>
          </p:cNvSpPr>
          <p:nvPr/>
        </p:nvSpPr>
        <p:spPr bwMode="auto">
          <a:xfrm>
            <a:off x="3479432" y="1797328"/>
            <a:ext cx="5359768"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p:spPr>
        <p:txBody>
          <a:bodyPr lIns="0" tIns="0" rIns="0" bIns="0"/>
          <a:lstStyle/>
          <a:p>
            <a:pPr algn="ctr">
              <a:spcBef>
                <a:spcPts val="133"/>
              </a:spcBef>
              <a:spcAft>
                <a:spcPts val="133"/>
              </a:spcAft>
              <a:tabLst>
                <a:tab pos="241240" algn="l"/>
              </a:tabLst>
            </a:pPr>
            <a:endParaRPr lang="en-US" sz="1200" b="1" kern="0" dirty="0">
              <a:solidFill>
                <a:schemeClr val="bg1"/>
              </a:solidFill>
              <a:cs typeface="Arial" pitchFamily="34" charset="0"/>
            </a:endParaRPr>
          </a:p>
          <a:p>
            <a:pPr algn="ctr">
              <a:spcBef>
                <a:spcPts val="133"/>
              </a:spcBef>
              <a:spcAft>
                <a:spcPts val="133"/>
              </a:spcAft>
              <a:tabLst>
                <a:tab pos="241240" algn="l"/>
              </a:tabLst>
            </a:pPr>
            <a:r>
              <a:rPr lang="en-US" sz="1200" b="1" kern="0" dirty="0">
                <a:solidFill>
                  <a:schemeClr val="bg1"/>
                </a:solidFill>
                <a:cs typeface="Arial" pitchFamily="34" charset="0"/>
              </a:rPr>
              <a:t>Solution Approach </a:t>
            </a:r>
          </a:p>
        </p:txBody>
      </p:sp>
      <p:sp>
        <p:nvSpPr>
          <p:cNvPr id="10" name="Oval 16"/>
          <p:cNvSpPr>
            <a:spLocks/>
          </p:cNvSpPr>
          <p:nvPr/>
        </p:nvSpPr>
        <p:spPr bwMode="auto">
          <a:xfrm>
            <a:off x="3312942" y="2262690"/>
            <a:ext cx="5831058" cy="2421852"/>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p:spPr>
        <p:txBody>
          <a:bodyPr lIns="0" tIns="0" rIns="0" bIns="0"/>
          <a:lstStyle/>
          <a:p>
            <a:r>
              <a:rPr lang="en-US" sz="1100" i="1" kern="0" dirty="0">
                <a:solidFill>
                  <a:sysClr val="windowText" lastClr="000000"/>
                </a:solidFill>
              </a:rPr>
              <a:t>When vaccines are lower than scheduled demand, the website must make it easy for providers to reach scheduled patients ahead of time to communicate appointment changes.</a:t>
            </a:r>
          </a:p>
          <a:p>
            <a:r>
              <a:rPr lang="en-US" sz="1100" i="1" kern="0" dirty="0">
                <a:solidFill>
                  <a:sysClr val="windowText" lastClr="000000"/>
                </a:solidFill>
              </a:rPr>
              <a:t>First of all, Those who registered for vaccine through online only will be vaccinated. We should make this mandatory. So there are no Walk in registrations for vaccines. While registering, the users must submit their health details like B.P , Sugar etc. The hospitals which have vaccines should update the number of vaccines availability at the end of each day. If the vaccines are lower than scheduled demand ,then concerned hospitals must chose the patients to get vaccinated according to the health details they provided. For remaining, people they should Message or call directly to ask them to reschedule their appointment or put them on the waitlist. So, this will avoid unnecessary crowding at the vaccination centers. If the user rescheduled his appointment ,then he/she should update that in website so that other users will schedule their appointments.</a:t>
            </a:r>
          </a:p>
          <a:p>
            <a:r>
              <a:rPr lang="en-US" sz="1100" i="1" kern="0" dirty="0">
                <a:solidFill>
                  <a:sysClr val="windowText" lastClr="000000"/>
                </a:solidFill>
              </a:rPr>
              <a:t>If vaccines exceed scheduled demand, the providers should communicate with people on a waitlist to rapidly fill new appointments.</a:t>
            </a:r>
          </a:p>
          <a:p>
            <a:endParaRPr lang="en-US" sz="1100" i="1" kern="0" dirty="0">
              <a:solidFill>
                <a:sysClr val="windowText" lastClr="000000"/>
              </a:solidFill>
            </a:endParaRPr>
          </a:p>
          <a:p>
            <a:endParaRPr lang="en-US" sz="1100" i="1" kern="0" dirty="0">
              <a:solidFill>
                <a:sysClr val="windowText" lastClr="000000"/>
              </a:solidFill>
            </a:endParaRPr>
          </a:p>
          <a:p>
            <a:endParaRPr lang="en-US" sz="1100" i="1" kern="0" dirty="0">
              <a:solidFill>
                <a:sysClr val="windowText" lastClr="000000"/>
              </a:solidFill>
            </a:endParaRPr>
          </a:p>
          <a:p>
            <a:endParaRPr lang="en-US" sz="1100" i="1" kern="0" dirty="0">
              <a:solidFill>
                <a:sysClr val="windowText" lastClr="000000"/>
              </a:solidFill>
            </a:endParaRPr>
          </a:p>
          <a:p>
            <a:endParaRPr lang="en-US" sz="1100" i="1" kern="0" dirty="0">
              <a:solidFill>
                <a:sysClr val="windowText" lastClr="000000"/>
              </a:solidFill>
            </a:endParaRPr>
          </a:p>
          <a:p>
            <a:endParaRPr lang="en-US" sz="1100" i="1" kern="0" dirty="0">
              <a:solidFill>
                <a:sysClr val="windowText" lastClr="000000"/>
              </a:solidFill>
            </a:endParaRPr>
          </a:p>
          <a:p>
            <a:endParaRPr lang="en-US" sz="1100" i="1" kern="0" dirty="0">
              <a:solidFill>
                <a:sysClr val="windowText" lastClr="000000"/>
              </a:solidFill>
            </a:endParaRPr>
          </a:p>
        </p:txBody>
      </p:sp>
      <p:sp>
        <p:nvSpPr>
          <p:cNvPr id="12" name="TextBox 11">
            <a:extLst>
              <a:ext uri="{FF2B5EF4-FFF2-40B4-BE49-F238E27FC236}">
                <a16:creationId xmlns:a16="http://schemas.microsoft.com/office/drawing/2014/main" id="{4A0B3302-2C32-4215-839A-CE893DE243AD}"/>
              </a:ext>
            </a:extLst>
          </p:cNvPr>
          <p:cNvSpPr txBox="1"/>
          <p:nvPr/>
        </p:nvSpPr>
        <p:spPr>
          <a:xfrm>
            <a:off x="6799007" y="349771"/>
            <a:ext cx="2040193" cy="276999"/>
          </a:xfrm>
          <a:prstGeom prst="rect">
            <a:avLst/>
          </a:prstGeom>
        </p:spPr>
        <p:txBody>
          <a:bodyPr wrap="square" lIns="0" tIns="0" rIns="0" bIns="0" rtlCol="0">
            <a:spAutoFit/>
          </a:bodyPr>
          <a:lstStyle/>
          <a:p>
            <a:pPr algn="ctr"/>
            <a:r>
              <a:rPr lang="en-US" b="1" dirty="0">
                <a:solidFill>
                  <a:schemeClr val="tx2"/>
                </a:solidFill>
                <a:latin typeface="Avenir Next LT Pro Demi" panose="020B0604020202020204" pitchFamily="34" charset="0"/>
              </a:rPr>
              <a:t>Hackathon</a:t>
            </a:r>
            <a:endParaRPr lang="en-IN" b="1" dirty="0">
              <a:solidFill>
                <a:schemeClr val="tx2"/>
              </a:solidFill>
              <a:latin typeface="Avenir Next LT Pro Demi" panose="020B0604020202020204" pitchFamily="34" charset="0"/>
            </a:endParaRPr>
          </a:p>
        </p:txBody>
      </p:sp>
    </p:spTree>
    <p:extLst>
      <p:ext uri="{BB962C8B-B14F-4D97-AF65-F5344CB8AC3E}">
        <p14:creationId xmlns:p14="http://schemas.microsoft.com/office/powerpoint/2010/main" val="383029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30777"/>
            <a:ext cx="4187952" cy="397764"/>
          </a:xfrm>
        </p:spPr>
        <p:txBody>
          <a:bodyPr/>
          <a:lstStyle/>
          <a:p>
            <a:r>
              <a:rPr lang="en-US" dirty="0"/>
              <a:t>Idea Description(Short)</a:t>
            </a:r>
          </a:p>
        </p:txBody>
      </p:sp>
      <p:pic>
        <p:nvPicPr>
          <p:cNvPr id="5" name="Picture 4"/>
          <p:cNvPicPr>
            <a:picLocks noChangeAspect="1"/>
          </p:cNvPicPr>
          <p:nvPr/>
        </p:nvPicPr>
        <p:blipFill>
          <a:blip r:embed="rId2"/>
          <a:stretch>
            <a:fillRect/>
          </a:stretch>
        </p:blipFill>
        <p:spPr>
          <a:xfrm>
            <a:off x="384047" y="871410"/>
            <a:ext cx="736210" cy="694778"/>
          </a:xfrm>
          <a:prstGeom prst="rect">
            <a:avLst/>
          </a:prstGeom>
        </p:spPr>
      </p:pic>
      <p:sp>
        <p:nvSpPr>
          <p:cNvPr id="7" name="Oval 16"/>
          <p:cNvSpPr>
            <a:spLocks/>
          </p:cNvSpPr>
          <p:nvPr/>
        </p:nvSpPr>
        <p:spPr bwMode="auto">
          <a:xfrm>
            <a:off x="353930" y="1797328"/>
            <a:ext cx="3991928"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p:spPr>
        <p:txBody>
          <a:bodyPr lIns="0" tIns="0" rIns="0" bIns="0"/>
          <a:lstStyle/>
          <a:p>
            <a:pPr algn="ctr">
              <a:spcBef>
                <a:spcPts val="133"/>
              </a:spcBef>
              <a:spcAft>
                <a:spcPts val="133"/>
              </a:spcAft>
              <a:tabLst>
                <a:tab pos="241240" algn="l"/>
              </a:tabLst>
              <a:defRPr/>
            </a:pPr>
            <a:endParaRPr lang="en-US" sz="1200" b="1" kern="0" dirty="0">
              <a:solidFill>
                <a:schemeClr val="bg1"/>
              </a:solidFill>
              <a:cs typeface="Arial" pitchFamily="34" charset="0"/>
            </a:endParaRPr>
          </a:p>
          <a:p>
            <a:pPr algn="ctr">
              <a:spcBef>
                <a:spcPts val="133"/>
              </a:spcBef>
              <a:spcAft>
                <a:spcPts val="133"/>
              </a:spcAft>
              <a:tabLst>
                <a:tab pos="241240" algn="l"/>
              </a:tabLst>
              <a:defRPr/>
            </a:pPr>
            <a:r>
              <a:rPr lang="en-US" sz="1200" b="1" kern="0" dirty="0">
                <a:solidFill>
                  <a:schemeClr val="bg1"/>
                </a:solidFill>
                <a:cs typeface="Arial" pitchFamily="34" charset="0"/>
              </a:rPr>
              <a:t>Impact / Benefit of the idea</a:t>
            </a:r>
          </a:p>
        </p:txBody>
      </p:sp>
      <p:sp>
        <p:nvSpPr>
          <p:cNvPr id="8" name="Oval 16"/>
          <p:cNvSpPr>
            <a:spLocks/>
          </p:cNvSpPr>
          <p:nvPr/>
        </p:nvSpPr>
        <p:spPr bwMode="auto">
          <a:xfrm>
            <a:off x="353930" y="2337094"/>
            <a:ext cx="4080418"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p:spPr>
        <p:txBody>
          <a:bodyPr lIns="0" tIns="0" rIns="0" bIns="0"/>
          <a:lstStyle/>
          <a:p>
            <a:r>
              <a:rPr lang="en-US" sz="1100" i="1" kern="0" dirty="0">
                <a:solidFill>
                  <a:sysClr val="windowText" lastClr="000000"/>
                </a:solidFill>
              </a:rPr>
              <a:t>If this idea is implemented , then there will be no crowding at the vaccination centers. The users doesn’t has to visit vaccination centers if there is vaccines shortage as concerned hospitals contact them before the scheduled day. </a:t>
            </a:r>
          </a:p>
          <a:p>
            <a:endParaRPr lang="en-US" sz="1100" i="1" kern="0" dirty="0">
              <a:solidFill>
                <a:sysClr val="windowText" lastClr="000000"/>
              </a:solidFill>
            </a:endParaRPr>
          </a:p>
          <a:p>
            <a:endParaRPr lang="en-US" sz="1100" i="1" kern="0" dirty="0">
              <a:solidFill>
                <a:sysClr val="windowText" lastClr="000000"/>
              </a:solidFill>
            </a:endParaRPr>
          </a:p>
        </p:txBody>
      </p:sp>
      <p:sp>
        <p:nvSpPr>
          <p:cNvPr id="9" name="Oval 16"/>
          <p:cNvSpPr>
            <a:spLocks/>
          </p:cNvSpPr>
          <p:nvPr/>
        </p:nvSpPr>
        <p:spPr bwMode="auto">
          <a:xfrm>
            <a:off x="5466735" y="1742715"/>
            <a:ext cx="3175819"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p:spPr>
        <p:txBody>
          <a:bodyPr lIns="0" tIns="0" rIns="0" bIns="0"/>
          <a:lstStyle/>
          <a:p>
            <a:pPr algn="ctr">
              <a:spcBef>
                <a:spcPts val="133"/>
              </a:spcBef>
              <a:spcAft>
                <a:spcPts val="133"/>
              </a:spcAft>
              <a:tabLst>
                <a:tab pos="241240" algn="l"/>
              </a:tabLst>
            </a:pPr>
            <a:endParaRPr lang="en-US" sz="1200" b="1" kern="0" dirty="0">
              <a:solidFill>
                <a:schemeClr val="bg1"/>
              </a:solidFill>
              <a:cs typeface="Arial" pitchFamily="34" charset="0"/>
            </a:endParaRPr>
          </a:p>
          <a:p>
            <a:pPr algn="ctr">
              <a:spcBef>
                <a:spcPts val="133"/>
              </a:spcBef>
              <a:spcAft>
                <a:spcPts val="133"/>
              </a:spcAft>
              <a:tabLst>
                <a:tab pos="241240" algn="l"/>
              </a:tabLst>
            </a:pPr>
            <a:r>
              <a:rPr lang="en-US" sz="1200" b="1" kern="0" dirty="0">
                <a:solidFill>
                  <a:schemeClr val="bg1"/>
                </a:solidFill>
                <a:cs typeface="Arial" pitchFamily="34" charset="0"/>
              </a:rPr>
              <a:t>Target  Customers/ Industry</a:t>
            </a:r>
          </a:p>
        </p:txBody>
      </p:sp>
      <p:sp>
        <p:nvSpPr>
          <p:cNvPr id="10" name="Oval 16"/>
          <p:cNvSpPr>
            <a:spLocks/>
          </p:cNvSpPr>
          <p:nvPr/>
        </p:nvSpPr>
        <p:spPr bwMode="auto">
          <a:xfrm>
            <a:off x="5327805" y="2337094"/>
            <a:ext cx="3441291"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p:spPr>
        <p:txBody>
          <a:bodyPr lIns="0" tIns="0" rIns="0" bIns="0"/>
          <a:lstStyle/>
          <a:p>
            <a:r>
              <a:rPr lang="en-US" sz="1100" i="1" kern="0" dirty="0">
                <a:solidFill>
                  <a:sysClr val="windowText" lastClr="000000"/>
                </a:solidFill>
              </a:rPr>
              <a:t>All the users and vaccination centers should update their info in website if there are any changes in appointments. Only through their cooperation, this idea will be successful.</a:t>
            </a:r>
          </a:p>
          <a:p>
            <a:r>
              <a:rPr lang="en-US" sz="1100" i="1" kern="0" dirty="0">
                <a:solidFill>
                  <a:sysClr val="windowText" lastClr="000000"/>
                </a:solidFill>
              </a:rPr>
              <a:t>No matter how much governments try, without the cooperation of users and providers ,new challenges will arise every time. </a:t>
            </a:r>
          </a:p>
        </p:txBody>
      </p:sp>
      <p:sp>
        <p:nvSpPr>
          <p:cNvPr id="12" name="Rectangle 11"/>
          <p:cNvSpPr/>
          <p:nvPr/>
        </p:nvSpPr>
        <p:spPr>
          <a:xfrm>
            <a:off x="1120257" y="844813"/>
            <a:ext cx="7826900" cy="789960"/>
          </a:xfrm>
          <a:prstGeom prst="rect">
            <a:avLst/>
          </a:prstGeom>
        </p:spPr>
        <p:txBody>
          <a:bodyPr wrap="square">
            <a:spAutoFit/>
          </a:bodyPr>
          <a:lstStyle/>
          <a:p>
            <a:pPr marL="74064" defTabSz="1216780" eaLnBrk="0" hangingPunct="0">
              <a:spcBef>
                <a:spcPts val="133"/>
              </a:spcBef>
              <a:spcAft>
                <a:spcPts val="133"/>
              </a:spcAft>
              <a:tabLst>
                <a:tab pos="241240" algn="l"/>
              </a:tabLst>
            </a:pPr>
            <a:endParaRPr lang="en-US" sz="1400" b="1" i="1" kern="0" dirty="0">
              <a:solidFill>
                <a:schemeClr val="tx2">
                  <a:lumMod val="65000"/>
                  <a:lumOff val="35000"/>
                </a:schemeClr>
              </a:solidFill>
              <a:latin typeface="Bodoni MT" panose="02070603080606020203" pitchFamily="18" charset="0"/>
              <a:cs typeface="Arial" pitchFamily="34" charset="0"/>
            </a:endParaRPr>
          </a:p>
          <a:p>
            <a:pPr marL="74064" defTabSz="1216780" eaLnBrk="0" hangingPunct="0">
              <a:spcBef>
                <a:spcPts val="133"/>
              </a:spcBef>
              <a:spcAft>
                <a:spcPts val="133"/>
              </a:spcAft>
              <a:tabLst>
                <a:tab pos="241240" algn="l"/>
              </a:tabLst>
            </a:pPr>
            <a:r>
              <a:rPr lang="en-US" sz="1400" b="1" i="1" kern="0" dirty="0">
                <a:solidFill>
                  <a:schemeClr val="tx2">
                    <a:lumMod val="65000"/>
                    <a:lumOff val="35000"/>
                  </a:schemeClr>
                </a:solidFill>
                <a:latin typeface="Bodoni MT" panose="02070603080606020203" pitchFamily="18" charset="0"/>
                <a:cs typeface="Arial" pitchFamily="34" charset="0"/>
              </a:rPr>
              <a:t>Theme:    Vaccination Tracking System</a:t>
            </a:r>
          </a:p>
          <a:p>
            <a:pPr marL="74064" defTabSz="1216780" eaLnBrk="0" hangingPunct="0">
              <a:spcBef>
                <a:spcPts val="133"/>
              </a:spcBef>
              <a:spcAft>
                <a:spcPts val="133"/>
              </a:spcAft>
              <a:tabLst>
                <a:tab pos="241240" algn="l"/>
              </a:tabLst>
            </a:pPr>
            <a:r>
              <a:rPr lang="en-US" sz="1400" b="1" i="1" kern="0" dirty="0">
                <a:solidFill>
                  <a:schemeClr val="tx2">
                    <a:lumMod val="65000"/>
                    <a:lumOff val="35000"/>
                  </a:schemeClr>
                </a:solidFill>
                <a:latin typeface="Bodoni MT" panose="02070603080606020203" pitchFamily="18" charset="0"/>
                <a:cs typeface="Arial" pitchFamily="34" charset="0"/>
              </a:rPr>
              <a:t>Contributor Name: Arun Teja Bodapati</a:t>
            </a:r>
          </a:p>
        </p:txBody>
      </p:sp>
      <p:sp>
        <p:nvSpPr>
          <p:cNvPr id="13" name="TextBox 12">
            <a:extLst>
              <a:ext uri="{FF2B5EF4-FFF2-40B4-BE49-F238E27FC236}">
                <a16:creationId xmlns:a16="http://schemas.microsoft.com/office/drawing/2014/main" id="{8EB9A01C-EC40-4E7E-9CB8-5FAC8D504DFE}"/>
              </a:ext>
            </a:extLst>
          </p:cNvPr>
          <p:cNvSpPr txBox="1"/>
          <p:nvPr/>
        </p:nvSpPr>
        <p:spPr>
          <a:xfrm>
            <a:off x="6700928" y="347444"/>
            <a:ext cx="2246229" cy="551543"/>
          </a:xfrm>
          <a:prstGeom prst="rect">
            <a:avLst/>
          </a:prstGeom>
        </p:spPr>
        <p:txBody>
          <a:bodyPr wrap="square" lIns="0" tIns="0" rIns="0" bIns="0" rtlCol="0">
            <a:spAutoFit/>
          </a:bodyPr>
          <a:lstStyle/>
          <a:p>
            <a:pPr algn="ctr"/>
            <a:r>
              <a:rPr lang="en-US" b="1" dirty="0">
                <a:solidFill>
                  <a:schemeClr val="tx2"/>
                </a:solidFill>
                <a:latin typeface="Avenir Next LT Pro Demi" panose="020B0604020202020204" pitchFamily="34" charset="0"/>
              </a:rPr>
              <a:t>Hackathon</a:t>
            </a:r>
            <a:endParaRPr lang="en-IN" b="1" dirty="0">
              <a:solidFill>
                <a:schemeClr val="tx2"/>
              </a:solidFill>
              <a:latin typeface="Avenir Next LT Pro Demi" panose="020B0604020202020204" pitchFamily="34" charset="0"/>
            </a:endParaRPr>
          </a:p>
          <a:p>
            <a:pPr algn="ctr"/>
            <a:endParaRPr lang="en-IN" dirty="0">
              <a:solidFill>
                <a:schemeClr val="tx2"/>
              </a:solidFill>
            </a:endParaRPr>
          </a:p>
        </p:txBody>
      </p:sp>
    </p:spTree>
    <p:extLst>
      <p:ext uri="{BB962C8B-B14F-4D97-AF65-F5344CB8AC3E}">
        <p14:creationId xmlns:p14="http://schemas.microsoft.com/office/powerpoint/2010/main" val="143580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1040642"/>
            <a:ext cx="8385048" cy="3319272"/>
          </a:xfrm>
        </p:spPr>
        <p:txBody>
          <a:bodyPr/>
          <a:lstStyle/>
          <a:p>
            <a:r>
              <a:rPr lang="en-US" dirty="0"/>
              <a:t>Architecture Diagram if any can be attached here</a:t>
            </a:r>
          </a:p>
          <a:p>
            <a:endParaRPr lang="en-US" dirty="0"/>
          </a:p>
          <a:p>
            <a:endParaRPr lang="en-US" dirty="0"/>
          </a:p>
        </p:txBody>
      </p:sp>
      <p:sp>
        <p:nvSpPr>
          <p:cNvPr id="5" name="Title 1"/>
          <p:cNvSpPr>
            <a:spLocks noGrp="1"/>
          </p:cNvSpPr>
          <p:nvPr>
            <p:ph type="title"/>
          </p:nvPr>
        </p:nvSpPr>
        <p:spPr>
          <a:xfrm>
            <a:off x="384048" y="253078"/>
            <a:ext cx="8385048" cy="795528"/>
          </a:xfrm>
        </p:spPr>
        <p:txBody>
          <a:bodyPr/>
          <a:lstStyle/>
          <a:p>
            <a:r>
              <a:rPr lang="en-US" dirty="0"/>
              <a:t>Idea Description(Short)</a:t>
            </a:r>
          </a:p>
        </p:txBody>
      </p:sp>
      <p:sp>
        <p:nvSpPr>
          <p:cNvPr id="2" name="TextBox 1">
            <a:extLst>
              <a:ext uri="{FF2B5EF4-FFF2-40B4-BE49-F238E27FC236}">
                <a16:creationId xmlns:a16="http://schemas.microsoft.com/office/drawing/2014/main" id="{AEA5D196-C191-486E-8175-83A5FA605454}"/>
              </a:ext>
            </a:extLst>
          </p:cNvPr>
          <p:cNvSpPr txBox="1"/>
          <p:nvPr/>
        </p:nvSpPr>
        <p:spPr>
          <a:xfrm>
            <a:off x="6916057" y="373843"/>
            <a:ext cx="1853039" cy="276999"/>
          </a:xfrm>
          <a:prstGeom prst="rect">
            <a:avLst/>
          </a:prstGeom>
        </p:spPr>
        <p:txBody>
          <a:bodyPr wrap="square" lIns="0" tIns="0" rIns="0" bIns="0" rtlCol="0">
            <a:spAutoFit/>
          </a:bodyPr>
          <a:lstStyle/>
          <a:p>
            <a:pPr algn="ctr"/>
            <a:r>
              <a:rPr lang="en-US" b="1" dirty="0">
                <a:solidFill>
                  <a:schemeClr val="tx2"/>
                </a:solidFill>
                <a:latin typeface="Avenir Next LT Pro Demi" panose="020B0604020202020204" pitchFamily="34" charset="0"/>
              </a:rPr>
              <a:t>Hackathon</a:t>
            </a:r>
            <a:endParaRPr lang="en-IN" b="1" dirty="0">
              <a:solidFill>
                <a:schemeClr val="tx2"/>
              </a:solidFill>
              <a:latin typeface="Avenir Next LT Pro Demi" panose="020B0604020202020204" pitchFamily="34" charset="0"/>
            </a:endParaRPr>
          </a:p>
        </p:txBody>
      </p:sp>
    </p:spTree>
    <p:extLst>
      <p:ext uri="{BB962C8B-B14F-4D97-AF65-F5344CB8AC3E}">
        <p14:creationId xmlns:p14="http://schemas.microsoft.com/office/powerpoint/2010/main" val="2705683978"/>
      </p:ext>
    </p:extLst>
  </p:cSld>
  <p:clrMapOvr>
    <a:masterClrMapping/>
  </p:clrMapOvr>
</p:sld>
</file>

<file path=ppt/theme/theme1.xml><?xml version="1.0" encoding="utf-8"?>
<a:theme xmlns:a="http://schemas.openxmlformats.org/drawingml/2006/main" name="2018 White Graphic">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2018 White Graphic" id="{7E079C36-5A86-4465-B41D-74F1571CFFD3}" vid="{AC72304F-5374-49EB-AE31-F152C5D518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3FD29F682DE045BA20A677D8213644" ma:contentTypeVersion="8" ma:contentTypeDescription="Create a new document." ma:contentTypeScope="" ma:versionID="ab4dcff50ec652a300e80aba38064090">
  <xsd:schema xmlns:xsd="http://www.w3.org/2001/XMLSchema" xmlns:xs="http://www.w3.org/2001/XMLSchema" xmlns:p="http://schemas.microsoft.com/office/2006/metadata/properties" xmlns:ns2="ea7cd4d9-2e4d-4065-990e-397b31d061c0" targetNamespace="http://schemas.microsoft.com/office/2006/metadata/properties" ma:root="true" ma:fieldsID="5e90837e32b90bb9a9836d9edfb6c621" ns2:_="">
    <xsd:import namespace="ea7cd4d9-2e4d-4065-990e-397b31d061c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7cd4d9-2e4d-4065-990e-397b31d061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cbc9373e-2d0f-4f82-b972-fcd84205de33" ContentTypeId="0x0101" PreviousValue="false"/>
</file>

<file path=customXml/itemProps1.xml><?xml version="1.0" encoding="utf-8"?>
<ds:datastoreItem xmlns:ds="http://schemas.openxmlformats.org/officeDocument/2006/customXml" ds:itemID="{41BA4A43-4DEB-41B1-8214-1B44DCEFF617}">
  <ds:schemaRefs>
    <ds:schemaRef ds:uri="http://www.w3.org/XML/1998/namespace"/>
    <ds:schemaRef ds:uri="http://purl.org/dc/dcmitype/"/>
    <ds:schemaRef ds:uri="http://purl.org/dc/terms/"/>
    <ds:schemaRef ds:uri="http://purl.org/dc/elements/1.1/"/>
    <ds:schemaRef ds:uri="http://schemas.microsoft.com/sharepoint/v3"/>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8eee6e3a-f15c-45a4-a98e-64b2de71ed30"/>
    <ds:schemaRef ds:uri="3a98b63c-e4b6-4949-b066-c7278696d2a3"/>
  </ds:schemaRefs>
</ds:datastoreItem>
</file>

<file path=customXml/itemProps2.xml><?xml version="1.0" encoding="utf-8"?>
<ds:datastoreItem xmlns:ds="http://schemas.openxmlformats.org/officeDocument/2006/customXml" ds:itemID="{6033C16D-F868-43FF-9A83-5B254BF351FB}">
  <ds:schemaRefs>
    <ds:schemaRef ds:uri="http://schemas.microsoft.com/sharepoint/v3/contenttype/forms"/>
  </ds:schemaRefs>
</ds:datastoreItem>
</file>

<file path=customXml/itemProps3.xml><?xml version="1.0" encoding="utf-8"?>
<ds:datastoreItem xmlns:ds="http://schemas.openxmlformats.org/officeDocument/2006/customXml" ds:itemID="{FCCFC18D-095F-4ABC-9F96-30618017BC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7cd4d9-2e4d-4065-990e-397b31d061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C0F52E7-1E94-4F9C-B3B7-043138C1A41C}">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CognizantTemplateWhiteGraphic</Template>
  <TotalTime>1271</TotalTime>
  <Words>435</Words>
  <Application>Microsoft Office PowerPoint</Application>
  <PresentationFormat>On-screen Show (16:9)</PresentationFormat>
  <Paragraphs>37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Next LT Pro Demi</vt:lpstr>
      <vt:lpstr>Bodoni MT</vt:lpstr>
      <vt:lpstr>Calibri</vt:lpstr>
      <vt:lpstr>Courier New</vt:lpstr>
      <vt:lpstr>2018 White Graphic</vt:lpstr>
      <vt:lpstr>Hackathon</vt:lpstr>
      <vt:lpstr>Idea Description(Short)</vt:lpstr>
      <vt:lpstr>Idea Description(Short)</vt:lpstr>
      <vt:lpstr>Idea Description(Short)</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2020 - Presentation Template - White</dc:title>
  <dc:creator>Mohan, Vijay (Cognizant)</dc:creator>
  <cp:lastModifiedBy>arun teja bodapati</cp:lastModifiedBy>
  <cp:revision>77</cp:revision>
  <dcterms:created xsi:type="dcterms:W3CDTF">2018-12-11T06:40:21Z</dcterms:created>
  <dcterms:modified xsi:type="dcterms:W3CDTF">2021-05-07T10:21:21Z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0x0101002C3FD29F682DE045BA20A677D8213644</vt:lpwstr>
  </property>
  <property fmtid="{D5CDD505-2E9C-101B-9397-08002B2CF9AE}" pid="3" name="_dlc_policyId">
    <vt:lpwstr>/org/DE/Repository</vt:lpwstr>
  </property>
  <property fmtid="{D5CDD505-2E9C-101B-9397-08002B2CF9AE}" pid="4" name="ItemRetentionFormula">
    <vt:lpwstr>&lt;formula id="Microsoft.Office.RecordsManagement.PolicyFeatures.Expiration.Formula.BuiltIn"&gt;&lt;number&gt;0&lt;/number&gt;&lt;property&gt;ArchivalDate&lt;/property&gt;&lt;propertyId&gt;00000000-0000-0000-0000-000000000000&lt;/propertyId&gt;&lt;period&gt;days&lt;/period&gt;&lt;/formula&gt;</vt:lpwstr>
  </property>
  <property fmtid="{D5CDD505-2E9C-101B-9397-08002B2CF9AE}" pid="5" name="Initiative/Charter">
    <vt:lpwstr>41;#Delivery Excellence|415f9a5a-8ea2-40e5-be30-6a9427a66a59</vt:lpwstr>
  </property>
  <property fmtid="{D5CDD505-2E9C-101B-9397-08002B2CF9AE}" pid="6" name="Tower">
    <vt:lpwstr>14;#DE|fe4b05a8-bea3-4973-a9cb-254853996c0a</vt:lpwstr>
  </property>
  <property fmtid="{D5CDD505-2E9C-101B-9397-08002B2CF9AE}" pid="7" name="Service Line / Area">
    <vt:lpwstr/>
  </property>
  <property fmtid="{D5CDD505-2E9C-101B-9397-08002B2CF9AE}" pid="8" name="Track">
    <vt:lpwstr/>
  </property>
  <property fmtid="{D5CDD505-2E9C-101B-9397-08002B2CF9AE}" pid="9" name="Template Type">
    <vt:lpwstr/>
  </property>
  <property fmtid="{D5CDD505-2E9C-101B-9397-08002B2CF9AE}" pid="10" name="BU or Practice">
    <vt:lpwstr/>
  </property>
  <property fmtid="{D5CDD505-2E9C-101B-9397-08002B2CF9AE}" pid="11" name="WorkflowChangePath">
    <vt:lpwstr>3b643a02-9de9-4de3-8a28-9e3996ed85b1,4;3b643a02-9de9-4de3-8a28-9e3996ed85b1,4;3b643a02-9de9-4de3-8a28-9e3996ed85b1,4;3b643a02-9de9-4de3-8a28-9e3996ed85b1,5;3b643a02-9de9-4de3-8a28-9e3996ed85b1,5;3b643a02-9de9-4de3-8a28-9e3996ed85b1,6;</vt:lpwstr>
  </property>
  <property fmtid="{D5CDD505-2E9C-101B-9397-08002B2CF9AE}" pid="12" name="n44e5a2e38f14557bc4d3eaf59f3a6f9">
    <vt:lpwstr/>
  </property>
</Properties>
</file>