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58" r:id="rId7"/>
    <p:sldId id="259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hkumar Dhanasekaran" userId="2b8af847a8215294" providerId="LiveId" clId="{4F14BD09-45F0-4045-A2D6-E1D599B606ED}"/>
    <pc:docChg chg="custSel modSld">
      <pc:chgData name="Bhuvaneshkumar Dhanasekaran" userId="2b8af847a8215294" providerId="LiveId" clId="{4F14BD09-45F0-4045-A2D6-E1D599B606ED}" dt="2024-12-28T06:29:17.192" v="3" actId="22"/>
      <pc:docMkLst>
        <pc:docMk/>
      </pc:docMkLst>
      <pc:sldChg chg="addSp delSp mod">
        <pc:chgData name="Bhuvaneshkumar Dhanasekaran" userId="2b8af847a8215294" providerId="LiveId" clId="{4F14BD09-45F0-4045-A2D6-E1D599B606ED}" dt="2024-12-28T06:28:16.242" v="1" actId="22"/>
        <pc:sldMkLst>
          <pc:docMk/>
          <pc:sldMk cId="1725226099" sldId="258"/>
        </pc:sldMkLst>
        <pc:picChg chg="del">
          <ac:chgData name="Bhuvaneshkumar Dhanasekaran" userId="2b8af847a8215294" providerId="LiveId" clId="{4F14BD09-45F0-4045-A2D6-E1D599B606ED}" dt="2024-12-28T06:27:32.087" v="0" actId="478"/>
          <ac:picMkLst>
            <pc:docMk/>
            <pc:sldMk cId="1725226099" sldId="258"/>
            <ac:picMk id="3" creationId="{4F7E78B4-842E-EBA3-5D6A-62D404F48E92}"/>
          </ac:picMkLst>
        </pc:picChg>
        <pc:picChg chg="add">
          <ac:chgData name="Bhuvaneshkumar Dhanasekaran" userId="2b8af847a8215294" providerId="LiveId" clId="{4F14BD09-45F0-4045-A2D6-E1D599B606ED}" dt="2024-12-28T06:28:16.242" v="1" actId="22"/>
          <ac:picMkLst>
            <pc:docMk/>
            <pc:sldMk cId="1725226099" sldId="258"/>
            <ac:picMk id="4" creationId="{31352649-0919-DBFC-4383-A9002695072B}"/>
          </ac:picMkLst>
        </pc:picChg>
      </pc:sldChg>
      <pc:sldChg chg="addSp delSp mod">
        <pc:chgData name="Bhuvaneshkumar Dhanasekaran" userId="2b8af847a8215294" providerId="LiveId" clId="{4F14BD09-45F0-4045-A2D6-E1D599B606ED}" dt="2024-12-28T06:29:17.192" v="3" actId="22"/>
        <pc:sldMkLst>
          <pc:docMk/>
          <pc:sldMk cId="3834173220" sldId="259"/>
        </pc:sldMkLst>
        <pc:picChg chg="del">
          <ac:chgData name="Bhuvaneshkumar Dhanasekaran" userId="2b8af847a8215294" providerId="LiveId" clId="{4F14BD09-45F0-4045-A2D6-E1D599B606ED}" dt="2024-12-28T06:28:23.288" v="2" actId="478"/>
          <ac:picMkLst>
            <pc:docMk/>
            <pc:sldMk cId="3834173220" sldId="259"/>
            <ac:picMk id="3" creationId="{D82B94C5-9D52-CCBC-C634-6453E6A47B39}"/>
          </ac:picMkLst>
        </pc:picChg>
        <pc:picChg chg="add">
          <ac:chgData name="Bhuvaneshkumar Dhanasekaran" userId="2b8af847a8215294" providerId="LiveId" clId="{4F14BD09-45F0-4045-A2D6-E1D599B606ED}" dt="2024-12-28T06:29:17.192" v="3" actId="22"/>
          <ac:picMkLst>
            <pc:docMk/>
            <pc:sldMk cId="3834173220" sldId="259"/>
            <ac:picMk id="4" creationId="{238A3975-E6A7-8C0C-99F9-1A778CADF6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74EF-D0C2-1EE2-C4C3-9B23C58CE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E0F6A-6031-DB0F-E260-1C1058314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943" y="4320906"/>
            <a:ext cx="8144134" cy="1117687"/>
          </a:xfrm>
        </p:spPr>
        <p:txBody>
          <a:bodyPr/>
          <a:lstStyle/>
          <a:p>
            <a:r>
              <a:rPr lang="en-US" dirty="0"/>
              <a:t>Dashboard using Power  BI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64FEF-405F-13A7-2192-8F1C3E07DB8F}"/>
              </a:ext>
            </a:extLst>
          </p:cNvPr>
          <p:cNvSpPr txBox="1"/>
          <p:nvPr/>
        </p:nvSpPr>
        <p:spPr>
          <a:xfrm>
            <a:off x="9228788" y="295857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Arunthavaselvi</a:t>
            </a:r>
            <a:r>
              <a:rPr lang="en-US" dirty="0"/>
              <a:t> S</a:t>
            </a:r>
          </a:p>
          <a:p>
            <a:r>
              <a:rPr lang="en-US" dirty="0"/>
              <a:t>PGA 40</a:t>
            </a:r>
          </a:p>
          <a:p>
            <a:r>
              <a:rPr lang="en-US" dirty="0"/>
              <a:t>Hyderabad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04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A86A-01D6-4D2B-3D0C-276880ED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DD5-4E6D-4A1B-A50C-BB434342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-apple-system"/>
              </a:rPr>
              <a:t>Effective credit risk analysis is crucial for financial institutions to mitigate default rates and ensure financial stability. </a:t>
            </a:r>
          </a:p>
          <a:p>
            <a:r>
              <a:rPr lang="en-US" b="0" i="0" dirty="0">
                <a:effectLst/>
                <a:latin typeface="-apple-system"/>
              </a:rPr>
              <a:t>Through a comprehensive examination of high default rates, inadequate verification processes, and concentration of credit risk, we have gained valuable insights into key areas of concern. </a:t>
            </a:r>
          </a:p>
          <a:p>
            <a:r>
              <a:rPr lang="en-US" b="0" i="0" dirty="0">
                <a:effectLst/>
                <a:latin typeface="-apple-system"/>
              </a:rPr>
              <a:t>By leveraging data analytics and implementing our recommended solutions, banks can enhance risk management practices and make informed decisions. </a:t>
            </a:r>
          </a:p>
          <a:p>
            <a:r>
              <a:rPr lang="en-US" b="0" i="0" dirty="0">
                <a:effectLst/>
                <a:latin typeface="-apple-system"/>
              </a:rPr>
              <a:t>It is imperative for professionals in the banking industry, risk analysts, and data analysts to collaborate and drive positive changes in credit risk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E19F-B289-C9F8-0EFA-A0F3EB62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FA0-39EE-2E75-56DD-B191278A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possibility of a borrower failing to meet financial obligations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IMPORTANCE OF CREDIT RISK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Crucial for financial institutions in minimizing loan defaults.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Impacts profitability, capital allocation, and regulatory compliance.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2D51E7-B2DC-A452-2662-573CE407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34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4C46-02C5-5475-580D-CC645913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2E6-355C-E954-A472-BB7EB465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978090"/>
            <a:ext cx="10916817" cy="45906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b="1" dirty="0"/>
              <a:t>BACKGROUND</a:t>
            </a:r>
            <a:r>
              <a:rPr lang="en-US" sz="2100" dirty="0"/>
              <a:t>: </a:t>
            </a:r>
          </a:p>
          <a:p>
            <a:pPr algn="just"/>
            <a:r>
              <a:rPr lang="en-US" sz="2100" dirty="0"/>
              <a:t>Financial institutions face challenges in assessing credit risk due to complex and fragmented data. The lack of a unified, real-time view of credit risks limits the ability to make timely, informed lending decisions.</a:t>
            </a:r>
          </a:p>
          <a:p>
            <a:pPr algn="just"/>
            <a:endParaRPr lang="en-US" sz="2100" dirty="0"/>
          </a:p>
          <a:p>
            <a:pPr marL="0" indent="0" algn="just">
              <a:buNone/>
            </a:pPr>
            <a:r>
              <a:rPr lang="en-US" sz="2100" b="1" dirty="0"/>
              <a:t>OBJECTIVE</a:t>
            </a:r>
            <a:r>
              <a:rPr lang="en-US" sz="2100" dirty="0"/>
              <a:t>: </a:t>
            </a:r>
          </a:p>
          <a:p>
            <a:pPr algn="just"/>
            <a:r>
              <a:rPr lang="en-US" sz="2100" dirty="0"/>
              <a:t>To create an intuitive Power BI dashboard that consolidates data from various sources to analyze and assess the credit risk profile. </a:t>
            </a:r>
          </a:p>
          <a:p>
            <a:pPr algn="just"/>
            <a:endParaRPr lang="en-US" sz="2100" dirty="0"/>
          </a:p>
          <a:p>
            <a:pPr marL="0" indent="0" algn="just">
              <a:buNone/>
            </a:pPr>
            <a:r>
              <a:rPr lang="en-US" sz="2100" b="1" dirty="0"/>
              <a:t>SCOPE</a:t>
            </a:r>
            <a:r>
              <a:rPr lang="en-US" sz="2100" dirty="0"/>
              <a:t>: </a:t>
            </a:r>
          </a:p>
          <a:p>
            <a:pPr algn="just"/>
            <a:r>
              <a:rPr lang="en-US" sz="2100" dirty="0"/>
              <a:t>The dashboard will focus on key credit risk indicators such as credit scores, payment histories, outstanding debt, and economic factors across customer segments.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0449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E1B6-972A-D91E-DC11-98E44F7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TO INCOME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E540-4C4D-110E-DBBD-0D152EF9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Debt-to-Income (DTI) ratio</a:t>
            </a:r>
            <a:r>
              <a:rPr lang="en-US" dirty="0"/>
              <a:t> is a critical financial metric used to evaluate an individual's ability to manage monthly debt payments relative to their gross income. </a:t>
            </a:r>
          </a:p>
          <a:p>
            <a:endParaRPr lang="en-US" dirty="0"/>
          </a:p>
          <a:p>
            <a:r>
              <a:rPr lang="en-US" dirty="0"/>
              <a:t>It plays a significant role in credit risk analysis, particularly for lenders assessing a borrower's financial health before extending credit or a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E3CA-4E65-2640-18B6-E8C7DB3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0059214" cy="1080938"/>
          </a:xfrm>
        </p:spPr>
        <p:txBody>
          <a:bodyPr>
            <a:noAutofit/>
          </a:bodyPr>
          <a:lstStyle/>
          <a:p>
            <a:r>
              <a:rPr lang="en-US" sz="2800" dirty="0"/>
              <a:t>DTI Ratio=</a:t>
            </a:r>
            <a:br>
              <a:rPr lang="en-US" sz="2800" dirty="0"/>
            </a:br>
            <a:r>
              <a:rPr lang="en-US" sz="2800" dirty="0"/>
              <a:t>(Total Monthly Debt Payments / Gross Monthly Income ​)×100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284F-72DE-3D65-E173-30FDDBE6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598130"/>
            <a:ext cx="9613861" cy="2425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Low DTI (&lt;36%)</a:t>
            </a:r>
          </a:p>
          <a:p>
            <a:pPr marL="0" indent="0" algn="ctr">
              <a:buNone/>
            </a:pPr>
            <a:r>
              <a:rPr lang="en-IN" sz="3600" dirty="0"/>
              <a:t>Moderate DTI (36%–49%)</a:t>
            </a:r>
          </a:p>
          <a:p>
            <a:pPr marL="0" indent="0" algn="ctr">
              <a:buNone/>
            </a:pPr>
            <a:r>
              <a:rPr lang="en-IN" sz="3600" dirty="0"/>
              <a:t>High DTI (≥50%)</a:t>
            </a:r>
          </a:p>
        </p:txBody>
      </p:sp>
    </p:spTree>
    <p:extLst>
      <p:ext uri="{BB962C8B-B14F-4D97-AF65-F5344CB8AC3E}">
        <p14:creationId xmlns:p14="http://schemas.microsoft.com/office/powerpoint/2010/main" val="330063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52649-0919-DBFC-4383-A9002695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61937"/>
            <a:ext cx="111728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2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A3975-E6A7-8C0C-99F9-1A778CAD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71462"/>
            <a:ext cx="110680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4CB-B302-453C-F0F0-5E255F3C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799E-DFE0-0016-AF02-868D1B09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effectLst/>
                <a:latin typeface="var(--artdeco-reset-typography-font-family-sans)"/>
              </a:rPr>
              <a:t>Implement proactive monitoring systems to identify early warning signs of potential default.</a:t>
            </a:r>
          </a:p>
          <a:p>
            <a:pPr marL="457200" indent="-457200" algn="just">
              <a:buFont typeface="+mj-lt"/>
              <a:buAutoNum type="arabicPeriod"/>
            </a:pPr>
            <a:endParaRPr lang="en-US" b="0" i="0" dirty="0">
              <a:effectLst/>
              <a:latin typeface="var(--artdeco-reset-typography-font-family-sans)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effectLst/>
                <a:latin typeface="var(--artdeco-reset-typography-font-family-sans)"/>
              </a:rPr>
              <a:t>Diversify risk exposure across regions, grades, and purposes to avoid concentration risk.</a:t>
            </a:r>
          </a:p>
          <a:p>
            <a:pPr marL="457200" indent="-457200" algn="just">
              <a:buFont typeface="+mj-lt"/>
              <a:buAutoNum type="arabicPeriod"/>
            </a:pPr>
            <a:endParaRPr lang="en-US" b="0" i="0" dirty="0">
              <a:effectLst/>
              <a:latin typeface="var(--artdeco-reset-typography-font-family-sans)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i="0" dirty="0">
                <a:effectLst/>
                <a:latin typeface="var(--artdeco-reset-typography-font-family-sans)"/>
              </a:rPr>
              <a:t>Enhance verification processes to ensure accurate and reliable borrower information.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9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BDE2-5BDE-8DBB-6780-2D1CCD7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9327-BF66-5EE7-DF2D-9895976B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Incorporate machine learning models to predict defaults.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real-time data integration for live monitoring.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Expand the dashboard to include more financial metrics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 strategic planning and regulatory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0117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</TotalTime>
  <Words>405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var(--artdeco-reset-typography-font-family-sans)</vt:lpstr>
      <vt:lpstr>Berlin</vt:lpstr>
      <vt:lpstr>CREDIT RISK ANALYSIS </vt:lpstr>
      <vt:lpstr>CREDIT RISK ANALYSIS </vt:lpstr>
      <vt:lpstr>PROBLEM STATEMENT:</vt:lpstr>
      <vt:lpstr>DEBT TO INCOME</vt:lpstr>
      <vt:lpstr>DTI Ratio= (Total Monthly Debt Payments / Gross Monthly Income ​)×100 </vt:lpstr>
      <vt:lpstr>PowerPoint Presentation</vt:lpstr>
      <vt:lpstr>PowerPoint Presentation</vt:lpstr>
      <vt:lpstr>SUGGESTIONS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Bhuvaneshkumar D</dc:creator>
  <cp:lastModifiedBy>Bhuvaneshkumar Dhanasekaran</cp:lastModifiedBy>
  <cp:revision>2</cp:revision>
  <dcterms:created xsi:type="dcterms:W3CDTF">2024-12-25T15:46:52Z</dcterms:created>
  <dcterms:modified xsi:type="dcterms:W3CDTF">2024-12-28T06:29:23Z</dcterms:modified>
</cp:coreProperties>
</file>