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CA" sz="4400" spc="-1" strike="noStrike">
                <a:solidFill>
                  <a:srgbClr val="4f2683"/>
                </a:solidFill>
                <a:latin typeface="Calibri"/>
              </a:rPr>
              <a:t>Click to edit the title text format</a:t>
            </a:r>
            <a:endParaRPr b="1" lang="en-CA" sz="4400" spc="-1" strike="noStrike">
              <a:solidFill>
                <a:srgbClr val="4f2683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CA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CA" sz="26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CA" sz="26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CA" sz="22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CA" sz="22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CA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ustomShape 3_0"/>
          <p:cNvSpPr/>
          <p:nvPr/>
        </p:nvSpPr>
        <p:spPr>
          <a:xfrm>
            <a:off x="0" y="6015960"/>
            <a:ext cx="12191040" cy="840960"/>
          </a:xfrm>
          <a:prstGeom prst="rect">
            <a:avLst/>
          </a:prstGeom>
          <a:solidFill>
            <a:srgbClr val="4f2683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" name="Picture 4_15" descr=""/>
          <p:cNvPicPr/>
          <p:nvPr/>
        </p:nvPicPr>
        <p:blipFill>
          <a:blip r:embed="rId2"/>
          <a:stretch/>
        </p:blipFill>
        <p:spPr>
          <a:xfrm>
            <a:off x="229320" y="6092640"/>
            <a:ext cx="2904480" cy="6879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lastname, firstname PIN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497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567"/>
              </a:spcBef>
              <a:buNone/>
            </a:pPr>
            <a:r>
              <a:rPr b="0" lang="en-CA" sz="22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date of birth, age at surgery: </a:t>
            </a:r>
            <a:r>
              <a:rPr b="0" lang="en-CA" sz="2200" spc="-1" strike="noStrike">
                <a:solidFill>
                  <a:srgbClr val="ffffff"/>
                </a:solidFill>
                <a:latin typeface="DejaVu Sans"/>
              </a:rPr>
              <a:t>yyyy-mm-dd,  years old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567"/>
              </a:spcBef>
              <a:buNone/>
            </a:pPr>
            <a:r>
              <a:rPr b="0" lang="en-CA" sz="2200" spc="-1" strike="noStrike">
                <a:solidFill>
                  <a:srgbClr val="ffffff"/>
                </a:solidFill>
                <a:latin typeface="DejaVu Sans"/>
              </a:rPr>
              <a:t>surgery date: yyyy-mm-dd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567"/>
              </a:spcBef>
              <a:buNone/>
            </a:pPr>
            <a:r>
              <a:rPr b="0" lang="en-CA" sz="2200" spc="-1" strike="noStrike">
                <a:solidFill>
                  <a:srgbClr val="ffffff"/>
                </a:solidFill>
                <a:latin typeface="DejaVu Sans"/>
              </a:rPr>
              <a:t>surgeon: 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567"/>
              </a:spcBef>
              <a:buNone/>
            </a:pPr>
            <a:r>
              <a:rPr b="0" lang="en-CA" sz="2200" spc="-1" strike="noStrike">
                <a:solidFill>
                  <a:srgbClr val="ffffff"/>
                </a:solidFill>
                <a:latin typeface="DejaVu Sans"/>
              </a:rPr>
              <a:t>surgical target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</a:rPr>
              <a:t>left: </a:t>
            </a:r>
            <a:endParaRPr b="0" lang="en-CA" sz="16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</a:rPr>
              <a:t>right: </a:t>
            </a:r>
            <a:endParaRPr b="0" lang="en-CA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567"/>
              </a:spcBef>
              <a:buNone/>
            </a:pPr>
            <a:r>
              <a:rPr b="0" lang="en-CA" sz="22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stimulation settings (clinic: </a:t>
            </a:r>
            <a:r>
              <a:rPr b="0" lang="en-CA" sz="2200" spc="-1" strike="noStrike">
                <a:solidFill>
                  <a:srgbClr val="ffffff"/>
                </a:solidFill>
                <a:latin typeface="DejaVu Sans"/>
              </a:rPr>
              <a:t>yyyy-mm-dd)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electrode: Abbott 6172 | Abbott 6173</a:t>
            </a:r>
            <a:endParaRPr b="0" lang="en-CA" sz="16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implantable pulse generator: Infinity RC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</a:rPr>
              <a:t> | Infinity PC</a:t>
            </a:r>
            <a:endParaRPr b="0" lang="en-CA" sz="16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voltage: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left: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V,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right: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V</a:t>
            </a:r>
            <a:endParaRPr b="0" lang="en-CA" sz="16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frequency: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left: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Hz,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right: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Hz</a:t>
            </a:r>
            <a:endParaRPr b="0" lang="en-CA" sz="16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pulse width: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left: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Arial"/>
              </a:rPr>
              <a:t>μ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s,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right: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Arial"/>
              </a:rPr>
              <a:t>μ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s</a:t>
            </a:r>
            <a:endParaRPr b="0" lang="en-CA" sz="16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active contacts: 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left: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,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right: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</a:t>
            </a:r>
            <a:endParaRPr b="0" lang="en-CA" sz="16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cycling:</a:t>
            </a:r>
            <a:endParaRPr b="0" lang="en-CA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Right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3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rcRect l="0" t="35974" r="0" b="0"/>
          <a:stretch/>
        </p:blipFill>
        <p:spPr>
          <a:xfrm>
            <a:off x="376200" y="2952000"/>
            <a:ext cx="1906920" cy="218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Right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4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rcRect l="0" t="35974" r="0" b="0"/>
          <a:stretch/>
        </p:blipFill>
        <p:spPr>
          <a:xfrm>
            <a:off x="376200" y="2952000"/>
            <a:ext cx="1906920" cy="218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Summary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567"/>
              </a:spcBef>
              <a:buNone/>
            </a:pPr>
            <a:r>
              <a:rPr b="1" lang="en-CA" sz="2600" spc="-1" strike="noStrike">
                <a:solidFill>
                  <a:srgbClr val="ffffff"/>
                </a:solidFill>
                <a:latin typeface="Arial"/>
              </a:rPr>
              <a:t>Left brain</a:t>
            </a:r>
            <a:endParaRPr b="0" lang="en-CA" sz="26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ffffff"/>
                </a:solidFill>
                <a:latin typeface="Arial"/>
              </a:rPr>
              <a:t>option 1: 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ffffff"/>
                </a:solidFill>
                <a:latin typeface="Arial"/>
                <a:ea typeface="Noto Sans CJK SC"/>
              </a:rPr>
              <a:t>option 2: 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567"/>
              </a:spcBef>
              <a:buNone/>
            </a:pP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567"/>
              </a:spcBef>
              <a:buNone/>
            </a:pPr>
            <a:r>
              <a:rPr b="1" lang="en-CA" sz="2600" spc="-1" strike="noStrike">
                <a:solidFill>
                  <a:srgbClr val="ffffff"/>
                </a:solidFill>
                <a:latin typeface="Arial"/>
              </a:rPr>
              <a:t>Right brain</a:t>
            </a:r>
            <a:endParaRPr b="0" lang="en-CA" sz="26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ffffff"/>
                </a:solidFill>
                <a:latin typeface="Arial"/>
              </a:rPr>
              <a:t>option 1: 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ffffff"/>
                </a:solidFill>
                <a:latin typeface="Arial"/>
                <a:ea typeface="Noto Sans CJK SC"/>
              </a:rPr>
              <a:t>option 2: 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0">
              <a:spcBef>
                <a:spcPts val="567"/>
              </a:spcBef>
              <a:buNone/>
            </a:pP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buNone/>
            </a:pPr>
            <a:endParaRPr b="0" lang="en-CA" sz="221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Left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1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10260000" y="754200"/>
            <a:ext cx="1728000" cy="289800"/>
          </a:xfrm>
          <a:custGeom>
            <a:avLst/>
            <a:gdLst/>
            <a:ahLst/>
            <a:rect l="0" t="0" r="r" b="b"/>
            <a:pathLst>
              <a:path w="4800" h="805">
                <a:moveTo>
                  <a:pt x="2400" y="805"/>
                </a:moveTo>
                <a:lnTo>
                  <a:pt x="0" y="805"/>
                </a:lnTo>
                <a:lnTo>
                  <a:pt x="0" y="0"/>
                </a:lnTo>
                <a:lnTo>
                  <a:pt x="4800" y="0"/>
                </a:lnTo>
                <a:lnTo>
                  <a:pt x="4800" y="805"/>
                </a:lnTo>
                <a:lnTo>
                  <a:pt x="240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00a900"/>
                </a:solidFill>
                <a:latin typeface="Arial"/>
              </a:rPr>
              <a:t>actual lead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 flipH="1">
            <a:off x="7596000" y="900000"/>
            <a:ext cx="2664000" cy="90000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10260000" y="2520000"/>
            <a:ext cx="1440000" cy="289800"/>
          </a:xfrm>
          <a:custGeom>
            <a:avLst/>
            <a:gdLst/>
            <a:ahLst/>
            <a:rect l="0" t="0" r="r" b="b"/>
            <a:pathLst>
              <a:path w="4000" h="805">
                <a:moveTo>
                  <a:pt x="2000" y="805"/>
                </a:moveTo>
                <a:lnTo>
                  <a:pt x="0" y="805"/>
                </a:lnTo>
                <a:lnTo>
                  <a:pt x="0" y="0"/>
                </a:lnTo>
                <a:lnTo>
                  <a:pt x="4000" y="0"/>
                </a:lnTo>
                <a:lnTo>
                  <a:pt x="4000" y="805"/>
                </a:lnTo>
                <a:lnTo>
                  <a:pt x="200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7f0000"/>
                </a:solidFill>
                <a:latin typeface="Arial"/>
              </a:rPr>
              <a:t>red nucleus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 flipH="1">
            <a:off x="8280000" y="2592000"/>
            <a:ext cx="1980000" cy="10800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10260000" y="1188000"/>
            <a:ext cx="1260000" cy="289800"/>
          </a:xfrm>
          <a:custGeom>
            <a:avLst/>
            <a:gdLst/>
            <a:ahLst/>
            <a:rect l="0" t="0" r="r" b="b"/>
            <a:pathLst>
              <a:path w="3500" h="805">
                <a:moveTo>
                  <a:pt x="1750" y="805"/>
                </a:moveTo>
                <a:lnTo>
                  <a:pt x="0" y="805"/>
                </a:lnTo>
                <a:lnTo>
                  <a:pt x="0" y="0"/>
                </a:lnTo>
                <a:lnTo>
                  <a:pt x="3500" y="0"/>
                </a:lnTo>
                <a:lnTo>
                  <a:pt x="3500" y="805"/>
                </a:lnTo>
                <a:lnTo>
                  <a:pt x="1750" y="80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f8fa0d"/>
                </a:solidFill>
                <a:latin typeface="Arial"/>
              </a:rPr>
              <a:t>limbic STN</a:t>
            </a:r>
            <a:endParaRPr b="0" lang="en-CA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 flipH="1">
            <a:off x="7956000" y="1332000"/>
            <a:ext cx="2304000" cy="88128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10260360" y="1628640"/>
            <a:ext cx="1619640" cy="289800"/>
          </a:xfrm>
          <a:custGeom>
            <a:avLst/>
            <a:gdLst/>
            <a:ahLst/>
            <a:rect l="0" t="0" r="r" b="b"/>
            <a:pathLst>
              <a:path w="4499" h="805">
                <a:moveTo>
                  <a:pt x="2250" y="805"/>
                </a:moveTo>
                <a:lnTo>
                  <a:pt x="0" y="805"/>
                </a:lnTo>
                <a:lnTo>
                  <a:pt x="0" y="0"/>
                </a:lnTo>
                <a:lnTo>
                  <a:pt x="4499" y="0"/>
                </a:lnTo>
                <a:lnTo>
                  <a:pt x="4499" y="805"/>
                </a:lnTo>
                <a:lnTo>
                  <a:pt x="225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00bfff"/>
                </a:solidFill>
                <a:latin typeface="Arial"/>
              </a:rPr>
              <a:t>associative STN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 flipH="1">
            <a:off x="7920000" y="1764000"/>
            <a:ext cx="2340000" cy="54000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10260720" y="2069280"/>
            <a:ext cx="1259280" cy="289800"/>
          </a:xfrm>
          <a:custGeom>
            <a:avLst/>
            <a:gdLst/>
            <a:ahLst/>
            <a:rect l="0" t="0" r="r" b="b"/>
            <a:pathLst>
              <a:path w="3498" h="805">
                <a:moveTo>
                  <a:pt x="1749" y="805"/>
                </a:moveTo>
                <a:lnTo>
                  <a:pt x="0" y="805"/>
                </a:lnTo>
                <a:lnTo>
                  <a:pt x="0" y="0"/>
                </a:lnTo>
                <a:lnTo>
                  <a:pt x="3498" y="0"/>
                </a:lnTo>
                <a:lnTo>
                  <a:pt x="3498" y="805"/>
                </a:lnTo>
                <a:lnTo>
                  <a:pt x="1749" y="80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ff7f00"/>
                </a:solidFill>
                <a:latin typeface="Arial"/>
              </a:rPr>
              <a:t>motor STN</a:t>
            </a:r>
            <a:endParaRPr b="0" lang="en-CA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 flipH="1">
            <a:off x="7740000" y="2213280"/>
            <a:ext cx="2520000" cy="30672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rcRect l="0" t="35974" r="0" b="0"/>
          <a:stretch/>
        </p:blipFill>
        <p:spPr>
          <a:xfrm>
            <a:off x="375840" y="2952000"/>
            <a:ext cx="1906920" cy="218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952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Left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1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rcRect l="0" t="35974" r="0" b="0"/>
          <a:stretch/>
        </p:blipFill>
        <p:spPr>
          <a:xfrm>
            <a:off x="376200" y="2952000"/>
            <a:ext cx="1906920" cy="2183040"/>
          </a:xfrm>
          <a:prstGeom prst="rect">
            <a:avLst/>
          </a:prstGeom>
          <a:ln w="0">
            <a:noFill/>
          </a:ln>
        </p:spPr>
      </p:pic>
      <p:sp>
        <p:nvSpPr>
          <p:cNvPr id="170" name=""/>
          <p:cNvSpPr/>
          <p:nvPr/>
        </p:nvSpPr>
        <p:spPr>
          <a:xfrm>
            <a:off x="10260360" y="754560"/>
            <a:ext cx="1620000" cy="289800"/>
          </a:xfrm>
          <a:custGeom>
            <a:avLst/>
            <a:gdLst/>
            <a:ahLst/>
            <a:rect l="0" t="0" r="r" b="b"/>
            <a:pathLst>
              <a:path w="4500" h="805">
                <a:moveTo>
                  <a:pt x="2250" y="805"/>
                </a:moveTo>
                <a:lnTo>
                  <a:pt x="0" y="805"/>
                </a:lnTo>
                <a:lnTo>
                  <a:pt x="0" y="0"/>
                </a:lnTo>
                <a:lnTo>
                  <a:pt x="4500" y="0"/>
                </a:lnTo>
                <a:lnTo>
                  <a:pt x="4500" y="805"/>
                </a:lnTo>
                <a:lnTo>
                  <a:pt x="225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00a900"/>
                </a:solidFill>
                <a:latin typeface="Arial"/>
              </a:rPr>
              <a:t>actual lead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 flipH="1">
            <a:off x="7482240" y="900360"/>
            <a:ext cx="2778120" cy="610560"/>
          </a:xfrm>
          <a:prstGeom prst="line">
            <a:avLst/>
          </a:prstGeom>
          <a:ln w="1908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360" rIns="9360" tIns="9360" bIns="936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10260360" y="2628360"/>
            <a:ext cx="1620000" cy="289800"/>
          </a:xfrm>
          <a:custGeom>
            <a:avLst/>
            <a:gdLst/>
            <a:ahLst/>
            <a:rect l="0" t="0" r="r" b="b"/>
            <a:pathLst>
              <a:path w="4500" h="805">
                <a:moveTo>
                  <a:pt x="2250" y="805"/>
                </a:moveTo>
                <a:lnTo>
                  <a:pt x="0" y="805"/>
                </a:lnTo>
                <a:lnTo>
                  <a:pt x="0" y="0"/>
                </a:lnTo>
                <a:lnTo>
                  <a:pt x="4500" y="0"/>
                </a:lnTo>
                <a:lnTo>
                  <a:pt x="4500" y="805"/>
                </a:lnTo>
                <a:lnTo>
                  <a:pt x="225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CA" sz="1500" spc="-1" strike="noStrike">
                <a:solidFill>
                  <a:srgbClr val="8d5d89"/>
                </a:solidFill>
                <a:latin typeface="Arial"/>
              </a:rPr>
              <a:t>centromedian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 flipH="1">
            <a:off x="8021160" y="2772360"/>
            <a:ext cx="2242440" cy="64080"/>
          </a:xfrm>
          <a:prstGeom prst="line">
            <a:avLst/>
          </a:prstGeom>
          <a:ln w="1908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360" rIns="9360" tIns="9360" bIns="936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10260360" y="2124360"/>
            <a:ext cx="1620000" cy="289800"/>
          </a:xfrm>
          <a:custGeom>
            <a:avLst/>
            <a:gdLst/>
            <a:ahLst/>
            <a:rect l="0" t="0" r="r" b="b"/>
            <a:pathLst>
              <a:path w="4500" h="805">
                <a:moveTo>
                  <a:pt x="2250" y="805"/>
                </a:moveTo>
                <a:lnTo>
                  <a:pt x="0" y="805"/>
                </a:lnTo>
                <a:lnTo>
                  <a:pt x="0" y="0"/>
                </a:lnTo>
                <a:lnTo>
                  <a:pt x="4500" y="0"/>
                </a:lnTo>
                <a:lnTo>
                  <a:pt x="4500" y="805"/>
                </a:lnTo>
                <a:lnTo>
                  <a:pt x="225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CA" sz="1500" spc="-1" strike="noStrike">
                <a:solidFill>
                  <a:srgbClr val="c100c1"/>
                </a:solidFill>
                <a:latin typeface="Arial"/>
              </a:rPr>
              <a:t>mediodorsal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 flipH="1">
            <a:off x="7988040" y="2260800"/>
            <a:ext cx="2272320" cy="131400"/>
          </a:xfrm>
          <a:prstGeom prst="line">
            <a:avLst/>
          </a:prstGeom>
          <a:ln w="1908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360" rIns="9360" tIns="9360" bIns="936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10260360" y="1183320"/>
            <a:ext cx="1620720" cy="291600"/>
          </a:xfrm>
          <a:custGeom>
            <a:avLst/>
            <a:gdLst/>
            <a:ahLst/>
            <a:rect l="0" t="0" r="r" b="b"/>
            <a:pathLst>
              <a:path w="4502" h="810">
                <a:moveTo>
                  <a:pt x="2252" y="810"/>
                </a:moveTo>
                <a:lnTo>
                  <a:pt x="0" y="810"/>
                </a:lnTo>
                <a:lnTo>
                  <a:pt x="0" y="0"/>
                </a:lnTo>
                <a:lnTo>
                  <a:pt x="4502" y="0"/>
                </a:lnTo>
                <a:lnTo>
                  <a:pt x="4502" y="810"/>
                </a:lnTo>
                <a:lnTo>
                  <a:pt x="2252" y="81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400" spc="-1" strike="noStrike">
                <a:solidFill>
                  <a:srgbClr val="0097ce"/>
                </a:solidFill>
                <a:latin typeface="Arial"/>
              </a:rPr>
              <a:t>ANT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 flipH="1">
            <a:off x="8147160" y="1340280"/>
            <a:ext cx="2113200" cy="361800"/>
          </a:xfrm>
          <a:prstGeom prst="line">
            <a:avLst/>
          </a:prstGeom>
          <a:ln w="1908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360" rIns="9360" tIns="9360" bIns="936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10260720" y="1631160"/>
            <a:ext cx="1620720" cy="291600"/>
          </a:xfrm>
          <a:custGeom>
            <a:avLst/>
            <a:gdLst/>
            <a:ahLst/>
            <a:rect l="0" t="0" r="r" b="b"/>
            <a:pathLst>
              <a:path w="4502" h="810">
                <a:moveTo>
                  <a:pt x="2252" y="810"/>
                </a:moveTo>
                <a:lnTo>
                  <a:pt x="0" y="810"/>
                </a:lnTo>
                <a:lnTo>
                  <a:pt x="0" y="0"/>
                </a:lnTo>
                <a:lnTo>
                  <a:pt x="4502" y="0"/>
                </a:lnTo>
                <a:lnTo>
                  <a:pt x="4502" y="810"/>
                </a:lnTo>
                <a:lnTo>
                  <a:pt x="2252" y="81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400" spc="-1" strike="noStrike">
                <a:solidFill>
                  <a:srgbClr val="b79cdc"/>
                </a:solidFill>
                <a:latin typeface="Arial"/>
              </a:rPr>
              <a:t>Mammillo. tract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 flipH="1">
            <a:off x="8147520" y="1788120"/>
            <a:ext cx="2113200" cy="361800"/>
          </a:xfrm>
          <a:prstGeom prst="line">
            <a:avLst/>
          </a:prstGeom>
          <a:ln w="1908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360" rIns="9360" tIns="9360" bIns="936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Left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1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10260000" y="754200"/>
            <a:ext cx="1260000" cy="289800"/>
          </a:xfrm>
          <a:custGeom>
            <a:avLst/>
            <a:gdLst/>
            <a:ahLst/>
            <a:rect l="0" t="0" r="r" b="b"/>
            <a:pathLst>
              <a:path w="3500" h="805">
                <a:moveTo>
                  <a:pt x="1750" y="805"/>
                </a:moveTo>
                <a:lnTo>
                  <a:pt x="0" y="805"/>
                </a:lnTo>
                <a:lnTo>
                  <a:pt x="0" y="0"/>
                </a:lnTo>
                <a:lnTo>
                  <a:pt x="3500" y="0"/>
                </a:lnTo>
                <a:lnTo>
                  <a:pt x="3500" y="805"/>
                </a:lnTo>
                <a:lnTo>
                  <a:pt x="175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00a900"/>
                </a:solidFill>
                <a:latin typeface="Arial"/>
              </a:rPr>
              <a:t>actual lead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 flipH="1">
            <a:off x="7704000" y="900000"/>
            <a:ext cx="2556000" cy="111600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10260000" y="2520000"/>
            <a:ext cx="540000" cy="289800"/>
          </a:xfrm>
          <a:custGeom>
            <a:avLst/>
            <a:gdLst/>
            <a:ahLst/>
            <a:rect l="0" t="0" r="r" b="b"/>
            <a:pathLst>
              <a:path w="1500" h="805">
                <a:moveTo>
                  <a:pt x="750" y="805"/>
                </a:moveTo>
                <a:lnTo>
                  <a:pt x="0" y="805"/>
                </a:lnTo>
                <a:lnTo>
                  <a:pt x="0" y="0"/>
                </a:lnTo>
                <a:lnTo>
                  <a:pt x="1500" y="0"/>
                </a:lnTo>
                <a:lnTo>
                  <a:pt x="1500" y="805"/>
                </a:lnTo>
                <a:lnTo>
                  <a:pt x="75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ffa9ff"/>
                </a:solidFill>
                <a:latin typeface="Arial"/>
              </a:rPr>
              <a:t>GPi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 flipH="1">
            <a:off x="7920000" y="2700000"/>
            <a:ext cx="2340000" cy="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-6120" bIns="-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10260000" y="1188000"/>
            <a:ext cx="1080000" cy="289800"/>
          </a:xfrm>
          <a:custGeom>
            <a:avLst/>
            <a:gdLst/>
            <a:ahLst/>
            <a:rect l="0" t="0" r="r" b="b"/>
            <a:pathLst>
              <a:path w="3000" h="805">
                <a:moveTo>
                  <a:pt x="1500" y="805"/>
                </a:moveTo>
                <a:lnTo>
                  <a:pt x="0" y="805"/>
                </a:lnTo>
                <a:lnTo>
                  <a:pt x="0" y="0"/>
                </a:lnTo>
                <a:lnTo>
                  <a:pt x="3000" y="0"/>
                </a:lnTo>
                <a:lnTo>
                  <a:pt x="3000" y="805"/>
                </a:lnTo>
                <a:lnTo>
                  <a:pt x="1500" y="80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a9ffff"/>
                </a:solidFill>
                <a:latin typeface="Arial"/>
              </a:rPr>
              <a:t>caudate</a:t>
            </a:r>
            <a:endParaRPr b="0" lang="en-CA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6" name=""/>
          <p:cNvSpPr/>
          <p:nvPr/>
        </p:nvSpPr>
        <p:spPr>
          <a:xfrm flipH="1">
            <a:off x="8280000" y="1332000"/>
            <a:ext cx="1980000" cy="64800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10260360" y="2096640"/>
            <a:ext cx="539640" cy="289800"/>
          </a:xfrm>
          <a:custGeom>
            <a:avLst/>
            <a:gdLst/>
            <a:ahLst/>
            <a:rect l="0" t="0" r="r" b="b"/>
            <a:pathLst>
              <a:path w="1499" h="805">
                <a:moveTo>
                  <a:pt x="750" y="805"/>
                </a:moveTo>
                <a:lnTo>
                  <a:pt x="0" y="805"/>
                </a:lnTo>
                <a:lnTo>
                  <a:pt x="0" y="0"/>
                </a:lnTo>
                <a:lnTo>
                  <a:pt x="1499" y="0"/>
                </a:lnTo>
                <a:lnTo>
                  <a:pt x="1499" y="805"/>
                </a:lnTo>
                <a:lnTo>
                  <a:pt x="75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646482"/>
                </a:solidFill>
                <a:latin typeface="Arial"/>
              </a:rPr>
              <a:t>GPe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 flipH="1">
            <a:off x="7920000" y="2232000"/>
            <a:ext cx="2340000" cy="10800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10260720" y="1673280"/>
            <a:ext cx="1079280" cy="289800"/>
          </a:xfrm>
          <a:custGeom>
            <a:avLst/>
            <a:gdLst/>
            <a:ahLst/>
            <a:rect l="0" t="0" r="r" b="b"/>
            <a:pathLst>
              <a:path w="2998" h="805">
                <a:moveTo>
                  <a:pt x="1499" y="805"/>
                </a:moveTo>
                <a:lnTo>
                  <a:pt x="0" y="805"/>
                </a:lnTo>
                <a:lnTo>
                  <a:pt x="0" y="0"/>
                </a:lnTo>
                <a:lnTo>
                  <a:pt x="2998" y="0"/>
                </a:lnTo>
                <a:lnTo>
                  <a:pt x="2998" y="805"/>
                </a:lnTo>
                <a:lnTo>
                  <a:pt x="1499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80ae80"/>
                </a:solidFill>
                <a:latin typeface="Arial"/>
              </a:rPr>
              <a:t>putamen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 flipH="1">
            <a:off x="7380000" y="1817280"/>
            <a:ext cx="2880000" cy="52272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rcRect l="0" t="35974" r="0" b="0"/>
          <a:stretch/>
        </p:blipFill>
        <p:spPr>
          <a:xfrm>
            <a:off x="376200" y="2952000"/>
            <a:ext cx="1906920" cy="218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Left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2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rcRect l="0" t="35974" r="0" b="0"/>
          <a:stretch/>
        </p:blipFill>
        <p:spPr>
          <a:xfrm>
            <a:off x="376200" y="2952000"/>
            <a:ext cx="1906920" cy="218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Left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3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rcRect l="0" t="35974" r="0" b="0"/>
          <a:stretch/>
        </p:blipFill>
        <p:spPr>
          <a:xfrm>
            <a:off x="376200" y="2952000"/>
            <a:ext cx="1906920" cy="218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Left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4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rcRect l="0" t="35974" r="0" b="0"/>
          <a:stretch/>
        </p:blipFill>
        <p:spPr>
          <a:xfrm>
            <a:off x="376200" y="2952000"/>
            <a:ext cx="1906920" cy="218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Right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1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rcRect l="0" t="35974" r="0" b="0"/>
          <a:stretch/>
        </p:blipFill>
        <p:spPr>
          <a:xfrm>
            <a:off x="376200" y="2952000"/>
            <a:ext cx="1906920" cy="218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Right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2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rcRect l="0" t="35974" r="0" b="0"/>
          <a:stretch/>
        </p:blipFill>
        <p:spPr>
          <a:xfrm>
            <a:off x="376200" y="2952000"/>
            <a:ext cx="1906920" cy="218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Application>LibreOffice/7.6.4.1$Windows_X86_64 LibreOffice_project/e19e193f88cd6c0525a17fb7a176ed8e6a3e2aa1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2021-02-21T03:53:07Z</dcterms:created>
  <dc:creator>Greydon Gilmore</dc:creator>
  <dc:description/>
  <dc:language>en-CA</dc:language>
  <cp:lastModifiedBy/>
  <dcterms:modified xsi:type="dcterms:W3CDTF">2024-08-15T16:48:20Z</dcterms:modified>
  <cp:revision>54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r8>0</vt:r8>
  </property>
  <property fmtid="{D5CDD505-2E9C-101B-9397-08002B2CF9AE}" pid="6" name="Notes">
    <vt:r8>5</vt:r8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r8>44</vt:r8>
  </property>
</Properties>
</file>