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CA" sz="4400" spc="-1" strike="noStrike">
                <a:solidFill>
                  <a:srgbClr val="4f2683"/>
                </a:solidFill>
                <a:latin typeface="Calibri"/>
              </a:rPr>
              <a:t>Click to edit the title text format</a:t>
            </a:r>
            <a:endParaRPr b="1" lang="en-CA" sz="4400" spc="-1" strike="noStrike">
              <a:solidFill>
                <a:srgbClr val="4f2683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"/>
            </a:pPr>
            <a:r>
              <a:rPr b="0" lang="en-CA" sz="26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CA" sz="26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"/>
            </a:pPr>
            <a:r>
              <a:rPr b="0" lang="en-CA" sz="22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CA" sz="22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CA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stomShape 3_0"/>
          <p:cNvSpPr/>
          <p:nvPr/>
        </p:nvSpPr>
        <p:spPr>
          <a:xfrm>
            <a:off x="0" y="6015960"/>
            <a:ext cx="12191040" cy="840960"/>
          </a:xfrm>
          <a:prstGeom prst="rect">
            <a:avLst/>
          </a:prstGeom>
          <a:solidFill>
            <a:srgbClr val="4f2683"/>
          </a:solidFill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" name="Picture 4_15" descr=""/>
          <p:cNvPicPr/>
          <p:nvPr/>
        </p:nvPicPr>
        <p:blipFill>
          <a:blip r:embed="rId2"/>
          <a:stretch/>
        </p:blipFill>
        <p:spPr>
          <a:xfrm>
            <a:off x="229320" y="6092640"/>
            <a:ext cx="2904480" cy="68796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CA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CA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CA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lastname, firstname PIN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505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date of birth, age at surgery: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yyyy-mm-dd,  years old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surgery date: yyyy-mm-dd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surgeon: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surgical target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left: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right: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0" lang="en-CA" sz="22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stimulation settings (clinic: </a:t>
            </a:r>
            <a:r>
              <a:rPr b="0" lang="en-CA" sz="2200" spc="-1" strike="noStrike">
                <a:solidFill>
                  <a:srgbClr val="ffffff"/>
                </a:solidFill>
                <a:latin typeface="DejaVu Sans"/>
              </a:rPr>
              <a:t>yyyy-mm-dd)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electrode: B.Sci. directional (db-2202)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implantable pulse generator: Vercise Gevia | Vercise PC |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</a:rPr>
              <a:t>Vercise Genus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current: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mA,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mA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frequency: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Hz,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Hz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pulse width: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Arial"/>
              </a:rPr>
              <a:t>μ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s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active contacts: 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left: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, </a:t>
            </a:r>
            <a:r>
              <a:rPr b="1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right:</a:t>
            </a:r>
            <a:r>
              <a:rPr b="0" lang="en-CA" sz="1600" spc="-1" strike="noStrike">
                <a:solidFill>
                  <a:srgbClr val="ffffff"/>
                </a:solidFill>
                <a:latin typeface="DejaVu Sans"/>
                <a:ea typeface="Noto Sans CJK SC"/>
              </a:rPr>
              <a:t>  </a:t>
            </a:r>
            <a:endParaRPr b="0" lang="en-CA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418680" y="2025000"/>
            <a:ext cx="17028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2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7" name="" descr=""/>
          <p:cNvPicPr/>
          <p:nvPr/>
        </p:nvPicPr>
        <p:blipFill>
          <a:blip r:embed="rId1"/>
          <a:stretch/>
        </p:blipFill>
        <p:spPr>
          <a:xfrm>
            <a:off x="418680" y="2025000"/>
            <a:ext cx="17028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3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9" name="" descr=""/>
          <p:cNvPicPr/>
          <p:nvPr/>
        </p:nvPicPr>
        <p:blipFill>
          <a:blip r:embed="rId1"/>
          <a:stretch/>
        </p:blipFill>
        <p:spPr>
          <a:xfrm>
            <a:off x="418680" y="2025000"/>
            <a:ext cx="17028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Right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4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tretch/>
        </p:blipFill>
        <p:spPr>
          <a:xfrm>
            <a:off x="418680" y="2025000"/>
            <a:ext cx="17028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Summary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567"/>
              </a:spcBef>
              <a:buNone/>
            </a:pPr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Left brain</a:t>
            </a:r>
            <a:endParaRPr b="0" lang="en-CA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spcBef>
                <a:spcPts val="567"/>
              </a:spcBef>
              <a:buNone/>
            </a:pPr>
            <a:r>
              <a:rPr b="1" lang="en-CA" sz="2600" spc="-1" strike="noStrike">
                <a:solidFill>
                  <a:srgbClr val="ffffff"/>
                </a:solidFill>
                <a:latin typeface="Arial"/>
              </a:rPr>
              <a:t>Right brain</a:t>
            </a:r>
            <a:endParaRPr b="0" lang="en-CA" sz="26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</a:rPr>
              <a:t>option 1: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-216000"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CA" sz="2200" spc="-1" strike="noStrike">
                <a:solidFill>
                  <a:srgbClr val="ffffff"/>
                </a:solidFill>
                <a:latin typeface="Arial"/>
                <a:ea typeface="Noto Sans CJK SC"/>
              </a:rPr>
              <a:t>option 2: </a:t>
            </a: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lvl="2" marL="648000" indent="0">
              <a:spcBef>
                <a:spcPts val="567"/>
              </a:spcBef>
              <a:buNone/>
            </a:pPr>
            <a:endParaRPr b="0" lang="en-CA" sz="22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buNone/>
            </a:pPr>
            <a:endParaRPr b="0" lang="en-CA" sz="22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Electrode Rotation: Left Lead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150520" cy="491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5940000" y="1418400"/>
            <a:ext cx="5286240" cy="517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Electrode Rotation: Right Lead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150520" cy="491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CA" sz="3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5940000" y="1274040"/>
            <a:ext cx="5277960" cy="5277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0260000" y="754200"/>
            <a:ext cx="1728000" cy="289800"/>
          </a:xfrm>
          <a:custGeom>
            <a:avLst/>
            <a:gdLst/>
            <a:ahLst/>
            <a:rect l="0" t="0" r="r" b="b"/>
            <a:pathLst>
              <a:path w="4800" h="805">
                <a:moveTo>
                  <a:pt x="2400" y="805"/>
                </a:moveTo>
                <a:lnTo>
                  <a:pt x="0" y="805"/>
                </a:lnTo>
                <a:lnTo>
                  <a:pt x="0" y="0"/>
                </a:lnTo>
                <a:lnTo>
                  <a:pt x="4800" y="0"/>
                </a:lnTo>
                <a:lnTo>
                  <a:pt x="4800" y="805"/>
                </a:lnTo>
                <a:lnTo>
                  <a:pt x="240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 flipH="1">
            <a:off x="7596000" y="900000"/>
            <a:ext cx="2664000" cy="900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10260000" y="2520000"/>
            <a:ext cx="1440000" cy="289800"/>
          </a:xfrm>
          <a:custGeom>
            <a:avLst/>
            <a:gdLst/>
            <a:ahLst/>
            <a:rect l="0" t="0" r="r" b="b"/>
            <a:pathLst>
              <a:path w="4000" h="805">
                <a:moveTo>
                  <a:pt x="2000" y="805"/>
                </a:moveTo>
                <a:lnTo>
                  <a:pt x="0" y="805"/>
                </a:lnTo>
                <a:lnTo>
                  <a:pt x="0" y="0"/>
                </a:lnTo>
                <a:lnTo>
                  <a:pt x="4000" y="0"/>
                </a:lnTo>
                <a:lnTo>
                  <a:pt x="4000" y="805"/>
                </a:lnTo>
                <a:lnTo>
                  <a:pt x="200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7f0000"/>
                </a:solidFill>
                <a:latin typeface="Arial"/>
              </a:rPr>
              <a:t>red nucleus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8280000" y="2592000"/>
            <a:ext cx="1980000" cy="10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10260000" y="1188000"/>
            <a:ext cx="1260000" cy="289800"/>
          </a:xfrm>
          <a:custGeom>
            <a:avLst/>
            <a:gdLst/>
            <a:ahLst/>
            <a:rect l="0" t="0" r="r" b="b"/>
            <a:pathLst>
              <a:path w="3500" h="805">
                <a:moveTo>
                  <a:pt x="1750" y="805"/>
                </a:moveTo>
                <a:lnTo>
                  <a:pt x="0" y="805"/>
                </a:lnTo>
                <a:lnTo>
                  <a:pt x="0" y="0"/>
                </a:lnTo>
                <a:lnTo>
                  <a:pt x="3500" y="0"/>
                </a:lnTo>
                <a:lnTo>
                  <a:pt x="3500" y="805"/>
                </a:lnTo>
                <a:lnTo>
                  <a:pt x="1750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8fa0d"/>
                </a:solidFill>
                <a:latin typeface="Arial"/>
              </a:rPr>
              <a:t>limbic STN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 flipH="1">
            <a:off x="7956000" y="1332000"/>
            <a:ext cx="2304000" cy="88128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418680" y="2025000"/>
            <a:ext cx="1702800" cy="3240000"/>
          </a:xfrm>
          <a:prstGeom prst="rect">
            <a:avLst/>
          </a:prstGeom>
          <a:ln w="0">
            <a:noFill/>
          </a:ln>
        </p:spPr>
      </p:pic>
      <p:sp>
        <p:nvSpPr>
          <p:cNvPr id="170" name=""/>
          <p:cNvSpPr/>
          <p:nvPr/>
        </p:nvSpPr>
        <p:spPr>
          <a:xfrm>
            <a:off x="10260360" y="1628640"/>
            <a:ext cx="1619640" cy="289800"/>
          </a:xfrm>
          <a:custGeom>
            <a:avLst/>
            <a:gdLst/>
            <a:ahLst/>
            <a:rect l="0" t="0" r="r" b="b"/>
            <a:pathLst>
              <a:path w="4499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499" y="0"/>
                </a:lnTo>
                <a:lnTo>
                  <a:pt x="4499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bfff"/>
                </a:solidFill>
                <a:latin typeface="Arial"/>
              </a:rPr>
              <a:t>associative STN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 flipH="1">
            <a:off x="7920000" y="1764000"/>
            <a:ext cx="2340000" cy="540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0260720" y="2069280"/>
            <a:ext cx="1259280" cy="289800"/>
          </a:xfrm>
          <a:custGeom>
            <a:avLst/>
            <a:gdLst/>
            <a:ahLst/>
            <a:rect l="0" t="0" r="r" b="b"/>
            <a:pathLst>
              <a:path w="3498" h="805">
                <a:moveTo>
                  <a:pt x="1749" y="805"/>
                </a:moveTo>
                <a:lnTo>
                  <a:pt x="0" y="805"/>
                </a:lnTo>
                <a:lnTo>
                  <a:pt x="0" y="0"/>
                </a:lnTo>
                <a:lnTo>
                  <a:pt x="3498" y="0"/>
                </a:lnTo>
                <a:lnTo>
                  <a:pt x="3498" y="805"/>
                </a:lnTo>
                <a:lnTo>
                  <a:pt x="1749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ff7f00"/>
                </a:solidFill>
                <a:latin typeface="Arial"/>
              </a:rPr>
              <a:t>motor STN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7740000" y="2213280"/>
            <a:ext cx="2520000" cy="306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952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418680" y="2025000"/>
            <a:ext cx="1702800" cy="3240000"/>
          </a:xfrm>
          <a:prstGeom prst="rect">
            <a:avLst/>
          </a:prstGeom>
          <a:ln w="0">
            <a:noFill/>
          </a:ln>
        </p:spPr>
      </p:pic>
      <p:sp>
        <p:nvSpPr>
          <p:cNvPr id="176" name=""/>
          <p:cNvSpPr/>
          <p:nvPr/>
        </p:nvSpPr>
        <p:spPr>
          <a:xfrm>
            <a:off x="10260360" y="7545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 flipH="1">
            <a:off x="7482240" y="900360"/>
            <a:ext cx="2778120" cy="61056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10260360" y="26283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CA" sz="1500" spc="-1" strike="noStrike">
                <a:solidFill>
                  <a:srgbClr val="8d5d89"/>
                </a:solidFill>
                <a:latin typeface="Arial"/>
              </a:rPr>
              <a:t>centromedian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8021160" y="2772360"/>
            <a:ext cx="2242440" cy="6408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10260360" y="2124360"/>
            <a:ext cx="1620000" cy="289800"/>
          </a:xfrm>
          <a:custGeom>
            <a:avLst/>
            <a:gdLst/>
            <a:ahLst/>
            <a:rect l="0" t="0" r="r" b="b"/>
            <a:pathLst>
              <a:path w="4500" h="805">
                <a:moveTo>
                  <a:pt x="2250" y="805"/>
                </a:moveTo>
                <a:lnTo>
                  <a:pt x="0" y="805"/>
                </a:lnTo>
                <a:lnTo>
                  <a:pt x="0" y="0"/>
                </a:lnTo>
                <a:lnTo>
                  <a:pt x="4500" y="0"/>
                </a:lnTo>
                <a:lnTo>
                  <a:pt x="4500" y="805"/>
                </a:lnTo>
                <a:lnTo>
                  <a:pt x="22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1" lang="en-CA" sz="1500" spc="-1" strike="noStrike">
                <a:solidFill>
                  <a:srgbClr val="c100c1"/>
                </a:solidFill>
                <a:latin typeface="Arial"/>
              </a:rPr>
              <a:t>mediodorsal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 flipH="1">
            <a:off x="7988040" y="2260800"/>
            <a:ext cx="2272320" cy="1314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10260360" y="1183320"/>
            <a:ext cx="1620720" cy="291600"/>
          </a:xfrm>
          <a:custGeom>
            <a:avLst/>
            <a:gdLst/>
            <a:ahLst/>
            <a:rect l="0" t="0" r="r" b="b"/>
            <a:pathLst>
              <a:path w="4502" h="810">
                <a:moveTo>
                  <a:pt x="2252" y="810"/>
                </a:moveTo>
                <a:lnTo>
                  <a:pt x="0" y="810"/>
                </a:lnTo>
                <a:lnTo>
                  <a:pt x="0" y="0"/>
                </a:lnTo>
                <a:lnTo>
                  <a:pt x="4502" y="0"/>
                </a:lnTo>
                <a:lnTo>
                  <a:pt x="4502" y="810"/>
                </a:lnTo>
                <a:lnTo>
                  <a:pt x="2252" y="8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400" spc="-1" strike="noStrike">
                <a:solidFill>
                  <a:srgbClr val="0097ce"/>
                </a:solidFill>
                <a:latin typeface="Arial"/>
              </a:rPr>
              <a:t>ANT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 flipH="1">
            <a:off x="8147160" y="1340280"/>
            <a:ext cx="2113200" cy="3618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>
            <a:off x="10260720" y="1631160"/>
            <a:ext cx="1620720" cy="291600"/>
          </a:xfrm>
          <a:custGeom>
            <a:avLst/>
            <a:gdLst/>
            <a:ahLst/>
            <a:rect l="0" t="0" r="r" b="b"/>
            <a:pathLst>
              <a:path w="4502" h="810">
                <a:moveTo>
                  <a:pt x="2252" y="810"/>
                </a:moveTo>
                <a:lnTo>
                  <a:pt x="0" y="810"/>
                </a:lnTo>
                <a:lnTo>
                  <a:pt x="0" y="0"/>
                </a:lnTo>
                <a:lnTo>
                  <a:pt x="4502" y="0"/>
                </a:lnTo>
                <a:lnTo>
                  <a:pt x="4502" y="810"/>
                </a:lnTo>
                <a:lnTo>
                  <a:pt x="2252" y="810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400" spc="-1" strike="noStrike">
                <a:solidFill>
                  <a:srgbClr val="b79cdc"/>
                </a:solidFill>
                <a:latin typeface="Arial"/>
              </a:rPr>
              <a:t>Mammillo. tract</a:t>
            </a:r>
            <a:endParaRPr b="0" lang="en-CA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 flipH="1">
            <a:off x="8147520" y="1788120"/>
            <a:ext cx="2113200" cy="361800"/>
          </a:xfrm>
          <a:prstGeom prst="line">
            <a:avLst/>
          </a:prstGeom>
          <a:ln w="1908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360" rIns="9360" tIns="9360" bIns="936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1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10260000" y="754200"/>
            <a:ext cx="1260000" cy="289800"/>
          </a:xfrm>
          <a:custGeom>
            <a:avLst/>
            <a:gdLst/>
            <a:ahLst/>
            <a:rect l="0" t="0" r="r" b="b"/>
            <a:pathLst>
              <a:path w="3500" h="805">
                <a:moveTo>
                  <a:pt x="1750" y="805"/>
                </a:moveTo>
                <a:lnTo>
                  <a:pt x="0" y="805"/>
                </a:lnTo>
                <a:lnTo>
                  <a:pt x="0" y="0"/>
                </a:lnTo>
                <a:lnTo>
                  <a:pt x="3500" y="0"/>
                </a:lnTo>
                <a:lnTo>
                  <a:pt x="3500" y="805"/>
                </a:lnTo>
                <a:lnTo>
                  <a:pt x="1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a900"/>
                </a:solidFill>
                <a:latin typeface="Arial"/>
              </a:rPr>
              <a:t>actual lead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"/>
          <p:cNvSpPr/>
          <p:nvPr/>
        </p:nvSpPr>
        <p:spPr>
          <a:xfrm flipH="1">
            <a:off x="7704000" y="900000"/>
            <a:ext cx="2556000" cy="1116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 flipH="1">
            <a:off x="7920000" y="2700000"/>
            <a:ext cx="2340000" cy="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-6120" bIns="-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10260000" y="1188000"/>
            <a:ext cx="1080000" cy="289800"/>
          </a:xfrm>
          <a:custGeom>
            <a:avLst/>
            <a:gdLst/>
            <a:ahLst/>
            <a:rect l="0" t="0" r="r" b="b"/>
            <a:pathLst>
              <a:path w="3000" h="805">
                <a:moveTo>
                  <a:pt x="1500" y="805"/>
                </a:moveTo>
                <a:lnTo>
                  <a:pt x="0" y="805"/>
                </a:lnTo>
                <a:lnTo>
                  <a:pt x="0" y="0"/>
                </a:lnTo>
                <a:lnTo>
                  <a:pt x="3000" y="0"/>
                </a:lnTo>
                <a:lnTo>
                  <a:pt x="3000" y="805"/>
                </a:lnTo>
                <a:lnTo>
                  <a:pt x="1500" y="805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a9ffff"/>
                </a:solidFill>
                <a:latin typeface="Arial"/>
              </a:rPr>
              <a:t>caudate</a:t>
            </a:r>
            <a:endParaRPr b="0" lang="en-CA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 flipH="1">
            <a:off x="8280000" y="1332000"/>
            <a:ext cx="1980000" cy="64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 flipH="1">
            <a:off x="7920000" y="2232000"/>
            <a:ext cx="2340000" cy="10800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10260720" y="1673280"/>
            <a:ext cx="1079280" cy="289800"/>
          </a:xfrm>
          <a:custGeom>
            <a:avLst/>
            <a:gdLst/>
            <a:ahLst/>
            <a:rect l="0" t="0" r="r" b="b"/>
            <a:pathLst>
              <a:path w="2998" h="805">
                <a:moveTo>
                  <a:pt x="1499" y="805"/>
                </a:moveTo>
                <a:lnTo>
                  <a:pt x="0" y="805"/>
                </a:lnTo>
                <a:lnTo>
                  <a:pt x="0" y="0"/>
                </a:lnTo>
                <a:lnTo>
                  <a:pt x="2998" y="0"/>
                </a:lnTo>
                <a:lnTo>
                  <a:pt x="2998" y="805"/>
                </a:lnTo>
                <a:lnTo>
                  <a:pt x="1499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80ae80"/>
                </a:solidFill>
                <a:latin typeface="Arial"/>
              </a:rPr>
              <a:t>putamen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 flipH="1">
            <a:off x="7380000" y="1817280"/>
            <a:ext cx="2880000" cy="522720"/>
          </a:xfrm>
          <a:prstGeom prst="line">
            <a:avLst/>
          </a:prstGeom>
          <a:ln w="12240">
            <a:solidFill>
              <a:srgbClr val="ff174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6120" rIns="6120" tIns="6120" bIns="6120" anchor="t">
            <a:noAutofit/>
          </a:bodyPr>
          <a:p>
            <a:endParaRPr b="0" lang="en-CA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418680" y="2025000"/>
            <a:ext cx="1702800" cy="3240000"/>
          </a:xfrm>
          <a:prstGeom prst="rect">
            <a:avLst/>
          </a:prstGeom>
          <a:ln w="0">
            <a:noFill/>
          </a:ln>
        </p:spPr>
      </p:pic>
      <p:sp>
        <p:nvSpPr>
          <p:cNvPr id="196" name=""/>
          <p:cNvSpPr/>
          <p:nvPr/>
        </p:nvSpPr>
        <p:spPr>
          <a:xfrm>
            <a:off x="10260000" y="2520360"/>
            <a:ext cx="540000" cy="289800"/>
          </a:xfrm>
          <a:custGeom>
            <a:avLst/>
            <a:gdLst/>
            <a:ahLst/>
            <a:rect l="0" t="0" r="r" b="b"/>
            <a:pathLst>
              <a:path w="1500" h="805">
                <a:moveTo>
                  <a:pt x="750" y="805"/>
                </a:moveTo>
                <a:lnTo>
                  <a:pt x="0" y="805"/>
                </a:lnTo>
                <a:lnTo>
                  <a:pt x="0" y="0"/>
                </a:lnTo>
                <a:lnTo>
                  <a:pt x="1500" y="0"/>
                </a:lnTo>
                <a:lnTo>
                  <a:pt x="1500" y="805"/>
                </a:lnTo>
                <a:lnTo>
                  <a:pt x="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7fff7f"/>
                </a:solidFill>
                <a:latin typeface="Arial"/>
              </a:rPr>
              <a:t>GPi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10260360" y="2097000"/>
            <a:ext cx="539640" cy="289800"/>
          </a:xfrm>
          <a:custGeom>
            <a:avLst/>
            <a:gdLst/>
            <a:ahLst/>
            <a:rect l="0" t="0" r="r" b="b"/>
            <a:pathLst>
              <a:path w="1499" h="805">
                <a:moveTo>
                  <a:pt x="750" y="805"/>
                </a:moveTo>
                <a:lnTo>
                  <a:pt x="0" y="805"/>
                </a:lnTo>
                <a:lnTo>
                  <a:pt x="0" y="0"/>
                </a:lnTo>
                <a:lnTo>
                  <a:pt x="1499" y="0"/>
                </a:lnTo>
                <a:lnTo>
                  <a:pt x="1499" y="805"/>
                </a:lnTo>
                <a:lnTo>
                  <a:pt x="750" y="805"/>
                </a:lnTo>
                <a:close/>
              </a:path>
            </a:pathLst>
          </a:custGeom>
          <a:solidFill>
            <a:srgbClr val="ffffff"/>
          </a:solidFill>
          <a:ln w="0">
            <a:solidFill>
              <a:srgbClr val="ff0000"/>
            </a:solidFill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CA" sz="1500" spc="-1" strike="noStrike">
                <a:solidFill>
                  <a:srgbClr val="007fff"/>
                </a:solidFill>
                <a:latin typeface="Arial"/>
              </a:rPr>
              <a:t>GPe</a:t>
            </a:r>
            <a:endParaRPr b="0" lang="en-CA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2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418680" y="2025000"/>
            <a:ext cx="17028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3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1" name="" descr=""/>
          <p:cNvPicPr/>
          <p:nvPr/>
        </p:nvPicPr>
        <p:blipFill>
          <a:blip r:embed="rId1"/>
          <a:stretch/>
        </p:blipFill>
        <p:spPr>
          <a:xfrm>
            <a:off x="418680" y="2025000"/>
            <a:ext cx="17028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CA" sz="4400" spc="-1" strike="noStrike">
                <a:solidFill>
                  <a:srgbClr val="ffffff"/>
                </a:solidFill>
                <a:latin typeface="Arial"/>
                <a:ea typeface="Noto Sans CJK SC"/>
              </a:rPr>
              <a:t>Left Brain</a:t>
            </a:r>
            <a:r>
              <a:rPr b="0" lang="en-CA" sz="4400" spc="-1" strike="noStrike">
                <a:solidFill>
                  <a:srgbClr val="ffffff"/>
                </a:solidFill>
                <a:latin typeface="Arial"/>
              </a:rPr>
              <a:t>: Level 4</a:t>
            </a:r>
            <a:endParaRPr b="0" lang="en-CA" sz="4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418680" y="2025000"/>
            <a:ext cx="1702800" cy="32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2021-02-21T03:53:07Z</dcterms:created>
  <dc:creator>Greydon Gilmore</dc:creator>
  <dc:description/>
  <dc:language>en-CA</dc:language>
  <cp:lastModifiedBy/>
  <dcterms:modified xsi:type="dcterms:W3CDTF">2024-08-15T18:26:57Z</dcterms:modified>
  <cp:revision>51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r8>5</vt:r8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r8>44</vt:r8>
  </property>
</Properties>
</file>