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7" r:id="rId6"/>
    <p:sldId id="262" r:id="rId7"/>
    <p:sldId id="263" r:id="rId8"/>
    <p:sldId id="264" r:id="rId9"/>
    <p:sldId id="269"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01/06/2025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01/06/2025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01/06/2025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01/06/2025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niti.gov.in/internship" TargetMode="External"/><Relationship Id="rId3" Type="http://schemas.openxmlformats.org/officeDocument/2006/relationships/hyperlink" Target="https://yip.rajasthan.gov.in/Home/InternLogin" TargetMode="External"/><Relationship Id="rId7" Type="http://schemas.openxmlformats.org/officeDocument/2006/relationships/hyperlink" Target="https://pminternship.mca.gov.in/" TargetMode="External"/><Relationship Id="rId2" Type="http://schemas.openxmlformats.org/officeDocument/2006/relationships/hyperlink" Target="https://dte.rajasthan.gov.in/" TargetMode="External"/><Relationship Id="rId1" Type="http://schemas.openxmlformats.org/officeDocument/2006/relationships/slideLayout" Target="../slideLayouts/slideLayout2.xml"/><Relationship Id="rId6" Type="http://schemas.openxmlformats.org/officeDocument/2006/relationships/hyperlink" Target="https://innovateindia.mygov.in/mygov-internship/" TargetMode="External"/><Relationship Id="rId11" Type="http://schemas.openxmlformats.org/officeDocument/2006/relationships/hyperlink" Target="https://thebetterindia.com/280229/internship-with-government-of-india-for-students-how-to-apply-online/" TargetMode="External"/><Relationship Id="rId5" Type="http://schemas.openxmlformats.org/officeDocument/2006/relationships/hyperlink" Target="https://rcat.rajasthan.gov.in/content/raj/rcat/en/courses/internship-courses.html" TargetMode="External"/><Relationship Id="rId10" Type="http://schemas.openxmlformats.org/officeDocument/2006/relationships/hyperlink" Target="https://internshala.com/internships/government-internship-in-india/" TargetMode="External"/><Relationship Id="rId4" Type="http://schemas.openxmlformats.org/officeDocument/2006/relationships/hyperlink" Target="https://talent.istart.rajasthan.gov.in/" TargetMode="External"/><Relationship Id="rId9" Type="http://schemas.openxmlformats.org/officeDocument/2006/relationships/hyperlink" Target="https://www.skillindiadigital.gov.in/hcl-internship/interest-fo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sz="2400" dirty="0"/>
              <a:t>STUDENT HIRING HUB</a:t>
            </a:r>
          </a:p>
        </p:txBody>
      </p:sp>
      <p:sp>
        <p:nvSpPr>
          <p:cNvPr id="3" name="Subtitle 2"/>
          <p:cNvSpPr>
            <a:spLocks noGrp="1"/>
          </p:cNvSpPr>
          <p:nvPr>
            <p:ph type="subTitle" idx="1"/>
          </p:nvPr>
        </p:nvSpPr>
        <p:spPr>
          <a:xfrm>
            <a:off x="790469" y="2354449"/>
            <a:ext cx="3970594" cy="552184"/>
          </a:xfrm>
        </p:spPr>
        <p:txBody>
          <a:bodyPr/>
          <a:lstStyle/>
          <a:p>
            <a:pPr algn="l"/>
            <a:r>
              <a:rPr lang="en-GB" dirty="0"/>
              <a:t>Batch Number:  G81 </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27482764"/>
              </p:ext>
            </p:extLst>
          </p:nvPr>
        </p:nvGraphicFramePr>
        <p:xfrm>
          <a:off x="630904" y="3283766"/>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ctr" rtl="0">
                        <a:spcBef>
                          <a:spcPts val="0"/>
                        </a:spcBef>
                        <a:spcAft>
                          <a:spcPts val="0"/>
                        </a:spcAft>
                        <a:buFont typeface="+mj-lt"/>
                        <a:buNone/>
                      </a:pPr>
                      <a:r>
                        <a:rPr lang="en-IN" sz="1400" u="none" strike="noStrike" cap="none" dirty="0"/>
                        <a:t>20211CSE0411</a:t>
                      </a:r>
                      <a:endParaRPr sz="14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IN" sz="1400" u="none" strike="noStrike" cap="none" dirty="0" err="1"/>
                        <a:t>Abiyah</a:t>
                      </a:r>
                      <a:r>
                        <a:rPr lang="en-IN" sz="1400" u="none" strike="noStrike" cap="none" dirty="0"/>
                        <a:t> Philip</a:t>
                      </a:r>
                      <a:endParaRPr sz="14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marL="0" marR="0" lvl="0" indent="0" algn="ctr" rtl="0">
                        <a:spcBef>
                          <a:spcPts val="0"/>
                        </a:spcBef>
                        <a:spcAft>
                          <a:spcPts val="0"/>
                        </a:spcAft>
                        <a:buNone/>
                      </a:pPr>
                      <a:r>
                        <a:rPr lang="en-IN" sz="1400" u="none" strike="noStrike" cap="none" dirty="0"/>
                        <a:t>20211CSE0414</a:t>
                      </a:r>
                      <a:endParaRPr sz="14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IN" sz="1400" u="none" strike="noStrike" cap="none" dirty="0"/>
                        <a:t>Vishnu S</a:t>
                      </a:r>
                      <a:endParaRPr sz="14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marL="0" marR="0" lvl="0" indent="0" algn="ctr" rtl="0">
                        <a:spcBef>
                          <a:spcPts val="0"/>
                        </a:spcBef>
                        <a:spcAft>
                          <a:spcPts val="0"/>
                        </a:spcAft>
                        <a:buNone/>
                      </a:pPr>
                      <a:r>
                        <a:rPr lang="en-IN" sz="1400" u="none" strike="noStrike" cap="none" dirty="0"/>
                        <a:t>20211CSE0447</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IN" sz="1400" u="none" strike="noStrike" cap="none" dirty="0"/>
                        <a:t>Harshala Gowda N</a:t>
                      </a:r>
                      <a:endParaRPr sz="14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marL="0" marR="0" lvl="0" indent="0" algn="ctr" rtl="0">
                        <a:spcBef>
                          <a:spcPts val="0"/>
                        </a:spcBef>
                        <a:spcAft>
                          <a:spcPts val="0"/>
                        </a:spcAft>
                        <a:buNone/>
                      </a:pPr>
                      <a:r>
                        <a:rPr lang="en-IN" sz="1400" u="none" strike="noStrike" cap="none" dirty="0"/>
                        <a:t>20211CSE0449</a:t>
                      </a:r>
                      <a:endParaRPr sz="14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IN" sz="1400" u="none" strike="noStrike" cap="none" dirty="0" err="1"/>
                        <a:t>Arunkumar</a:t>
                      </a:r>
                      <a:endParaRPr sz="14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sz="1700" dirty="0"/>
              <a:t>Dr. </a:t>
            </a:r>
            <a:r>
              <a:rPr lang="en-GB" sz="1700" dirty="0" err="1"/>
              <a:t>Jothish</a:t>
            </a:r>
            <a:r>
              <a:rPr lang="en-GB" sz="1700" dirty="0"/>
              <a:t> C</a:t>
            </a:r>
          </a:p>
          <a:p>
            <a:r>
              <a:rPr lang="en-GB" sz="1700" dirty="0"/>
              <a:t>Associate Professor,</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PIP4004 University Project-II</a:t>
            </a:r>
          </a:p>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7" name="TextBox 6">
            <a:extLst>
              <a:ext uri="{FF2B5EF4-FFF2-40B4-BE49-F238E27FC236}">
                <a16:creationId xmlns:a16="http://schemas.microsoft.com/office/drawing/2014/main" id="{9E2195F2-8942-6B6E-4269-B83F068CF525}"/>
              </a:ext>
            </a:extLst>
          </p:cNvPr>
          <p:cNvSpPr txBox="1"/>
          <p:nvPr/>
        </p:nvSpPr>
        <p:spPr>
          <a:xfrm>
            <a:off x="1627739" y="3767167"/>
            <a:ext cx="10564261" cy="615553"/>
          </a:xfrm>
          <a:prstGeom prst="rect">
            <a:avLst/>
          </a:prstGeom>
          <a:noFill/>
        </p:spPr>
        <p:txBody>
          <a:bodyPr wrap="square">
            <a:spAutoFit/>
          </a:bodyPr>
          <a:lstStyle/>
          <a:p>
            <a:endParaRPr lang="en-US" sz="1600" dirty="0"/>
          </a:p>
          <a:p>
            <a:endParaRPr lang="en-US" dirty="0"/>
          </a:p>
        </p:txBody>
      </p:sp>
      <p:sp>
        <p:nvSpPr>
          <p:cNvPr id="5" name="Rectangle 3">
            <a:extLst>
              <a:ext uri="{FF2B5EF4-FFF2-40B4-BE49-F238E27FC236}">
                <a16:creationId xmlns:a16="http://schemas.microsoft.com/office/drawing/2014/main" id="{5D6C8963-014D-F04E-28D5-32CC61B28A5C}"/>
              </a:ext>
            </a:extLst>
          </p:cNvPr>
          <p:cNvSpPr>
            <a:spLocks noChangeArrowheads="1"/>
          </p:cNvSpPr>
          <p:nvPr/>
        </p:nvSpPr>
        <p:spPr bwMode="auto">
          <a:xfrm>
            <a:off x="804506" y="1419838"/>
            <a:ext cx="1099525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The Hiring Hub is an platform designed to connect students seeking job opportunities with employers looking to hire.</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It allows students to create profiles, search for jobs, and apply to postings.</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Employers can post job opportunities, manage applications, and approve or reject candidates.</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Admins oversee the platform, approve employers, and ensure smooth operations.</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There is a gap in streamlined platforms that serve both job seekers (students) and recruiters       </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(employers) with an efficient application and review system.</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The system improves job-seeking efficiency for students while offering employers a centralized </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platform to manage hiring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69AD43EE-4022-5383-0A8A-03E31A473B0F}"/>
              </a:ext>
            </a:extLst>
          </p:cNvPr>
          <p:cNvSpPr>
            <a:spLocks noGrp="1" noChangeArrowheads="1"/>
          </p:cNvSpPr>
          <p:nvPr>
            <p:ph idx="1"/>
          </p:nvPr>
        </p:nvSpPr>
        <p:spPr bwMode="auto">
          <a:xfrm>
            <a:off x="812800" y="1437907"/>
            <a:ext cx="1032529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panose="020B0604020202020204" pitchFamily="34" charset="0"/>
              </a:rPr>
              <a:t>The primary objectives of the Hiring Hub Job Portal are:</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eaLnBrk="0" fontAlgn="base" hangingPunct="0">
              <a:spcBef>
                <a:spcPct val="0"/>
              </a:spcBef>
              <a:spcAft>
                <a:spcPct val="0"/>
              </a:spcAft>
            </a:pPr>
            <a:r>
              <a:rPr kumimoji="0" lang="en-US" altLang="en-US" sz="1600" i="0" u="none" strike="noStrike" cap="none" normalizeH="0" baseline="0" dirty="0">
                <a:ln>
                  <a:noFill/>
                </a:ln>
                <a:solidFill>
                  <a:schemeClr val="tx1"/>
                </a:solidFill>
                <a:effectLst/>
                <a:latin typeface="Arial" panose="020B0604020202020204" pitchFamily="34" charset="0"/>
              </a:rPr>
              <a:t>To create a user-friendly job portal tailored specifically for students and entry-level job seekers.</a:t>
            </a:r>
          </a:p>
          <a:p>
            <a:pPr eaLnBrk="0" fontAlgn="base" hangingPunct="0">
              <a:spcBef>
                <a:spcPct val="0"/>
              </a:spcBef>
              <a:spcAft>
                <a:spcPct val="0"/>
              </a:spcAft>
            </a:pPr>
            <a:endParaRPr lang="en-US" altLang="en-US" sz="1600" dirty="0">
              <a:latin typeface="Arial" panose="020B0604020202020204" pitchFamily="34" charset="0"/>
            </a:endParaRPr>
          </a:p>
          <a:p>
            <a:pPr eaLnBrk="0" fontAlgn="base" hangingPunct="0">
              <a:spcBef>
                <a:spcPct val="0"/>
              </a:spcBef>
              <a:spcAft>
                <a:spcPct val="0"/>
              </a:spcAft>
            </a:pPr>
            <a:r>
              <a:rPr kumimoji="0" lang="en-US" altLang="en-US" sz="1600" i="0" u="none" strike="noStrike" cap="none" normalizeH="0" baseline="0" dirty="0">
                <a:ln>
                  <a:noFill/>
                </a:ln>
                <a:solidFill>
                  <a:schemeClr val="tx1"/>
                </a:solidFill>
                <a:effectLst/>
                <a:latin typeface="Arial" panose="020B0604020202020204" pitchFamily="34" charset="0"/>
              </a:rPr>
              <a:t>To streamline the application process by allowing students to search and apply for jobs with ease.</a:t>
            </a:r>
          </a:p>
          <a:p>
            <a:pPr eaLnBrk="0" fontAlgn="base" hangingPunct="0">
              <a:spcBef>
                <a:spcPct val="0"/>
              </a:spcBef>
              <a:spcAft>
                <a:spcPct val="0"/>
              </a:spcAft>
            </a:pPr>
            <a:endParaRPr lang="en-US" altLang="en-US" sz="1600" dirty="0">
              <a:latin typeface="Arial" panose="020B0604020202020204" pitchFamily="34" charset="0"/>
            </a:endParaRPr>
          </a:p>
          <a:p>
            <a:pPr eaLnBrk="0" fontAlgn="base" hangingPunct="0">
              <a:spcBef>
                <a:spcPct val="0"/>
              </a:spcBef>
              <a:spcAft>
                <a:spcPct val="0"/>
              </a:spcAft>
            </a:pPr>
            <a:r>
              <a:rPr kumimoji="0" lang="en-US" altLang="en-US" sz="1600" i="0" u="none" strike="noStrike" cap="none" normalizeH="0" baseline="0" dirty="0">
                <a:ln>
                  <a:noFill/>
                </a:ln>
                <a:solidFill>
                  <a:schemeClr val="tx1"/>
                </a:solidFill>
                <a:effectLst/>
                <a:latin typeface="Arial" panose="020B0604020202020204" pitchFamily="34" charset="0"/>
              </a:rPr>
              <a:t>To provide employers with an efficient system to post job listings, manage applications, and select the most suitable </a:t>
            </a:r>
            <a:r>
              <a:rPr kumimoji="0" lang="en-US" altLang="en-US" sz="1600" i="0" u="none" strike="noStrike" cap="none" normalizeH="0" baseline="0" dirty="0" err="1">
                <a:ln>
                  <a:noFill/>
                </a:ln>
                <a:solidFill>
                  <a:schemeClr val="tx1"/>
                </a:solidFill>
                <a:effectLst/>
                <a:latin typeface="Arial" panose="020B0604020202020204" pitchFamily="34" charset="0"/>
              </a:rPr>
              <a:t>candidates.Secondary</a:t>
            </a:r>
            <a:r>
              <a:rPr kumimoji="0" lang="en-US" altLang="en-US" sz="1600" i="0" u="none" strike="noStrike" cap="none" normalizeH="0" baseline="0" dirty="0">
                <a:ln>
                  <a:noFill/>
                </a:ln>
                <a:solidFill>
                  <a:schemeClr val="tx1"/>
                </a:solidFill>
                <a:effectLst/>
                <a:latin typeface="Arial" panose="020B0604020202020204" pitchFamily="34" charset="0"/>
              </a:rPr>
              <a:t> objectives </a:t>
            </a:r>
            <a:r>
              <a:rPr kumimoji="0" lang="en-US" altLang="en-US" sz="1600" i="0" u="none" strike="noStrike" cap="none" normalizeH="0" baseline="0" dirty="0" err="1">
                <a:ln>
                  <a:noFill/>
                </a:ln>
                <a:solidFill>
                  <a:schemeClr val="tx1"/>
                </a:solidFill>
                <a:effectLst/>
                <a:latin typeface="Arial" panose="020B0604020202020204" pitchFamily="34" charset="0"/>
              </a:rPr>
              <a:t>include:Implementing</a:t>
            </a:r>
            <a:r>
              <a:rPr kumimoji="0" lang="en-US" altLang="en-US" sz="1600" i="0" u="none" strike="noStrike" cap="none" normalizeH="0" baseline="0" dirty="0">
                <a:ln>
                  <a:noFill/>
                </a:ln>
                <a:solidFill>
                  <a:schemeClr val="tx1"/>
                </a:solidFill>
                <a:effectLst/>
                <a:latin typeface="Arial" panose="020B0604020202020204" pitchFamily="34" charset="0"/>
              </a:rPr>
              <a:t> real-time notifications about application status changes.</a:t>
            </a:r>
          </a:p>
          <a:p>
            <a:pPr eaLnBrk="0" fontAlgn="base" hangingPunct="0">
              <a:spcBef>
                <a:spcPct val="0"/>
              </a:spcBef>
              <a:spcAft>
                <a:spcPct val="0"/>
              </a:spcAft>
            </a:pPr>
            <a:endParaRPr lang="en-US" altLang="en-US" sz="1600" dirty="0">
              <a:latin typeface="Arial" panose="020B0604020202020204" pitchFamily="34" charset="0"/>
            </a:endParaRPr>
          </a:p>
          <a:p>
            <a:pPr eaLnBrk="0" fontAlgn="base" hangingPunct="0">
              <a:spcBef>
                <a:spcPct val="0"/>
              </a:spcBef>
              <a:spcAft>
                <a:spcPct val="0"/>
              </a:spcAft>
            </a:pPr>
            <a:r>
              <a:rPr kumimoji="0" lang="en-US" altLang="en-US" sz="1600" i="0" u="none" strike="noStrike" cap="none" normalizeH="0" baseline="0" dirty="0">
                <a:ln>
                  <a:noFill/>
                </a:ln>
                <a:solidFill>
                  <a:schemeClr val="tx1"/>
                </a:solidFill>
                <a:effectLst/>
                <a:latin typeface="Arial" panose="020B0604020202020204" pitchFamily="34" charset="0"/>
              </a:rPr>
              <a:t>Ensuring security by protecting user data through robust authentication and encryption protocols.</a:t>
            </a:r>
          </a:p>
          <a:p>
            <a:pPr eaLnBrk="0" fontAlgn="base" hangingPunct="0">
              <a:spcBef>
                <a:spcPct val="0"/>
              </a:spcBef>
              <a:spcAft>
                <a:spcPct val="0"/>
              </a:spcAft>
            </a:pPr>
            <a:endParaRPr lang="en-US" altLang="en-US" sz="1600" dirty="0">
              <a:latin typeface="Arial" panose="020B0604020202020204" pitchFamily="34" charset="0"/>
            </a:endParaRPr>
          </a:p>
          <a:p>
            <a:pPr eaLnBrk="0" fontAlgn="base" hangingPunct="0">
              <a:spcBef>
                <a:spcPct val="0"/>
              </a:spcBef>
              <a:spcAft>
                <a:spcPct val="0"/>
              </a:spcAft>
            </a:pPr>
            <a:r>
              <a:rPr kumimoji="0" lang="en-US" altLang="en-US" sz="1600" i="0" u="none" strike="noStrike" cap="none" normalizeH="0" baseline="0" dirty="0">
                <a:ln>
                  <a:noFill/>
                </a:ln>
                <a:solidFill>
                  <a:schemeClr val="tx1"/>
                </a:solidFill>
                <a:effectLst/>
                <a:latin typeface="Arial" panose="020B0604020202020204" pitchFamily="34" charset="0"/>
              </a:rPr>
              <a:t>Enabling admins to manage the platform efficiently, ensuring that users and job listings comply with platform standards.</a:t>
            </a:r>
          </a:p>
        </p:txBody>
      </p:sp>
    </p:spTree>
    <p:extLst>
      <p:ext uri="{BB962C8B-B14F-4D97-AF65-F5344CB8AC3E}">
        <p14:creationId xmlns:p14="http://schemas.microsoft.com/office/powerpoint/2010/main" val="266672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9A1D9E-0BDF-4DD0-228A-18279851FDC3}"/>
              </a:ext>
            </a:extLst>
          </p:cNvPr>
          <p:cNvSpPr txBox="1"/>
          <p:nvPr/>
        </p:nvSpPr>
        <p:spPr>
          <a:xfrm>
            <a:off x="678329" y="1654288"/>
            <a:ext cx="10546398" cy="3539430"/>
          </a:xfrm>
          <a:prstGeom prst="rect">
            <a:avLst/>
          </a:prstGeom>
          <a:noFill/>
        </p:spPr>
        <p:txBody>
          <a:bodyPr wrap="square">
            <a:spAutoFit/>
          </a:bodyPr>
          <a:lstStyle/>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The development of the Hiring Hub Job Portal follows the Agile methodology, which focuses on iterative development and frequent feedback cycles. </a:t>
            </a:r>
          </a:p>
          <a:p>
            <a:pPr marL="342900" indent="-34290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The system was built with a user-centered design, ensuring that the platform is intuitive and easy to navigate for students and employers. </a:t>
            </a:r>
          </a:p>
          <a:p>
            <a:pPr marL="342900" indent="-34290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For front-end development, React.js was chosen for its flexibility and efficiency in building dynamic user interfaces, while Node.js and Express.js were used for the back-end to handle API calls and server-side logic. </a:t>
            </a:r>
          </a:p>
          <a:p>
            <a:pPr marL="342900" indent="-34290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MySQL was selected for the database, given its scalability and flexibility in storing user data, job postings, and applications. </a:t>
            </a:r>
          </a:p>
          <a:p>
            <a:pPr marL="342900" indent="-34290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The portal’s security is handled through JWT (JSON Web Tokens) for user authentication, ensuring that student, employer, and admin data is protected.</a:t>
            </a:r>
            <a:endParaRPr lang="en-US" sz="1600" dirty="0">
              <a:latin typeface="Arial" panose="020B0604020202020204" pitchFamily="34" charset="0"/>
              <a:ea typeface="Calibri" panose="020F0502020204030204" pitchFamily="34" charset="0"/>
              <a:cs typeface="Arial" panose="020B0604020202020204" pitchFamily="34" charset="0"/>
            </a:endParaRPr>
          </a:p>
        </p:txBody>
      </p:sp>
      <p:sp>
        <p:nvSpPr>
          <p:cNvPr id="4" name="Title 3">
            <a:extLst>
              <a:ext uri="{FF2B5EF4-FFF2-40B4-BE49-F238E27FC236}">
                <a16:creationId xmlns:a16="http://schemas.microsoft.com/office/drawing/2014/main" id="{2290736C-9A99-EED3-0D73-77A44AA361C6}"/>
              </a:ext>
            </a:extLst>
          </p:cNvPr>
          <p:cNvSpPr>
            <a:spLocks noGrp="1"/>
          </p:cNvSpPr>
          <p:nvPr>
            <p:ph type="title"/>
          </p:nvPr>
        </p:nvSpPr>
        <p:spPr/>
        <p:txBody>
          <a:bodyPr/>
          <a:lstStyle/>
          <a:p>
            <a:r>
              <a:rPr lang="en-IN" dirty="0"/>
              <a:t>METHADOLOGIES</a:t>
            </a: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9CD0-E86C-9629-D1C6-EDAFC8A24C10}"/>
              </a:ext>
            </a:extLst>
          </p:cNvPr>
          <p:cNvSpPr>
            <a:spLocks noGrp="1"/>
          </p:cNvSpPr>
          <p:nvPr>
            <p:ph type="title"/>
          </p:nvPr>
        </p:nvSpPr>
        <p:spPr/>
        <p:txBody>
          <a:bodyPr/>
          <a:lstStyle/>
          <a:p>
            <a:r>
              <a:rPr lang="en-IN" dirty="0"/>
              <a:t>Proposed Method</a:t>
            </a:r>
          </a:p>
        </p:txBody>
      </p:sp>
      <p:sp>
        <p:nvSpPr>
          <p:cNvPr id="3" name="Content Placeholder 2">
            <a:extLst>
              <a:ext uri="{FF2B5EF4-FFF2-40B4-BE49-F238E27FC236}">
                <a16:creationId xmlns:a16="http://schemas.microsoft.com/office/drawing/2014/main" id="{7374DA77-AE15-951F-9159-6DD87F00ACFA}"/>
              </a:ext>
            </a:extLst>
          </p:cNvPr>
          <p:cNvSpPr>
            <a:spLocks noGrp="1"/>
          </p:cNvSpPr>
          <p:nvPr>
            <p:ph idx="1"/>
          </p:nvPr>
        </p:nvSpPr>
        <p:spPr/>
        <p:txBody>
          <a:bodyPr>
            <a:normAutofit/>
          </a:bodyPr>
          <a:lstStyle/>
          <a:p>
            <a:pPr>
              <a:buNone/>
            </a:pPr>
            <a:r>
              <a:rPr lang="en-US" sz="1600" dirty="0">
                <a:latin typeface="Arial" panose="020B0604020202020204" pitchFamily="34" charset="0"/>
                <a:cs typeface="Arial" panose="020B0604020202020204" pitchFamily="34" charset="0"/>
              </a:rPr>
              <a:t>The proposed platform consists of several core features catering to students, employers, and admins:</a:t>
            </a:r>
          </a:p>
          <a:p>
            <a:pPr>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Student Features: Students can sign up, create detailed profiles (including their resume, skills, and education), search for jobs by applying various filters (such as role type, location, and industry), and apply for jobs directly through the portal. Additionally, students can track the status of their applications, receiving notifications for changes in their application status.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Employer Features: Employers can post job openings, including detailed descriptions, required qualifications, and deadlines. They can also manage their job postings and review applications from students. Employers can shortlist candidates and directly communicate with applicants through the portal. The platform also allows employers to create company profiles to display their brand to potential candidates.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Admin Features: Admins have full control over the platform and its users. They are responsible for verifying and approving employer registrations to ensure the quality of job postings. Admins can also monitor user activity, generate reports on application trends, and manage the overall health of the system.</a:t>
            </a:r>
          </a:p>
          <a:p>
            <a:endParaRPr lang="en-US" sz="1600" dirty="0">
              <a:latin typeface="+mj-lt"/>
            </a:endParaRPr>
          </a:p>
          <a:p>
            <a:pPr marL="0" indent="0">
              <a:buNone/>
            </a:pPr>
            <a:endParaRPr lang="en-IN" sz="1600" dirty="0">
              <a:latin typeface="+mj-lt"/>
            </a:endParaRPr>
          </a:p>
        </p:txBody>
      </p:sp>
    </p:spTree>
    <p:extLst>
      <p:ext uri="{BB962C8B-B14F-4D97-AF65-F5344CB8AC3E}">
        <p14:creationId xmlns:p14="http://schemas.microsoft.com/office/powerpoint/2010/main" val="421556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And </a:t>
            </a:r>
            <a:r>
              <a:rPr lang="en-GB" dirty="0" err="1"/>
              <a:t>Implementaion</a:t>
            </a:r>
            <a:endParaRPr lang="en-GB" dirty="0"/>
          </a:p>
        </p:txBody>
      </p:sp>
      <p:sp>
        <p:nvSpPr>
          <p:cNvPr id="12" name="OTLSHAPE_TB_00000000000000000000000000000000_TimescaleInterval1">
            <a:extLst>
              <a:ext uri="{FF2B5EF4-FFF2-40B4-BE49-F238E27FC236}">
                <a16:creationId xmlns:a16="http://schemas.microsoft.com/office/drawing/2014/main" id="{45EECB2A-FA47-5A88-D3F6-D5BEEB379CBE}"/>
              </a:ext>
            </a:extLst>
          </p:cNvPr>
          <p:cNvSpPr txBox="1"/>
          <p:nvPr>
            <p:custDataLst>
              <p:tags r:id="rId1"/>
            </p:custDataLst>
          </p:nvPr>
        </p:nvSpPr>
        <p:spPr>
          <a:xfrm>
            <a:off x="907965" y="5177472"/>
            <a:ext cx="468846" cy="186055"/>
          </a:xfrm>
          <a:prstGeom prst="rect">
            <a:avLst/>
          </a:prstGeom>
          <a:noFill/>
        </p:spPr>
        <p:txBody>
          <a:bodyPr vert="horz" wrap="none" lIns="0" tIns="0" rIns="0" bIns="0" rtlCol="0" anchor="ctr" anchorCtr="0">
            <a:noAutofit/>
          </a:bodyPr>
          <a:lstStyle/>
          <a:p>
            <a:r>
              <a:rPr lang="en-US" sz="1200" spc="-14" dirty="0">
                <a:solidFill>
                  <a:schemeClr val="lt1"/>
                </a:solidFill>
                <a:latin typeface="Calibri" panose="020F0502020204030204" pitchFamily="34" charset="0"/>
              </a:rPr>
              <a:t>Review</a:t>
            </a:r>
          </a:p>
        </p:txBody>
      </p:sp>
      <p:sp>
        <p:nvSpPr>
          <p:cNvPr id="19" name="OTLSHAPE_TB_00000000000000000000000000000000_ScaleMarking1">
            <a:extLst>
              <a:ext uri="{FF2B5EF4-FFF2-40B4-BE49-F238E27FC236}">
                <a16:creationId xmlns:a16="http://schemas.microsoft.com/office/drawing/2014/main" id="{4B9E0976-789F-A62F-67F9-2350D5CAD3DC}"/>
              </a:ext>
            </a:extLst>
          </p:cNvPr>
          <p:cNvSpPr txBox="1"/>
          <p:nvPr>
            <p:custDataLst>
              <p:tags r:id="rId2"/>
            </p:custDataLst>
          </p:nvPr>
        </p:nvSpPr>
        <p:spPr>
          <a:xfrm>
            <a:off x="907965" y="4957445"/>
            <a:ext cx="314189" cy="186055"/>
          </a:xfrm>
          <a:prstGeom prst="rect">
            <a:avLst/>
          </a:prstGeom>
          <a:noFill/>
        </p:spPr>
        <p:txBody>
          <a:bodyPr vert="horz" wrap="none" lIns="0" tIns="0" rIns="0" bIns="0" rtlCol="0" anchor="ctr" anchorCtr="0">
            <a:noAutofit/>
          </a:bodyPr>
          <a:lstStyle/>
          <a:p>
            <a:endParaRPr lang="en-US" sz="1200" spc="-20" dirty="0">
              <a:solidFill>
                <a:schemeClr val="dk2"/>
              </a:solidFill>
              <a:latin typeface="Calibri" panose="020F0502020204030204" pitchFamily="34" charset="0"/>
            </a:endParaRPr>
          </a:p>
        </p:txBody>
      </p:sp>
      <p:sp>
        <p:nvSpPr>
          <p:cNvPr id="5" name="TextBox 4">
            <a:extLst>
              <a:ext uri="{FF2B5EF4-FFF2-40B4-BE49-F238E27FC236}">
                <a16:creationId xmlns:a16="http://schemas.microsoft.com/office/drawing/2014/main" id="{B008549B-C254-61E3-67FE-B9392530CB12}"/>
              </a:ext>
            </a:extLst>
          </p:cNvPr>
          <p:cNvSpPr txBox="1"/>
          <p:nvPr/>
        </p:nvSpPr>
        <p:spPr>
          <a:xfrm>
            <a:off x="907965" y="1063691"/>
            <a:ext cx="10572835" cy="4524315"/>
          </a:xfrm>
          <a:prstGeom prst="rect">
            <a:avLst/>
          </a:prstGeom>
          <a:noFill/>
        </p:spPr>
        <p:txBody>
          <a:bodyPr wrap="square">
            <a:spAutoFit/>
          </a:bodyPr>
          <a:lstStyle/>
          <a:p>
            <a:pPr marL="285750" indent="-285750">
              <a:buFont typeface="Arial" panose="020B0604020202020204" pitchFamily="34" charset="0"/>
              <a:buChar char="•"/>
            </a:pPr>
            <a:r>
              <a:rPr lang="en-US" dirty="0"/>
              <a:t>The Hiring Hub Job Portal operates on a client-server model, where the front-end, built with HTML,CSS and JavaScript , interacts with the back-end powered by Node.js and Express.js.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 is stored in MySQL, providing a flexible and scalable way to handle user data, job postings, and applications.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JWT is used for authentication, ensuring that only authorized users (students, employers, or admins) can access their respective areas.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system’s workflow starts with students signing up and applying for jobs, followed by employers posting jobs and managing applications, while admins monitor the platform and verify employer accounts.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platform is designed to be responsive, with a user interface that works across both desktop and mobile devices.</a:t>
            </a:r>
            <a:endParaRPr lang="en-IN" dirty="0"/>
          </a:p>
        </p:txBody>
      </p:sp>
    </p:spTree>
    <p:extLst>
      <p:ext uri="{BB962C8B-B14F-4D97-AF65-F5344CB8AC3E}">
        <p14:creationId xmlns:p14="http://schemas.microsoft.com/office/powerpoint/2010/main" val="367733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p:txBody>
          <a:bodyPr>
            <a:normAutofit/>
          </a:bodyPr>
          <a:lstStyle/>
          <a:p>
            <a:r>
              <a:rPr lang="en-US" sz="1600" dirty="0">
                <a:latin typeface="Arial" panose="020B0604020202020204" pitchFamily="34" charset="0"/>
                <a:ea typeface="Calibri" panose="020F0502020204030204" pitchFamily="34" charset="0"/>
                <a:cs typeface="Arial" panose="020B0604020202020204" pitchFamily="34" charset="0"/>
              </a:rPr>
              <a:t>The Hiring Hub Job Portal has been successfully developed and tested with functional features for students, employers, and admins. </a:t>
            </a:r>
          </a:p>
          <a:p>
            <a:endParaRPr lang="en-US" sz="1600" dirty="0">
              <a:latin typeface="Arial" panose="020B0604020202020204" pitchFamily="34" charset="0"/>
              <a:ea typeface="Calibri" panose="020F0502020204030204" pitchFamily="34" charset="0"/>
              <a:cs typeface="Arial" panose="020B0604020202020204" pitchFamily="34" charset="0"/>
            </a:endParaRPr>
          </a:p>
          <a:p>
            <a:r>
              <a:rPr lang="en-US" sz="1600" dirty="0">
                <a:latin typeface="Arial" panose="020B0604020202020204" pitchFamily="34" charset="0"/>
                <a:ea typeface="Calibri" panose="020F0502020204030204" pitchFamily="34" charset="0"/>
                <a:cs typeface="Arial" panose="020B0604020202020204" pitchFamily="34" charset="0"/>
              </a:rPr>
              <a:t>The platform has received positive feedback from early users, particularly for its simplicity and ease of use. </a:t>
            </a:r>
          </a:p>
          <a:p>
            <a:endParaRPr lang="en-US" sz="1600" dirty="0">
              <a:latin typeface="Arial" panose="020B0604020202020204" pitchFamily="34" charset="0"/>
              <a:ea typeface="Calibri" panose="020F0502020204030204" pitchFamily="34" charset="0"/>
              <a:cs typeface="Arial" panose="020B0604020202020204" pitchFamily="34" charset="0"/>
            </a:endParaRPr>
          </a:p>
          <a:p>
            <a:r>
              <a:rPr lang="en-US" sz="1600" dirty="0">
                <a:latin typeface="Arial" panose="020B0604020202020204" pitchFamily="34" charset="0"/>
                <a:ea typeface="Calibri" panose="020F0502020204030204" pitchFamily="34" charset="0"/>
                <a:cs typeface="Arial" panose="020B0604020202020204" pitchFamily="34" charset="0"/>
              </a:rPr>
              <a:t>Students appreciate the straightforward application process, while employers find the ability to manage job postings and applications in one place efficient. </a:t>
            </a:r>
          </a:p>
          <a:p>
            <a:endParaRPr lang="en-US" sz="1600" dirty="0">
              <a:latin typeface="Arial" panose="020B0604020202020204" pitchFamily="34" charset="0"/>
              <a:ea typeface="Calibri" panose="020F0502020204030204" pitchFamily="34" charset="0"/>
              <a:cs typeface="Arial" panose="020B0604020202020204" pitchFamily="34" charset="0"/>
            </a:endParaRPr>
          </a:p>
          <a:p>
            <a:r>
              <a:rPr lang="en-US" sz="1600" dirty="0">
                <a:latin typeface="Arial" panose="020B0604020202020204" pitchFamily="34" charset="0"/>
                <a:ea typeface="Calibri" panose="020F0502020204030204" pitchFamily="34" charset="0"/>
                <a:cs typeface="Arial" panose="020B0604020202020204" pitchFamily="34" charset="0"/>
              </a:rPr>
              <a:t>The system has performed well under testing, with fast response times and secure handling of user data. </a:t>
            </a:r>
          </a:p>
          <a:p>
            <a:endParaRPr lang="en-US" sz="1600" dirty="0">
              <a:latin typeface="Arial" panose="020B0604020202020204" pitchFamily="34" charset="0"/>
              <a:ea typeface="Calibri" panose="020F0502020204030204" pitchFamily="34" charset="0"/>
              <a:cs typeface="Arial" panose="020B0604020202020204" pitchFamily="34" charset="0"/>
            </a:endParaRPr>
          </a:p>
          <a:p>
            <a:r>
              <a:rPr lang="en-US" sz="1600" dirty="0">
                <a:latin typeface="Arial" panose="020B0604020202020204" pitchFamily="34" charset="0"/>
                <a:ea typeface="Calibri" panose="020F0502020204030204" pitchFamily="34" charset="0"/>
                <a:cs typeface="Arial" panose="020B0604020202020204" pitchFamily="34" charset="0"/>
              </a:rPr>
              <a:t>Security measures, such as password hashing and JWT authentication, ensure that user data is protected from unauthorized access. </a:t>
            </a:r>
          </a:p>
          <a:p>
            <a:endParaRPr lang="en-US" sz="1600" dirty="0">
              <a:latin typeface="Arial" panose="020B0604020202020204" pitchFamily="34" charset="0"/>
              <a:ea typeface="Calibri" panose="020F0502020204030204" pitchFamily="34" charset="0"/>
              <a:cs typeface="Arial" panose="020B0604020202020204" pitchFamily="34" charset="0"/>
            </a:endParaRPr>
          </a:p>
          <a:p>
            <a:r>
              <a:rPr lang="en-US" sz="1600" dirty="0">
                <a:latin typeface="Arial" panose="020B0604020202020204" pitchFamily="34" charset="0"/>
                <a:ea typeface="Calibri" panose="020F0502020204030204" pitchFamily="34" charset="0"/>
                <a:cs typeface="Arial" panose="020B0604020202020204" pitchFamily="34" charset="0"/>
              </a:rPr>
              <a:t>Additionally, real-time application tracking and notifications provide a seamless user experience.</a:t>
            </a:r>
            <a:endParaRPr lang="en-GB" sz="16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236307"/>
            <a:ext cx="10668000" cy="4952997"/>
          </a:xfrm>
        </p:spPr>
        <p:txBody>
          <a:bodyPr>
            <a:normAutofit/>
          </a:bodyPr>
          <a:lstStyle/>
          <a:p>
            <a:r>
              <a:rPr lang="en-US" sz="1600" dirty="0">
                <a:latin typeface="+mn-lt"/>
              </a:rPr>
              <a:t>In conclusion, the Hiring Hub Job Portal successfully addresses the specific needs of students, employers, and admins by streamlining the job search and recruitment process. </a:t>
            </a:r>
          </a:p>
          <a:p>
            <a:endParaRPr lang="en-US" sz="1600" dirty="0">
              <a:latin typeface="+mn-lt"/>
            </a:endParaRPr>
          </a:p>
          <a:p>
            <a:r>
              <a:rPr lang="en-US" sz="1600" dirty="0">
                <a:latin typeface="+mn-lt"/>
              </a:rPr>
              <a:t>It provides an intuitive and efficient system for students to apply for jobs and for employers to manage applicants, while also offering admins full control over platform operations. </a:t>
            </a:r>
          </a:p>
          <a:p>
            <a:endParaRPr lang="en-US" sz="1600" dirty="0">
              <a:latin typeface="+mn-lt"/>
            </a:endParaRPr>
          </a:p>
          <a:p>
            <a:r>
              <a:rPr lang="en-US" sz="1600" dirty="0">
                <a:latin typeface="+mn-lt"/>
              </a:rPr>
              <a:t>Future improvements could include integrating AI-based job recommendations, enhanced filtering options for job searches, and a mobile app version for broader access. </a:t>
            </a:r>
          </a:p>
          <a:p>
            <a:endParaRPr lang="en-US" sz="1600" dirty="0">
              <a:latin typeface="+mn-lt"/>
            </a:endParaRPr>
          </a:p>
          <a:p>
            <a:r>
              <a:rPr lang="en-US" sz="1600" dirty="0">
                <a:latin typeface="+mn-lt"/>
              </a:rPr>
              <a:t>The platform provides a solid foundation for future growth and expansion to better serve the job market for students and entry-level professionals.</a:t>
            </a:r>
          </a:p>
        </p:txBody>
      </p:sp>
    </p:spTree>
    <p:extLst>
      <p:ext uri="{BB962C8B-B14F-4D97-AF65-F5344CB8AC3E}">
        <p14:creationId xmlns:p14="http://schemas.microsoft.com/office/powerpoint/2010/main" val="223857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0D91-93A2-15A6-FF28-3354EF84EF0C}"/>
              </a:ext>
            </a:extLst>
          </p:cNvPr>
          <p:cNvSpPr>
            <a:spLocks noGrp="1"/>
          </p:cNvSpPr>
          <p:nvPr>
            <p:ph type="title"/>
          </p:nvPr>
        </p:nvSpPr>
        <p:spPr/>
        <p:txBody>
          <a:bodyPr/>
          <a:lstStyle/>
          <a:p>
            <a:r>
              <a:rPr lang="en-IN" dirty="0"/>
              <a:t>REFERENCES</a:t>
            </a:r>
          </a:p>
        </p:txBody>
      </p:sp>
      <p:sp>
        <p:nvSpPr>
          <p:cNvPr id="5" name="Rectangle 2">
            <a:extLst>
              <a:ext uri="{FF2B5EF4-FFF2-40B4-BE49-F238E27FC236}">
                <a16:creationId xmlns:a16="http://schemas.microsoft.com/office/drawing/2014/main" id="{AC4CC704-7342-EB31-F710-F13E62FA0066}"/>
              </a:ext>
            </a:extLst>
          </p:cNvPr>
          <p:cNvSpPr>
            <a:spLocks noGrp="1" noChangeArrowheads="1"/>
          </p:cNvSpPr>
          <p:nvPr>
            <p:ph idx="1"/>
          </p:nvPr>
        </p:nvSpPr>
        <p:spPr bwMode="auto">
          <a:xfrm>
            <a:off x="778042" y="1231841"/>
            <a:ext cx="1073751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Bookman Old Style" panose="02050604050505020204" pitchFamily="18" charset="0"/>
              </a:rPr>
              <a:t>Department of Technical Education, Rajasthan. (n.d.). </a:t>
            </a:r>
            <a:r>
              <a:rPr kumimoji="0" lang="en-US" altLang="en-US" sz="1600" b="0" i="1" u="none" strike="noStrike" cap="none" normalizeH="0" baseline="0" dirty="0">
                <a:ln>
                  <a:noFill/>
                </a:ln>
                <a:solidFill>
                  <a:schemeClr val="tx1"/>
                </a:solidFill>
                <a:effectLst/>
                <a:latin typeface="Bookman Old Style" panose="02050604050505020204" pitchFamily="18" charset="0"/>
              </a:rPr>
              <a:t>Vision</a:t>
            </a:r>
            <a:r>
              <a:rPr kumimoji="0" lang="en-US" altLang="en-US" sz="1600" b="0" i="0" u="none" strike="noStrike" cap="none" normalizeH="0" baseline="0" dirty="0">
                <a:ln>
                  <a:noFill/>
                </a:ln>
                <a:solidFill>
                  <a:schemeClr val="tx1"/>
                </a:solidFill>
                <a:effectLst/>
                <a:latin typeface="Bookman Old Style" panose="02050604050505020204" pitchFamily="18" charset="0"/>
              </a:rPr>
              <a:t>. Retrieved from </a:t>
            </a:r>
            <a:r>
              <a:rPr kumimoji="0" lang="en-US" altLang="en-US" sz="1600" b="0" i="0" u="none" strike="noStrike" cap="none" normalizeH="0" baseline="0" dirty="0">
                <a:ln>
                  <a:noFill/>
                </a:ln>
                <a:solidFill>
                  <a:schemeClr val="tx1"/>
                </a:solidFill>
                <a:effectLst/>
                <a:latin typeface="Bookman Old Style" panose="02050604050505020204" pitchFamily="18" charset="0"/>
                <a:hlinkClick r:id="rId2"/>
              </a:rPr>
              <a:t>https://dte.rajasthan.gov.in/</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Bookman Old Style" panose="02050604050505020204" pitchFamily="18" charset="0"/>
              </a:rPr>
              <a:t>YIP Rajasthan. (n.d.). </a:t>
            </a:r>
            <a:r>
              <a:rPr kumimoji="0" lang="en-US" altLang="en-US" sz="1600" b="0" i="1" u="none" strike="noStrike" cap="none" normalizeH="0" baseline="0" dirty="0">
                <a:ln>
                  <a:noFill/>
                </a:ln>
                <a:solidFill>
                  <a:schemeClr val="tx1"/>
                </a:solidFill>
                <a:effectLst/>
                <a:latin typeface="Bookman Old Style" panose="02050604050505020204" pitchFamily="18" charset="0"/>
              </a:rPr>
              <a:t>Young Interns Program (YIP)</a:t>
            </a:r>
            <a:r>
              <a:rPr kumimoji="0" lang="en-US" altLang="en-US" sz="1600" b="0" i="0" u="none" strike="noStrike" cap="none" normalizeH="0" baseline="0" dirty="0">
                <a:ln>
                  <a:noFill/>
                </a:ln>
                <a:solidFill>
                  <a:schemeClr val="tx1"/>
                </a:solidFill>
                <a:effectLst/>
                <a:latin typeface="Bookman Old Style" panose="02050604050505020204" pitchFamily="18" charset="0"/>
              </a:rPr>
              <a:t>. Retrieved from </a:t>
            </a:r>
            <a:r>
              <a:rPr kumimoji="0" lang="en-US" altLang="en-US" sz="1600" b="0" i="0" u="none" strike="noStrike" cap="none" normalizeH="0" baseline="0" dirty="0">
                <a:ln>
                  <a:noFill/>
                </a:ln>
                <a:solidFill>
                  <a:schemeClr val="tx1"/>
                </a:solidFill>
                <a:effectLst/>
                <a:latin typeface="Bookman Old Style" panose="02050604050505020204" pitchFamily="18" charset="0"/>
                <a:hlinkClick r:id="rId3"/>
              </a:rPr>
              <a:t>https://yip.rajasthan.gov.in/Home/InternLogin</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eaLnBrk="0" fontAlgn="base" hangingPunct="0">
              <a:spcBef>
                <a:spcPct val="0"/>
              </a:spcBef>
              <a:spcAft>
                <a:spcPct val="0"/>
              </a:spcAft>
            </a:pPr>
            <a:r>
              <a:rPr kumimoji="0" lang="en-US" altLang="en-US" sz="1600" b="0" i="0" u="none" strike="noStrike" cap="none" normalizeH="0" baseline="0" dirty="0" err="1">
                <a:ln>
                  <a:noFill/>
                </a:ln>
                <a:solidFill>
                  <a:schemeClr val="tx1"/>
                </a:solidFill>
                <a:effectLst/>
                <a:latin typeface="Bookman Old Style" panose="02050604050505020204" pitchFamily="18" charset="0"/>
              </a:rPr>
              <a:t>iStart</a:t>
            </a:r>
            <a:r>
              <a:rPr kumimoji="0" lang="en-US" altLang="en-US" sz="1600" b="0" i="0" u="none" strike="noStrike" cap="none" normalizeH="0" baseline="0" dirty="0">
                <a:ln>
                  <a:noFill/>
                </a:ln>
                <a:solidFill>
                  <a:schemeClr val="tx1"/>
                </a:solidFill>
                <a:effectLst/>
                <a:latin typeface="Bookman Old Style" panose="02050604050505020204" pitchFamily="18" charset="0"/>
              </a:rPr>
              <a:t> Rajasthan. (n.d.). </a:t>
            </a:r>
            <a:r>
              <a:rPr kumimoji="0" lang="en-US" altLang="en-US" sz="1600" b="0" i="1" u="none" strike="noStrike" cap="none" normalizeH="0" baseline="0" dirty="0" err="1">
                <a:ln>
                  <a:noFill/>
                </a:ln>
                <a:solidFill>
                  <a:schemeClr val="tx1"/>
                </a:solidFill>
                <a:effectLst/>
                <a:latin typeface="Bookman Old Style" panose="02050604050505020204" pitchFamily="18" charset="0"/>
              </a:rPr>
              <a:t>TalentConnect</a:t>
            </a:r>
            <a:r>
              <a:rPr kumimoji="0" lang="en-US" altLang="en-US" sz="1600" b="0" i="0" u="none" strike="noStrike" cap="none" normalizeH="0" baseline="0" dirty="0">
                <a:ln>
                  <a:noFill/>
                </a:ln>
                <a:solidFill>
                  <a:schemeClr val="tx1"/>
                </a:solidFill>
                <a:effectLst/>
                <a:latin typeface="Bookman Old Style" panose="02050604050505020204" pitchFamily="18" charset="0"/>
              </a:rPr>
              <a:t>. Retrieved from </a:t>
            </a:r>
            <a:r>
              <a:rPr kumimoji="0" lang="en-US" altLang="en-US" sz="1600" b="0" i="0" u="none" strike="noStrike" cap="none" normalizeH="0" baseline="0" dirty="0">
                <a:ln>
                  <a:noFill/>
                </a:ln>
                <a:solidFill>
                  <a:schemeClr val="tx1"/>
                </a:solidFill>
                <a:effectLst/>
                <a:latin typeface="Bookman Old Style" panose="02050604050505020204" pitchFamily="18" charset="0"/>
                <a:hlinkClick r:id="rId4"/>
              </a:rPr>
              <a:t>https://talent.istart.rajasthan.gov.in/</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Bookman Old Style" panose="02050604050505020204" pitchFamily="18" charset="0"/>
              </a:rPr>
              <a:t>Rajasthan Catalyst for Advanced Technology (R-CAT). (n.d.). </a:t>
            </a:r>
            <a:r>
              <a:rPr kumimoji="0" lang="en-US" altLang="en-US" sz="1600" b="0" i="1" u="none" strike="noStrike" cap="none" normalizeH="0" baseline="0" dirty="0">
                <a:ln>
                  <a:noFill/>
                </a:ln>
                <a:solidFill>
                  <a:schemeClr val="tx1"/>
                </a:solidFill>
                <a:effectLst/>
                <a:latin typeface="Bookman Old Style" panose="02050604050505020204" pitchFamily="18" charset="0"/>
              </a:rPr>
              <a:t>Internship Courses</a:t>
            </a:r>
            <a:r>
              <a:rPr kumimoji="0" lang="en-US" altLang="en-US" sz="1600" b="0" i="0" u="none" strike="noStrike" cap="none" normalizeH="0" baseline="0" dirty="0">
                <a:ln>
                  <a:noFill/>
                </a:ln>
                <a:solidFill>
                  <a:schemeClr val="tx1"/>
                </a:solidFill>
                <a:effectLst/>
                <a:latin typeface="Bookman Old Style" panose="02050604050505020204" pitchFamily="18" charset="0"/>
              </a:rPr>
              <a:t>. Retrieved from </a:t>
            </a:r>
            <a:r>
              <a:rPr kumimoji="0" lang="en-US" altLang="en-US" sz="1600" b="0" i="0" u="none" strike="noStrike" cap="none" normalizeH="0" baseline="0" dirty="0">
                <a:ln>
                  <a:noFill/>
                </a:ln>
                <a:solidFill>
                  <a:schemeClr val="tx1"/>
                </a:solidFill>
                <a:effectLst/>
                <a:latin typeface="Bookman Old Style" panose="02050604050505020204" pitchFamily="18" charset="0"/>
                <a:hlinkClick r:id="rId5"/>
              </a:rPr>
              <a:t>https://rcat.rajasthan.gov.in/content/raj/rcat/en/courses/internship-courses.html</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Bookman Old Style" panose="02050604050505020204" pitchFamily="18" charset="0"/>
              </a:rPr>
              <a:t>MyGov. (n.d.). </a:t>
            </a:r>
            <a:r>
              <a:rPr kumimoji="0" lang="en-US" altLang="en-US" sz="1600" b="0" i="1" u="none" strike="noStrike" cap="none" normalizeH="0" baseline="0" dirty="0">
                <a:ln>
                  <a:noFill/>
                </a:ln>
                <a:solidFill>
                  <a:schemeClr val="tx1"/>
                </a:solidFill>
                <a:effectLst/>
                <a:latin typeface="Bookman Old Style" panose="02050604050505020204" pitchFamily="18" charset="0"/>
              </a:rPr>
              <a:t>MyGov Internship – Innovate India</a:t>
            </a:r>
            <a:r>
              <a:rPr kumimoji="0" lang="en-US" altLang="en-US" sz="1600" b="0" i="0" u="none" strike="noStrike" cap="none" normalizeH="0" baseline="0" dirty="0">
                <a:ln>
                  <a:noFill/>
                </a:ln>
                <a:solidFill>
                  <a:schemeClr val="tx1"/>
                </a:solidFill>
                <a:effectLst/>
                <a:latin typeface="Bookman Old Style" panose="02050604050505020204" pitchFamily="18" charset="0"/>
              </a:rPr>
              <a:t>. Retrieved from </a:t>
            </a:r>
            <a:r>
              <a:rPr kumimoji="0" lang="en-US" altLang="en-US" sz="1600" b="0" i="0" u="none" strike="noStrike" cap="none" normalizeH="0" baseline="0" dirty="0">
                <a:ln>
                  <a:noFill/>
                </a:ln>
                <a:solidFill>
                  <a:schemeClr val="tx1"/>
                </a:solidFill>
                <a:effectLst/>
                <a:latin typeface="Bookman Old Style" panose="02050604050505020204" pitchFamily="18" charset="0"/>
                <a:hlinkClick r:id="rId6"/>
              </a:rPr>
              <a:t>https://innovateindia.mygov.in/mygov-internship/</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Bookman Old Style" panose="02050604050505020204" pitchFamily="18" charset="0"/>
              </a:rPr>
              <a:t>Ministry of Corporate Affairs. (n.d.). </a:t>
            </a:r>
            <a:r>
              <a:rPr kumimoji="0" lang="en-US" altLang="en-US" sz="1600" b="0" i="1" u="none" strike="noStrike" cap="none" normalizeH="0" baseline="0" dirty="0">
                <a:ln>
                  <a:noFill/>
                </a:ln>
                <a:solidFill>
                  <a:schemeClr val="tx1"/>
                </a:solidFill>
                <a:effectLst/>
                <a:latin typeface="Bookman Old Style" panose="02050604050505020204" pitchFamily="18" charset="0"/>
              </a:rPr>
              <a:t>Prime Minister Internship Scheme</a:t>
            </a:r>
            <a:r>
              <a:rPr kumimoji="0" lang="en-US" altLang="en-US" sz="1600" b="0" i="0" u="none" strike="noStrike" cap="none" normalizeH="0" baseline="0" dirty="0">
                <a:ln>
                  <a:noFill/>
                </a:ln>
                <a:solidFill>
                  <a:schemeClr val="tx1"/>
                </a:solidFill>
                <a:effectLst/>
                <a:latin typeface="Bookman Old Style" panose="02050604050505020204" pitchFamily="18" charset="0"/>
              </a:rPr>
              <a:t>. Retrieved from </a:t>
            </a:r>
            <a:r>
              <a:rPr kumimoji="0" lang="en-US" altLang="en-US" sz="1600" b="0" i="0" u="none" strike="noStrike" cap="none" normalizeH="0" baseline="0" dirty="0">
                <a:ln>
                  <a:noFill/>
                </a:ln>
                <a:solidFill>
                  <a:schemeClr val="tx1"/>
                </a:solidFill>
                <a:effectLst/>
                <a:latin typeface="Bookman Old Style" panose="02050604050505020204" pitchFamily="18" charset="0"/>
                <a:hlinkClick r:id="rId7"/>
              </a:rPr>
              <a:t>https://pminternship.mca.gov.in/</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Bookman Old Style" panose="02050604050505020204" pitchFamily="18" charset="0"/>
              </a:rPr>
              <a:t>NITI Aayog. (n.d.). </a:t>
            </a:r>
            <a:r>
              <a:rPr kumimoji="0" lang="en-US" altLang="en-US" sz="1600" b="0" i="1" u="none" strike="noStrike" cap="none" normalizeH="0" baseline="0" dirty="0">
                <a:ln>
                  <a:noFill/>
                </a:ln>
                <a:solidFill>
                  <a:schemeClr val="tx1"/>
                </a:solidFill>
                <a:effectLst/>
                <a:latin typeface="Bookman Old Style" panose="02050604050505020204" pitchFamily="18" charset="0"/>
              </a:rPr>
              <a:t>Internship</a:t>
            </a:r>
            <a:r>
              <a:rPr kumimoji="0" lang="en-US" altLang="en-US" sz="1600" b="0" i="0" u="none" strike="noStrike" cap="none" normalizeH="0" baseline="0" dirty="0">
                <a:ln>
                  <a:noFill/>
                </a:ln>
                <a:solidFill>
                  <a:schemeClr val="tx1"/>
                </a:solidFill>
                <a:effectLst/>
                <a:latin typeface="Bookman Old Style" panose="02050604050505020204" pitchFamily="18" charset="0"/>
              </a:rPr>
              <a:t>. Retrieved from </a:t>
            </a:r>
            <a:r>
              <a:rPr kumimoji="0" lang="en-US" altLang="en-US" sz="1600" b="0" i="0" u="none" strike="noStrike" cap="none" normalizeH="0" baseline="0" dirty="0">
                <a:ln>
                  <a:noFill/>
                </a:ln>
                <a:solidFill>
                  <a:schemeClr val="tx1"/>
                </a:solidFill>
                <a:effectLst/>
                <a:latin typeface="Bookman Old Style" panose="02050604050505020204" pitchFamily="18" charset="0"/>
                <a:hlinkClick r:id="rId8"/>
              </a:rPr>
              <a:t>https://www.niti.gov.in/internship</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Bookman Old Style" panose="02050604050505020204" pitchFamily="18" charset="0"/>
              </a:rPr>
              <a:t>Skill India Digital Hub (SIDH). (n.d.). </a:t>
            </a:r>
            <a:r>
              <a:rPr kumimoji="0" lang="en-US" altLang="en-US" sz="1600" b="0" i="1" u="none" strike="noStrike" cap="none" normalizeH="0" baseline="0" dirty="0">
                <a:ln>
                  <a:noFill/>
                </a:ln>
                <a:solidFill>
                  <a:schemeClr val="tx1"/>
                </a:solidFill>
                <a:effectLst/>
                <a:latin typeface="Bookman Old Style" panose="02050604050505020204" pitchFamily="18" charset="0"/>
              </a:rPr>
              <a:t>HCL Internship Interest Form</a:t>
            </a:r>
            <a:r>
              <a:rPr kumimoji="0" lang="en-US" altLang="en-US" sz="1600" b="0" i="0" u="none" strike="noStrike" cap="none" normalizeH="0" baseline="0" dirty="0">
                <a:ln>
                  <a:noFill/>
                </a:ln>
                <a:solidFill>
                  <a:schemeClr val="tx1"/>
                </a:solidFill>
                <a:effectLst/>
                <a:latin typeface="Bookman Old Style" panose="02050604050505020204" pitchFamily="18" charset="0"/>
              </a:rPr>
              <a:t>. Retrieved from </a:t>
            </a:r>
            <a:r>
              <a:rPr kumimoji="0" lang="en-US" altLang="en-US" sz="1600" b="0" i="0" u="none" strike="noStrike" cap="none" normalizeH="0" baseline="0" dirty="0">
                <a:ln>
                  <a:noFill/>
                </a:ln>
                <a:solidFill>
                  <a:schemeClr val="tx1"/>
                </a:solidFill>
                <a:effectLst/>
                <a:latin typeface="Bookman Old Style" panose="02050604050505020204" pitchFamily="18" charset="0"/>
                <a:hlinkClick r:id="rId9"/>
              </a:rPr>
              <a:t>https://www.skillindiadigital.gov.in/hcl-internship/interest-form</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eaLnBrk="0" fontAlgn="base" hangingPunct="0">
              <a:spcBef>
                <a:spcPct val="0"/>
              </a:spcBef>
              <a:spcAft>
                <a:spcPct val="0"/>
              </a:spcAft>
            </a:pPr>
            <a:r>
              <a:rPr kumimoji="0" lang="en-US" altLang="en-US" sz="1600" b="0" i="0" u="none" strike="noStrike" cap="none" normalizeH="0" baseline="0" dirty="0" err="1">
                <a:ln>
                  <a:noFill/>
                </a:ln>
                <a:solidFill>
                  <a:schemeClr val="tx1"/>
                </a:solidFill>
                <a:effectLst/>
                <a:latin typeface="Bookman Old Style" panose="02050604050505020204" pitchFamily="18" charset="0"/>
              </a:rPr>
              <a:t>Internshala</a:t>
            </a:r>
            <a:r>
              <a:rPr kumimoji="0" lang="en-US" altLang="en-US" sz="1600" b="0" i="0" u="none" strike="noStrike" cap="none" normalizeH="0" baseline="0" dirty="0">
                <a:ln>
                  <a:noFill/>
                </a:ln>
                <a:solidFill>
                  <a:schemeClr val="tx1"/>
                </a:solidFill>
                <a:effectLst/>
                <a:latin typeface="Bookman Old Style" panose="02050604050505020204" pitchFamily="18" charset="0"/>
              </a:rPr>
              <a:t>. (n.d.). </a:t>
            </a:r>
            <a:r>
              <a:rPr kumimoji="0" lang="en-US" altLang="en-US" sz="1600" b="0" i="1" u="none" strike="noStrike" cap="none" normalizeH="0" baseline="0" dirty="0">
                <a:ln>
                  <a:noFill/>
                </a:ln>
                <a:solidFill>
                  <a:schemeClr val="tx1"/>
                </a:solidFill>
                <a:effectLst/>
                <a:latin typeface="Bookman Old Style" panose="02050604050505020204" pitchFamily="18" charset="0"/>
              </a:rPr>
              <a:t>Government Internships in India</a:t>
            </a:r>
            <a:r>
              <a:rPr kumimoji="0" lang="en-US" altLang="en-US" sz="1600" b="0" i="0" u="none" strike="noStrike" cap="none" normalizeH="0" baseline="0" dirty="0">
                <a:ln>
                  <a:noFill/>
                </a:ln>
                <a:solidFill>
                  <a:schemeClr val="tx1"/>
                </a:solidFill>
                <a:effectLst/>
                <a:latin typeface="Bookman Old Style" panose="02050604050505020204" pitchFamily="18" charset="0"/>
              </a:rPr>
              <a:t>. Retrieved from </a:t>
            </a:r>
            <a:r>
              <a:rPr kumimoji="0" lang="en-US" altLang="en-US" sz="1600" b="0" i="0" u="none" strike="noStrike" cap="none" normalizeH="0" baseline="0" dirty="0">
                <a:ln>
                  <a:noFill/>
                </a:ln>
                <a:solidFill>
                  <a:schemeClr val="tx1"/>
                </a:solidFill>
                <a:effectLst/>
                <a:latin typeface="Bookman Old Style" panose="02050604050505020204" pitchFamily="18" charset="0"/>
                <a:hlinkClick r:id="rId10"/>
              </a:rPr>
              <a:t>https://internshala.com/internships/government-internship-in-india/</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Bookman Old Style" panose="02050604050505020204" pitchFamily="18" charset="0"/>
              </a:rPr>
              <a:t>The Better India. (n.d.). </a:t>
            </a:r>
            <a:r>
              <a:rPr kumimoji="0" lang="en-US" altLang="en-US" sz="1600" b="0" i="1" u="none" strike="noStrike" cap="none" normalizeH="0" baseline="0" dirty="0">
                <a:ln>
                  <a:noFill/>
                </a:ln>
                <a:solidFill>
                  <a:schemeClr val="tx1"/>
                </a:solidFill>
                <a:effectLst/>
                <a:latin typeface="Bookman Old Style" panose="02050604050505020204" pitchFamily="18" charset="0"/>
              </a:rPr>
              <a:t>5 Websites to Check for Internships With the Govt of India</a:t>
            </a:r>
            <a:r>
              <a:rPr kumimoji="0" lang="en-US" altLang="en-US" sz="1600" b="0" i="0" u="none" strike="noStrike" cap="none" normalizeH="0" baseline="0" dirty="0">
                <a:ln>
                  <a:noFill/>
                </a:ln>
                <a:solidFill>
                  <a:schemeClr val="tx1"/>
                </a:solidFill>
                <a:effectLst/>
                <a:latin typeface="Bookman Old Style" panose="02050604050505020204" pitchFamily="18" charset="0"/>
              </a:rPr>
              <a:t>. Retrieved from </a:t>
            </a:r>
            <a:r>
              <a:rPr kumimoji="0" lang="en-US" altLang="en-US" sz="1600" b="0" i="0" u="none" strike="noStrike" cap="none" normalizeH="0" baseline="0" dirty="0">
                <a:ln>
                  <a:noFill/>
                </a:ln>
                <a:solidFill>
                  <a:schemeClr val="tx1"/>
                </a:solidFill>
                <a:effectLst/>
                <a:latin typeface="Bookman Old Style" panose="02050604050505020204" pitchFamily="18" charset="0"/>
                <a:hlinkClick r:id="rId11"/>
              </a:rPr>
              <a:t>https://thebetterindia.com/280229/internship-with-government-of-india-for-students-how-to-apply-</a:t>
            </a:r>
            <a:r>
              <a:rPr kumimoji="0" lang="en-US" altLang="en-US" sz="1800" b="0" i="0" u="none" strike="noStrike" cap="none" normalizeH="0" baseline="0" dirty="0">
                <a:ln>
                  <a:noFill/>
                </a:ln>
                <a:solidFill>
                  <a:schemeClr val="tx1"/>
                </a:solidFill>
                <a:effectLst/>
                <a:latin typeface="Arial" panose="020B0604020202020204" pitchFamily="34" charset="0"/>
                <a:hlinkClick r:id="rId11"/>
              </a:rPr>
              <a:t>online/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52659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470</TotalTime>
  <Words>1269</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Verdana</vt:lpstr>
      <vt:lpstr>Bioinformatics</vt:lpstr>
      <vt:lpstr>STUDENT HIRING HUB</vt:lpstr>
      <vt:lpstr>INTRODUCTION</vt:lpstr>
      <vt:lpstr>Objectives</vt:lpstr>
      <vt:lpstr>METHADOLOGIES</vt:lpstr>
      <vt:lpstr>Proposed Method</vt:lpstr>
      <vt:lpstr>System Design And Implementaion</vt:lpstr>
      <vt:lpstr>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Arun Nayak</cp:lastModifiedBy>
  <cp:revision>20</cp:revision>
  <dcterms:created xsi:type="dcterms:W3CDTF">2023-03-16T03:26:27Z</dcterms:created>
  <dcterms:modified xsi:type="dcterms:W3CDTF">2025-05-31T20:27:08Z</dcterms:modified>
</cp:coreProperties>
</file>