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9" r:id="rId2"/>
    <p:sldId id="320"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18" r:id="rId29"/>
    <p:sldId id="346" r:id="rId30"/>
    <p:sldId id="347" r:id="rId31"/>
    <p:sldId id="350" r:id="rId32"/>
    <p:sldId id="348" r:id="rId33"/>
    <p:sldId id="349" r:id="rId34"/>
    <p:sldId id="316" r:id="rId35"/>
    <p:sldId id="258" r:id="rId36"/>
    <p:sldId id="351" r:id="rId37"/>
    <p:sldId id="260" r:id="rId38"/>
    <p:sldId id="261" r:id="rId39"/>
    <p:sldId id="267" r:id="rId40"/>
    <p:sldId id="26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FBEF6-E792-4E8A-B401-7297318172CE}" v="1" dt="2023-12-22T04:35:14.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17" autoAdjust="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hy, BH Suryanarayana (Cognizant)" userId="9c5846dc-3324-4535-8ccc-5b8b4b6aa355" providerId="ADAL" clId="{F423F8F9-F2C4-4A5B-B1D0-1F1EE6E362CA}"/>
    <pc:docChg chg="custSel modSld">
      <pc:chgData name="Murthy, BH Suryanarayana (Cognizant)" userId="9c5846dc-3324-4535-8ccc-5b8b4b6aa355" providerId="ADAL" clId="{F423F8F9-F2C4-4A5B-B1D0-1F1EE6E362CA}" dt="2023-03-27T12:05:39.226" v="78" actId="20577"/>
      <pc:docMkLst>
        <pc:docMk/>
      </pc:docMkLst>
      <pc:sldChg chg="modSp mod">
        <pc:chgData name="Murthy, BH Suryanarayana (Cognizant)" userId="9c5846dc-3324-4535-8ccc-5b8b4b6aa355" providerId="ADAL" clId="{F423F8F9-F2C4-4A5B-B1D0-1F1EE6E362CA}" dt="2023-03-27T12:05:39.226" v="78" actId="20577"/>
        <pc:sldMkLst>
          <pc:docMk/>
          <pc:sldMk cId="2079813462" sldId="323"/>
        </pc:sldMkLst>
        <pc:spChg chg="mod">
          <ac:chgData name="Murthy, BH Suryanarayana (Cognizant)" userId="9c5846dc-3324-4535-8ccc-5b8b4b6aa355" providerId="ADAL" clId="{F423F8F9-F2C4-4A5B-B1D0-1F1EE6E362CA}" dt="2023-03-02T09:36:16.114" v="6" actId="1076"/>
          <ac:spMkLst>
            <pc:docMk/>
            <pc:sldMk cId="2079813462" sldId="323"/>
            <ac:spMk id="5" creationId="{7C585716-20A3-1627-579C-A2C9B86DCE10}"/>
          </ac:spMkLst>
        </pc:spChg>
        <pc:spChg chg="mod">
          <ac:chgData name="Murthy, BH Suryanarayana (Cognizant)" userId="9c5846dc-3324-4535-8ccc-5b8b4b6aa355" providerId="ADAL" clId="{F423F8F9-F2C4-4A5B-B1D0-1F1EE6E362CA}" dt="2023-03-27T12:05:39.226" v="78" actId="20577"/>
          <ac:spMkLst>
            <pc:docMk/>
            <pc:sldMk cId="2079813462" sldId="323"/>
            <ac:spMk id="8" creationId="{00000000-0000-0000-0000-000000000000}"/>
          </ac:spMkLst>
        </pc:spChg>
      </pc:sldChg>
      <pc:sldChg chg="modSp mod">
        <pc:chgData name="Murthy, BH Suryanarayana (Cognizant)" userId="9c5846dc-3324-4535-8ccc-5b8b4b6aa355" providerId="ADAL" clId="{F423F8F9-F2C4-4A5B-B1D0-1F1EE6E362CA}" dt="2023-03-03T12:05:16.832" v="18" actId="108"/>
        <pc:sldMkLst>
          <pc:docMk/>
          <pc:sldMk cId="841170635" sldId="336"/>
        </pc:sldMkLst>
        <pc:spChg chg="mod">
          <ac:chgData name="Murthy, BH Suryanarayana (Cognizant)" userId="9c5846dc-3324-4535-8ccc-5b8b4b6aa355" providerId="ADAL" clId="{F423F8F9-F2C4-4A5B-B1D0-1F1EE6E362CA}" dt="2023-03-03T12:05:16.832" v="18" actId="108"/>
          <ac:spMkLst>
            <pc:docMk/>
            <pc:sldMk cId="841170635" sldId="336"/>
            <ac:spMk id="8" creationId="{00000000-0000-0000-0000-000000000000}"/>
          </ac:spMkLst>
        </pc:spChg>
      </pc:sldChg>
      <pc:sldChg chg="modSp mod">
        <pc:chgData name="Murthy, BH Suryanarayana (Cognizant)" userId="9c5846dc-3324-4535-8ccc-5b8b4b6aa355" providerId="ADAL" clId="{F423F8F9-F2C4-4A5B-B1D0-1F1EE6E362CA}" dt="2023-03-03T12:32:04.602" v="19" actId="20577"/>
        <pc:sldMkLst>
          <pc:docMk/>
          <pc:sldMk cId="2931413249" sldId="350"/>
        </pc:sldMkLst>
        <pc:spChg chg="mod">
          <ac:chgData name="Murthy, BH Suryanarayana (Cognizant)" userId="9c5846dc-3324-4535-8ccc-5b8b4b6aa355" providerId="ADAL" clId="{F423F8F9-F2C4-4A5B-B1D0-1F1EE6E362CA}" dt="2023-03-03T12:32:04.602" v="19" actId="20577"/>
          <ac:spMkLst>
            <pc:docMk/>
            <pc:sldMk cId="2931413249" sldId="350"/>
            <ac:spMk id="8" creationId="{00000000-0000-0000-0000-000000000000}"/>
          </ac:spMkLst>
        </pc:spChg>
      </pc:sldChg>
    </pc:docChg>
  </pc:docChgLst>
  <pc:docChgLst>
    <pc:chgData name="Murthy, BH Suryanarayana (Cognizant)" userId="9c5846dc-3324-4535-8ccc-5b8b4b6aa355" providerId="ADAL" clId="{BFEFBEF6-E792-4E8A-B401-7297318172CE}"/>
    <pc:docChg chg="custSel addSld modSld">
      <pc:chgData name="Murthy, BH Suryanarayana (Cognizant)" userId="9c5846dc-3324-4535-8ccc-5b8b4b6aa355" providerId="ADAL" clId="{BFEFBEF6-E792-4E8A-B401-7297318172CE}" dt="2024-01-02T04:36:07.130" v="32" actId="20577"/>
      <pc:docMkLst>
        <pc:docMk/>
      </pc:docMkLst>
      <pc:sldChg chg="modSp add mod">
        <pc:chgData name="Murthy, BH Suryanarayana (Cognizant)" userId="9c5846dc-3324-4535-8ccc-5b8b4b6aa355" providerId="ADAL" clId="{BFEFBEF6-E792-4E8A-B401-7297318172CE}" dt="2023-12-22T04:35:14.516" v="4" actId="27636"/>
        <pc:sldMkLst>
          <pc:docMk/>
          <pc:sldMk cId="0" sldId="258"/>
        </pc:sldMkLst>
        <pc:spChg chg="mod">
          <ac:chgData name="Murthy, BH Suryanarayana (Cognizant)" userId="9c5846dc-3324-4535-8ccc-5b8b4b6aa355" providerId="ADAL" clId="{BFEFBEF6-E792-4E8A-B401-7297318172CE}" dt="2023-12-22T04:35:14.516" v="4" actId="27636"/>
          <ac:spMkLst>
            <pc:docMk/>
            <pc:sldMk cId="0" sldId="258"/>
            <ac:spMk id="80" creationId="{00000000-0000-0000-0000-000000000000}"/>
          </ac:spMkLst>
        </pc:spChg>
      </pc:sldChg>
      <pc:sldChg chg="modSp add mod">
        <pc:chgData name="Murthy, BH Suryanarayana (Cognizant)" userId="9c5846dc-3324-4535-8ccc-5b8b4b6aa355" providerId="ADAL" clId="{BFEFBEF6-E792-4E8A-B401-7297318172CE}" dt="2023-12-22T04:35:14.525" v="7" actId="27636"/>
        <pc:sldMkLst>
          <pc:docMk/>
          <pc:sldMk cId="0" sldId="260"/>
        </pc:sldMkLst>
        <pc:spChg chg="mod">
          <ac:chgData name="Murthy, BH Suryanarayana (Cognizant)" userId="9c5846dc-3324-4535-8ccc-5b8b4b6aa355" providerId="ADAL" clId="{BFEFBEF6-E792-4E8A-B401-7297318172CE}" dt="2023-12-22T04:35:14.525" v="7" actId="27636"/>
          <ac:spMkLst>
            <pc:docMk/>
            <pc:sldMk cId="0" sldId="260"/>
            <ac:spMk id="95" creationId="{00000000-0000-0000-0000-000000000000}"/>
          </ac:spMkLst>
        </pc:spChg>
      </pc:sldChg>
      <pc:sldChg chg="modSp add mod">
        <pc:chgData name="Murthy, BH Suryanarayana (Cognizant)" userId="9c5846dc-3324-4535-8ccc-5b8b4b6aa355" providerId="ADAL" clId="{BFEFBEF6-E792-4E8A-B401-7297318172CE}" dt="2023-12-22T04:35:14.527" v="8" actId="27636"/>
        <pc:sldMkLst>
          <pc:docMk/>
          <pc:sldMk cId="0" sldId="261"/>
        </pc:sldMkLst>
        <pc:spChg chg="mod">
          <ac:chgData name="Murthy, BH Suryanarayana (Cognizant)" userId="9c5846dc-3324-4535-8ccc-5b8b4b6aa355" providerId="ADAL" clId="{BFEFBEF6-E792-4E8A-B401-7297318172CE}" dt="2023-12-22T04:35:14.527" v="8" actId="27636"/>
          <ac:spMkLst>
            <pc:docMk/>
            <pc:sldMk cId="0" sldId="261"/>
            <ac:spMk id="102" creationId="{00000000-0000-0000-0000-000000000000}"/>
          </ac:spMkLst>
        </pc:spChg>
      </pc:sldChg>
      <pc:sldChg chg="modSp add mod">
        <pc:chgData name="Murthy, BH Suryanarayana (Cognizant)" userId="9c5846dc-3324-4535-8ccc-5b8b4b6aa355" providerId="ADAL" clId="{BFEFBEF6-E792-4E8A-B401-7297318172CE}" dt="2023-12-22T04:35:53.868" v="12" actId="14100"/>
        <pc:sldMkLst>
          <pc:docMk/>
          <pc:sldMk cId="0" sldId="267"/>
        </pc:sldMkLst>
        <pc:spChg chg="mod">
          <ac:chgData name="Murthy, BH Suryanarayana (Cognizant)" userId="9c5846dc-3324-4535-8ccc-5b8b4b6aa355" providerId="ADAL" clId="{BFEFBEF6-E792-4E8A-B401-7297318172CE}" dt="2023-12-22T04:35:14.532" v="9" actId="27636"/>
          <ac:spMkLst>
            <pc:docMk/>
            <pc:sldMk cId="0" sldId="267"/>
            <ac:spMk id="142" creationId="{00000000-0000-0000-0000-000000000000}"/>
          </ac:spMkLst>
        </pc:spChg>
        <pc:spChg chg="mod">
          <ac:chgData name="Murthy, BH Suryanarayana (Cognizant)" userId="9c5846dc-3324-4535-8ccc-5b8b4b6aa355" providerId="ADAL" clId="{BFEFBEF6-E792-4E8A-B401-7297318172CE}" dt="2023-12-22T04:35:53.868" v="12" actId="14100"/>
          <ac:spMkLst>
            <pc:docMk/>
            <pc:sldMk cId="0" sldId="267"/>
            <ac:spMk id="143" creationId="{00000000-0000-0000-0000-000000000000}"/>
          </ac:spMkLst>
        </pc:spChg>
      </pc:sldChg>
      <pc:sldChg chg="modSp add mod">
        <pc:chgData name="Murthy, BH Suryanarayana (Cognizant)" userId="9c5846dc-3324-4535-8ccc-5b8b4b6aa355" providerId="ADAL" clId="{BFEFBEF6-E792-4E8A-B401-7297318172CE}" dt="2023-12-22T04:35:34.091" v="11" actId="255"/>
        <pc:sldMkLst>
          <pc:docMk/>
          <pc:sldMk cId="141426994" sldId="316"/>
        </pc:sldMkLst>
        <pc:spChg chg="mod">
          <ac:chgData name="Murthy, BH Suryanarayana (Cognizant)" userId="9c5846dc-3324-4535-8ccc-5b8b4b6aa355" providerId="ADAL" clId="{BFEFBEF6-E792-4E8A-B401-7297318172CE}" dt="2023-12-22T04:35:34.091" v="11" actId="255"/>
          <ac:spMkLst>
            <pc:docMk/>
            <pc:sldMk cId="141426994" sldId="316"/>
            <ac:spMk id="8" creationId="{0BA51BF7-2487-45A7-EB13-D7D929CBCA9A}"/>
          </ac:spMkLst>
        </pc:spChg>
        <pc:spChg chg="mod">
          <ac:chgData name="Murthy, BH Suryanarayana (Cognizant)" userId="9c5846dc-3324-4535-8ccc-5b8b4b6aa355" providerId="ADAL" clId="{BFEFBEF6-E792-4E8A-B401-7297318172CE}" dt="2023-12-22T04:35:14.477" v="3" actId="27636"/>
          <ac:spMkLst>
            <pc:docMk/>
            <pc:sldMk cId="141426994" sldId="316"/>
            <ac:spMk id="72" creationId="{00000000-0000-0000-0000-000000000000}"/>
          </ac:spMkLst>
        </pc:spChg>
      </pc:sldChg>
      <pc:sldChg chg="modSp mod">
        <pc:chgData name="Murthy, BH Suryanarayana (Cognizant)" userId="9c5846dc-3324-4535-8ccc-5b8b4b6aa355" providerId="ADAL" clId="{BFEFBEF6-E792-4E8A-B401-7297318172CE}" dt="2024-01-02T04:36:07.130" v="32" actId="20577"/>
        <pc:sldMkLst>
          <pc:docMk/>
          <pc:sldMk cId="1278503645" sldId="322"/>
        </pc:sldMkLst>
        <pc:spChg chg="mod">
          <ac:chgData name="Murthy, BH Suryanarayana (Cognizant)" userId="9c5846dc-3324-4535-8ccc-5b8b4b6aa355" providerId="ADAL" clId="{BFEFBEF6-E792-4E8A-B401-7297318172CE}" dt="2024-01-02T04:36:07.130" v="32" actId="20577"/>
          <ac:spMkLst>
            <pc:docMk/>
            <pc:sldMk cId="1278503645" sldId="322"/>
            <ac:spMk id="8" creationId="{00000000-0000-0000-0000-000000000000}"/>
          </ac:spMkLst>
        </pc:spChg>
      </pc:sldChg>
      <pc:sldChg chg="modSp add mod">
        <pc:chgData name="Murthy, BH Suryanarayana (Cognizant)" userId="9c5846dc-3324-4535-8ccc-5b8b4b6aa355" providerId="ADAL" clId="{BFEFBEF6-E792-4E8A-B401-7297318172CE}" dt="2023-12-22T04:35:14.523" v="6" actId="27636"/>
        <pc:sldMkLst>
          <pc:docMk/>
          <pc:sldMk cId="0" sldId="351"/>
        </pc:sldMkLst>
        <pc:spChg chg="mod">
          <ac:chgData name="Murthy, BH Suryanarayana (Cognizant)" userId="9c5846dc-3324-4535-8ccc-5b8b4b6aa355" providerId="ADAL" clId="{BFEFBEF6-E792-4E8A-B401-7297318172CE}" dt="2023-12-22T04:35:14.520" v="5" actId="27636"/>
          <ac:spMkLst>
            <pc:docMk/>
            <pc:sldMk cId="0" sldId="351"/>
            <ac:spMk id="88" creationId="{00000000-0000-0000-0000-000000000000}"/>
          </ac:spMkLst>
        </pc:spChg>
        <pc:spChg chg="mod">
          <ac:chgData name="Murthy, BH Suryanarayana (Cognizant)" userId="9c5846dc-3324-4535-8ccc-5b8b4b6aa355" providerId="ADAL" clId="{BFEFBEF6-E792-4E8A-B401-7297318172CE}" dt="2023-12-22T04:35:14.523" v="6" actId="27636"/>
          <ac:spMkLst>
            <pc:docMk/>
            <pc:sldMk cId="0" sldId="351"/>
            <ac:spMk id="89" creationId="{00000000-0000-0000-0000-000000000000}"/>
          </ac:spMkLst>
        </pc:spChg>
      </pc:sldChg>
    </pc:docChg>
  </pc:docChgLst>
  <pc:docChgLst>
    <pc:chgData name="Murthy, BH Suryanarayana (Cognizant)" userId="9c5846dc-3324-4535-8ccc-5b8b4b6aa355" providerId="ADAL" clId="{35367EB9-5F46-4BD8-A41D-35FC86493089}"/>
    <pc:docChg chg="modSld">
      <pc:chgData name="Murthy, BH Suryanarayana (Cognizant)" userId="9c5846dc-3324-4535-8ccc-5b8b4b6aa355" providerId="ADAL" clId="{35367EB9-5F46-4BD8-A41D-35FC86493089}" dt="2023-05-16T05:13:27.443" v="1" actId="20577"/>
      <pc:docMkLst>
        <pc:docMk/>
      </pc:docMkLst>
      <pc:sldChg chg="modSp mod">
        <pc:chgData name="Murthy, BH Suryanarayana (Cognizant)" userId="9c5846dc-3324-4535-8ccc-5b8b4b6aa355" providerId="ADAL" clId="{35367EB9-5F46-4BD8-A41D-35FC86493089}" dt="2023-05-16T05:13:27.443" v="1" actId="20577"/>
        <pc:sldMkLst>
          <pc:docMk/>
          <pc:sldMk cId="2079813462" sldId="323"/>
        </pc:sldMkLst>
        <pc:spChg chg="mod">
          <ac:chgData name="Murthy, BH Suryanarayana (Cognizant)" userId="9c5846dc-3324-4535-8ccc-5b8b4b6aa355" providerId="ADAL" clId="{35367EB9-5F46-4BD8-A41D-35FC86493089}" dt="2023-05-16T05:13:27.443" v="1" actId="20577"/>
          <ac:spMkLst>
            <pc:docMk/>
            <pc:sldMk cId="2079813462" sldId="323"/>
            <ac:spMk id="8" creationId="{00000000-0000-0000-0000-000000000000}"/>
          </ac:spMkLst>
        </pc:spChg>
      </pc:sldChg>
    </pc:docChg>
  </pc:docChgLst>
  <pc:docChgLst>
    <pc:chgData name="Murthy, BH Suryanarayana (Cognizant)" userId="9c5846dc-3324-4535-8ccc-5b8b4b6aa355" providerId="ADAL" clId="{844C979A-C375-420B-B709-5F9FBEB84F4A}"/>
    <pc:docChg chg="modSld">
      <pc:chgData name="Murthy, BH Suryanarayana (Cognizant)" userId="9c5846dc-3324-4535-8ccc-5b8b4b6aa355" providerId="ADAL" clId="{844C979A-C375-420B-B709-5F9FBEB84F4A}" dt="2023-11-03T10:04:41.503" v="62" actId="6549"/>
      <pc:docMkLst>
        <pc:docMk/>
      </pc:docMkLst>
      <pc:sldChg chg="modSp mod">
        <pc:chgData name="Murthy, BH Suryanarayana (Cognizant)" userId="9c5846dc-3324-4535-8ccc-5b8b4b6aa355" providerId="ADAL" clId="{844C979A-C375-420B-B709-5F9FBEB84F4A}" dt="2023-11-03T10:04:41.503" v="62" actId="6549"/>
        <pc:sldMkLst>
          <pc:docMk/>
          <pc:sldMk cId="1278503645" sldId="322"/>
        </pc:sldMkLst>
        <pc:spChg chg="mod">
          <ac:chgData name="Murthy, BH Suryanarayana (Cognizant)" userId="9c5846dc-3324-4535-8ccc-5b8b4b6aa355" providerId="ADAL" clId="{844C979A-C375-420B-B709-5F9FBEB84F4A}" dt="2023-11-03T10:04:41.503" v="62" actId="6549"/>
          <ac:spMkLst>
            <pc:docMk/>
            <pc:sldMk cId="1278503645" sldId="322"/>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94711-7FC3-4FC4-8F80-8F4E71EC53BA}" type="datetimeFigureOut">
              <a:rPr lang="en-IN" smtClean="0"/>
              <a:t>02-01-2024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11574-859A-4CE9-8DBF-68BC13F6A75B}" type="slidenum">
              <a:rPr lang="en-IN" smtClean="0"/>
              <a:t>‹#›</a:t>
            </a:fld>
            <a:endParaRPr lang="en-IN"/>
          </a:p>
        </p:txBody>
      </p:sp>
    </p:spTree>
    <p:extLst>
      <p:ext uri="{BB962C8B-B14F-4D97-AF65-F5344CB8AC3E}">
        <p14:creationId xmlns:p14="http://schemas.microsoft.com/office/powerpoint/2010/main" val="226728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211574-859A-4CE9-8DBF-68BC13F6A75B}" type="slidenum">
              <a:rPr lang="en-IN" smtClean="0"/>
              <a:t>1</a:t>
            </a:fld>
            <a:endParaRPr lang="en-IN"/>
          </a:p>
        </p:txBody>
      </p:sp>
    </p:spTree>
    <p:extLst>
      <p:ext uri="{BB962C8B-B14F-4D97-AF65-F5344CB8AC3E}">
        <p14:creationId xmlns:p14="http://schemas.microsoft.com/office/powerpoint/2010/main" val="43452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6668bad3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E9317021-3B99-4536-3EF0-9D5DE10BA4C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3916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6668bad3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BE9F68AD-B5AA-CC95-C73E-469D9ED350FF}"/>
              </a:ext>
            </a:extLst>
          </p:cNvPr>
          <p:cNvSpPr>
            <a:spLocks noGrp="1"/>
          </p:cNvSpPr>
          <p:nvPr>
            <p:ph type="body"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6668bad3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124C03F8-2DAD-A577-D1D5-7E0BCD2A7003}"/>
              </a:ext>
            </a:extLst>
          </p:cNvPr>
          <p:cNvSpPr>
            <a:spLocks noGrp="1"/>
          </p:cNvSpPr>
          <p:nvPr>
            <p:ph type="body" idx="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6668bad3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2263EC06-1212-6073-C123-B81AA25F60E9}"/>
              </a:ext>
            </a:extLst>
          </p:cNvPr>
          <p:cNvSpPr>
            <a:spLocks noGrp="1"/>
          </p:cNvSpPr>
          <p:nvPr>
            <p:ph type="body" idx="1"/>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6668bad3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434074EF-FC6B-512D-EFD5-F5C06E902328}"/>
              </a:ext>
            </a:extLst>
          </p:cNvPr>
          <p:cNvSpPr>
            <a:spLocks noGrp="1"/>
          </p:cNvSpPr>
          <p:nvPr>
            <p:ph type="body" idx="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6668bad3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D03618F7-36F2-D92D-3679-583E14C7EF32}"/>
              </a:ext>
            </a:extLst>
          </p:cNvPr>
          <p:cNvSpPr>
            <a:spLocks noGrp="1"/>
          </p:cNvSpPr>
          <p:nvPr>
            <p:ph type="body"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AB2F0E-16BB-4A6F-BBDF-A843AB1E11A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00550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2F0E-16BB-4A6F-BBDF-A843AB1E11A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68264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2F0E-16BB-4A6F-BBDF-A843AB1E11A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56364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4613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2F0E-16BB-4A6F-BBDF-A843AB1E11A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69019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AB2F0E-16BB-4A6F-BBDF-A843AB1E11A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7117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AB2F0E-16BB-4A6F-BBDF-A843AB1E11A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0679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AB2F0E-16BB-4A6F-BBDF-A843AB1E11A0}"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501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AB2F0E-16BB-4A6F-BBDF-A843AB1E11A0}"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30810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B2F0E-16BB-4A6F-BBDF-A843AB1E11A0}"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29192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0814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14648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BEBA8EAE-BF5A-486C-A8C5-ECC9F3942E4B}">
                <a14:imgProps xmlns:a14="http://schemas.microsoft.com/office/drawing/2010/main">
                  <a14:imgLayer r:embed="rId15">
                    <a14:imgEffect>
                      <a14:artisticPencilGrayscale trans="5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B2F0E-16BB-4A6F-BBDF-A843AB1E11A0}" type="datetimeFigureOut">
              <a:rPr lang="en-US" smtClean="0"/>
              <a:t>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82E3-E2D7-4497-9D58-FB4B1A54ABAD}" type="slidenum">
              <a:rPr lang="en-US" smtClean="0"/>
              <a:t>‹#›</a:t>
            </a:fld>
            <a:endParaRPr lang="en-US"/>
          </a:p>
        </p:txBody>
      </p:sp>
    </p:spTree>
    <p:extLst>
      <p:ext uri="{BB962C8B-B14F-4D97-AF65-F5344CB8AC3E}">
        <p14:creationId xmlns:p14="http://schemas.microsoft.com/office/powerpoint/2010/main" val="75359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awelsalawa/sqlitestudio/releases/tag/3.2.1" TargetMode="External"/><Relationship Id="rId2" Type="http://schemas.openxmlformats.org/officeDocument/2006/relationships/hyperlink" Target="https://www.sqlite.org/download.html"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s://research.aimultiple.com/chatgpt-use-case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hyperlink" Target="https://openai.com/"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platform.openai.com/account/api-key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www.anaconda.com/download"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python/python_operators.asp"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a:noFill/>
          <a:ln>
            <a:noFill/>
          </a:ln>
        </p:spPr>
        <p:style>
          <a:lnRef idx="0">
            <a:scrgbClr r="0" g="0" b="0"/>
          </a:lnRef>
          <a:fillRef idx="0">
            <a:scrgbClr r="0" g="0" b="0"/>
          </a:fillRef>
          <a:effectRef idx="0">
            <a:scrgbClr r="0" g="0" b="0"/>
          </a:effectRef>
          <a:fontRef idx="minor">
            <a:schemeClr val="dk1"/>
          </a:fontRef>
        </p:style>
        <p:txBody>
          <a:bodyPr/>
          <a:lstStyle/>
          <a:p>
            <a:pPr algn="ctr"/>
            <a:r>
              <a:rPr lang="en-US" b="1" dirty="0"/>
              <a:t>Python Concepts and Programming</a:t>
            </a:r>
          </a:p>
        </p:txBody>
      </p:sp>
      <p:pic>
        <p:nvPicPr>
          <p:cNvPr id="3" name="Picture 2"/>
          <p:cNvPicPr>
            <a:picLocks noChangeAspect="1"/>
          </p:cNvPicPr>
          <p:nvPr/>
        </p:nvPicPr>
        <p:blipFill>
          <a:blip r:embed="rId3"/>
          <a:stretch>
            <a:fillRect/>
          </a:stretch>
        </p:blipFill>
        <p:spPr>
          <a:xfrm>
            <a:off x="3825716" y="4326427"/>
            <a:ext cx="4479607" cy="1504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627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247317"/>
          </a:xfrm>
          <a:prstGeom prst="rect">
            <a:avLst/>
          </a:prstGeom>
          <a:noFill/>
          <a:ln w="28575">
            <a:solidFill>
              <a:schemeClr val="tx1"/>
            </a:solidFill>
          </a:ln>
        </p:spPr>
        <p:txBody>
          <a:bodyPr wrap="square" rtlCol="0">
            <a:spAutoFit/>
          </a:bodyPr>
          <a:lstStyle/>
          <a:p>
            <a:pPr>
              <a:lnSpc>
                <a:spcPct val="200000"/>
              </a:lnSpc>
            </a:pPr>
            <a:r>
              <a:rPr lang="en-US" b="1" dirty="0"/>
              <a:t>List</a:t>
            </a:r>
            <a:r>
              <a:rPr lang="en-US" dirty="0"/>
              <a:t> is a collection which is ordered and changeable. Allows duplicate members. </a:t>
            </a:r>
          </a:p>
          <a:p>
            <a:pPr>
              <a:lnSpc>
                <a:spcPct val="200000"/>
              </a:lnSpc>
            </a:pPr>
            <a:r>
              <a:rPr lang="en-US" b="1" dirty="0"/>
              <a:t>Tuple</a:t>
            </a:r>
            <a:r>
              <a:rPr lang="en-US" dirty="0"/>
              <a:t> is a collection which is ordered and unchangeable. Allows duplicate members.</a:t>
            </a:r>
          </a:p>
          <a:p>
            <a:pPr>
              <a:lnSpc>
                <a:spcPct val="200000"/>
              </a:lnSpc>
            </a:pPr>
            <a:r>
              <a:rPr lang="en-US" b="1" dirty="0"/>
              <a:t>Set</a:t>
            </a:r>
            <a:r>
              <a:rPr lang="en-US" dirty="0"/>
              <a:t> is a collection which is unordered and unindexed. No duplicate members.</a:t>
            </a:r>
          </a:p>
          <a:p>
            <a:pPr>
              <a:lnSpc>
                <a:spcPct val="200000"/>
              </a:lnSpc>
            </a:pPr>
            <a:r>
              <a:rPr lang="en-US" b="1" dirty="0"/>
              <a:t>Dictionary</a:t>
            </a:r>
            <a:r>
              <a:rPr lang="en-US" dirty="0"/>
              <a:t> is a collection which is unordered, changeable and indexed. No duplicate members.</a:t>
            </a:r>
          </a:p>
          <a:p>
            <a:endParaRPr lang="en-US" dirty="0"/>
          </a:p>
          <a:p>
            <a:pPr marL="285750" indent="-285750">
              <a:buFont typeface="Arial" panose="020B0604020202020204" pitchFamily="34" charset="0"/>
              <a:buChar char="•"/>
            </a:pPr>
            <a:r>
              <a:rPr lang="en-US" dirty="0"/>
              <a:t>Tuples to be used when we need to ensure a collection is not updated in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Sets to be used if we have use cases requiring set operations like union, intersection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 dictionary if the purpose is to store key value pairs like configuration settings.</a:t>
            </a:r>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Collection data types</a:t>
            </a:r>
          </a:p>
        </p:txBody>
      </p:sp>
    </p:spTree>
    <p:extLst>
      <p:ext uri="{BB962C8B-B14F-4D97-AF65-F5344CB8AC3E}">
        <p14:creationId xmlns:p14="http://schemas.microsoft.com/office/powerpoint/2010/main" val="1247126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939814"/>
          </a:xfrm>
          <a:prstGeom prst="rect">
            <a:avLst/>
          </a:prstGeom>
          <a:noFill/>
          <a:ln w="28575">
            <a:solidFill>
              <a:schemeClr val="tx1"/>
            </a:solidFill>
          </a:ln>
        </p:spPr>
        <p:txBody>
          <a:bodyPr wrap="square" rtlCol="0">
            <a:spAutoFit/>
          </a:bodyPr>
          <a:lstStyle/>
          <a:p>
            <a:pPr>
              <a:lnSpc>
                <a:spcPct val="150000"/>
              </a:lnSpc>
            </a:pPr>
            <a:r>
              <a:rPr lang="en-US" b="1" dirty="0"/>
              <a:t>List</a:t>
            </a:r>
            <a:r>
              <a:rPr lang="en-US" dirty="0"/>
              <a:t> is a collection which is ordered and changeable. Allows duplicate members. </a:t>
            </a:r>
          </a:p>
          <a:p>
            <a:pPr marL="285750" indent="-285750">
              <a:lnSpc>
                <a:spcPct val="150000"/>
              </a:lnSpc>
              <a:buFont typeface="Arial" panose="020B0604020202020204" pitchFamily="34" charset="0"/>
              <a:buChar char="•"/>
            </a:pPr>
            <a:r>
              <a:rPr lang="en-US" dirty="0"/>
              <a:t>They are similar to arrays in other languages. Multiple data type members can be used </a:t>
            </a:r>
          </a:p>
          <a:p>
            <a:pPr marL="285750" indent="-285750">
              <a:lnSpc>
                <a:spcPct val="150000"/>
              </a:lnSpc>
              <a:buFont typeface="Arial" panose="020B0604020202020204" pitchFamily="34" charset="0"/>
              <a:buChar char="•"/>
            </a:pPr>
            <a:r>
              <a:rPr lang="en-US" dirty="0"/>
              <a:t>Lists are created with square brackets.</a:t>
            </a:r>
          </a:p>
          <a:p>
            <a:pPr marL="285750" indent="-285750">
              <a:lnSpc>
                <a:spcPct val="150000"/>
              </a:lnSpc>
              <a:buFont typeface="Arial" panose="020B0604020202020204" pitchFamily="34" charset="0"/>
              <a:buChar char="•"/>
            </a:pPr>
            <a:r>
              <a:rPr lang="en-US" dirty="0"/>
              <a:t>You access or update the list items by referring to the index number</a:t>
            </a:r>
          </a:p>
          <a:p>
            <a:pPr marL="285750" indent="-285750">
              <a:lnSpc>
                <a:spcPct val="150000"/>
              </a:lnSpc>
              <a:buFont typeface="Arial" panose="020B0604020202020204" pitchFamily="34" charset="0"/>
              <a:buChar char="•"/>
            </a:pPr>
            <a:r>
              <a:rPr lang="en-US" dirty="0"/>
              <a:t>You can loop through the list items by using a for loop</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 keyword</a:t>
            </a:r>
          </a:p>
          <a:p>
            <a:pPr marL="285750" indent="-285750">
              <a:lnSpc>
                <a:spcPct val="150000"/>
              </a:lnSpc>
              <a:buFont typeface="Arial" panose="020B0604020202020204" pitchFamily="34" charset="0"/>
              <a:buChar char="•"/>
            </a:pPr>
            <a:r>
              <a:rPr lang="en-US" dirty="0" err="1"/>
              <a:t>len</a:t>
            </a:r>
            <a:r>
              <a:rPr lang="en-US" dirty="0"/>
              <a:t>()</a:t>
            </a:r>
          </a:p>
          <a:p>
            <a:pPr marL="285750" indent="-285750">
              <a:lnSpc>
                <a:spcPct val="150000"/>
              </a:lnSpc>
              <a:buFont typeface="Arial" panose="020B0604020202020204" pitchFamily="34" charset="0"/>
              <a:buChar char="•"/>
            </a:pPr>
            <a:r>
              <a:rPr lang="en-US" dirty="0"/>
              <a:t>append() - Adds an element at the end of the list</a:t>
            </a:r>
          </a:p>
          <a:p>
            <a:pPr marL="285750" indent="-285750">
              <a:lnSpc>
                <a:spcPct val="150000"/>
              </a:lnSpc>
              <a:buFont typeface="Arial" panose="020B0604020202020204" pitchFamily="34" charset="0"/>
              <a:buChar char="•"/>
            </a:pPr>
            <a:r>
              <a:rPr lang="en-US" dirty="0"/>
              <a:t>insert() - Adds an element at the specified position</a:t>
            </a:r>
          </a:p>
          <a:p>
            <a:pPr marL="285750" indent="-285750">
              <a:lnSpc>
                <a:spcPct val="150000"/>
              </a:lnSpc>
              <a:buFont typeface="Arial" panose="020B0604020202020204" pitchFamily="34" charset="0"/>
              <a:buChar char="•"/>
            </a:pPr>
            <a:r>
              <a:rPr lang="en-US" dirty="0"/>
              <a:t>remove() - Removes the item with the specified value</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Lists</a:t>
            </a:r>
          </a:p>
        </p:txBody>
      </p:sp>
    </p:spTree>
    <p:extLst>
      <p:ext uri="{BB962C8B-B14F-4D97-AF65-F5344CB8AC3E}">
        <p14:creationId xmlns:p14="http://schemas.microsoft.com/office/powerpoint/2010/main" val="308097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108817"/>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pop() -  removes the specified index, (or the last item if index is not specified)</a:t>
            </a:r>
          </a:p>
          <a:p>
            <a:pPr marL="285750" indent="-285750">
              <a:lnSpc>
                <a:spcPct val="150000"/>
              </a:lnSpc>
              <a:buFont typeface="Arial" panose="020B0604020202020204" pitchFamily="34" charset="0"/>
              <a:buChar char="•"/>
            </a:pPr>
            <a:r>
              <a:rPr lang="en-US" dirty="0"/>
              <a:t>del – can be used for a member or the list itself</a:t>
            </a:r>
          </a:p>
          <a:p>
            <a:pPr marL="285750" indent="-285750">
              <a:lnSpc>
                <a:spcPct val="150000"/>
              </a:lnSpc>
              <a:buFont typeface="Arial" panose="020B0604020202020204" pitchFamily="34" charset="0"/>
              <a:buChar char="•"/>
            </a:pPr>
            <a:r>
              <a:rPr lang="en-US" dirty="0"/>
              <a:t>clear() - Removes all the elements from the list</a:t>
            </a:r>
          </a:p>
          <a:p>
            <a:pPr marL="285750" indent="-285750">
              <a:lnSpc>
                <a:spcPct val="150000"/>
              </a:lnSpc>
              <a:buFont typeface="Arial" panose="020B0604020202020204" pitchFamily="34" charset="0"/>
              <a:buChar char="•"/>
            </a:pPr>
            <a:r>
              <a:rPr lang="en-US" dirty="0"/>
              <a:t>count() - Returns the number of elements with the specified value </a:t>
            </a:r>
          </a:p>
          <a:p>
            <a:pPr marL="285750" indent="-285750">
              <a:lnSpc>
                <a:spcPct val="150000"/>
              </a:lnSpc>
              <a:buFont typeface="Arial" panose="020B0604020202020204" pitchFamily="34" charset="0"/>
              <a:buChar char="•"/>
            </a:pPr>
            <a:r>
              <a:rPr lang="en-US" dirty="0"/>
              <a:t>extend() - Add the elements of a list (or any </a:t>
            </a:r>
            <a:r>
              <a:rPr lang="en-US" dirty="0" err="1"/>
              <a:t>iterable</a:t>
            </a:r>
            <a:r>
              <a:rPr lang="en-US" dirty="0"/>
              <a:t>), to the end of the current list</a:t>
            </a:r>
          </a:p>
          <a:p>
            <a:pPr marL="285750" indent="-285750">
              <a:lnSpc>
                <a:spcPct val="150000"/>
              </a:lnSpc>
              <a:buFont typeface="Arial" panose="020B0604020202020204" pitchFamily="34" charset="0"/>
              <a:buChar char="•"/>
            </a:pPr>
            <a:r>
              <a:rPr lang="en-US" dirty="0"/>
              <a:t>index() - Returns the index of the first element with the specified value</a:t>
            </a:r>
          </a:p>
          <a:p>
            <a:pPr marL="285750" indent="-285750">
              <a:lnSpc>
                <a:spcPct val="150000"/>
              </a:lnSpc>
              <a:buFont typeface="Arial" panose="020B0604020202020204" pitchFamily="34" charset="0"/>
              <a:buChar char="•"/>
            </a:pPr>
            <a:r>
              <a:rPr lang="en-US" dirty="0"/>
              <a:t>reverse()</a:t>
            </a:r>
          </a:p>
          <a:p>
            <a:pPr marL="285750" indent="-285750">
              <a:lnSpc>
                <a:spcPct val="150000"/>
              </a:lnSpc>
              <a:buFont typeface="Arial" panose="020B0604020202020204" pitchFamily="34" charset="0"/>
              <a:buChar char="•"/>
            </a:pPr>
            <a:r>
              <a:rPr lang="en-US" dirty="0"/>
              <a:t>sort()</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Lists</a:t>
            </a:r>
          </a:p>
        </p:txBody>
      </p:sp>
    </p:spTree>
    <p:extLst>
      <p:ext uri="{BB962C8B-B14F-4D97-AF65-F5344CB8AC3E}">
        <p14:creationId xmlns:p14="http://schemas.microsoft.com/office/powerpoint/2010/main" val="285632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078313"/>
          </a:xfrm>
          <a:prstGeom prst="rect">
            <a:avLst/>
          </a:prstGeom>
          <a:noFill/>
          <a:ln w="28575">
            <a:solidFill>
              <a:schemeClr val="tx1"/>
            </a:solidFill>
          </a:ln>
        </p:spPr>
        <p:txBody>
          <a:bodyPr wrap="square" rtlCol="0">
            <a:spAutoFit/>
          </a:bodyPr>
          <a:lstStyle/>
          <a:p>
            <a:pPr>
              <a:lnSpc>
                <a:spcPct val="200000"/>
              </a:lnSpc>
            </a:pPr>
            <a:r>
              <a:rPr lang="en-US" b="1" dirty="0"/>
              <a:t>Tuple</a:t>
            </a:r>
            <a:r>
              <a:rPr lang="en-US" dirty="0"/>
              <a:t> is a collection which is ordered and unchangeable. Allows duplicate members.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Tuples are written with round brackets</a:t>
            </a:r>
          </a:p>
          <a:p>
            <a:pPr marL="285750" indent="-285750">
              <a:lnSpc>
                <a:spcPct val="150000"/>
              </a:lnSpc>
              <a:buFont typeface="Arial" panose="020B0604020202020204" pitchFamily="34" charset="0"/>
              <a:buChar char="•"/>
            </a:pPr>
            <a:r>
              <a:rPr lang="en-US" dirty="0"/>
              <a:t>You can access tuple items by referring to the index number, inside square brackets</a:t>
            </a:r>
          </a:p>
          <a:p>
            <a:pPr marL="285750" indent="-285750">
              <a:lnSpc>
                <a:spcPct val="150000"/>
              </a:lnSpc>
              <a:buFont typeface="Arial" panose="020B0604020202020204" pitchFamily="34" charset="0"/>
              <a:buChar char="•"/>
            </a:pPr>
            <a:r>
              <a:rPr lang="en-US" dirty="0"/>
              <a:t>You can loop through the tuple items by using a for loop</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 keyword</a:t>
            </a:r>
          </a:p>
          <a:p>
            <a:pPr marL="285750" indent="-285750">
              <a:lnSpc>
                <a:spcPct val="150000"/>
              </a:lnSpc>
              <a:buFont typeface="Arial" panose="020B0604020202020204" pitchFamily="34" charset="0"/>
              <a:buChar char="•"/>
            </a:pPr>
            <a:r>
              <a:rPr lang="en-US" dirty="0" err="1"/>
              <a:t>len</a:t>
            </a:r>
            <a:r>
              <a:rPr lang="en-US" dirty="0"/>
              <a:t>()</a:t>
            </a:r>
          </a:p>
          <a:p>
            <a:pPr marL="285750" indent="-285750">
              <a:lnSpc>
                <a:spcPct val="150000"/>
              </a:lnSpc>
              <a:buFont typeface="Arial" panose="020B0604020202020204" pitchFamily="34" charset="0"/>
              <a:buChar char="•"/>
            </a:pPr>
            <a:r>
              <a:rPr lang="en-US" dirty="0"/>
              <a:t>del – to delete the tuple itself</a:t>
            </a:r>
          </a:p>
          <a:p>
            <a:pPr marL="285750" indent="-285750">
              <a:lnSpc>
                <a:spcPct val="150000"/>
              </a:lnSpc>
              <a:buFont typeface="Arial" panose="020B0604020202020204" pitchFamily="34" charset="0"/>
              <a:buChar char="•"/>
            </a:pPr>
            <a:r>
              <a:rPr lang="en-US" dirty="0"/>
              <a:t>count() - Returns the number of elements with the specified value </a:t>
            </a:r>
          </a:p>
          <a:p>
            <a:pPr marL="285750" indent="-285750">
              <a:lnSpc>
                <a:spcPct val="150000"/>
              </a:lnSpc>
              <a:buFont typeface="Arial" panose="020B0604020202020204" pitchFamily="34" charset="0"/>
              <a:buChar char="•"/>
            </a:pPr>
            <a:r>
              <a:rPr lang="en-US" dirty="0"/>
              <a:t>index() - Returns the index of the first element with the specified value</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Tuples</a:t>
            </a:r>
          </a:p>
        </p:txBody>
      </p:sp>
    </p:spTree>
    <p:extLst>
      <p:ext uri="{BB962C8B-B14F-4D97-AF65-F5344CB8AC3E}">
        <p14:creationId xmlns:p14="http://schemas.microsoft.com/office/powerpoint/2010/main" val="379861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216813"/>
          </a:xfrm>
          <a:prstGeom prst="rect">
            <a:avLst/>
          </a:prstGeom>
          <a:noFill/>
          <a:ln w="28575">
            <a:solidFill>
              <a:schemeClr val="tx1"/>
            </a:solidFill>
          </a:ln>
        </p:spPr>
        <p:txBody>
          <a:bodyPr wrap="square" rtlCol="0">
            <a:spAutoFit/>
          </a:bodyPr>
          <a:lstStyle/>
          <a:p>
            <a:pPr>
              <a:lnSpc>
                <a:spcPct val="200000"/>
              </a:lnSpc>
            </a:pPr>
            <a:r>
              <a:rPr lang="en-US" b="1" dirty="0"/>
              <a:t>Set</a:t>
            </a:r>
            <a:r>
              <a:rPr lang="en-US" dirty="0"/>
              <a:t> is a collection which is unordered and unindexed. No duplicate members.</a:t>
            </a:r>
          </a:p>
          <a:p>
            <a:pPr marL="285750" indent="-285750">
              <a:lnSpc>
                <a:spcPct val="150000"/>
              </a:lnSpc>
              <a:buFont typeface="Arial" panose="020B0604020202020204" pitchFamily="34" charset="0"/>
              <a:buChar char="•"/>
            </a:pPr>
            <a:r>
              <a:rPr lang="en-US" dirty="0"/>
              <a:t>Sets are written with curly brackets</a:t>
            </a:r>
          </a:p>
          <a:p>
            <a:pPr marL="285750" indent="-285750">
              <a:lnSpc>
                <a:spcPct val="150000"/>
              </a:lnSpc>
              <a:buFont typeface="Arial" panose="020B0604020202020204" pitchFamily="34" charset="0"/>
              <a:buChar char="•"/>
            </a:pPr>
            <a:r>
              <a:rPr lang="en-US" dirty="0"/>
              <a:t>You can loop through the Set items by using a for loop</a:t>
            </a:r>
          </a:p>
          <a:p>
            <a:pPr marL="285750" indent="-285750">
              <a:lnSpc>
                <a:spcPct val="150000"/>
              </a:lnSpc>
              <a:buFont typeface="Arial" panose="020B0604020202020204" pitchFamily="34" charset="0"/>
              <a:buChar char="•"/>
            </a:pPr>
            <a:r>
              <a:rPr lang="en-US" dirty="0"/>
              <a:t>Once a set is created, you cannot change its items, but you can add new items.</a:t>
            </a:r>
          </a:p>
          <a:p>
            <a:br>
              <a:rPr lang="en-US" dirty="0"/>
            </a:br>
            <a:r>
              <a:rPr lang="en-US" dirty="0"/>
              <a:t>in keyword</a:t>
            </a:r>
          </a:p>
          <a:p>
            <a:pPr marL="285750" indent="-285750">
              <a:lnSpc>
                <a:spcPct val="150000"/>
              </a:lnSpc>
              <a:buFont typeface="Arial" panose="020B0604020202020204" pitchFamily="34" charset="0"/>
              <a:buChar char="•"/>
            </a:pPr>
            <a:r>
              <a:rPr lang="en-US" dirty="0" err="1"/>
              <a:t>len</a:t>
            </a:r>
            <a:r>
              <a:rPr lang="en-US" dirty="0"/>
              <a:t>()</a:t>
            </a:r>
          </a:p>
          <a:p>
            <a:pPr marL="285750" indent="-285750">
              <a:lnSpc>
                <a:spcPct val="150000"/>
              </a:lnSpc>
              <a:buFont typeface="Arial" panose="020B0604020202020204" pitchFamily="34" charset="0"/>
              <a:buChar char="•"/>
            </a:pPr>
            <a:r>
              <a:rPr lang="en-US" dirty="0"/>
              <a:t>add()</a:t>
            </a:r>
          </a:p>
          <a:p>
            <a:pPr marL="285750" indent="-285750">
              <a:lnSpc>
                <a:spcPct val="150000"/>
              </a:lnSpc>
              <a:buFont typeface="Arial" panose="020B0604020202020204" pitchFamily="34" charset="0"/>
              <a:buChar char="•"/>
            </a:pPr>
            <a:r>
              <a:rPr lang="en-US" dirty="0"/>
              <a:t>update() – to add multiple items</a:t>
            </a:r>
          </a:p>
          <a:p>
            <a:pPr marL="285750" indent="-285750">
              <a:lnSpc>
                <a:spcPct val="150000"/>
              </a:lnSpc>
              <a:buFont typeface="Arial" panose="020B0604020202020204" pitchFamily="34" charset="0"/>
              <a:buChar char="•"/>
            </a:pPr>
            <a:r>
              <a:rPr lang="en-US" dirty="0"/>
              <a:t>remove() </a:t>
            </a:r>
          </a:p>
          <a:p>
            <a:pPr marL="285750" indent="-285750">
              <a:lnSpc>
                <a:spcPct val="150000"/>
              </a:lnSpc>
              <a:buFont typeface="Arial" panose="020B0604020202020204" pitchFamily="34" charset="0"/>
              <a:buChar char="•"/>
            </a:pPr>
            <a:r>
              <a:rPr lang="en-US" dirty="0"/>
              <a:t>del – to delete the set itself</a:t>
            </a:r>
          </a:p>
          <a:p>
            <a:pPr marL="285750" indent="-285750">
              <a:lnSpc>
                <a:spcPct val="150000"/>
              </a:lnSpc>
              <a:buFont typeface="Arial" panose="020B0604020202020204" pitchFamily="34" charset="0"/>
              <a:buChar char="•"/>
            </a:pPr>
            <a:r>
              <a:rPr lang="en-US" dirty="0"/>
              <a:t>clear() - Removes all the elements from the set</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Sets</a:t>
            </a:r>
          </a:p>
        </p:txBody>
      </p:sp>
    </p:spTree>
    <p:extLst>
      <p:ext uri="{BB962C8B-B14F-4D97-AF65-F5344CB8AC3E}">
        <p14:creationId xmlns:p14="http://schemas.microsoft.com/office/powerpoint/2010/main" val="75025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3693319"/>
          </a:xfrm>
          <a:prstGeom prst="rect">
            <a:avLst/>
          </a:prstGeom>
          <a:noFill/>
          <a:ln w="28575">
            <a:solidFill>
              <a:schemeClr val="tx1"/>
            </a:solidFill>
          </a:ln>
        </p:spPr>
        <p:txBody>
          <a:bodyPr wrap="square" rtlCol="0">
            <a:spAutoFit/>
          </a:bodyPr>
          <a:lstStyle/>
          <a:p>
            <a:pPr marL="285750" indent="-285750">
              <a:lnSpc>
                <a:spcPct val="200000"/>
              </a:lnSpc>
              <a:buFont typeface="Arial" panose="020B0604020202020204" pitchFamily="34" charset="0"/>
              <a:buChar char="•"/>
            </a:pPr>
            <a:r>
              <a:rPr lang="en-US" dirty="0"/>
              <a:t>difference() - Returns a set containing the difference between two or more sets</a:t>
            </a:r>
          </a:p>
          <a:p>
            <a:pPr marL="285750" indent="-285750">
              <a:lnSpc>
                <a:spcPct val="200000"/>
              </a:lnSpc>
              <a:buFont typeface="Arial" panose="020B0604020202020204" pitchFamily="34" charset="0"/>
              <a:buChar char="•"/>
            </a:pPr>
            <a:r>
              <a:rPr lang="en-US" dirty="0"/>
              <a:t>intersection() - Returns a set, that is the intersection of two other sets</a:t>
            </a:r>
          </a:p>
          <a:p>
            <a:pPr marL="285750" indent="-285750">
              <a:lnSpc>
                <a:spcPct val="200000"/>
              </a:lnSpc>
              <a:buFont typeface="Arial" panose="020B0604020202020204" pitchFamily="34" charset="0"/>
              <a:buChar char="•"/>
            </a:pPr>
            <a:r>
              <a:rPr lang="en-US" dirty="0" err="1"/>
              <a:t>isdisjoint</a:t>
            </a:r>
            <a:r>
              <a:rPr lang="en-US" dirty="0"/>
              <a:t>() - Returns True if the intersection is null</a:t>
            </a:r>
          </a:p>
          <a:p>
            <a:pPr marL="285750" indent="-285750">
              <a:lnSpc>
                <a:spcPct val="200000"/>
              </a:lnSpc>
              <a:buFont typeface="Arial" panose="020B0604020202020204" pitchFamily="34" charset="0"/>
              <a:buChar char="•"/>
            </a:pPr>
            <a:r>
              <a:rPr lang="en-US" dirty="0" err="1"/>
              <a:t>issubset</a:t>
            </a:r>
            <a:r>
              <a:rPr lang="en-US" dirty="0"/>
              <a:t>() - Returns whether another set contains this set or not</a:t>
            </a:r>
          </a:p>
          <a:p>
            <a:pPr marL="285750" indent="-285750">
              <a:lnSpc>
                <a:spcPct val="200000"/>
              </a:lnSpc>
              <a:buFont typeface="Arial" panose="020B0604020202020204" pitchFamily="34" charset="0"/>
              <a:buChar char="•"/>
            </a:pPr>
            <a:r>
              <a:rPr lang="en-US" dirty="0" err="1"/>
              <a:t>issuperset</a:t>
            </a:r>
            <a:r>
              <a:rPr lang="en-US" dirty="0"/>
              <a:t>() - Returns whether this set contains another set or not</a:t>
            </a:r>
          </a:p>
          <a:p>
            <a:pPr marL="285750" indent="-285750">
              <a:lnSpc>
                <a:spcPct val="200000"/>
              </a:lnSpc>
              <a:buFont typeface="Arial" panose="020B0604020202020204" pitchFamily="34" charset="0"/>
              <a:buChar char="•"/>
            </a:pPr>
            <a:r>
              <a:rPr lang="en-US" dirty="0"/>
              <a:t>union() - Return a set containing the union of sets</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Sets</a:t>
            </a:r>
          </a:p>
        </p:txBody>
      </p:sp>
    </p:spTree>
    <p:extLst>
      <p:ext uri="{BB962C8B-B14F-4D97-AF65-F5344CB8AC3E}">
        <p14:creationId xmlns:p14="http://schemas.microsoft.com/office/powerpoint/2010/main" val="371098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693225"/>
          </a:xfrm>
          <a:prstGeom prst="rect">
            <a:avLst/>
          </a:prstGeom>
          <a:noFill/>
          <a:ln w="28575">
            <a:solidFill>
              <a:schemeClr val="tx1"/>
            </a:solidFill>
          </a:ln>
        </p:spPr>
        <p:txBody>
          <a:bodyPr wrap="square" rtlCol="0">
            <a:spAutoFit/>
          </a:bodyPr>
          <a:lstStyle/>
          <a:p>
            <a:pPr>
              <a:lnSpc>
                <a:spcPct val="200000"/>
              </a:lnSpc>
            </a:pPr>
            <a:r>
              <a:rPr lang="en-US" b="1" dirty="0"/>
              <a:t>Dictionary</a:t>
            </a:r>
            <a:r>
              <a:rPr lang="en-US" dirty="0"/>
              <a:t> is a collection which is unordered, changeable and indexed. No duplicate members.</a:t>
            </a:r>
          </a:p>
          <a:p>
            <a:pPr marL="285750" indent="-285750">
              <a:lnSpc>
                <a:spcPct val="150000"/>
              </a:lnSpc>
              <a:buFont typeface="Arial" panose="020B0604020202020204" pitchFamily="34" charset="0"/>
              <a:buChar char="•"/>
            </a:pPr>
            <a:r>
              <a:rPr lang="en-US" dirty="0"/>
              <a:t>Dictionaries are written with curly brackets, and they have keys and values</a:t>
            </a:r>
          </a:p>
          <a:p>
            <a:pPr marL="285750" indent="-285750">
              <a:lnSpc>
                <a:spcPct val="150000"/>
              </a:lnSpc>
              <a:buFont typeface="Arial" panose="020B0604020202020204" pitchFamily="34" charset="0"/>
              <a:buChar char="•"/>
            </a:pPr>
            <a:r>
              <a:rPr lang="en-US" dirty="0"/>
              <a:t>You can access or update the items of a dictionary by referring to its key name, inside square brackets</a:t>
            </a:r>
          </a:p>
          <a:p>
            <a:pPr marL="285750" indent="-285750">
              <a:lnSpc>
                <a:spcPct val="150000"/>
              </a:lnSpc>
              <a:buFont typeface="Arial" panose="020B0604020202020204" pitchFamily="34" charset="0"/>
              <a:buChar char="•"/>
            </a:pPr>
            <a:r>
              <a:rPr lang="en-US" dirty="0"/>
              <a:t>You can loop through the list items by using a for loop. </a:t>
            </a:r>
          </a:p>
          <a:p>
            <a:pPr marL="285750" indent="-285750">
              <a:lnSpc>
                <a:spcPct val="150000"/>
              </a:lnSpc>
              <a:buFont typeface="Arial" panose="020B0604020202020204" pitchFamily="34" charset="0"/>
              <a:buChar char="•"/>
            </a:pPr>
            <a:r>
              <a:rPr lang="en-US" dirty="0"/>
              <a:t>Adding an item to the dictionary is done by using a new index key and assigning a value to it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err="1"/>
              <a:t>len</a:t>
            </a:r>
            <a:r>
              <a:rPr lang="en-US" dirty="0"/>
              <a:t>()</a:t>
            </a:r>
          </a:p>
          <a:p>
            <a:pPr marL="285750" indent="-285750">
              <a:lnSpc>
                <a:spcPct val="150000"/>
              </a:lnSpc>
              <a:buFont typeface="Arial" panose="020B0604020202020204" pitchFamily="34" charset="0"/>
              <a:buChar char="•"/>
            </a:pPr>
            <a:r>
              <a:rPr lang="en-US" dirty="0"/>
              <a:t>pop()</a:t>
            </a:r>
          </a:p>
          <a:p>
            <a:pPr marL="285750" indent="-285750">
              <a:lnSpc>
                <a:spcPct val="200000"/>
              </a:lnSpc>
              <a:buFont typeface="Arial" panose="020B0604020202020204" pitchFamily="34" charset="0"/>
              <a:buChar char="•"/>
            </a:pPr>
            <a:r>
              <a:rPr lang="en-US" dirty="0"/>
              <a:t>clear()</a:t>
            </a:r>
          </a:p>
          <a:p>
            <a:pPr marL="285750" indent="-285750">
              <a:lnSpc>
                <a:spcPct val="200000"/>
              </a:lnSpc>
              <a:buFont typeface="Arial" panose="020B0604020202020204" pitchFamily="34" charset="0"/>
              <a:buChar char="•"/>
            </a:pPr>
            <a:r>
              <a:rPr lang="en-US" dirty="0"/>
              <a:t>items() - Returns a list containing the a tuple for each key value pair</a:t>
            </a:r>
          </a:p>
          <a:p>
            <a:pPr marL="285750" indent="-285750">
              <a:lnSpc>
                <a:spcPct val="200000"/>
              </a:lnSpc>
              <a:buFont typeface="Arial" panose="020B0604020202020204" pitchFamily="34" charset="0"/>
              <a:buChar char="•"/>
            </a:pPr>
            <a:r>
              <a:rPr lang="en-US" dirty="0"/>
              <a:t>keys() - Returns a list containing the dictionary's keys</a:t>
            </a:r>
          </a:p>
          <a:p>
            <a:pPr marL="285750" indent="-285750">
              <a:lnSpc>
                <a:spcPct val="200000"/>
              </a:lnSpc>
              <a:buFont typeface="Arial" panose="020B0604020202020204" pitchFamily="34" charset="0"/>
              <a:buChar char="•"/>
            </a:pPr>
            <a:r>
              <a:rPr lang="en-US" dirty="0"/>
              <a:t>values() - Returns a list of all the values in the dictionary</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Dictionaries</a:t>
            </a:r>
          </a:p>
        </p:txBody>
      </p:sp>
    </p:spTree>
    <p:extLst>
      <p:ext uri="{BB962C8B-B14F-4D97-AF65-F5344CB8AC3E}">
        <p14:creationId xmlns:p14="http://schemas.microsoft.com/office/powerpoint/2010/main" val="419207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939814"/>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Python allows us to divide a large program into the basic building blocks known as function. A function can be called multiple times to provide reusability and modularity</a:t>
            </a:r>
          </a:p>
          <a:p>
            <a:r>
              <a:rPr lang="en-US" b="1" dirty="0"/>
              <a:t>Types of arguments</a:t>
            </a:r>
          </a:p>
          <a:p>
            <a:endParaRPr lang="en-US" dirty="0"/>
          </a:p>
          <a:p>
            <a:pPr marL="742950" lvl="1" indent="-285750">
              <a:buFont typeface="Arial" panose="020B0604020202020204" pitchFamily="34" charset="0"/>
              <a:buChar char="•"/>
            </a:pPr>
            <a:r>
              <a:rPr lang="en-US" dirty="0"/>
              <a:t>Required arguments</a:t>
            </a:r>
          </a:p>
          <a:p>
            <a:pPr marL="742950" lvl="1" indent="-285750">
              <a:buFont typeface="Arial" panose="020B0604020202020204" pitchFamily="34" charset="0"/>
              <a:buChar char="•"/>
            </a:pPr>
            <a:r>
              <a:rPr lang="en-US" dirty="0"/>
              <a:t>Keyword arguments</a:t>
            </a:r>
          </a:p>
          <a:p>
            <a:pPr marL="742950" lvl="1" indent="-285750">
              <a:buFont typeface="Arial" panose="020B0604020202020204" pitchFamily="34" charset="0"/>
              <a:buChar char="•"/>
            </a:pPr>
            <a:r>
              <a:rPr lang="en-US" dirty="0"/>
              <a:t>Default arguments</a:t>
            </a:r>
          </a:p>
          <a:p>
            <a:pPr marL="742950" lvl="1" indent="-285750">
              <a:buFont typeface="Arial" panose="020B0604020202020204" pitchFamily="34" charset="0"/>
              <a:buChar char="•"/>
            </a:pPr>
            <a:r>
              <a:rPr lang="en-US" dirty="0"/>
              <a:t>Variable-length arguments</a:t>
            </a:r>
          </a:p>
          <a:p>
            <a:pPr marL="285750"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In python, the variables are defined with the two types of scopes.</a:t>
            </a:r>
          </a:p>
          <a:p>
            <a:pPr marL="742950" lvl="1" indent="-285750">
              <a:buFont typeface="Arial" panose="020B0604020202020204" pitchFamily="34" charset="0"/>
              <a:buChar char="•"/>
            </a:pPr>
            <a:r>
              <a:rPr lang="en-US" dirty="0"/>
              <a:t>Global variables</a:t>
            </a:r>
          </a:p>
          <a:p>
            <a:pPr marL="742950" lvl="1" indent="-285750">
              <a:buFont typeface="Arial" panose="020B0604020202020204" pitchFamily="34" charset="0"/>
              <a:buChar char="•"/>
            </a:pPr>
            <a:r>
              <a:rPr lang="en-US" dirty="0"/>
              <a:t>Local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variable defined outside any function is known to have a global scope whereas the variable defined inside a function is known to have a local scope.</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User defined functions</a:t>
            </a:r>
          </a:p>
        </p:txBody>
      </p:sp>
    </p:spTree>
    <p:extLst>
      <p:ext uri="{BB962C8B-B14F-4D97-AF65-F5344CB8AC3E}">
        <p14:creationId xmlns:p14="http://schemas.microsoft.com/office/powerpoint/2010/main" val="17810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450851"/>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Find out the exact module you need from internet</a:t>
            </a:r>
          </a:p>
          <a:p>
            <a:pPr marL="285750" indent="-285750">
              <a:lnSpc>
                <a:spcPct val="150000"/>
              </a:lnSpc>
              <a:buFont typeface="Arial" panose="020B0604020202020204" pitchFamily="34" charset="0"/>
              <a:buChar char="•"/>
            </a:pPr>
            <a:r>
              <a:rPr lang="en-US" dirty="0"/>
              <a:t>See if it is already installed on your laptop.  By typing import</a:t>
            </a:r>
          </a:p>
          <a:p>
            <a:pPr marL="285750" indent="-285750">
              <a:lnSpc>
                <a:spcPct val="150000"/>
              </a:lnSpc>
              <a:buFont typeface="Arial" panose="020B0604020202020204" pitchFamily="34" charset="0"/>
              <a:buChar char="•"/>
            </a:pPr>
            <a:r>
              <a:rPr lang="en-US" dirty="0"/>
              <a:t>If it is not installed, install it by using the command mentioned in Anaconda at Anaconda prompt</a:t>
            </a:r>
          </a:p>
          <a:p>
            <a:pPr marL="285750" indent="-285750">
              <a:lnSpc>
                <a:spcPct val="150000"/>
              </a:lnSpc>
              <a:buFont typeface="Arial" panose="020B0604020202020204" pitchFamily="34" charset="0"/>
              <a:buChar char="•"/>
            </a:pPr>
            <a:r>
              <a:rPr lang="en-US" dirty="0"/>
              <a:t>Now we can use the module by using the import statement.  Alias is optional</a:t>
            </a:r>
          </a:p>
          <a:p>
            <a:pPr marL="285750" indent="-285750">
              <a:lnSpc>
                <a:spcPct val="150000"/>
              </a:lnSpc>
              <a:buFont typeface="Arial" panose="020B0604020202020204" pitchFamily="34" charset="0"/>
              <a:buChar char="•"/>
            </a:pPr>
            <a:r>
              <a:rPr lang="en-US" dirty="0"/>
              <a:t>You can choose to import only parts from a module, by using the import from statement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To create a module just save the code you want in a file with the file extension .</a:t>
            </a:r>
            <a:r>
              <a:rPr lang="en-US" dirty="0" err="1"/>
              <a:t>py</a:t>
            </a:r>
            <a:endParaRPr lang="en-US" dirty="0"/>
          </a:p>
          <a:p>
            <a:pPr marL="285750" indent="-285750">
              <a:lnSpc>
                <a:spcPct val="150000"/>
              </a:lnSpc>
              <a:buFont typeface="Arial" panose="020B0604020202020204" pitchFamily="34" charset="0"/>
              <a:buChar char="•"/>
            </a:pPr>
            <a:r>
              <a:rPr lang="en-US" dirty="0"/>
              <a:t>You can access the module from the same directory or from its parent folders using directory name</a:t>
            </a:r>
          </a:p>
          <a:p>
            <a:pPr marL="285750" indent="-285750">
              <a:lnSpc>
                <a:spcPct val="150000"/>
              </a:lnSpc>
              <a:buFont typeface="Arial" panose="020B0604020202020204" pitchFamily="34" charset="0"/>
              <a:buChar char="•"/>
            </a:pPr>
            <a:r>
              <a:rPr lang="en-US" dirty="0"/>
              <a:t>Packages allow to have a hierarchical structuring of the module.  Create a folder , place modules in it and access with folder. Notation. Packages help to avoid collisions between module names.</a:t>
            </a:r>
          </a:p>
          <a:p>
            <a:pPr marL="285750" indent="-285750">
              <a:lnSpc>
                <a:spcPct val="150000"/>
              </a:lnSpc>
              <a:buFont typeface="Arial" panose="020B0604020202020204" pitchFamily="34" charset="0"/>
              <a:buChar char="•"/>
            </a:pPr>
            <a:r>
              <a:rPr lang="en-US" dirty="0"/>
              <a:t>You can use modules from anywhere in laptop by using (</a:t>
            </a:r>
            <a:r>
              <a:rPr lang="en-US" dirty="0" err="1"/>
              <a:t>sys.path.append</a:t>
            </a:r>
            <a:r>
              <a:rPr lang="en-US" dirty="0"/>
              <a:t>(</a:t>
            </a:r>
            <a:r>
              <a:rPr lang="en-US" dirty="0" err="1"/>
              <a:t>r’module</a:t>
            </a:r>
            <a:r>
              <a:rPr lang="en-US" dirty="0"/>
              <a:t> path’))</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Anaconda navigator helps in administration of modules, environments etc.</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Modules</a:t>
            </a:r>
          </a:p>
        </p:txBody>
      </p:sp>
    </p:spTree>
    <p:extLst>
      <p:ext uri="{BB962C8B-B14F-4D97-AF65-F5344CB8AC3E}">
        <p14:creationId xmlns:p14="http://schemas.microsoft.com/office/powerpoint/2010/main" val="841170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554726"/>
          </a:xfrm>
          <a:prstGeom prst="rect">
            <a:avLst/>
          </a:prstGeom>
          <a:noFill/>
          <a:ln w="28575">
            <a:solidFill>
              <a:schemeClr val="tx1"/>
            </a:solidFill>
          </a:ln>
        </p:spPr>
        <p:txBody>
          <a:bodyPr wrap="square" rtlCol="0">
            <a:spAutoFit/>
          </a:bodyPr>
          <a:lstStyle/>
          <a:p>
            <a:pPr>
              <a:lnSpc>
                <a:spcPct val="200000"/>
              </a:lnSpc>
            </a:pPr>
            <a:r>
              <a:rPr lang="en-US" b="1" dirty="0"/>
              <a:t>Issues with Procedural programming</a:t>
            </a:r>
          </a:p>
          <a:p>
            <a:pPr marL="342900" indent="-342900">
              <a:lnSpc>
                <a:spcPct val="200000"/>
              </a:lnSpc>
              <a:buFont typeface="Arial" panose="020B0604020202020204" pitchFamily="34" charset="0"/>
              <a:buChar char="•"/>
            </a:pPr>
            <a:r>
              <a:rPr lang="en-US" dirty="0"/>
              <a:t>Difficulty in managing changes and in extending code</a:t>
            </a:r>
          </a:p>
          <a:p>
            <a:pPr marL="342900" indent="-342900">
              <a:lnSpc>
                <a:spcPct val="200000"/>
              </a:lnSpc>
              <a:buFont typeface="Arial" panose="020B0604020202020204" pitchFamily="34" charset="0"/>
              <a:buChar char="•"/>
            </a:pPr>
            <a:r>
              <a:rPr lang="en-US" dirty="0"/>
              <a:t>Difficulty in isolating changes</a:t>
            </a:r>
          </a:p>
          <a:p>
            <a:pPr marL="342900" indent="-342900">
              <a:lnSpc>
                <a:spcPct val="200000"/>
              </a:lnSpc>
              <a:buFont typeface="Arial" panose="020B0604020202020204" pitchFamily="34" charset="0"/>
              <a:buChar char="•"/>
            </a:pPr>
            <a:r>
              <a:rPr lang="en-US" dirty="0"/>
              <a:t>Code reuse limited to reusing functions</a:t>
            </a:r>
          </a:p>
          <a:p>
            <a:pPr marL="342900" indent="-342900">
              <a:lnSpc>
                <a:spcPct val="200000"/>
              </a:lnSpc>
              <a:buFont typeface="Arial" panose="020B0604020202020204" pitchFamily="34" charset="0"/>
              <a:buChar char="•"/>
            </a:pPr>
            <a:r>
              <a:rPr lang="en-US" dirty="0"/>
              <a:t>Difficulty in modeling real world behavior as only functions are there</a:t>
            </a:r>
          </a:p>
          <a:p>
            <a:pPr>
              <a:lnSpc>
                <a:spcPct val="200000"/>
              </a:lnSpc>
            </a:pPr>
            <a:r>
              <a:rPr lang="en-US" dirty="0"/>
              <a:t>  </a:t>
            </a:r>
          </a:p>
          <a:p>
            <a:pPr>
              <a:lnSpc>
                <a:spcPct val="200000"/>
              </a:lnSpc>
            </a:pPr>
            <a:r>
              <a:rPr lang="en-US" b="1" dirty="0"/>
              <a:t>OOPS to the rescue</a:t>
            </a:r>
          </a:p>
          <a:p>
            <a:pPr marL="285750" indent="-285750">
              <a:lnSpc>
                <a:spcPct val="200000"/>
              </a:lnSpc>
              <a:buFont typeface="Arial" panose="020B0604020202020204" pitchFamily="34" charset="0"/>
              <a:buChar char="•"/>
            </a:pPr>
            <a:r>
              <a:rPr lang="en-US" dirty="0"/>
              <a:t>Map real-world objects in software</a:t>
            </a:r>
          </a:p>
          <a:p>
            <a:pPr marL="285750" indent="-285750">
              <a:lnSpc>
                <a:spcPct val="200000"/>
              </a:lnSpc>
              <a:buFont typeface="Arial" panose="020B0604020202020204" pitchFamily="34" charset="0"/>
              <a:buChar char="•"/>
            </a:pPr>
            <a:r>
              <a:rPr lang="en-US" dirty="0"/>
              <a:t>Every object should have  state and behavior</a:t>
            </a:r>
          </a:p>
          <a:p>
            <a:pPr marL="285750" indent="-285750">
              <a:lnSpc>
                <a:spcPct val="200000"/>
              </a:lnSpc>
              <a:buFont typeface="Arial" panose="020B0604020202020204" pitchFamily="34" charset="0"/>
              <a:buChar char="•"/>
            </a:pPr>
            <a:r>
              <a:rPr lang="en-US" dirty="0"/>
              <a:t>State is represented by data members or variables.  Behavior is represented by functions</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Procedural vs OOPS programming</a:t>
            </a:r>
          </a:p>
        </p:txBody>
      </p:sp>
      <p:pic>
        <p:nvPicPr>
          <p:cNvPr id="5" name="Picture 4">
            <a:extLst>
              <a:ext uri="{FF2B5EF4-FFF2-40B4-BE49-F238E27FC236}">
                <a16:creationId xmlns:a16="http://schemas.microsoft.com/office/drawing/2014/main" id="{033DF917-0825-4F7D-B827-0CE2A2B8AC8A}"/>
              </a:ext>
            </a:extLst>
          </p:cNvPr>
          <p:cNvPicPr>
            <a:picLocks noChangeAspect="1"/>
          </p:cNvPicPr>
          <p:nvPr/>
        </p:nvPicPr>
        <p:blipFill>
          <a:blip r:embed="rId2"/>
          <a:stretch>
            <a:fillRect/>
          </a:stretch>
        </p:blipFill>
        <p:spPr>
          <a:xfrm>
            <a:off x="8188012" y="2670734"/>
            <a:ext cx="3247615" cy="32476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818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827604"/>
          </a:xfrm>
          <a:prstGeom prst="rect">
            <a:avLst/>
          </a:prstGeom>
          <a:noFill/>
          <a:ln w="28575">
            <a:solidFill>
              <a:schemeClr val="tx1"/>
            </a:solidFill>
          </a:ln>
        </p:spPr>
        <p:txBody>
          <a:bodyPr wrap="square" rtlCol="0">
            <a:spAutoFit/>
          </a:bodyPr>
          <a:lstStyle/>
          <a:p>
            <a:pPr marL="342900" indent="-342900">
              <a:lnSpc>
                <a:spcPct val="250000"/>
              </a:lnSpc>
              <a:buFont typeface="Arial" panose="020B0604020202020204" pitchFamily="34" charset="0"/>
              <a:buChar char="•"/>
            </a:pPr>
            <a:r>
              <a:rPr lang="en-US" dirty="0"/>
              <a:t>Free and Open source</a:t>
            </a:r>
          </a:p>
          <a:p>
            <a:pPr marL="342900" indent="-342900">
              <a:lnSpc>
                <a:spcPct val="250000"/>
              </a:lnSpc>
              <a:buFont typeface="Arial" panose="020B0604020202020204" pitchFamily="34" charset="0"/>
              <a:buChar char="•"/>
            </a:pPr>
            <a:r>
              <a:rPr lang="en-US" dirty="0"/>
              <a:t>Supported by large organizations</a:t>
            </a:r>
          </a:p>
          <a:p>
            <a:pPr marL="342900" indent="-342900">
              <a:lnSpc>
                <a:spcPct val="250000"/>
              </a:lnSpc>
              <a:buFont typeface="Arial" panose="020B0604020202020204" pitchFamily="34" charset="0"/>
              <a:buChar char="•"/>
            </a:pPr>
            <a:r>
              <a:rPr lang="en-US" dirty="0"/>
              <a:t>Great support communities on the internet</a:t>
            </a:r>
          </a:p>
          <a:p>
            <a:pPr marL="342900" indent="-342900">
              <a:lnSpc>
                <a:spcPct val="250000"/>
              </a:lnSpc>
              <a:buFont typeface="Arial" panose="020B0604020202020204" pitchFamily="34" charset="0"/>
              <a:buChar char="•"/>
            </a:pPr>
            <a:r>
              <a:rPr lang="en-US" dirty="0"/>
              <a:t>Great editors and environments</a:t>
            </a:r>
          </a:p>
          <a:p>
            <a:pPr marL="342900" indent="-342900">
              <a:lnSpc>
                <a:spcPct val="250000"/>
              </a:lnSpc>
              <a:buFont typeface="Arial" panose="020B0604020202020204" pitchFamily="34" charset="0"/>
              <a:buChar char="•"/>
            </a:pPr>
            <a:r>
              <a:rPr lang="en-US" dirty="0"/>
              <a:t>Easy syntax </a:t>
            </a:r>
          </a:p>
          <a:p>
            <a:pPr marL="342900" indent="-342900">
              <a:lnSpc>
                <a:spcPct val="250000"/>
              </a:lnSpc>
              <a:buFont typeface="Arial" panose="020B0604020202020204" pitchFamily="34" charset="0"/>
              <a:buChar char="•"/>
            </a:pPr>
            <a:r>
              <a:rPr lang="en-US" dirty="0"/>
              <a:t>General purpose language</a:t>
            </a:r>
          </a:p>
          <a:p>
            <a:pPr marL="342900" indent="-342900">
              <a:lnSpc>
                <a:spcPct val="250000"/>
              </a:lnSpc>
              <a:buFont typeface="Arial" panose="020B0604020202020204" pitchFamily="34" charset="0"/>
              <a:buChar char="•"/>
            </a:pPr>
            <a:r>
              <a:rPr lang="en-US" b="1" dirty="0"/>
              <a:t>Great packages in the area of Data Science</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Strengths</a:t>
            </a:r>
          </a:p>
        </p:txBody>
      </p:sp>
      <p:sp>
        <p:nvSpPr>
          <p:cNvPr id="2" name="Rectangle: Rounded Corners 1">
            <a:extLst>
              <a:ext uri="{FF2B5EF4-FFF2-40B4-BE49-F238E27FC236}">
                <a16:creationId xmlns:a16="http://schemas.microsoft.com/office/drawing/2014/main" id="{C0B566BA-C8E8-DF62-7325-FE773247F14A}"/>
              </a:ext>
            </a:extLst>
          </p:cNvPr>
          <p:cNvSpPr/>
          <p:nvPr/>
        </p:nvSpPr>
        <p:spPr>
          <a:xfrm>
            <a:off x="7935685" y="2558143"/>
            <a:ext cx="3537857" cy="2873828"/>
          </a:xfrm>
          <a:prstGeom prst="roundRect">
            <a:avLst/>
          </a:prstGeom>
          <a:noFill/>
          <a:ln w="19050">
            <a:solidFill>
              <a:schemeClr val="tx1"/>
            </a:solidFill>
          </a:ln>
        </p:spPr>
        <p:style>
          <a:lnRef idx="0">
            <a:scrgbClr r="0" g="0" b="0"/>
          </a:lnRef>
          <a:fillRef idx="0">
            <a:scrgbClr r="0" g="0" b="0"/>
          </a:fillRef>
          <a:effectRef idx="0">
            <a:scrgbClr r="0" g="0" b="0"/>
          </a:effectRef>
          <a:fontRef idx="minor">
            <a:schemeClr val="accent5"/>
          </a:fontRef>
        </p:style>
        <p:txBody>
          <a:bodyPr rtlCol="0" anchor="ctr"/>
          <a:lstStyle/>
          <a:p>
            <a:r>
              <a:rPr lang="en-IN" b="1" dirty="0"/>
              <a:t>What is it not famous for?</a:t>
            </a:r>
          </a:p>
          <a:p>
            <a:endParaRPr lang="en-IN" dirty="0"/>
          </a:p>
          <a:p>
            <a:pPr marL="285750" indent="-285750">
              <a:buFont typeface="Arial" panose="020B0604020202020204" pitchFamily="34" charset="0"/>
              <a:buChar char="•"/>
            </a:pPr>
            <a:r>
              <a:rPr lang="en-IN" dirty="0"/>
              <a:t>Mobile development</a:t>
            </a:r>
          </a:p>
          <a:p>
            <a:pPr marL="285750" indent="-285750">
              <a:buFont typeface="Arial" panose="020B0604020202020204" pitchFamily="34" charset="0"/>
              <a:buChar char="•"/>
            </a:pPr>
            <a:r>
              <a:rPr lang="en-IN" dirty="0"/>
              <a:t>Game development</a:t>
            </a:r>
          </a:p>
          <a:p>
            <a:pPr marL="285750" indent="-285750">
              <a:buFont typeface="Arial" panose="020B0604020202020204" pitchFamily="34" charset="0"/>
              <a:buChar char="•"/>
            </a:pPr>
            <a:r>
              <a:rPr lang="en-IN" dirty="0"/>
              <a:t>Embedded software etc.</a:t>
            </a:r>
          </a:p>
        </p:txBody>
      </p:sp>
    </p:spTree>
    <p:extLst>
      <p:ext uri="{BB962C8B-B14F-4D97-AF65-F5344CB8AC3E}">
        <p14:creationId xmlns:p14="http://schemas.microsoft.com/office/powerpoint/2010/main" val="385160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2308324"/>
          </a:xfrm>
          <a:prstGeom prst="rect">
            <a:avLst/>
          </a:prstGeom>
          <a:noFill/>
          <a:ln w="28575">
            <a:solidFill>
              <a:schemeClr val="tx1"/>
            </a:solidFill>
          </a:ln>
        </p:spPr>
        <p:txBody>
          <a:bodyPr wrap="square" rtlCol="0">
            <a:spAutoFit/>
          </a:bodyPr>
          <a:lstStyle/>
          <a:p>
            <a:pPr fontAlgn="base"/>
            <a:r>
              <a:rPr lang="en-US" b="1" dirty="0"/>
              <a:t>Encapsulation</a:t>
            </a:r>
          </a:p>
          <a:p>
            <a:pPr fontAlgn="base"/>
            <a:endParaRPr lang="en-US" b="1" dirty="0"/>
          </a:p>
          <a:p>
            <a:pPr fontAlgn="base"/>
            <a:r>
              <a:rPr lang="en-US" dirty="0"/>
              <a:t>Encapsulation is achieved when each object keeps its state </a:t>
            </a:r>
            <a:r>
              <a:rPr lang="en-US" b="1" dirty="0"/>
              <a:t>private</a:t>
            </a:r>
            <a:r>
              <a:rPr lang="en-US" dirty="0"/>
              <a:t>, inside a class. Other objects don’t have direct access to this state. Instead, they can only call a list of public functions — called methods.</a:t>
            </a:r>
          </a:p>
          <a:p>
            <a:pPr fontAlgn="base"/>
            <a:endParaRPr lang="en-US" dirty="0"/>
          </a:p>
          <a:p>
            <a:pPr fontAlgn="base"/>
            <a:r>
              <a:rPr lang="en-US" dirty="0"/>
              <a:t>Data hiding is to reduce the binding between different classes.  The more objects know each other, the more they will have to change when one of them changes.  It is like having a call center for an organization instead of exposing all employees in the org</a:t>
            </a:r>
            <a:r>
              <a:rPr lang="en-US" i="1" dirty="0"/>
              <a:t>.</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OOPS programming</a:t>
            </a:r>
          </a:p>
        </p:txBody>
      </p:sp>
      <p:sp>
        <p:nvSpPr>
          <p:cNvPr id="6" name="TextBox 5">
            <a:extLst>
              <a:ext uri="{FF2B5EF4-FFF2-40B4-BE49-F238E27FC236}">
                <a16:creationId xmlns:a16="http://schemas.microsoft.com/office/drawing/2014/main" id="{C4A368A0-6D33-DD46-9808-E71613F8621E}"/>
              </a:ext>
            </a:extLst>
          </p:cNvPr>
          <p:cNvSpPr txBox="1"/>
          <p:nvPr/>
        </p:nvSpPr>
        <p:spPr>
          <a:xfrm>
            <a:off x="4223657" y="3505712"/>
            <a:ext cx="7402285" cy="3139321"/>
          </a:xfrm>
          <a:prstGeom prst="rect">
            <a:avLst/>
          </a:prstGeom>
          <a:noFill/>
          <a:ln w="28575">
            <a:solidFill>
              <a:schemeClr val="tx1"/>
            </a:solidFill>
          </a:ln>
        </p:spPr>
        <p:txBody>
          <a:bodyPr wrap="square" rtlCol="0">
            <a:spAutoFit/>
          </a:bodyPr>
          <a:lstStyle/>
          <a:p>
            <a:pPr fontAlgn="base"/>
            <a:r>
              <a:rPr lang="en-US" b="1" dirty="0"/>
              <a:t>Abstraction</a:t>
            </a:r>
          </a:p>
          <a:p>
            <a:pPr fontAlgn="base"/>
            <a:endParaRPr lang="en-US" dirty="0"/>
          </a:p>
          <a:p>
            <a:pPr fontAlgn="base"/>
            <a:r>
              <a:rPr lang="en-US" dirty="0"/>
              <a:t>Applying abstraction means that each object should </a:t>
            </a:r>
            <a:r>
              <a:rPr lang="en-US" b="1" dirty="0"/>
              <a:t>only</a:t>
            </a:r>
            <a:r>
              <a:rPr lang="en-US" dirty="0"/>
              <a:t> expose a high-level mechanism for using it.</a:t>
            </a:r>
          </a:p>
          <a:p>
            <a:pPr fontAlgn="base"/>
            <a:r>
              <a:rPr lang="en-US" dirty="0"/>
              <a:t>Internal implementation details should be hidden</a:t>
            </a:r>
          </a:p>
          <a:p>
            <a:pPr fontAlgn="base"/>
            <a:endParaRPr lang="en-US" dirty="0"/>
          </a:p>
          <a:p>
            <a:pPr fontAlgn="base"/>
            <a:r>
              <a:rPr lang="en-US" dirty="0"/>
              <a:t>You interact with your phone by using only a few buttons. What’s going on under the hood?</a:t>
            </a:r>
          </a:p>
          <a:p>
            <a:pPr fontAlgn="base"/>
            <a:r>
              <a:rPr lang="en-US" dirty="0"/>
              <a:t>You don’t have to know — implementation details are hidden. You only need to know a short set of actions. Implementation changes — for example, a software update — rarely affect the abstraction you use.</a:t>
            </a:r>
          </a:p>
        </p:txBody>
      </p:sp>
      <p:pic>
        <p:nvPicPr>
          <p:cNvPr id="1026" name="Picture 2" descr="Encapsulation in Java">
            <a:extLst>
              <a:ext uri="{FF2B5EF4-FFF2-40B4-BE49-F238E27FC236}">
                <a16:creationId xmlns:a16="http://schemas.microsoft.com/office/drawing/2014/main" id="{5EB70B63-605A-420A-B6A8-A24B9044D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61" y="3790441"/>
            <a:ext cx="3598818" cy="2251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12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078313"/>
          </a:xfrm>
          <a:prstGeom prst="rect">
            <a:avLst/>
          </a:prstGeom>
          <a:noFill/>
          <a:ln w="28575">
            <a:solidFill>
              <a:schemeClr val="tx1"/>
            </a:solidFill>
          </a:ln>
        </p:spPr>
        <p:txBody>
          <a:bodyPr wrap="square" rtlCol="0">
            <a:spAutoFit/>
          </a:bodyPr>
          <a:lstStyle/>
          <a:p>
            <a:pPr marL="285750" indent="-285750" fontAlgn="base">
              <a:buFont typeface="Arial" panose="020B0604020202020204" pitchFamily="34" charset="0"/>
              <a:buChar char="•"/>
            </a:pPr>
            <a:r>
              <a:rPr lang="en-US" dirty="0"/>
              <a:t>A class is a virtual entity and can be seen as a blueprint of an object.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On the other hand, the object is the instance of a class. The process of creating an object can be called as instantiation. </a:t>
            </a:r>
          </a:p>
          <a:p>
            <a:pPr marL="285750" indent="-285750" fontAlgn="base">
              <a:buFont typeface="Arial" panose="020B0604020202020204" pitchFamily="34" charset="0"/>
              <a:buChar char="•"/>
            </a:pPr>
            <a:endParaRPr lang="en-US" dirty="0"/>
          </a:p>
          <a:p>
            <a:pPr marL="285750" indent="-285750">
              <a:buFont typeface="Arial" panose="020B0604020202020204" pitchFamily="34" charset="0"/>
              <a:buChar char="•"/>
            </a:pPr>
            <a:r>
              <a:rPr lang="en-US" dirty="0"/>
              <a:t>A constructor is a special type of method (function) which is used to initialize the instance members of the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Class variables are variables that are being shared with all instances (objects) which were created using that particular class. So when accessed a class variable from any instance, the value will be the same.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Instance variables, on the other hand, are variables which all instances keep for themselves (</a:t>
            </a:r>
            <a:r>
              <a:rPr lang="en-US" dirty="0" err="1"/>
              <a:t>i.e</a:t>
            </a:r>
            <a:r>
              <a:rPr lang="en-US" dirty="0"/>
              <a:t> a particular object owns its instance variables). So typically values of instance variables differ from instance to instance.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Class variables in python are defined just after the class definition and outside of any methods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Unlike class variables, instance variables should be defined within methods using “self”</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Just as there are instance and class variables, there are instance and class methods</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OOPS programming</a:t>
            </a:r>
          </a:p>
        </p:txBody>
      </p:sp>
    </p:spTree>
    <p:extLst>
      <p:ext uri="{BB962C8B-B14F-4D97-AF65-F5344CB8AC3E}">
        <p14:creationId xmlns:p14="http://schemas.microsoft.com/office/powerpoint/2010/main" val="1495252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4818017" cy="4524315"/>
          </a:xfrm>
          <a:prstGeom prst="rect">
            <a:avLst/>
          </a:prstGeom>
          <a:noFill/>
          <a:ln w="28575">
            <a:solidFill>
              <a:schemeClr val="tx1"/>
            </a:solidFill>
          </a:ln>
        </p:spPr>
        <p:txBody>
          <a:bodyPr wrap="square" rtlCol="0">
            <a:spAutoFit/>
          </a:bodyPr>
          <a:lstStyle/>
          <a:p>
            <a:pPr fontAlgn="base"/>
            <a:r>
              <a:rPr lang="en-US" b="1" dirty="0"/>
              <a:t>Inheritance</a:t>
            </a:r>
          </a:p>
          <a:p>
            <a:pPr fontAlgn="base"/>
            <a:endParaRPr lang="en-US" b="1" dirty="0"/>
          </a:p>
          <a:p>
            <a:pPr fontAlgn="base"/>
            <a:r>
              <a:rPr lang="en-US" dirty="0"/>
              <a:t>Objects are often very similar. They share common logic. But they’re not entirely the same. </a:t>
            </a:r>
          </a:p>
          <a:p>
            <a:pPr fontAlgn="base"/>
            <a:endParaRPr lang="en-US" dirty="0"/>
          </a:p>
          <a:p>
            <a:pPr fontAlgn="base"/>
            <a:r>
              <a:rPr lang="en-US" dirty="0"/>
              <a:t>So how do we reuse the common logic and extract the unique logic into a separate class? One way to achieve this is inheritance.</a:t>
            </a:r>
          </a:p>
          <a:p>
            <a:pPr fontAlgn="base"/>
            <a:endParaRPr lang="en-US" dirty="0"/>
          </a:p>
          <a:p>
            <a:pPr fontAlgn="base"/>
            <a:r>
              <a:rPr lang="en-US" dirty="0"/>
              <a:t>It means that you create a (child) class by deriving from another (parent) class. This way, we form a hierarchy.</a:t>
            </a:r>
          </a:p>
          <a:p>
            <a:pPr fontAlgn="base"/>
            <a:endParaRPr lang="en-US" dirty="0"/>
          </a:p>
          <a:p>
            <a:pPr fontAlgn="base"/>
            <a:r>
              <a:rPr lang="en-US" dirty="0"/>
              <a:t>The child class reuses all fields and methods of the parent class (common part) and can implement its own (unique part).</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OOPS programming</a:t>
            </a:r>
          </a:p>
        </p:txBody>
      </p:sp>
      <p:pic>
        <p:nvPicPr>
          <p:cNvPr id="1026" name="Picture 2" descr="Inheritance in Java &amp; Types of Inheritance - Simple Snippets">
            <a:extLst>
              <a:ext uri="{FF2B5EF4-FFF2-40B4-BE49-F238E27FC236}">
                <a16:creationId xmlns:a16="http://schemas.microsoft.com/office/drawing/2014/main" id="{147AE0A8-CEE7-C164-0CEC-006DC5324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86" y="1088529"/>
            <a:ext cx="6431689" cy="4211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42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30"/>
            <a:ext cx="5471161" cy="4524315"/>
          </a:xfrm>
          <a:prstGeom prst="rect">
            <a:avLst/>
          </a:prstGeom>
          <a:noFill/>
          <a:ln w="28575">
            <a:solidFill>
              <a:schemeClr val="tx1"/>
            </a:solidFill>
          </a:ln>
        </p:spPr>
        <p:txBody>
          <a:bodyPr wrap="square" rtlCol="0">
            <a:spAutoFit/>
          </a:bodyPr>
          <a:lstStyle/>
          <a:p>
            <a:pPr fontAlgn="base"/>
            <a:r>
              <a:rPr lang="en-US" b="1" dirty="0"/>
              <a:t>Polymorphism</a:t>
            </a:r>
          </a:p>
          <a:p>
            <a:pPr fontAlgn="base"/>
            <a:endParaRPr lang="en-US" b="1" dirty="0"/>
          </a:p>
          <a:p>
            <a:pPr fontAlgn="base"/>
            <a:r>
              <a:rPr lang="en-US" dirty="0"/>
              <a:t>The ability to appear in many forms. </a:t>
            </a:r>
          </a:p>
          <a:p>
            <a:pPr fontAlgn="base"/>
            <a:endParaRPr lang="en-US" dirty="0"/>
          </a:p>
          <a:p>
            <a:pPr fontAlgn="base"/>
            <a:r>
              <a:rPr lang="en-US" dirty="0"/>
              <a:t>The right class / object to be used is determined at </a:t>
            </a:r>
            <a:r>
              <a:rPr lang="en-US" b="1" dirty="0"/>
              <a:t>Runtime based on what actual object is instantiated.</a:t>
            </a:r>
          </a:p>
          <a:p>
            <a:pPr fontAlgn="base"/>
            <a:endParaRPr lang="en-US" dirty="0"/>
          </a:p>
          <a:p>
            <a:pPr fontAlgn="base"/>
            <a:r>
              <a:rPr lang="en-US" dirty="0"/>
              <a:t>Lot of Switching logic can be eliminated by using runtime polymorphism</a:t>
            </a:r>
          </a:p>
          <a:p>
            <a:pPr fontAlgn="base"/>
            <a:endParaRPr lang="en-US" dirty="0"/>
          </a:p>
          <a:p>
            <a:pPr fontAlgn="base"/>
            <a:r>
              <a:rPr lang="en-US" dirty="0"/>
              <a:t>Also, it is the ability to redefine methods for derived classes - </a:t>
            </a:r>
            <a:r>
              <a:rPr lang="en-US" b="1" dirty="0"/>
              <a:t>Overriding</a:t>
            </a:r>
          </a:p>
          <a:p>
            <a:pPr fontAlgn="base"/>
            <a:endParaRPr lang="en-US" dirty="0"/>
          </a:p>
          <a:p>
            <a:pPr fontAlgn="base"/>
            <a:r>
              <a:rPr lang="en-US" dirty="0"/>
              <a:t>Polymorphism allows for flexibility and loose coupling so that code can be extended and easily maintained over time.</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OOPS programming</a:t>
            </a:r>
          </a:p>
        </p:txBody>
      </p:sp>
      <p:pic>
        <p:nvPicPr>
          <p:cNvPr id="2" name="Picture 1">
            <a:extLst>
              <a:ext uri="{FF2B5EF4-FFF2-40B4-BE49-F238E27FC236}">
                <a16:creationId xmlns:a16="http://schemas.microsoft.com/office/drawing/2014/main" id="{7C3F2D7D-58FA-9B49-41A1-C5EB531768BE}"/>
              </a:ext>
            </a:extLst>
          </p:cNvPr>
          <p:cNvPicPr>
            <a:picLocks noChangeAspect="1"/>
          </p:cNvPicPr>
          <p:nvPr/>
        </p:nvPicPr>
        <p:blipFill>
          <a:blip r:embed="rId2"/>
          <a:stretch>
            <a:fillRect/>
          </a:stretch>
        </p:blipFill>
        <p:spPr>
          <a:xfrm>
            <a:off x="6591980" y="1731049"/>
            <a:ext cx="5191125" cy="2962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5425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450851"/>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IN" dirty="0"/>
              <a:t>The key function for working with files in Python is the open() function.  It open() function takes two parameters; filename, and mode.</a:t>
            </a:r>
          </a:p>
          <a:p>
            <a:pPr marL="285750" indent="-285750">
              <a:lnSpc>
                <a:spcPct val="150000"/>
              </a:lnSpc>
              <a:buFont typeface="Arial" panose="020B0604020202020204" pitchFamily="34" charset="0"/>
              <a:buChar char="•"/>
            </a:pPr>
            <a:r>
              <a:rPr lang="en-US" dirty="0" err="1"/>
              <a:t>file.close</a:t>
            </a:r>
            <a:r>
              <a:rPr lang="en-US" dirty="0"/>
              <a:t>()</a:t>
            </a:r>
          </a:p>
          <a:p>
            <a:pPr marL="285750" indent="-285750">
              <a:lnSpc>
                <a:spcPct val="150000"/>
              </a:lnSpc>
              <a:buFont typeface="Arial" panose="020B0604020202020204" pitchFamily="34" charset="0"/>
              <a:buChar char="•"/>
            </a:pPr>
            <a:r>
              <a:rPr lang="en-US" dirty="0" err="1"/>
              <a:t>file.read</a:t>
            </a:r>
            <a:r>
              <a:rPr lang="en-US" dirty="0"/>
              <a:t>([size])</a:t>
            </a:r>
          </a:p>
          <a:p>
            <a:pPr marL="285750" indent="-285750">
              <a:lnSpc>
                <a:spcPct val="150000"/>
              </a:lnSpc>
              <a:buFont typeface="Arial" panose="020B0604020202020204" pitchFamily="34" charset="0"/>
              <a:buChar char="•"/>
            </a:pPr>
            <a:r>
              <a:rPr lang="en-US" dirty="0" err="1"/>
              <a:t>file.readline</a:t>
            </a:r>
            <a:r>
              <a:rPr lang="en-US" dirty="0"/>
              <a:t>([size])</a:t>
            </a:r>
          </a:p>
          <a:p>
            <a:pPr marL="285750" indent="-285750">
              <a:lnSpc>
                <a:spcPct val="150000"/>
              </a:lnSpc>
              <a:buFont typeface="Arial" panose="020B0604020202020204" pitchFamily="34" charset="0"/>
              <a:buChar char="•"/>
            </a:pPr>
            <a:r>
              <a:rPr lang="en-US" dirty="0" err="1"/>
              <a:t>file.write</a:t>
            </a:r>
            <a:r>
              <a:rPr lang="en-US" dirty="0"/>
              <a:t>()</a:t>
            </a:r>
          </a:p>
          <a:p>
            <a:pPr marL="285750" indent="-285750">
              <a:lnSpc>
                <a:spcPct val="150000"/>
              </a:lnSpc>
              <a:buFont typeface="Arial" panose="020B0604020202020204" pitchFamily="34" charset="0"/>
              <a:buChar char="•"/>
            </a:pPr>
            <a:r>
              <a:rPr lang="en-US" dirty="0" err="1"/>
              <a:t>file.seek</a:t>
            </a:r>
            <a:r>
              <a:rPr lang="en-US" dirty="0"/>
              <a:t>(offset, relative position)</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There are four different methods (modes) for opening a file:</a:t>
            </a:r>
          </a:p>
          <a:p>
            <a:pPr marL="742950" lvl="1" indent="-285750">
              <a:lnSpc>
                <a:spcPct val="150000"/>
              </a:lnSpc>
              <a:buFont typeface="Arial" panose="020B0604020202020204" pitchFamily="34" charset="0"/>
              <a:buChar char="•"/>
            </a:pPr>
            <a:r>
              <a:rPr lang="en-IN" dirty="0"/>
              <a:t>"r" - Read - Default value. Opens a file for reading, error if the file does not exist</a:t>
            </a:r>
          </a:p>
          <a:p>
            <a:pPr marL="742950" lvl="1" indent="-285750">
              <a:lnSpc>
                <a:spcPct val="150000"/>
              </a:lnSpc>
              <a:buFont typeface="Arial" panose="020B0604020202020204" pitchFamily="34" charset="0"/>
              <a:buChar char="•"/>
            </a:pPr>
            <a:r>
              <a:rPr lang="en-IN" dirty="0"/>
              <a:t>"a" - Append - Opens a file for appending, creates the file if it does not exist</a:t>
            </a:r>
          </a:p>
          <a:p>
            <a:pPr marL="742950" lvl="1" indent="-285750">
              <a:lnSpc>
                <a:spcPct val="150000"/>
              </a:lnSpc>
              <a:buFont typeface="Arial" panose="020B0604020202020204" pitchFamily="34" charset="0"/>
              <a:buChar char="•"/>
            </a:pPr>
            <a:r>
              <a:rPr lang="en-IN" dirty="0"/>
              <a:t>"w" - Write - Opens a file for writing, creates the file if it does not exist</a:t>
            </a:r>
          </a:p>
          <a:p>
            <a:pPr marL="742950" lvl="1" indent="-285750">
              <a:lnSpc>
                <a:spcPct val="150000"/>
              </a:lnSpc>
              <a:buFont typeface="Arial" panose="020B0604020202020204" pitchFamily="34" charset="0"/>
              <a:buChar char="•"/>
            </a:pPr>
            <a:r>
              <a:rPr lang="en-IN" dirty="0"/>
              <a:t>"x" - Create - Creates the specified file, returns an error if the file exists</a:t>
            </a:r>
            <a:endParaRPr lang="en-US"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Text File access</a:t>
            </a:r>
          </a:p>
        </p:txBody>
      </p:sp>
    </p:spTree>
    <p:extLst>
      <p:ext uri="{BB962C8B-B14F-4D97-AF65-F5344CB8AC3E}">
        <p14:creationId xmlns:p14="http://schemas.microsoft.com/office/powerpoint/2010/main" val="1139491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40" y="1088529"/>
            <a:ext cx="5873931" cy="5078313"/>
          </a:xfrm>
          <a:prstGeom prst="rect">
            <a:avLst/>
          </a:prstGeom>
          <a:noFill/>
          <a:ln w="28575">
            <a:solidFill>
              <a:schemeClr val="tx1"/>
            </a:solidFill>
          </a:ln>
        </p:spPr>
        <p:txBody>
          <a:bodyPr wrap="square" rtlCol="0">
            <a:spAutoFit/>
          </a:bodyPr>
          <a:lstStyle/>
          <a:p>
            <a:pPr marL="285750" indent="-285750">
              <a:buFont typeface="Arial" panose="020B0604020202020204" pitchFamily="34" charset="0"/>
              <a:buChar char="•"/>
            </a:pPr>
            <a:r>
              <a:rPr lang="en-US" dirty="0"/>
              <a:t>An exception can be defined as an abnormal condition in a program resulting in the disruption in the flow of the program.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Whenever an exception occurs, the program halts the execution, and thus further code is not executed.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provides us with the way to handle Exceptions so that:</a:t>
            </a:r>
          </a:p>
          <a:p>
            <a:pPr marL="742950" lvl="1" indent="-285750">
              <a:buFont typeface="Arial" panose="020B0604020202020204" pitchFamily="34" charset="0"/>
              <a:buChar char="•"/>
            </a:pPr>
            <a:r>
              <a:rPr lang="en-US" dirty="0"/>
              <a:t>Cleanup tasks can be performed like closing connections etc.</a:t>
            </a:r>
          </a:p>
          <a:p>
            <a:pPr marL="742950" lvl="1" indent="-285750">
              <a:buFont typeface="Arial" panose="020B0604020202020204" pitchFamily="34" charset="0"/>
              <a:buChar char="•"/>
            </a:pPr>
            <a:r>
              <a:rPr lang="en-US" dirty="0"/>
              <a:t>Show user friendly messages</a:t>
            </a:r>
          </a:p>
          <a:p>
            <a:pPr marL="742950" lvl="1" indent="-285750">
              <a:buFont typeface="Arial" panose="020B0604020202020204" pitchFamily="34" charset="0"/>
              <a:buChar char="•"/>
            </a:pPr>
            <a:r>
              <a:rPr lang="en-US" dirty="0"/>
              <a:t>Just ignore the exception</a:t>
            </a:r>
          </a:p>
          <a:p>
            <a:pPr marL="285750" indent="-285750">
              <a:buFont typeface="Arial" panose="020B0604020202020204" pitchFamily="34" charset="0"/>
              <a:buChar char="•"/>
            </a:pPr>
            <a:endParaRPr lang="en-US" dirty="0"/>
          </a:p>
          <a:p>
            <a:r>
              <a:rPr lang="en-US" b="1" dirty="0"/>
              <a:t>List of exceptions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2"/>
              </a:rPr>
              <a:t>https://docs.python.org/3/library/exceptions.html</a:t>
            </a:r>
            <a:endParaRPr lang="en-US" dirty="0"/>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Exception handling</a:t>
            </a:r>
          </a:p>
        </p:txBody>
      </p:sp>
      <p:pic>
        <p:nvPicPr>
          <p:cNvPr id="5" name="Picture 4">
            <a:extLst>
              <a:ext uri="{FF2B5EF4-FFF2-40B4-BE49-F238E27FC236}">
                <a16:creationId xmlns:a16="http://schemas.microsoft.com/office/drawing/2014/main" id="{D5BD45D2-9971-369E-C5C0-3FE75B9A1ED9}"/>
              </a:ext>
            </a:extLst>
          </p:cNvPr>
          <p:cNvPicPr>
            <a:picLocks noChangeAspect="1"/>
          </p:cNvPicPr>
          <p:nvPr/>
        </p:nvPicPr>
        <p:blipFill>
          <a:blip r:embed="rId3"/>
          <a:stretch>
            <a:fillRect/>
          </a:stretch>
        </p:blipFill>
        <p:spPr>
          <a:xfrm>
            <a:off x="7007685" y="1088529"/>
            <a:ext cx="4476744" cy="5065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877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3373359"/>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IN" dirty="0"/>
              <a:t>SQLite does not require a separate server process or system to operate (serverless).</a:t>
            </a:r>
          </a:p>
          <a:p>
            <a:pPr marL="285750" indent="-285750">
              <a:lnSpc>
                <a:spcPct val="150000"/>
              </a:lnSpc>
              <a:buFont typeface="Arial" panose="020B0604020202020204" pitchFamily="34" charset="0"/>
              <a:buChar char="•"/>
            </a:pPr>
            <a:r>
              <a:rPr lang="en-IN" dirty="0"/>
              <a:t>SQLite comes with zero-configuration, which means no setup or administration needed.</a:t>
            </a:r>
          </a:p>
          <a:p>
            <a:pPr marL="285750" indent="-285750">
              <a:lnSpc>
                <a:spcPct val="150000"/>
              </a:lnSpc>
              <a:buFont typeface="Arial" panose="020B0604020202020204" pitchFamily="34" charset="0"/>
              <a:buChar char="•"/>
            </a:pPr>
            <a:r>
              <a:rPr lang="en-IN" dirty="0"/>
              <a:t>A complete SQLite database is stored in a single cross-platform disk file.</a:t>
            </a:r>
          </a:p>
          <a:p>
            <a:pPr marL="285750" indent="-285750">
              <a:lnSpc>
                <a:spcPct val="150000"/>
              </a:lnSpc>
              <a:buFont typeface="Arial" panose="020B0604020202020204" pitchFamily="34" charset="0"/>
              <a:buChar char="•"/>
            </a:pPr>
            <a:r>
              <a:rPr lang="en-IN" dirty="0"/>
              <a:t>SQLite is very small and light weight, less than 400KiB fully configured or less than 250KiB with optional features omitted.</a:t>
            </a:r>
          </a:p>
          <a:p>
            <a:pPr marL="285750" indent="-285750">
              <a:lnSpc>
                <a:spcPct val="150000"/>
              </a:lnSpc>
              <a:buFont typeface="Arial" panose="020B0604020202020204" pitchFamily="34" charset="0"/>
              <a:buChar char="•"/>
            </a:pPr>
            <a:r>
              <a:rPr lang="en-IN" dirty="0"/>
              <a:t>Install SQLite and then SQLite studio</a:t>
            </a:r>
          </a:p>
          <a:p>
            <a:pPr marL="285750" indent="-285750">
              <a:lnSpc>
                <a:spcPct val="150000"/>
              </a:lnSpc>
              <a:buFont typeface="Arial" panose="020B0604020202020204" pitchFamily="34" charset="0"/>
              <a:buChar char="•"/>
            </a:pPr>
            <a:r>
              <a:rPr lang="en-US" u="sng" dirty="0">
                <a:hlinkClick r:id="rId2"/>
              </a:rPr>
              <a:t>https://www.sqlite.org/download.html</a:t>
            </a:r>
            <a:endParaRPr lang="en-US" dirty="0"/>
          </a:p>
          <a:p>
            <a:pPr marL="285750" indent="-285750">
              <a:lnSpc>
                <a:spcPct val="150000"/>
              </a:lnSpc>
              <a:buFont typeface="Arial" panose="020B0604020202020204" pitchFamily="34" charset="0"/>
              <a:buChar char="•"/>
            </a:pPr>
            <a:r>
              <a:rPr lang="en-US" u="sng" dirty="0">
                <a:hlinkClick r:id="rId3"/>
              </a:rPr>
              <a:t>https://github.com/pawelsalawa/sqlitestudio/releases/tag/3.2.1</a:t>
            </a:r>
            <a:endParaRPr lang="en-US"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Data access</a:t>
            </a:r>
          </a:p>
        </p:txBody>
      </p:sp>
      <p:pic>
        <p:nvPicPr>
          <p:cNvPr id="5" name="Picture 4">
            <a:extLst>
              <a:ext uri="{FF2B5EF4-FFF2-40B4-BE49-F238E27FC236}">
                <a16:creationId xmlns:a16="http://schemas.microsoft.com/office/drawing/2014/main" id="{2764AB56-E784-2BF8-0462-1BF01B6B1AB8}"/>
              </a:ext>
            </a:extLst>
          </p:cNvPr>
          <p:cNvPicPr>
            <a:picLocks noChangeAspect="1"/>
          </p:cNvPicPr>
          <p:nvPr/>
        </p:nvPicPr>
        <p:blipFill>
          <a:blip r:embed="rId4"/>
          <a:stretch>
            <a:fillRect/>
          </a:stretch>
        </p:blipFill>
        <p:spPr>
          <a:xfrm>
            <a:off x="624839" y="4578682"/>
            <a:ext cx="2390504" cy="2279318"/>
          </a:xfrm>
          <a:prstGeom prst="rect">
            <a:avLst/>
          </a:prstGeom>
        </p:spPr>
      </p:pic>
      <p:pic>
        <p:nvPicPr>
          <p:cNvPr id="6" name="Picture 5">
            <a:extLst>
              <a:ext uri="{FF2B5EF4-FFF2-40B4-BE49-F238E27FC236}">
                <a16:creationId xmlns:a16="http://schemas.microsoft.com/office/drawing/2014/main" id="{C708D7C8-C92B-44E1-69F3-7DC6A2445052}"/>
              </a:ext>
            </a:extLst>
          </p:cNvPr>
          <p:cNvPicPr>
            <a:picLocks noChangeAspect="1"/>
          </p:cNvPicPr>
          <p:nvPr/>
        </p:nvPicPr>
        <p:blipFill>
          <a:blip r:embed="rId5"/>
          <a:stretch>
            <a:fillRect/>
          </a:stretch>
        </p:blipFill>
        <p:spPr>
          <a:xfrm>
            <a:off x="4527032" y="4714705"/>
            <a:ext cx="6504762" cy="1866667"/>
          </a:xfrm>
          <a:prstGeom prst="rect">
            <a:avLst/>
          </a:prstGeom>
        </p:spPr>
      </p:pic>
    </p:spTree>
    <p:extLst>
      <p:ext uri="{BB962C8B-B14F-4D97-AF65-F5344CB8AC3E}">
        <p14:creationId xmlns:p14="http://schemas.microsoft.com/office/powerpoint/2010/main" val="2578982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355312"/>
          </a:xfrm>
          <a:prstGeom prst="rect">
            <a:avLst/>
          </a:prstGeom>
          <a:noFill/>
          <a:ln w="28575">
            <a:solidFill>
              <a:schemeClr val="tx1"/>
            </a:solidFill>
          </a:ln>
        </p:spPr>
        <p:txBody>
          <a:bodyPr wrap="square" rtlCol="0">
            <a:spAutoFit/>
          </a:bodyPr>
          <a:lstStyle/>
          <a:p>
            <a:r>
              <a:rPr lang="en-IN" b="1" u="sng" dirty="0"/>
              <a:t>import sqlite3</a:t>
            </a:r>
          </a:p>
          <a:p>
            <a:endParaRPr lang="en-IN" b="1" dirty="0"/>
          </a:p>
          <a:p>
            <a:r>
              <a:rPr lang="en-IN" b="1" dirty="0"/>
              <a:t>sqlite3.connect(database)</a:t>
            </a:r>
            <a:endParaRPr lang="en-IN" dirty="0"/>
          </a:p>
          <a:p>
            <a:r>
              <a:rPr lang="en-IN" dirty="0"/>
              <a:t>This API opens a connection to the SQLite database file. You can use ":memory:" to open a database connection to a database that resides in RAM instead of on disk. If database is opened successfully, it returns a connection object.</a:t>
            </a:r>
          </a:p>
          <a:p>
            <a:endParaRPr lang="en-IN" dirty="0"/>
          </a:p>
          <a:p>
            <a:r>
              <a:rPr lang="en-IN" b="1" dirty="0"/>
              <a:t>connection.cursor()</a:t>
            </a:r>
            <a:endParaRPr lang="en-IN" dirty="0"/>
          </a:p>
          <a:p>
            <a:r>
              <a:rPr lang="en-IN" dirty="0"/>
              <a:t>This routine creates a </a:t>
            </a:r>
            <a:r>
              <a:rPr lang="en-IN" b="1" dirty="0"/>
              <a:t>cursor</a:t>
            </a:r>
            <a:r>
              <a:rPr lang="en-IN" dirty="0"/>
              <a:t> which will be used throughout of your database programming with Python. </a:t>
            </a:r>
          </a:p>
          <a:p>
            <a:endParaRPr lang="en-IN" dirty="0"/>
          </a:p>
          <a:p>
            <a:r>
              <a:rPr lang="en-IN" b="1" dirty="0"/>
              <a:t>cursor.execute(</a:t>
            </a:r>
            <a:r>
              <a:rPr lang="en-IN" b="1" dirty="0" err="1"/>
              <a:t>sql</a:t>
            </a:r>
            <a:r>
              <a:rPr lang="en-IN" b="1" dirty="0"/>
              <a:t>)</a:t>
            </a:r>
            <a:endParaRPr lang="en-IN" dirty="0"/>
          </a:p>
          <a:p>
            <a:r>
              <a:rPr lang="en-IN" dirty="0"/>
              <a:t>This routine executes an SQL statement. The SQL statement may be parameterized (</a:t>
            </a:r>
            <a:r>
              <a:rPr lang="en-IN" dirty="0" err="1"/>
              <a:t>i</a:t>
            </a:r>
            <a:r>
              <a:rPr lang="en-IN" dirty="0"/>
              <a:t>. e. placeholders instead of SQL literals). The sqlite3 module supports two kinds of placeholders: question marks and named placeholders (named style).</a:t>
            </a:r>
          </a:p>
          <a:p>
            <a:endParaRPr lang="en-IN" dirty="0"/>
          </a:p>
          <a:p>
            <a:r>
              <a:rPr lang="en-US" b="1" dirty="0"/>
              <a:t>connection.commit()</a:t>
            </a:r>
          </a:p>
          <a:p>
            <a:endParaRPr lang="en-US" b="1" dirty="0"/>
          </a:p>
          <a:p>
            <a:r>
              <a:rPr lang="en-US" b="1" dirty="0"/>
              <a:t>connection.rollback()</a:t>
            </a:r>
          </a:p>
          <a:p>
            <a:endParaRPr lang="en-US" b="1" dirty="0"/>
          </a:p>
          <a:p>
            <a:r>
              <a:rPr lang="en-US" b="1" dirty="0"/>
              <a:t>connection.close()</a:t>
            </a:r>
            <a:endParaRPr lang="en-IN"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Data access</a:t>
            </a:r>
          </a:p>
        </p:txBody>
      </p:sp>
    </p:spTree>
    <p:extLst>
      <p:ext uri="{BB962C8B-B14F-4D97-AF65-F5344CB8AC3E}">
        <p14:creationId xmlns:p14="http://schemas.microsoft.com/office/powerpoint/2010/main" val="745317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2920" y="1383182"/>
            <a:ext cx="4537710" cy="25411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5605155" y="2404262"/>
            <a:ext cx="6297285" cy="3280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502920" y="4236415"/>
            <a:ext cx="4537710" cy="2453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3">
            <a:extLst>
              <a:ext uri="{FF2B5EF4-FFF2-40B4-BE49-F238E27FC236}">
                <a16:creationId xmlns:a16="http://schemas.microsoft.com/office/drawing/2014/main" id="{CDA09939-4EA6-E908-1DE3-92713BC0C64E}"/>
              </a:ext>
            </a:extLst>
          </p:cNvPr>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Modules for Data Analysis</a:t>
            </a:r>
          </a:p>
        </p:txBody>
      </p:sp>
    </p:spTree>
    <p:extLst>
      <p:ext uri="{BB962C8B-B14F-4D97-AF65-F5344CB8AC3E}">
        <p14:creationId xmlns:p14="http://schemas.microsoft.com/office/powerpoint/2010/main" val="16111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41" y="1088529"/>
            <a:ext cx="5384074" cy="3970318"/>
          </a:xfrm>
          <a:prstGeom prst="rect">
            <a:avLst/>
          </a:prstGeom>
          <a:noFill/>
          <a:ln w="28575">
            <a:solidFill>
              <a:schemeClr val="tx1"/>
            </a:solidFill>
          </a:ln>
        </p:spPr>
        <p:txBody>
          <a:bodyPr wrap="square" rtlCol="0">
            <a:spAutoFit/>
          </a:bodyPr>
          <a:lstStyle/>
          <a:p>
            <a:r>
              <a:rPr lang="en-IN" dirty="0"/>
              <a:t>Measures of </a:t>
            </a:r>
            <a:r>
              <a:rPr lang="en-IN" b="1" dirty="0"/>
              <a:t>central tendency </a:t>
            </a:r>
            <a:r>
              <a:rPr lang="en-IN" dirty="0"/>
              <a:t>describe the centre point of a data set with a single value.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Mean is calculated using values whereas Median and quartiles are positional</a:t>
            </a:r>
          </a:p>
          <a:p>
            <a:pPr marL="285750" indent="-285750">
              <a:buFont typeface="Arial" panose="020B0604020202020204" pitchFamily="34" charset="0"/>
              <a:buChar char="•"/>
            </a:pPr>
            <a:endParaRPr lang="en-IN" dirty="0"/>
          </a:p>
          <a:p>
            <a:r>
              <a:rPr lang="en-IN" dirty="0"/>
              <a:t>Measures of </a:t>
            </a:r>
            <a:r>
              <a:rPr lang="en-IN" b="1" dirty="0"/>
              <a:t>dispersion</a:t>
            </a:r>
            <a:r>
              <a:rPr lang="en-IN" dirty="0"/>
              <a:t> describe how far individual data values have strayed </a:t>
            </a:r>
            <a:r>
              <a:rPr lang="en-US" dirty="0"/>
              <a:t>from the </a:t>
            </a:r>
            <a:r>
              <a:rPr lang="en-IN" dirty="0"/>
              <a:t>centre point </a:t>
            </a:r>
            <a:r>
              <a:rPr lang="en-US" dirty="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IN" dirty="0"/>
              <a:t>The </a:t>
            </a:r>
            <a:r>
              <a:rPr lang="en-IN" b="1" dirty="0"/>
              <a:t>variance</a:t>
            </a:r>
            <a:r>
              <a:rPr lang="en-IN" dirty="0"/>
              <a:t> is a measure of </a:t>
            </a:r>
            <a:r>
              <a:rPr lang="en-US" dirty="0"/>
              <a:t>dispersion that describes the relative distance between the </a:t>
            </a:r>
            <a:r>
              <a:rPr lang="en-IN" dirty="0"/>
              <a:t>data points in the set and the mean of the data set.   S</a:t>
            </a:r>
            <a:r>
              <a:rPr lang="en-IN" b="1" dirty="0"/>
              <a:t>tandard deviation </a:t>
            </a:r>
            <a:r>
              <a:rPr lang="en-IN" dirty="0"/>
              <a:t>is the square root of a variance.</a:t>
            </a:r>
          </a:p>
          <a:p>
            <a:pPr marL="285750" indent="-285750">
              <a:buFont typeface="Arial" panose="020B0604020202020204" pitchFamily="34" charset="0"/>
              <a:buChar char="•"/>
            </a:pPr>
            <a:endParaRPr lang="en-IN"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Elementary Statistics</a:t>
            </a:r>
          </a:p>
        </p:txBody>
      </p:sp>
      <p:pic>
        <p:nvPicPr>
          <p:cNvPr id="5" name="Picture 4">
            <a:extLst>
              <a:ext uri="{FF2B5EF4-FFF2-40B4-BE49-F238E27FC236}">
                <a16:creationId xmlns:a16="http://schemas.microsoft.com/office/drawing/2014/main" id="{77A27DEB-F59F-8C15-7335-8D9CD51BF3E1}"/>
              </a:ext>
            </a:extLst>
          </p:cNvPr>
          <p:cNvPicPr>
            <a:picLocks noChangeAspect="1"/>
          </p:cNvPicPr>
          <p:nvPr/>
        </p:nvPicPr>
        <p:blipFill>
          <a:blip r:embed="rId2"/>
          <a:stretch>
            <a:fillRect/>
          </a:stretch>
        </p:blipFill>
        <p:spPr>
          <a:xfrm>
            <a:off x="6493329" y="3702050"/>
            <a:ext cx="4849585" cy="3081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Median, Quartiles, Percentiles (video lessons, examples, solutions)">
            <a:extLst>
              <a:ext uri="{FF2B5EF4-FFF2-40B4-BE49-F238E27FC236}">
                <a16:creationId xmlns:a16="http://schemas.microsoft.com/office/drawing/2014/main" id="{92F26DAE-3848-587C-2A12-2CDFB5685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543" y="979670"/>
            <a:ext cx="4822371" cy="2553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48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035353"/>
          </a:xfrm>
          <a:prstGeom prst="rect">
            <a:avLst/>
          </a:prstGeom>
          <a:noFill/>
          <a:ln w="28575">
            <a:solidFill>
              <a:schemeClr val="tx1"/>
            </a:solidFill>
          </a:ln>
        </p:spPr>
        <p:txBody>
          <a:bodyPr wrap="square" rtlCol="0">
            <a:spAutoFit/>
          </a:bodyPr>
          <a:lstStyle/>
          <a:p>
            <a:pPr>
              <a:lnSpc>
                <a:spcPct val="150000"/>
              </a:lnSpc>
            </a:pPr>
            <a:r>
              <a:rPr lang="en-US" b="1" dirty="0"/>
              <a:t>Basics</a:t>
            </a:r>
          </a:p>
          <a:p>
            <a:pPr marL="342900" indent="-342900">
              <a:lnSpc>
                <a:spcPct val="150000"/>
              </a:lnSpc>
              <a:buFont typeface="Arial" panose="020B0604020202020204" pitchFamily="34" charset="0"/>
              <a:buChar char="•"/>
            </a:pPr>
            <a:r>
              <a:rPr lang="en-US" dirty="0"/>
              <a:t>IDEs for working with Python and their installation</a:t>
            </a:r>
          </a:p>
          <a:p>
            <a:pPr marL="342900" indent="-342900">
              <a:lnSpc>
                <a:spcPct val="150000"/>
              </a:lnSpc>
              <a:buFont typeface="Arial" panose="020B0604020202020204" pitchFamily="34" charset="0"/>
              <a:buChar char="•"/>
            </a:pPr>
            <a:r>
              <a:rPr lang="en-US" dirty="0"/>
              <a:t>Control flow constructs</a:t>
            </a:r>
          </a:p>
          <a:p>
            <a:pPr marL="342900" indent="-342900">
              <a:lnSpc>
                <a:spcPct val="150000"/>
              </a:lnSpc>
              <a:buFont typeface="Arial" panose="020B0604020202020204" pitchFamily="34" charset="0"/>
              <a:buChar char="•"/>
            </a:pPr>
            <a:r>
              <a:rPr lang="en-US" dirty="0"/>
              <a:t>Collection data types</a:t>
            </a:r>
          </a:p>
          <a:p>
            <a:pPr marL="342900" indent="-342900">
              <a:lnSpc>
                <a:spcPct val="150000"/>
              </a:lnSpc>
              <a:buFont typeface="Arial" panose="020B0604020202020204" pitchFamily="34" charset="0"/>
              <a:buChar char="•"/>
            </a:pPr>
            <a:r>
              <a:rPr lang="en-US" dirty="0"/>
              <a:t>User defined functions, Lambda functions</a:t>
            </a:r>
          </a:p>
          <a:p>
            <a:pPr marL="342900" indent="-342900">
              <a:lnSpc>
                <a:spcPct val="150000"/>
              </a:lnSpc>
              <a:buFont typeface="Arial" panose="020B0604020202020204" pitchFamily="34" charset="0"/>
              <a:buChar char="•"/>
            </a:pPr>
            <a:endParaRPr lang="en-US" dirty="0"/>
          </a:p>
          <a:p>
            <a:pPr>
              <a:lnSpc>
                <a:spcPct val="150000"/>
              </a:lnSpc>
            </a:pPr>
            <a:r>
              <a:rPr lang="en-US" b="1" dirty="0"/>
              <a:t>Intermediate level</a:t>
            </a:r>
          </a:p>
          <a:p>
            <a:pPr marL="342900" indent="-342900">
              <a:lnSpc>
                <a:spcPct val="150000"/>
              </a:lnSpc>
              <a:buFont typeface="Arial" panose="020B0604020202020204" pitchFamily="34" charset="0"/>
              <a:buChar char="•"/>
            </a:pPr>
            <a:r>
              <a:rPr lang="en-US" dirty="0"/>
              <a:t>Modules and packages</a:t>
            </a:r>
          </a:p>
          <a:p>
            <a:pPr marL="342900" indent="-342900">
              <a:lnSpc>
                <a:spcPct val="150000"/>
              </a:lnSpc>
              <a:buFont typeface="Arial" panose="020B0604020202020204" pitchFamily="34" charset="0"/>
              <a:buChar char="•"/>
            </a:pPr>
            <a:r>
              <a:rPr lang="en-US" dirty="0"/>
              <a:t>OOPS programming</a:t>
            </a:r>
          </a:p>
          <a:p>
            <a:pPr marL="342900" indent="-342900">
              <a:lnSpc>
                <a:spcPct val="150000"/>
              </a:lnSpc>
              <a:buFont typeface="Arial" panose="020B0604020202020204" pitchFamily="34" charset="0"/>
              <a:buChar char="•"/>
            </a:pPr>
            <a:r>
              <a:rPr lang="en-US" dirty="0"/>
              <a:t>File handling</a:t>
            </a:r>
          </a:p>
          <a:p>
            <a:pPr marL="342900" indent="-342900">
              <a:lnSpc>
                <a:spcPct val="150000"/>
              </a:lnSpc>
              <a:buFont typeface="Arial" panose="020B0604020202020204" pitchFamily="34" charset="0"/>
              <a:buChar char="•"/>
            </a:pPr>
            <a:r>
              <a:rPr lang="en-US" dirty="0"/>
              <a:t>Exception handling</a:t>
            </a:r>
          </a:p>
          <a:p>
            <a:pPr marL="342900" indent="-342900">
              <a:lnSpc>
                <a:spcPct val="150000"/>
              </a:lnSpc>
              <a:buFont typeface="Arial" panose="020B0604020202020204" pitchFamily="34" charset="0"/>
              <a:buChar char="•"/>
            </a:pPr>
            <a:r>
              <a:rPr lang="en-US" dirty="0"/>
              <a:t>RDBMS data access</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Course Coverage</a:t>
            </a:r>
          </a:p>
        </p:txBody>
      </p:sp>
      <p:sp>
        <p:nvSpPr>
          <p:cNvPr id="2" name="Rectangle: Rounded Corners 1">
            <a:extLst>
              <a:ext uri="{FF2B5EF4-FFF2-40B4-BE49-F238E27FC236}">
                <a16:creationId xmlns:a16="http://schemas.microsoft.com/office/drawing/2014/main" id="{C0B566BA-C8E8-DF62-7325-FE773247F14A}"/>
              </a:ext>
            </a:extLst>
          </p:cNvPr>
          <p:cNvSpPr/>
          <p:nvPr/>
        </p:nvSpPr>
        <p:spPr>
          <a:xfrm>
            <a:off x="7935685" y="2558143"/>
            <a:ext cx="3537857" cy="2873828"/>
          </a:xfrm>
          <a:prstGeom prst="roundRect">
            <a:avLst/>
          </a:prstGeom>
          <a:noFill/>
          <a:ln w="19050">
            <a:solidFill>
              <a:schemeClr val="tx1"/>
            </a:solidFill>
          </a:ln>
        </p:spPr>
        <p:style>
          <a:lnRef idx="0">
            <a:scrgbClr r="0" g="0" b="0"/>
          </a:lnRef>
          <a:fillRef idx="0">
            <a:scrgbClr r="0" g="0" b="0"/>
          </a:fillRef>
          <a:effectRef idx="0">
            <a:scrgbClr r="0" g="0" b="0"/>
          </a:effectRef>
          <a:fontRef idx="minor">
            <a:schemeClr val="accent5"/>
          </a:fontRef>
        </p:style>
        <p:txBody>
          <a:bodyPr rtlCol="0" anchor="ctr"/>
          <a:lstStyle/>
          <a:p>
            <a:r>
              <a:rPr lang="en-IN" b="1" dirty="0"/>
              <a:t>What is it not covered?</a:t>
            </a:r>
          </a:p>
          <a:p>
            <a:endParaRPr lang="en-IN" dirty="0"/>
          </a:p>
          <a:p>
            <a:pPr marL="285750" indent="-285750">
              <a:buFont typeface="Arial" panose="020B0604020202020204" pitchFamily="34" charset="0"/>
              <a:buChar char="•"/>
            </a:pPr>
            <a:r>
              <a:rPr lang="en-IN" dirty="0"/>
              <a:t>Concepts used infrequently</a:t>
            </a:r>
          </a:p>
          <a:p>
            <a:pPr marL="285750" indent="-285750">
              <a:buFont typeface="Arial" panose="020B0604020202020204" pitchFamily="34" charset="0"/>
              <a:buChar char="•"/>
            </a:pPr>
            <a:r>
              <a:rPr lang="en-IN" dirty="0"/>
              <a:t>Niche areas requiring specific knowledge</a:t>
            </a:r>
          </a:p>
        </p:txBody>
      </p:sp>
    </p:spTree>
    <p:extLst>
      <p:ext uri="{BB962C8B-B14F-4D97-AF65-F5344CB8AC3E}">
        <p14:creationId xmlns:p14="http://schemas.microsoft.com/office/powerpoint/2010/main" val="92830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801314"/>
          </a:xfrm>
          <a:prstGeom prst="rect">
            <a:avLst/>
          </a:prstGeom>
          <a:noFill/>
          <a:ln w="28575">
            <a:solidFill>
              <a:schemeClr val="tx1"/>
            </a:solidFill>
          </a:ln>
        </p:spPr>
        <p:txBody>
          <a:bodyPr wrap="square" rtlCol="0">
            <a:spAutoFit/>
          </a:bodyPr>
          <a:lstStyle/>
          <a:p>
            <a:r>
              <a:rPr lang="en-US" b="1" dirty="0"/>
              <a:t>Python exercises</a:t>
            </a:r>
          </a:p>
          <a:p>
            <a:pPr marL="285750" indent="-285750">
              <a:buFont typeface="Arial" panose="020B0604020202020204" pitchFamily="34" charset="0"/>
              <a:buChar char="•"/>
            </a:pPr>
            <a:r>
              <a:rPr lang="en-US" dirty="0"/>
              <a:t>Next slide</a:t>
            </a:r>
          </a:p>
          <a:p>
            <a:endParaRPr lang="en-US" b="1" dirty="0"/>
          </a:p>
          <a:p>
            <a:r>
              <a:rPr lang="en-US" b="1" dirty="0"/>
              <a:t>Python interview questions:</a:t>
            </a:r>
          </a:p>
          <a:p>
            <a:r>
              <a:rPr lang="en-US" dirty="0"/>
              <a:t>https://intellipaat.com/blog/interview-question/python-interview-questions/</a:t>
            </a:r>
          </a:p>
          <a:p>
            <a:endParaRPr lang="en-US" dirty="0"/>
          </a:p>
          <a:p>
            <a:r>
              <a:rPr lang="en-US" b="1" dirty="0"/>
              <a:t>Tasks – Details in next slides</a:t>
            </a:r>
          </a:p>
          <a:p>
            <a:pPr marL="285750" indent="-285750">
              <a:buFont typeface="Arial" panose="020B0604020202020204" pitchFamily="34" charset="0"/>
              <a:buChar char="•"/>
            </a:pPr>
            <a:r>
              <a:rPr lang="en-US" dirty="0"/>
              <a:t>Calculator - easy level</a:t>
            </a:r>
          </a:p>
          <a:p>
            <a:pPr marL="285750" indent="-285750">
              <a:buFont typeface="Arial" panose="020B0604020202020204" pitchFamily="34" charset="0"/>
              <a:buChar char="•"/>
            </a:pPr>
            <a:r>
              <a:rPr lang="en-US" dirty="0"/>
              <a:t>Bank case study - medium level</a:t>
            </a:r>
          </a:p>
          <a:p>
            <a:pPr marL="285750" indent="-285750">
              <a:buFont typeface="Arial" panose="020B0604020202020204" pitchFamily="34" charset="0"/>
              <a:buChar char="•"/>
            </a:pPr>
            <a:endParaRPr lang="en-US" dirty="0"/>
          </a:p>
          <a:p>
            <a:r>
              <a:rPr lang="en-US" b="1" dirty="0"/>
              <a:t>Projects related Tasks </a:t>
            </a:r>
          </a:p>
          <a:p>
            <a:pPr marL="285750" indent="-285750">
              <a:buFont typeface="Arial" panose="020B0604020202020204" pitchFamily="34" charset="0"/>
              <a:buChar char="•"/>
            </a:pPr>
            <a:r>
              <a:rPr lang="en-US" dirty="0"/>
              <a:t>pandas case study with project data following examples from titanic and other datasets - Prepare a list of interesting questions and answer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seaborn case study with project data following examples from built in datasets - Prepare a list of interesting questions and answer them</a:t>
            </a:r>
          </a:p>
          <a:p>
            <a:endParaRPr lang="en-IN"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Tasks </a:t>
            </a:r>
          </a:p>
        </p:txBody>
      </p:sp>
    </p:spTree>
    <p:extLst>
      <p:ext uri="{BB962C8B-B14F-4D97-AF65-F5344CB8AC3E}">
        <p14:creationId xmlns:p14="http://schemas.microsoft.com/office/powerpoint/2010/main" val="2269373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3693319"/>
          </a:xfrm>
          <a:prstGeom prst="rect">
            <a:avLst/>
          </a:prstGeom>
          <a:noFill/>
          <a:ln w="28575">
            <a:solidFill>
              <a:schemeClr val="tx1"/>
            </a:solidFill>
          </a:ln>
        </p:spPr>
        <p:txBody>
          <a:bodyPr wrap="square" rtlCol="0">
            <a:spAutoFit/>
          </a:bodyPr>
          <a:lstStyle/>
          <a:p>
            <a:pPr marL="342900" indent="-342900" algn="l">
              <a:lnSpc>
                <a:spcPct val="150000"/>
              </a:lnSpc>
              <a:buFont typeface="+mj-lt"/>
              <a:buAutoNum type="arabicPeriod"/>
            </a:pPr>
            <a:r>
              <a:rPr lang="en-US" i="0" dirty="0">
                <a:effectLst/>
                <a:latin typeface="-apple-system"/>
              </a:rPr>
              <a:t>Explore different options available in Spyder, </a:t>
            </a:r>
            <a:r>
              <a:rPr lang="en-US" i="0" dirty="0" err="1">
                <a:effectLst/>
                <a:latin typeface="-apple-system"/>
              </a:rPr>
              <a:t>Jupyter</a:t>
            </a:r>
            <a:r>
              <a:rPr lang="en-US" i="0" dirty="0">
                <a:effectLst/>
                <a:latin typeface="-apple-system"/>
              </a:rPr>
              <a:t> notebooks and </a:t>
            </a:r>
            <a:r>
              <a:rPr lang="en-US" i="0" dirty="0" err="1">
                <a:effectLst/>
                <a:latin typeface="-apple-system"/>
              </a:rPr>
              <a:t>Colab</a:t>
            </a:r>
            <a:endParaRPr lang="en-US" i="0" dirty="0">
              <a:effectLst/>
              <a:latin typeface="-apple-system"/>
            </a:endParaRPr>
          </a:p>
          <a:p>
            <a:pPr marL="342900" indent="-342900" algn="l">
              <a:lnSpc>
                <a:spcPct val="150000"/>
              </a:lnSpc>
              <a:buFont typeface="+mj-lt"/>
              <a:buAutoNum type="arabicPeriod"/>
            </a:pPr>
            <a:r>
              <a:rPr lang="en-US" dirty="0">
                <a:latin typeface="-apple-system"/>
              </a:rPr>
              <a:t>Go through the guidance in </a:t>
            </a:r>
            <a:r>
              <a:rPr lang="en-US" dirty="0" err="1">
                <a:latin typeface="-apple-system"/>
              </a:rPr>
              <a:t>Colab</a:t>
            </a:r>
            <a:r>
              <a:rPr lang="en-US" dirty="0">
                <a:latin typeface="-apple-system"/>
              </a:rPr>
              <a:t> home page</a:t>
            </a:r>
            <a:endParaRPr lang="en-US" i="0" dirty="0">
              <a:effectLst/>
              <a:latin typeface="-apple-system"/>
            </a:endParaRPr>
          </a:p>
          <a:p>
            <a:pPr marL="342900" indent="-342900" algn="l">
              <a:lnSpc>
                <a:spcPct val="150000"/>
              </a:lnSpc>
              <a:buFont typeface="+mj-lt"/>
              <a:buAutoNum type="arabicPeriod"/>
            </a:pPr>
            <a:r>
              <a:rPr lang="en-US" dirty="0">
                <a:latin typeface="-apple-system"/>
              </a:rPr>
              <a:t>Create a file in </a:t>
            </a:r>
            <a:r>
              <a:rPr lang="en-US" dirty="0" err="1">
                <a:latin typeface="-apple-system"/>
              </a:rPr>
              <a:t>Colab</a:t>
            </a:r>
            <a:r>
              <a:rPr lang="en-US" dirty="0">
                <a:latin typeface="-apple-system"/>
              </a:rPr>
              <a:t> and open it in </a:t>
            </a:r>
            <a:r>
              <a:rPr lang="en-US" dirty="0" err="1">
                <a:latin typeface="-apple-system"/>
              </a:rPr>
              <a:t>Jupyter</a:t>
            </a:r>
            <a:r>
              <a:rPr lang="en-US" dirty="0">
                <a:latin typeface="-apple-system"/>
              </a:rPr>
              <a:t> and Spyder</a:t>
            </a:r>
            <a:endParaRPr lang="en-US" i="0" dirty="0">
              <a:effectLst/>
              <a:latin typeface="-apple-system"/>
            </a:endParaRPr>
          </a:p>
          <a:p>
            <a:pPr marL="342900" indent="-342900" algn="l">
              <a:lnSpc>
                <a:spcPct val="150000"/>
              </a:lnSpc>
              <a:buFont typeface="+mj-lt"/>
              <a:buAutoNum type="arabicPeriod"/>
            </a:pPr>
            <a:r>
              <a:rPr lang="en-US" i="0" dirty="0">
                <a:effectLst/>
                <a:latin typeface="-apple-system"/>
              </a:rPr>
              <a:t>Find the Second Largest Number in a collection of values</a:t>
            </a:r>
          </a:p>
          <a:p>
            <a:pPr marL="342900" indent="-342900" algn="l">
              <a:lnSpc>
                <a:spcPct val="150000"/>
              </a:lnSpc>
              <a:buFont typeface="+mj-lt"/>
              <a:buAutoNum type="arabicPeriod"/>
            </a:pPr>
            <a:r>
              <a:rPr lang="en-US" i="0" dirty="0">
                <a:effectLst/>
                <a:latin typeface="-apple-system"/>
              </a:rPr>
              <a:t>Find the no of times a sub-string is repeated in a string</a:t>
            </a:r>
          </a:p>
          <a:p>
            <a:pPr marL="342900" indent="-342900" algn="l">
              <a:lnSpc>
                <a:spcPct val="150000"/>
              </a:lnSpc>
              <a:buFont typeface="+mj-lt"/>
              <a:buAutoNum type="arabicPeriod"/>
            </a:pPr>
            <a:r>
              <a:rPr lang="en-US" dirty="0">
                <a:latin typeface="-apple-system"/>
              </a:rPr>
              <a:t>Swap the case of characters in a string</a:t>
            </a:r>
          </a:p>
          <a:p>
            <a:pPr marL="342900" indent="-342900" algn="l">
              <a:lnSpc>
                <a:spcPct val="150000"/>
              </a:lnSpc>
              <a:buFont typeface="+mj-lt"/>
              <a:buAutoNum type="arabicPeriod"/>
            </a:pPr>
            <a:r>
              <a:rPr lang="en-US" i="0" dirty="0">
                <a:effectLst/>
                <a:latin typeface="-apple-system"/>
              </a:rPr>
              <a:t>Implement Selection sort for a given collection of numbers</a:t>
            </a:r>
          </a:p>
          <a:p>
            <a:pPr marL="342900" indent="-342900" algn="l">
              <a:lnSpc>
                <a:spcPct val="150000"/>
              </a:lnSpc>
              <a:buFont typeface="+mj-lt"/>
              <a:buAutoNum type="arabicPeriod"/>
            </a:pPr>
            <a:r>
              <a:rPr lang="en-US" dirty="0">
                <a:latin typeface="-apple-system"/>
              </a:rPr>
              <a:t>Add 2 numerical matrices without using </a:t>
            </a:r>
            <a:r>
              <a:rPr lang="en-US" dirty="0" err="1">
                <a:latin typeface="-apple-system"/>
              </a:rPr>
              <a:t>numpy</a:t>
            </a:r>
            <a:endParaRPr lang="en-US" dirty="0">
              <a:latin typeface="-apple-system"/>
            </a:endParaRPr>
          </a:p>
          <a:p>
            <a:endParaRPr lang="en-IN"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Exercises </a:t>
            </a:r>
          </a:p>
        </p:txBody>
      </p:sp>
    </p:spTree>
    <p:extLst>
      <p:ext uri="{BB962C8B-B14F-4D97-AF65-F5344CB8AC3E}">
        <p14:creationId xmlns:p14="http://schemas.microsoft.com/office/powerpoint/2010/main" val="2931413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632311"/>
          </a:xfrm>
          <a:prstGeom prst="rect">
            <a:avLst/>
          </a:prstGeom>
          <a:noFill/>
          <a:ln w="28575">
            <a:solidFill>
              <a:schemeClr val="tx1"/>
            </a:solidFill>
          </a:ln>
        </p:spPr>
        <p:txBody>
          <a:bodyPr wrap="square" rtlCol="0">
            <a:spAutoFit/>
          </a:bodyPr>
          <a:lstStyle/>
          <a:p>
            <a:r>
              <a:rPr lang="en-US" b="1" dirty="0"/>
              <a:t>Use OOPS to create below methods for the Calculator class</a:t>
            </a:r>
          </a:p>
          <a:p>
            <a:endParaRPr lang="en-US" dirty="0"/>
          </a:p>
          <a:p>
            <a:r>
              <a:rPr lang="en-US" dirty="0" err="1"/>
              <a:t>Calc.EnterNumber</a:t>
            </a:r>
            <a:r>
              <a:rPr lang="en-US" dirty="0"/>
              <a:t>(int)</a:t>
            </a:r>
          </a:p>
          <a:p>
            <a:r>
              <a:rPr lang="en-US" dirty="0" err="1"/>
              <a:t>Calc.Add</a:t>
            </a:r>
            <a:r>
              <a:rPr lang="en-US" dirty="0"/>
              <a:t>()</a:t>
            </a:r>
          </a:p>
          <a:p>
            <a:r>
              <a:rPr lang="en-US" dirty="0" err="1"/>
              <a:t>Calc.Subtract</a:t>
            </a:r>
            <a:r>
              <a:rPr lang="en-US" dirty="0"/>
              <a:t>()</a:t>
            </a:r>
          </a:p>
          <a:p>
            <a:r>
              <a:rPr lang="en-US" dirty="0" err="1"/>
              <a:t>Calc.Multiply</a:t>
            </a:r>
            <a:r>
              <a:rPr lang="en-US" dirty="0"/>
              <a:t>()</a:t>
            </a:r>
          </a:p>
          <a:p>
            <a:r>
              <a:rPr lang="en-US" dirty="0" err="1"/>
              <a:t>Calc.Divide</a:t>
            </a:r>
            <a:r>
              <a:rPr lang="en-US" dirty="0"/>
              <a:t>()</a:t>
            </a:r>
          </a:p>
          <a:p>
            <a:r>
              <a:rPr lang="en-US" dirty="0" err="1"/>
              <a:t>Calc.CancelAll</a:t>
            </a:r>
            <a:r>
              <a:rPr lang="en-US" dirty="0"/>
              <a:t>()</a:t>
            </a:r>
          </a:p>
          <a:p>
            <a:r>
              <a:rPr lang="en-US" dirty="0" err="1"/>
              <a:t>Calc.ShowResult</a:t>
            </a:r>
            <a:r>
              <a:rPr lang="en-US" dirty="0"/>
              <a:t>() (similar to = operator)</a:t>
            </a:r>
          </a:p>
          <a:p>
            <a:r>
              <a:rPr lang="en-US" b="1" dirty="0"/>
              <a:t>#############Sample test code</a:t>
            </a:r>
          </a:p>
          <a:p>
            <a:r>
              <a:rPr lang="en-US" dirty="0"/>
              <a:t>Calc= Calculator()</a:t>
            </a:r>
          </a:p>
          <a:p>
            <a:r>
              <a:rPr lang="en-US" dirty="0" err="1"/>
              <a:t>Calc.EnterNumber</a:t>
            </a:r>
            <a:r>
              <a:rPr lang="en-US" dirty="0"/>
              <a:t>(3) # after every </a:t>
            </a:r>
            <a:r>
              <a:rPr lang="en-US" dirty="0" err="1"/>
              <a:t>EnterNumber</a:t>
            </a:r>
            <a:r>
              <a:rPr lang="en-US" dirty="0"/>
              <a:t> call, some operation should be called</a:t>
            </a:r>
          </a:p>
          <a:p>
            <a:r>
              <a:rPr lang="en-US" dirty="0" err="1"/>
              <a:t>Calc.Add</a:t>
            </a:r>
            <a:r>
              <a:rPr lang="en-US" dirty="0"/>
              <a:t>()</a:t>
            </a:r>
          </a:p>
          <a:p>
            <a:r>
              <a:rPr lang="en-US" dirty="0" err="1"/>
              <a:t>Calc.EnterNumber</a:t>
            </a:r>
            <a:r>
              <a:rPr lang="en-US" dirty="0"/>
              <a:t>(5)</a:t>
            </a:r>
          </a:p>
          <a:p>
            <a:r>
              <a:rPr lang="en-US" dirty="0" err="1"/>
              <a:t>Calc.Subtract</a:t>
            </a:r>
            <a:r>
              <a:rPr lang="en-US" dirty="0"/>
              <a:t>()</a:t>
            </a:r>
          </a:p>
          <a:p>
            <a:r>
              <a:rPr lang="en-US" dirty="0" err="1"/>
              <a:t>Calc.EnterNumber</a:t>
            </a:r>
            <a:r>
              <a:rPr lang="en-US" dirty="0"/>
              <a:t>(2)</a:t>
            </a:r>
          </a:p>
          <a:p>
            <a:r>
              <a:rPr lang="en-US" dirty="0"/>
              <a:t># </a:t>
            </a:r>
            <a:r>
              <a:rPr lang="en-US" dirty="0" err="1"/>
              <a:t>Calc.CancelAll</a:t>
            </a:r>
            <a:r>
              <a:rPr lang="en-US" dirty="0"/>
              <a:t>()</a:t>
            </a:r>
          </a:p>
          <a:p>
            <a:r>
              <a:rPr lang="en-US" dirty="0" err="1"/>
              <a:t>Calc.ShowResult</a:t>
            </a:r>
            <a:r>
              <a:rPr lang="en-US" dirty="0"/>
              <a:t>() – should return either a number or None</a:t>
            </a:r>
          </a:p>
          <a:p>
            <a:r>
              <a:rPr lang="en-US" dirty="0"/>
              <a:t>### return value : 6 (without </a:t>
            </a:r>
            <a:r>
              <a:rPr lang="en-US" dirty="0" err="1"/>
              <a:t>cancelall</a:t>
            </a:r>
            <a:r>
              <a:rPr lang="en-US" dirty="0"/>
              <a:t>)</a:t>
            </a:r>
          </a:p>
          <a:p>
            <a:r>
              <a:rPr lang="en-US" dirty="0"/>
              <a:t>### return value : None</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Calculator operations </a:t>
            </a:r>
          </a:p>
        </p:txBody>
      </p:sp>
    </p:spTree>
    <p:extLst>
      <p:ext uri="{BB962C8B-B14F-4D97-AF65-F5344CB8AC3E}">
        <p14:creationId xmlns:p14="http://schemas.microsoft.com/office/powerpoint/2010/main" val="18855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524315"/>
          </a:xfrm>
          <a:prstGeom prst="rect">
            <a:avLst/>
          </a:prstGeom>
          <a:noFill/>
          <a:ln w="28575">
            <a:solidFill>
              <a:schemeClr val="tx1"/>
            </a:solidFill>
          </a:ln>
        </p:spPr>
        <p:txBody>
          <a:bodyPr wrap="square" rtlCol="0">
            <a:spAutoFit/>
          </a:bodyPr>
          <a:lstStyle/>
          <a:p>
            <a:r>
              <a:rPr lang="en-US" b="1" dirty="0"/>
              <a:t>Use OOPS, Data access and exception handling to create below methods for the Bank class</a:t>
            </a:r>
          </a:p>
          <a:p>
            <a:endParaRPr lang="en-US" dirty="0"/>
          </a:p>
          <a:p>
            <a:pPr marL="285750" indent="-285750">
              <a:buFont typeface="Arial" panose="020B0604020202020204" pitchFamily="34" charset="0"/>
              <a:buChar char="•"/>
            </a:pPr>
            <a:r>
              <a:rPr lang="en-US" dirty="0"/>
              <a:t>Use this schema for </a:t>
            </a:r>
            <a:r>
              <a:rPr lang="en-US" dirty="0" err="1"/>
              <a:t>BankTran</a:t>
            </a:r>
            <a:r>
              <a:rPr lang="en-US" dirty="0"/>
              <a:t> in DB – </a:t>
            </a:r>
            <a:r>
              <a:rPr lang="en-US" dirty="0" err="1"/>
              <a:t>CustId</a:t>
            </a:r>
            <a:r>
              <a:rPr lang="en-US" dirty="0"/>
              <a:t>, Name, Balance</a:t>
            </a:r>
          </a:p>
          <a:p>
            <a:pPr marL="285750" indent="-285750">
              <a:buFont typeface="Arial" panose="020B0604020202020204" pitchFamily="34" charset="0"/>
              <a:buChar char="•"/>
            </a:pPr>
            <a:r>
              <a:rPr lang="en-US" dirty="0"/>
              <a:t>Persist the data in SQLite DB – Bank, Table name - </a:t>
            </a:r>
            <a:r>
              <a:rPr lang="en-US" dirty="0" err="1"/>
              <a:t>BankTran</a:t>
            </a:r>
            <a:endParaRPr lang="en-US" dirty="0"/>
          </a:p>
          <a:p>
            <a:endParaRPr lang="en-US" dirty="0"/>
          </a:p>
          <a:p>
            <a:r>
              <a:rPr lang="en-US" b="1" dirty="0"/>
              <a:t>## Sample test code</a:t>
            </a:r>
          </a:p>
          <a:p>
            <a:endParaRPr lang="en-US" b="1" dirty="0"/>
          </a:p>
          <a:p>
            <a:r>
              <a:rPr lang="en-US" dirty="0"/>
              <a:t>bk=Bank()</a:t>
            </a:r>
          </a:p>
          <a:p>
            <a:r>
              <a:rPr lang="en-US" dirty="0" err="1"/>
              <a:t>bk.CreateAccount</a:t>
            </a:r>
            <a:r>
              <a:rPr lang="en-US" dirty="0"/>
              <a:t>(</a:t>
            </a:r>
            <a:r>
              <a:rPr lang="en-US" dirty="0" err="1"/>
              <a:t>CustId</a:t>
            </a:r>
            <a:r>
              <a:rPr lang="en-US" dirty="0"/>
              <a:t>, Name, Balance)</a:t>
            </a:r>
          </a:p>
          <a:p>
            <a:r>
              <a:rPr lang="en-US" dirty="0" err="1"/>
              <a:t>bk.WithdrawAmount</a:t>
            </a:r>
            <a:r>
              <a:rPr lang="en-US" dirty="0"/>
              <a:t>(</a:t>
            </a:r>
            <a:r>
              <a:rPr lang="en-US" dirty="0" err="1"/>
              <a:t>CustId</a:t>
            </a:r>
            <a:r>
              <a:rPr lang="en-US" dirty="0"/>
              <a:t>, Amt)</a:t>
            </a:r>
          </a:p>
          <a:p>
            <a:r>
              <a:rPr lang="en-US" dirty="0" err="1"/>
              <a:t>bk.DepositAmount</a:t>
            </a:r>
            <a:r>
              <a:rPr lang="en-US" dirty="0"/>
              <a:t>(</a:t>
            </a:r>
            <a:r>
              <a:rPr lang="en-US" dirty="0" err="1"/>
              <a:t>CustId</a:t>
            </a:r>
            <a:r>
              <a:rPr lang="en-US" dirty="0"/>
              <a:t>, Amt)</a:t>
            </a:r>
          </a:p>
          <a:p>
            <a:r>
              <a:rPr lang="en-US" dirty="0" err="1"/>
              <a:t>bk.RemoveAccount</a:t>
            </a:r>
            <a:r>
              <a:rPr lang="en-US" dirty="0"/>
              <a:t>(</a:t>
            </a:r>
            <a:r>
              <a:rPr lang="en-US" dirty="0" err="1"/>
              <a:t>CustId</a:t>
            </a:r>
            <a:r>
              <a:rPr lang="en-US" dirty="0"/>
              <a:t>)</a:t>
            </a:r>
          </a:p>
          <a:p>
            <a:r>
              <a:rPr lang="en-US" dirty="0" err="1"/>
              <a:t>bk.GetBalance</a:t>
            </a:r>
            <a:r>
              <a:rPr lang="en-US" dirty="0"/>
              <a:t>(</a:t>
            </a:r>
            <a:r>
              <a:rPr lang="en-US" dirty="0" err="1"/>
              <a:t>CustId</a:t>
            </a:r>
            <a:r>
              <a:rPr lang="en-US" dirty="0"/>
              <a:t>) # return the balance as int</a:t>
            </a:r>
          </a:p>
          <a:p>
            <a:endParaRPr lang="en-US" dirty="0"/>
          </a:p>
          <a:p>
            <a:r>
              <a:rPr lang="en-US" dirty="0"/>
              <a:t>We should be able to call these methods in any order and they have to work appropriately.  Exception handling is a must.</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Bank operations </a:t>
            </a:r>
          </a:p>
        </p:txBody>
      </p:sp>
    </p:spTree>
    <p:extLst>
      <p:ext uri="{BB962C8B-B14F-4D97-AF65-F5344CB8AC3E}">
        <p14:creationId xmlns:p14="http://schemas.microsoft.com/office/powerpoint/2010/main" val="3149379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15600" y="186967"/>
            <a:ext cx="11360800" cy="943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r>
              <a:rPr lang="en" dirty="0"/>
              <a:t>Introduction to Generative AI</a:t>
            </a:r>
            <a:endParaRPr dirty="0"/>
          </a:p>
        </p:txBody>
      </p:sp>
      <p:sp>
        <p:nvSpPr>
          <p:cNvPr id="8" name="TextBox 7">
            <a:extLst>
              <a:ext uri="{FF2B5EF4-FFF2-40B4-BE49-F238E27FC236}">
                <a16:creationId xmlns:a16="http://schemas.microsoft.com/office/drawing/2014/main" id="{0BA51BF7-2487-45A7-EB13-D7D929CBCA9A}"/>
              </a:ext>
            </a:extLst>
          </p:cNvPr>
          <p:cNvSpPr txBox="1"/>
          <p:nvPr/>
        </p:nvSpPr>
        <p:spPr>
          <a:xfrm>
            <a:off x="4110908" y="1256903"/>
            <a:ext cx="7955403"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chemeClr val="bg2">
                    <a:lumMod val="50000"/>
                  </a:schemeClr>
                </a:solidFill>
              </a:rPr>
              <a:t>Traditional AI ML:</a:t>
            </a:r>
            <a:r>
              <a:rPr lang="en-US" dirty="0">
                <a:solidFill>
                  <a:schemeClr val="bg2">
                    <a:lumMod val="50000"/>
                  </a:schemeClr>
                </a:solidFill>
              </a:rPr>
              <a:t> Primarily makes predictions using Classification and Regression based on patterns in training data</a:t>
            </a:r>
          </a:p>
          <a:p>
            <a:r>
              <a:rPr lang="en-US" b="1" dirty="0">
                <a:solidFill>
                  <a:schemeClr val="bg2">
                    <a:lumMod val="50000"/>
                  </a:schemeClr>
                </a:solidFill>
              </a:rPr>
              <a:t>Generative AI: </a:t>
            </a:r>
            <a:r>
              <a:rPr lang="en-US" dirty="0">
                <a:solidFill>
                  <a:schemeClr val="bg2">
                    <a:lumMod val="50000"/>
                  </a:schemeClr>
                </a:solidFill>
              </a:rPr>
              <a:t>Generates new data using patterns learned from training data. Used for text generation, image generation, audio generation etc.</a:t>
            </a:r>
          </a:p>
          <a:p>
            <a:endParaRPr lang="en-US" dirty="0">
              <a:solidFill>
                <a:schemeClr val="bg2">
                  <a:lumMod val="50000"/>
                </a:schemeClr>
              </a:solidFill>
            </a:endParaRPr>
          </a:p>
          <a:p>
            <a:r>
              <a:rPr lang="en-US" b="1" dirty="0">
                <a:solidFill>
                  <a:schemeClr val="bg2">
                    <a:lumMod val="50000"/>
                  </a:schemeClr>
                </a:solidFill>
              </a:rPr>
              <a:t>Traditional AI ML:</a:t>
            </a:r>
            <a:r>
              <a:rPr lang="en-US" dirty="0">
                <a:solidFill>
                  <a:schemeClr val="bg2">
                    <a:lumMod val="50000"/>
                  </a:schemeClr>
                </a:solidFill>
              </a:rPr>
              <a:t> Can work with less amount of data as well</a:t>
            </a:r>
          </a:p>
          <a:p>
            <a:r>
              <a:rPr lang="en-US" b="1" dirty="0">
                <a:solidFill>
                  <a:schemeClr val="bg2">
                    <a:lumMod val="50000"/>
                  </a:schemeClr>
                </a:solidFill>
              </a:rPr>
              <a:t>Generative AI:</a:t>
            </a:r>
            <a:r>
              <a:rPr lang="en-US" dirty="0">
                <a:solidFill>
                  <a:schemeClr val="bg2">
                    <a:lumMod val="50000"/>
                  </a:schemeClr>
                </a:solidFill>
              </a:rPr>
              <a:t> Needs a large amount of data to learn and generate new content</a:t>
            </a:r>
          </a:p>
          <a:p>
            <a:endParaRPr lang="en-US" dirty="0">
              <a:solidFill>
                <a:schemeClr val="bg2">
                  <a:lumMod val="50000"/>
                </a:schemeClr>
              </a:solidFill>
            </a:endParaRPr>
          </a:p>
          <a:p>
            <a:endParaRPr lang="en-US" dirty="0">
              <a:solidFill>
                <a:schemeClr val="bg2">
                  <a:lumMod val="50000"/>
                </a:schemeClr>
              </a:solidFill>
            </a:endParaRPr>
          </a:p>
          <a:p>
            <a:r>
              <a:rPr lang="en-US" b="1" dirty="0">
                <a:solidFill>
                  <a:schemeClr val="bg2">
                    <a:lumMod val="50000"/>
                  </a:schemeClr>
                </a:solidFill>
              </a:rPr>
              <a:t>Traditional AI ML:</a:t>
            </a:r>
            <a:r>
              <a:rPr lang="en-US" dirty="0">
                <a:solidFill>
                  <a:schemeClr val="bg2">
                    <a:lumMod val="50000"/>
                  </a:schemeClr>
                </a:solidFill>
              </a:rPr>
              <a:t> Training may or may not be computationally expensive based on data used</a:t>
            </a:r>
          </a:p>
          <a:p>
            <a:r>
              <a:rPr lang="en-US" b="1" dirty="0">
                <a:solidFill>
                  <a:schemeClr val="bg2">
                    <a:lumMod val="50000"/>
                  </a:schemeClr>
                </a:solidFill>
              </a:rPr>
              <a:t>Generative AI:</a:t>
            </a:r>
            <a:r>
              <a:rPr lang="en-US" dirty="0">
                <a:solidFill>
                  <a:schemeClr val="bg2">
                    <a:lumMod val="50000"/>
                  </a:schemeClr>
                </a:solidFill>
              </a:rPr>
              <a:t> Training generative AI models is computationally intensive</a:t>
            </a:r>
          </a:p>
          <a:p>
            <a:endParaRPr lang="en-US" dirty="0">
              <a:solidFill>
                <a:schemeClr val="bg2">
                  <a:lumMod val="50000"/>
                </a:schemeClr>
              </a:solidFill>
            </a:endParaRPr>
          </a:p>
          <a:p>
            <a:endParaRPr lang="en-US" dirty="0">
              <a:solidFill>
                <a:schemeClr val="bg2">
                  <a:lumMod val="50000"/>
                </a:schemeClr>
              </a:solidFill>
            </a:endParaRPr>
          </a:p>
          <a:p>
            <a:r>
              <a:rPr lang="en-US" b="1" dirty="0">
                <a:solidFill>
                  <a:schemeClr val="bg2">
                    <a:lumMod val="50000"/>
                  </a:schemeClr>
                </a:solidFill>
              </a:rPr>
              <a:t>Traditional AI ML:</a:t>
            </a:r>
            <a:r>
              <a:rPr lang="en-US" dirty="0">
                <a:solidFill>
                  <a:schemeClr val="bg2">
                    <a:lumMod val="50000"/>
                  </a:schemeClr>
                </a:solidFill>
              </a:rPr>
              <a:t> Predicts based only on existing data</a:t>
            </a:r>
          </a:p>
          <a:p>
            <a:r>
              <a:rPr lang="en-US" b="1" dirty="0">
                <a:solidFill>
                  <a:schemeClr val="bg2">
                    <a:lumMod val="50000"/>
                  </a:schemeClr>
                </a:solidFill>
              </a:rPr>
              <a:t>Generative AI:</a:t>
            </a:r>
            <a:r>
              <a:rPr lang="en-US" dirty="0">
                <a:solidFill>
                  <a:schemeClr val="bg2">
                    <a:lumMod val="50000"/>
                  </a:schemeClr>
                </a:solidFill>
              </a:rPr>
              <a:t> Generates new content </a:t>
            </a:r>
          </a:p>
        </p:txBody>
      </p:sp>
      <p:pic>
        <p:nvPicPr>
          <p:cNvPr id="2" name="Google Shape;75;p14">
            <a:extLst>
              <a:ext uri="{FF2B5EF4-FFF2-40B4-BE49-F238E27FC236}">
                <a16:creationId xmlns:a16="http://schemas.microsoft.com/office/drawing/2014/main" id="{670CA4D6-CFE3-3202-D59F-57380BEB404C}"/>
              </a:ext>
            </a:extLst>
          </p:cNvPr>
          <p:cNvPicPr preferRelativeResize="0"/>
          <p:nvPr/>
        </p:nvPicPr>
        <p:blipFill>
          <a:blip r:embed="rId3">
            <a:alphaModFix/>
          </a:blip>
          <a:stretch>
            <a:fillRect/>
          </a:stretch>
        </p:blipFill>
        <p:spPr>
          <a:xfrm>
            <a:off x="415601" y="1349639"/>
            <a:ext cx="3505865" cy="3625135"/>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41426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15600" y="186967"/>
            <a:ext cx="11360800" cy="943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r>
              <a:rPr lang="en"/>
              <a:t>ChatGPT use cases</a:t>
            </a:r>
            <a:endParaRPr/>
          </a:p>
        </p:txBody>
      </p:sp>
      <p:sp>
        <p:nvSpPr>
          <p:cNvPr id="81" name="Google Shape;81;p15"/>
          <p:cNvSpPr txBox="1">
            <a:spLocks noGrp="1"/>
          </p:cNvSpPr>
          <p:nvPr>
            <p:ph type="body" idx="1"/>
          </p:nvPr>
        </p:nvSpPr>
        <p:spPr>
          <a:xfrm>
            <a:off x="7560367" y="5638800"/>
            <a:ext cx="3684000" cy="7356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1600"/>
              </a:spcAft>
              <a:buNone/>
            </a:pPr>
            <a:r>
              <a:rPr lang="en" sz="1867" u="sng" dirty="0">
                <a:solidFill>
                  <a:schemeClr val="hlink"/>
                </a:solidFill>
                <a:hlinkClick r:id="rId3"/>
              </a:rPr>
              <a:t>https://research.aimultiple.com/chatgpt-use-cases/</a:t>
            </a:r>
            <a:endParaRPr sz="1867" dirty="0"/>
          </a:p>
        </p:txBody>
      </p:sp>
      <p:pic>
        <p:nvPicPr>
          <p:cNvPr id="82" name="Google Shape;82;p15"/>
          <p:cNvPicPr preferRelativeResize="0"/>
          <p:nvPr/>
        </p:nvPicPr>
        <p:blipFill>
          <a:blip r:embed="rId4">
            <a:alphaModFix/>
          </a:blip>
          <a:stretch>
            <a:fillRect/>
          </a:stretch>
        </p:blipFill>
        <p:spPr>
          <a:xfrm>
            <a:off x="7560369" y="1290101"/>
            <a:ext cx="3683867" cy="4188767"/>
          </a:xfrm>
          <a:prstGeom prst="rect">
            <a:avLst/>
          </a:prstGeom>
          <a:noFill/>
          <a:ln w="9525" cap="flat" cmpd="sng">
            <a:solidFill>
              <a:schemeClr val="dk2"/>
            </a:solidFill>
            <a:prstDash val="solid"/>
            <a:round/>
            <a:headEnd type="none" w="sm" len="sm"/>
            <a:tailEnd type="none" w="sm" len="sm"/>
          </a:ln>
        </p:spPr>
      </p:pic>
      <p:pic>
        <p:nvPicPr>
          <p:cNvPr id="83" name="Google Shape;83;p15"/>
          <p:cNvPicPr preferRelativeResize="0"/>
          <p:nvPr/>
        </p:nvPicPr>
        <p:blipFill>
          <a:blip r:embed="rId5">
            <a:alphaModFix/>
          </a:blip>
          <a:stretch>
            <a:fillRect/>
          </a:stretch>
        </p:blipFill>
        <p:spPr>
          <a:xfrm>
            <a:off x="415600" y="1290100"/>
            <a:ext cx="6076947" cy="532143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15600" y="186967"/>
            <a:ext cx="11360800" cy="943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r>
              <a:rPr lang="en"/>
              <a:t>Using ChatGPT</a:t>
            </a:r>
            <a:endParaRPr/>
          </a:p>
        </p:txBody>
      </p:sp>
      <p:sp>
        <p:nvSpPr>
          <p:cNvPr id="89" name="Google Shape;89;p16"/>
          <p:cNvSpPr txBox="1">
            <a:spLocks noGrp="1"/>
          </p:cNvSpPr>
          <p:nvPr>
            <p:ph type="body" idx="1"/>
          </p:nvPr>
        </p:nvSpPr>
        <p:spPr>
          <a:xfrm>
            <a:off x="9309667" y="2299267"/>
            <a:ext cx="2683600" cy="36180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pPr marL="0" indent="0">
              <a:buNone/>
            </a:pPr>
            <a:r>
              <a:rPr lang="en" sz="1867" u="sng" dirty="0">
                <a:solidFill>
                  <a:schemeClr val="hlink"/>
                </a:solidFill>
                <a:hlinkClick r:id="rId3"/>
              </a:rPr>
              <a:t>https://openai.com/</a:t>
            </a:r>
            <a:endParaRPr sz="1867" dirty="0"/>
          </a:p>
          <a:p>
            <a:pPr marL="0" indent="0">
              <a:spcBef>
                <a:spcPts val="1600"/>
              </a:spcBef>
              <a:buNone/>
            </a:pPr>
            <a:endParaRPr sz="1867" dirty="0"/>
          </a:p>
          <a:p>
            <a:pPr marL="0" indent="0">
              <a:spcBef>
                <a:spcPts val="1600"/>
              </a:spcBef>
              <a:buNone/>
            </a:pPr>
            <a:r>
              <a:rPr lang="en" sz="1867" dirty="0"/>
              <a:t>Sign in using validation steps </a:t>
            </a:r>
            <a:endParaRPr sz="1867" dirty="0"/>
          </a:p>
          <a:p>
            <a:pPr marL="0" indent="0">
              <a:spcBef>
                <a:spcPts val="1600"/>
              </a:spcBef>
              <a:spcAft>
                <a:spcPts val="1600"/>
              </a:spcAft>
              <a:buNone/>
            </a:pPr>
            <a:r>
              <a:rPr lang="en" sz="1867" dirty="0"/>
              <a:t>You can try from outside Cognizant network like VMs / personal laptop etc.</a:t>
            </a:r>
            <a:endParaRPr sz="1867" dirty="0"/>
          </a:p>
        </p:txBody>
      </p:sp>
      <p:pic>
        <p:nvPicPr>
          <p:cNvPr id="90" name="Google Shape;90;p16"/>
          <p:cNvPicPr preferRelativeResize="0"/>
          <p:nvPr/>
        </p:nvPicPr>
        <p:blipFill>
          <a:blip r:embed="rId4">
            <a:alphaModFix/>
          </a:blip>
          <a:stretch>
            <a:fillRect/>
          </a:stretch>
        </p:blipFill>
        <p:spPr>
          <a:xfrm>
            <a:off x="415600" y="1358000"/>
            <a:ext cx="8679901" cy="5234968"/>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15600" y="186967"/>
            <a:ext cx="11360800" cy="943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r>
              <a:rPr lang="en"/>
              <a:t>Using ChatGPT</a:t>
            </a:r>
            <a:endParaRPr/>
          </a:p>
        </p:txBody>
      </p:sp>
      <p:sp>
        <p:nvSpPr>
          <p:cNvPr id="96" name="Google Shape;96;p17"/>
          <p:cNvSpPr txBox="1">
            <a:spLocks noGrp="1"/>
          </p:cNvSpPr>
          <p:nvPr>
            <p:ph type="body" idx="1"/>
          </p:nvPr>
        </p:nvSpPr>
        <p:spPr>
          <a:xfrm>
            <a:off x="9707233" y="2299267"/>
            <a:ext cx="2286000" cy="18684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pPr marL="0" indent="0">
              <a:spcAft>
                <a:spcPts val="1600"/>
              </a:spcAft>
              <a:buNone/>
            </a:pPr>
            <a:r>
              <a:rPr lang="en" sz="1867"/>
              <a:t>You can directly work with it in the Web UI that is provided</a:t>
            </a:r>
            <a:endParaRPr sz="1867"/>
          </a:p>
        </p:txBody>
      </p:sp>
      <p:pic>
        <p:nvPicPr>
          <p:cNvPr id="97" name="Google Shape;97;p17"/>
          <p:cNvPicPr preferRelativeResize="0"/>
          <p:nvPr/>
        </p:nvPicPr>
        <p:blipFill>
          <a:blip r:embed="rId3">
            <a:alphaModFix/>
          </a:blip>
          <a:stretch>
            <a:fillRect/>
          </a:stretch>
        </p:blipFill>
        <p:spPr>
          <a:xfrm>
            <a:off x="415600" y="1333367"/>
            <a:ext cx="9167867" cy="4901768"/>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15600" y="186967"/>
            <a:ext cx="11360800" cy="943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r>
              <a:rPr lang="en"/>
              <a:t>Using ChatGPT</a:t>
            </a:r>
            <a:endParaRPr/>
          </a:p>
        </p:txBody>
      </p:sp>
      <p:sp>
        <p:nvSpPr>
          <p:cNvPr id="103" name="Google Shape;103;p18"/>
          <p:cNvSpPr txBox="1">
            <a:spLocks noGrp="1"/>
          </p:cNvSpPr>
          <p:nvPr>
            <p:ph type="body" idx="1"/>
          </p:nvPr>
        </p:nvSpPr>
        <p:spPr>
          <a:xfrm>
            <a:off x="9309667" y="2299267"/>
            <a:ext cx="2683600" cy="36972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pPr marL="0" indent="0">
              <a:buNone/>
            </a:pPr>
            <a:r>
              <a:rPr lang="en" sz="1867"/>
              <a:t>You can use its power from various applications etc. by using the OpenAI API key it provides</a:t>
            </a:r>
            <a:endParaRPr sz="1867"/>
          </a:p>
          <a:p>
            <a:pPr marL="0" indent="0">
              <a:spcBef>
                <a:spcPts val="1600"/>
              </a:spcBef>
              <a:buNone/>
            </a:pPr>
            <a:r>
              <a:rPr lang="en" sz="1867"/>
              <a:t>Use the url</a:t>
            </a:r>
            <a:endParaRPr sz="1867"/>
          </a:p>
          <a:p>
            <a:pPr marL="0" indent="0">
              <a:spcBef>
                <a:spcPts val="1600"/>
              </a:spcBef>
              <a:spcAft>
                <a:spcPts val="1600"/>
              </a:spcAft>
              <a:buNone/>
            </a:pPr>
            <a:r>
              <a:rPr lang="en" sz="1867" u="sng">
                <a:solidFill>
                  <a:srgbClr val="1155CC"/>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https://platform.openai.com/account/api-keys </a:t>
            </a:r>
            <a:endParaRPr sz="1867"/>
          </a:p>
        </p:txBody>
      </p:sp>
      <p:pic>
        <p:nvPicPr>
          <p:cNvPr id="104" name="Google Shape;104;p18"/>
          <p:cNvPicPr preferRelativeResize="0"/>
          <p:nvPr/>
        </p:nvPicPr>
        <p:blipFill>
          <a:blip r:embed="rId4">
            <a:alphaModFix/>
          </a:blip>
          <a:stretch>
            <a:fillRect/>
          </a:stretch>
        </p:blipFill>
        <p:spPr>
          <a:xfrm>
            <a:off x="415601" y="1333367"/>
            <a:ext cx="8690868" cy="5196368"/>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415600" y="186967"/>
            <a:ext cx="11360800" cy="943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r>
              <a:rPr lang="en"/>
              <a:t>Generative AI - Different ways of using it</a:t>
            </a:r>
            <a:endParaRPr/>
          </a:p>
        </p:txBody>
      </p:sp>
      <p:sp>
        <p:nvSpPr>
          <p:cNvPr id="143" name="Google Shape;143;p24"/>
          <p:cNvSpPr txBox="1">
            <a:spLocks noGrp="1"/>
          </p:cNvSpPr>
          <p:nvPr>
            <p:ph type="body" idx="1"/>
          </p:nvPr>
        </p:nvSpPr>
        <p:spPr>
          <a:xfrm>
            <a:off x="415600" y="1305333"/>
            <a:ext cx="11360800" cy="4159296"/>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Autofit/>
          </a:bodyPr>
          <a:lstStyle/>
          <a:p>
            <a:pPr indent="-423323">
              <a:buSzPts val="1400"/>
              <a:buAutoNum type="arabicPeriod"/>
            </a:pPr>
            <a:r>
              <a:rPr lang="en" sz="1867" dirty="0"/>
              <a:t>At the most basic level </a:t>
            </a:r>
            <a:r>
              <a:rPr lang="en" sz="1867" b="1" dirty="0"/>
              <a:t>anyone can log into ChatGPT, Bard </a:t>
            </a:r>
            <a:r>
              <a:rPr lang="en" sz="1867" dirty="0"/>
              <a:t>etc. and get answers to their questions - Like the way students and others are using it</a:t>
            </a:r>
          </a:p>
          <a:p>
            <a:pPr indent="-423323">
              <a:buSzPts val="1400"/>
              <a:buAutoNum type="arabicPeriod"/>
            </a:pPr>
            <a:endParaRPr lang="en" sz="1867" dirty="0"/>
          </a:p>
          <a:p>
            <a:pPr indent="-423323">
              <a:buSzPts val="1400"/>
              <a:buAutoNum type="arabicPeriod"/>
            </a:pPr>
            <a:r>
              <a:rPr lang="en" sz="1867" b="1" dirty="0"/>
              <a:t>Prompt engineering </a:t>
            </a:r>
            <a:r>
              <a:rPr lang="en" sz="1867" dirty="0"/>
              <a:t>helps us get the right and precise response from Generative AI tools</a:t>
            </a:r>
            <a:endParaRPr lang="en" sz="1867" b="1" dirty="0"/>
          </a:p>
          <a:p>
            <a:pPr indent="-423323">
              <a:buSzPts val="1400"/>
              <a:buAutoNum type="arabicPeriod"/>
            </a:pPr>
            <a:endParaRPr lang="en" sz="1867" dirty="0"/>
          </a:p>
          <a:p>
            <a:pPr indent="-423323">
              <a:buSzPts val="1400"/>
              <a:buAutoNum type="arabicPeriod"/>
            </a:pPr>
            <a:r>
              <a:rPr lang="en" sz="1867" dirty="0"/>
              <a:t>Programmers can make their work happen faster and in a better way by by using </a:t>
            </a:r>
            <a:r>
              <a:rPr lang="en" sz="1867" b="1" dirty="0"/>
              <a:t>code generation tools </a:t>
            </a:r>
            <a:r>
              <a:rPr lang="en" sz="1867" dirty="0"/>
              <a:t>like Github Copilot, Amazon Code Whisperer etc.  </a:t>
            </a:r>
          </a:p>
          <a:p>
            <a:pPr indent="-423323">
              <a:buSzPts val="1400"/>
              <a:buAutoNum type="arabicPeriod"/>
            </a:pPr>
            <a:endParaRPr lang="en" sz="1867" dirty="0"/>
          </a:p>
          <a:p>
            <a:pPr indent="-423323">
              <a:buSzPts val="1400"/>
              <a:buAutoNum type="arabicPeriod"/>
            </a:pPr>
            <a:r>
              <a:rPr lang="en" sz="1867" dirty="0"/>
              <a:t>Experts in the Data Science field use Generative AI to </a:t>
            </a:r>
            <a:r>
              <a:rPr lang="en" sz="1867" b="1" dirty="0"/>
              <a:t>extend the capabilities of the AI / ML </a:t>
            </a:r>
            <a:r>
              <a:rPr lang="en" sz="1867" dirty="0"/>
              <a:t>solutions by customizing the Generative AI capabilities to their use cases</a:t>
            </a:r>
          </a:p>
          <a:p>
            <a:pPr indent="-423323">
              <a:buSzPts val="1400"/>
              <a:buAutoNum type="arabicPeriod"/>
            </a:pPr>
            <a:endParaRPr lang="en" sz="1867" dirty="0"/>
          </a:p>
          <a:p>
            <a:pPr indent="-423323">
              <a:buSzPts val="1400"/>
              <a:buAutoNum type="arabicPeriod"/>
            </a:pPr>
            <a:r>
              <a:rPr lang="en" sz="1867" dirty="0"/>
              <a:t>The U</a:t>
            </a:r>
            <a:r>
              <a:rPr lang="en-IN" sz="1867" dirty="0"/>
              <a:t>s</a:t>
            </a:r>
            <a:r>
              <a:rPr lang="en" sz="1867" dirty="0"/>
              <a:t>e cases are specifc to the domain.  So </a:t>
            </a:r>
            <a:r>
              <a:rPr lang="en" sz="1867" b="1" dirty="0"/>
              <a:t>domain knowledge </a:t>
            </a:r>
            <a:r>
              <a:rPr lang="en" sz="1867" dirty="0"/>
              <a:t>need to combined with the Generative AI tools and technologies</a:t>
            </a:r>
            <a:endParaRPr sz="1867" dirty="0"/>
          </a:p>
          <a:p>
            <a:pPr marL="0" indent="0">
              <a:spcBef>
                <a:spcPts val="1600"/>
              </a:spcBef>
              <a:buNone/>
            </a:pPr>
            <a:endParaRPr sz="1867" dirty="0"/>
          </a:p>
          <a:p>
            <a:pPr marL="0" indent="0">
              <a:spcBef>
                <a:spcPts val="1600"/>
              </a:spcBef>
              <a:spcAft>
                <a:spcPts val="1600"/>
              </a:spcAft>
              <a:buNone/>
            </a:pPr>
            <a:endParaRPr sz="186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035353"/>
          </a:xfrm>
          <a:prstGeom prst="rect">
            <a:avLst/>
          </a:prstGeom>
          <a:noFill/>
          <a:ln w="28575">
            <a:solidFill>
              <a:schemeClr val="tx1"/>
            </a:solidFill>
          </a:ln>
        </p:spPr>
        <p:txBody>
          <a:bodyPr wrap="square" rtlCol="0">
            <a:spAutoFit/>
          </a:bodyPr>
          <a:lstStyle/>
          <a:p>
            <a:pPr>
              <a:lnSpc>
                <a:spcPct val="150000"/>
              </a:lnSpc>
            </a:pPr>
            <a:r>
              <a:rPr lang="en-US" b="1" dirty="0"/>
              <a:t>Miscellaneous topics</a:t>
            </a:r>
          </a:p>
          <a:p>
            <a:pPr marL="342900" indent="-342900">
              <a:lnSpc>
                <a:spcPct val="150000"/>
              </a:lnSpc>
              <a:buFont typeface="Arial" panose="020B0604020202020204" pitchFamily="34" charset="0"/>
              <a:buChar char="•"/>
            </a:pPr>
            <a:r>
              <a:rPr lang="en-US" dirty="0"/>
              <a:t>Working with </a:t>
            </a:r>
            <a:r>
              <a:rPr lang="en-US" dirty="0" err="1"/>
              <a:t>RegEx</a:t>
            </a:r>
            <a:r>
              <a:rPr lang="en-US" dirty="0"/>
              <a:t>, JSON</a:t>
            </a:r>
          </a:p>
          <a:p>
            <a:pPr marL="342900" indent="-342900">
              <a:lnSpc>
                <a:spcPct val="150000"/>
              </a:lnSpc>
              <a:buFont typeface="Arial" panose="020B0604020202020204" pitchFamily="34" charset="0"/>
              <a:buChar char="•"/>
            </a:pPr>
            <a:r>
              <a:rPr lang="en-US" dirty="0"/>
              <a:t>List comprehension, Iterators</a:t>
            </a:r>
          </a:p>
          <a:p>
            <a:pPr marL="342900" indent="-342900">
              <a:lnSpc>
                <a:spcPct val="150000"/>
              </a:lnSpc>
              <a:buFont typeface="Arial" panose="020B0604020202020204" pitchFamily="34" charset="0"/>
              <a:buChar char="•"/>
            </a:pPr>
            <a:r>
              <a:rPr lang="en-US" dirty="0"/>
              <a:t>Other important Python modules – sys, </a:t>
            </a:r>
            <a:r>
              <a:rPr lang="en-US" dirty="0" err="1"/>
              <a:t>os</a:t>
            </a:r>
            <a:r>
              <a:rPr lang="en-US" dirty="0"/>
              <a:t> etc.</a:t>
            </a:r>
          </a:p>
          <a:p>
            <a:pPr>
              <a:lnSpc>
                <a:spcPct val="150000"/>
              </a:lnSpc>
            </a:pPr>
            <a:endParaRPr lang="en-US" b="1" dirty="0"/>
          </a:p>
          <a:p>
            <a:pPr>
              <a:lnSpc>
                <a:spcPct val="150000"/>
              </a:lnSpc>
            </a:pPr>
            <a:r>
              <a:rPr lang="en-US" b="1" dirty="0"/>
              <a:t>Data analysis</a:t>
            </a:r>
          </a:p>
          <a:p>
            <a:pPr marL="342900" indent="-342900">
              <a:lnSpc>
                <a:spcPct val="150000"/>
              </a:lnSpc>
              <a:buFont typeface="Arial" panose="020B0604020202020204" pitchFamily="34" charset="0"/>
              <a:buChar char="•"/>
            </a:pPr>
            <a:r>
              <a:rPr lang="en-US" dirty="0"/>
              <a:t>Introduction to </a:t>
            </a:r>
            <a:r>
              <a:rPr lang="en-US" dirty="0" err="1"/>
              <a:t>Numpy</a:t>
            </a:r>
            <a:endParaRPr lang="en-US" dirty="0"/>
          </a:p>
          <a:p>
            <a:pPr marL="342900" indent="-342900">
              <a:lnSpc>
                <a:spcPct val="150000"/>
              </a:lnSpc>
              <a:buFont typeface="Arial" panose="020B0604020202020204" pitchFamily="34" charset="0"/>
              <a:buChar char="•"/>
            </a:pPr>
            <a:r>
              <a:rPr lang="en-US" dirty="0"/>
              <a:t>Pandas for data analysis</a:t>
            </a:r>
          </a:p>
          <a:p>
            <a:pPr marL="342900" indent="-342900">
              <a:lnSpc>
                <a:spcPct val="150000"/>
              </a:lnSpc>
              <a:buFont typeface="Arial" panose="020B0604020202020204" pitchFamily="34" charset="0"/>
              <a:buChar char="•"/>
            </a:pPr>
            <a:r>
              <a:rPr lang="en-US" dirty="0"/>
              <a:t>Seaborn for Visualization</a:t>
            </a:r>
          </a:p>
          <a:p>
            <a:pPr marL="342900" indent="-342900">
              <a:lnSpc>
                <a:spcPct val="150000"/>
              </a:lnSpc>
              <a:buFont typeface="Arial" panose="020B0604020202020204" pitchFamily="34" charset="0"/>
              <a:buChar char="•"/>
            </a:pPr>
            <a:r>
              <a:rPr lang="en-US" dirty="0"/>
              <a:t>Generative AI Intro</a:t>
            </a:r>
          </a:p>
          <a:p>
            <a:pPr>
              <a:lnSpc>
                <a:spcPct val="150000"/>
              </a:lnSpc>
            </a:pPr>
            <a:endParaRPr lang="en-US" dirty="0"/>
          </a:p>
          <a:p>
            <a:pPr>
              <a:lnSpc>
                <a:spcPct val="150000"/>
              </a:lnSpc>
            </a:pPr>
            <a:r>
              <a:rPr lang="en-US" b="1" dirty="0"/>
              <a:t>Tasks / Case studies</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Course Coverage</a:t>
            </a:r>
          </a:p>
        </p:txBody>
      </p:sp>
      <p:sp>
        <p:nvSpPr>
          <p:cNvPr id="2" name="Rectangle: Rounded Corners 1">
            <a:extLst>
              <a:ext uri="{FF2B5EF4-FFF2-40B4-BE49-F238E27FC236}">
                <a16:creationId xmlns:a16="http://schemas.microsoft.com/office/drawing/2014/main" id="{C0B566BA-C8E8-DF62-7325-FE773247F14A}"/>
              </a:ext>
            </a:extLst>
          </p:cNvPr>
          <p:cNvSpPr/>
          <p:nvPr/>
        </p:nvSpPr>
        <p:spPr>
          <a:xfrm>
            <a:off x="7935685" y="2558143"/>
            <a:ext cx="3537857" cy="2873828"/>
          </a:xfrm>
          <a:prstGeom prst="roundRect">
            <a:avLst/>
          </a:prstGeom>
          <a:noFill/>
          <a:ln w="19050">
            <a:solidFill>
              <a:schemeClr val="tx1"/>
            </a:solidFill>
          </a:ln>
        </p:spPr>
        <p:style>
          <a:lnRef idx="0">
            <a:scrgbClr r="0" g="0" b="0"/>
          </a:lnRef>
          <a:fillRef idx="0">
            <a:scrgbClr r="0" g="0" b="0"/>
          </a:fillRef>
          <a:effectRef idx="0">
            <a:scrgbClr r="0" g="0" b="0"/>
          </a:effectRef>
          <a:fontRef idx="minor">
            <a:schemeClr val="accent5"/>
          </a:fontRef>
        </p:style>
        <p:txBody>
          <a:bodyPr rtlCol="0" anchor="ctr"/>
          <a:lstStyle/>
          <a:p>
            <a:r>
              <a:rPr lang="en-IN" b="1" dirty="0"/>
              <a:t>What is shared with you?</a:t>
            </a:r>
          </a:p>
          <a:p>
            <a:endParaRPr lang="en-IN" dirty="0"/>
          </a:p>
          <a:p>
            <a:pPr marL="285750" indent="-285750">
              <a:buFont typeface="Arial" panose="020B0604020202020204" pitchFamily="34" charset="0"/>
              <a:buChar char="•"/>
            </a:pPr>
            <a:r>
              <a:rPr lang="en-IN" dirty="0"/>
              <a:t>This ppt</a:t>
            </a:r>
          </a:p>
          <a:p>
            <a:pPr marL="285750" indent="-285750">
              <a:buFont typeface="Arial" panose="020B0604020202020204" pitchFamily="34" charset="0"/>
              <a:buChar char="•"/>
            </a:pPr>
            <a:r>
              <a:rPr lang="en-IN" dirty="0"/>
              <a:t>Google </a:t>
            </a:r>
            <a:r>
              <a:rPr lang="en-IN" dirty="0" err="1"/>
              <a:t>Colab</a:t>
            </a:r>
            <a:r>
              <a:rPr lang="en-IN" dirty="0"/>
              <a:t> notebooks with code and concepts (same as in this ppt)</a:t>
            </a:r>
          </a:p>
          <a:p>
            <a:pPr marL="285750" indent="-285750">
              <a:buFont typeface="Arial" panose="020B0604020202020204" pitchFamily="34" charset="0"/>
              <a:buChar char="•"/>
            </a:pPr>
            <a:r>
              <a:rPr lang="en-IN" dirty="0"/>
              <a:t>Links for Extended reading / practice</a:t>
            </a:r>
          </a:p>
        </p:txBody>
      </p:sp>
    </p:spTree>
    <p:extLst>
      <p:ext uri="{BB962C8B-B14F-4D97-AF65-F5344CB8AC3E}">
        <p14:creationId xmlns:p14="http://schemas.microsoft.com/office/powerpoint/2010/main" val="1278503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p:spPr>
        <p:style>
          <a:lnRef idx="2">
            <a:schemeClr val="accent1"/>
          </a:lnRef>
          <a:fillRef idx="1">
            <a:schemeClr val="lt1"/>
          </a:fillRef>
          <a:effectRef idx="0">
            <a:schemeClr val="accent1"/>
          </a:effectRef>
          <a:fontRef idx="minor">
            <a:schemeClr val="dk1"/>
          </a:fontRef>
        </p:style>
        <p:txBody>
          <a:bodyPr/>
          <a:lstStyle/>
          <a:p>
            <a:pPr algn="ctr"/>
            <a:r>
              <a:rPr lang="en-US" b="1" dirty="0"/>
              <a:t>Thank You</a:t>
            </a:r>
          </a:p>
        </p:txBody>
      </p:sp>
    </p:spTree>
    <p:extLst>
      <p:ext uri="{BB962C8B-B14F-4D97-AF65-F5344CB8AC3E}">
        <p14:creationId xmlns:p14="http://schemas.microsoft.com/office/powerpoint/2010/main" val="39834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95448" y="1088529"/>
            <a:ext cx="11001103" cy="2862322"/>
          </a:xfrm>
          <a:prstGeom prst="rect">
            <a:avLst/>
          </a:prstGeom>
          <a:noFill/>
          <a:ln w="28575">
            <a:solidFill>
              <a:schemeClr val="tx1"/>
            </a:solidFill>
          </a:ln>
        </p:spPr>
        <p:txBody>
          <a:bodyPr wrap="square" rtlCol="0">
            <a:spAutoFit/>
          </a:bodyPr>
          <a:lstStyle/>
          <a:p>
            <a:r>
              <a:rPr lang="en-US" b="1" dirty="0"/>
              <a:t>1. Anaconda scientific distribution: - </a:t>
            </a:r>
            <a:r>
              <a:rPr lang="en-US" dirty="0"/>
              <a:t>Anaconda 2022.05</a:t>
            </a:r>
          </a:p>
          <a:p>
            <a:r>
              <a:rPr lang="en-US" u="sng">
                <a:hlinkClick r:id="rId2"/>
              </a:rPr>
              <a:t>https://www.anaconda.com/download</a:t>
            </a:r>
            <a:endParaRPr lang="en-US" u="sng"/>
          </a:p>
          <a:p>
            <a:endParaRPr lang="en-US" dirty="0"/>
          </a:p>
          <a:p>
            <a:pPr marL="285750" indent="-285750">
              <a:buFont typeface="Arial" panose="020B0604020202020204" pitchFamily="34" charset="0"/>
              <a:buChar char="•"/>
            </a:pPr>
            <a:r>
              <a:rPr lang="en-US" dirty="0"/>
              <a:t>All important and essential python packages and 2 important IDEs are installed</a:t>
            </a:r>
          </a:p>
          <a:p>
            <a:pPr marL="742950" lvl="1" indent="-285750">
              <a:buFont typeface="Arial" panose="020B0604020202020204" pitchFamily="34" charset="0"/>
              <a:buChar char="•"/>
            </a:pPr>
            <a:r>
              <a:rPr lang="en-US" dirty="0"/>
              <a:t>Spyder -  big projects</a:t>
            </a:r>
          </a:p>
          <a:p>
            <a:pPr marL="742950" lvl="1" indent="-285750">
              <a:buFont typeface="Arial" panose="020B0604020202020204" pitchFamily="34" charset="0"/>
              <a:buChar char="•"/>
            </a:pPr>
            <a:r>
              <a:rPr lang="en-US" dirty="0" err="1"/>
              <a:t>Jupyter</a:t>
            </a:r>
            <a:r>
              <a:rPr lang="en-US" dirty="0"/>
              <a:t> notebook – interactive code with images, output </a:t>
            </a:r>
            <a:r>
              <a:rPr lang="en-US" dirty="0" err="1"/>
              <a:t>etc</a:t>
            </a:r>
            <a:endParaRPr lang="en-US" dirty="0"/>
          </a:p>
          <a:p>
            <a:pPr marL="742950" lvl="1" indent="-285750">
              <a:buFont typeface="Arial" panose="020B0604020202020204" pitchFamily="34" charset="0"/>
              <a:buChar char="•"/>
            </a:pPr>
            <a:r>
              <a:rPr lang="en-US" dirty="0"/>
              <a:t>python &lt;filename.py&gt; (at Anaconda command prompt)</a:t>
            </a:r>
          </a:p>
          <a:p>
            <a:pPr marL="285750" indent="-285750">
              <a:buFont typeface="Arial" panose="020B0604020202020204" pitchFamily="34" charset="0"/>
              <a:buChar char="•"/>
            </a:pPr>
            <a:r>
              <a:rPr lang="en-US" dirty="0"/>
              <a:t>Anaconda prompt – to install more packages – </a:t>
            </a:r>
            <a:r>
              <a:rPr lang="en-US" dirty="0" err="1"/>
              <a:t>conda</a:t>
            </a:r>
            <a:r>
              <a:rPr lang="en-US" dirty="0"/>
              <a:t> install &lt;package name&gt;</a:t>
            </a:r>
          </a:p>
          <a:p>
            <a:pPr marL="285750" indent="-285750">
              <a:buFont typeface="Arial" panose="020B0604020202020204" pitchFamily="34" charset="0"/>
              <a:buChar char="•"/>
            </a:pPr>
            <a:endParaRPr lang="en-US" dirty="0"/>
          </a:p>
          <a:p>
            <a:r>
              <a:rPr lang="en-US" dirty="0"/>
              <a:t>2. </a:t>
            </a:r>
            <a:r>
              <a:rPr lang="en-US" b="1" dirty="0"/>
              <a:t>Or use Google </a:t>
            </a:r>
            <a:r>
              <a:rPr lang="en-US" b="1" dirty="0" err="1"/>
              <a:t>Colab</a:t>
            </a:r>
            <a:r>
              <a:rPr lang="en-US" b="1" dirty="0"/>
              <a:t> using your google account</a:t>
            </a:r>
            <a:r>
              <a:rPr lang="en-US" dirty="0"/>
              <a:t> - </a:t>
            </a:r>
            <a:r>
              <a:rPr lang="en-US" dirty="0">
                <a:hlinkClick r:id="rId3"/>
              </a:rPr>
              <a:t>https://colab.research.google.com</a:t>
            </a: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Installation</a:t>
            </a:r>
          </a:p>
        </p:txBody>
      </p:sp>
      <p:sp>
        <p:nvSpPr>
          <p:cNvPr id="5" name="TextBox 4">
            <a:extLst>
              <a:ext uri="{FF2B5EF4-FFF2-40B4-BE49-F238E27FC236}">
                <a16:creationId xmlns:a16="http://schemas.microsoft.com/office/drawing/2014/main" id="{7C585716-20A3-1627-579C-A2C9B86DCE10}"/>
              </a:ext>
            </a:extLst>
          </p:cNvPr>
          <p:cNvSpPr txBox="1"/>
          <p:nvPr/>
        </p:nvSpPr>
        <p:spPr>
          <a:xfrm>
            <a:off x="624838" y="4092737"/>
            <a:ext cx="11001103" cy="2031325"/>
          </a:xfrm>
          <a:prstGeom prst="rect">
            <a:avLst/>
          </a:prstGeom>
          <a:noFill/>
          <a:ln w="28575">
            <a:solidFill>
              <a:schemeClr val="tx1"/>
            </a:solidFill>
          </a:ln>
        </p:spPr>
        <p:txBody>
          <a:bodyPr wrap="square" rtlCol="0">
            <a:spAutoFit/>
          </a:bodyPr>
          <a:lstStyle/>
          <a:p>
            <a:r>
              <a:rPr lang="en-US" b="1" dirty="0"/>
              <a:t>Creating a virtual environment to isolate our code, package versions </a:t>
            </a:r>
            <a:r>
              <a:rPr lang="en-US" b="1" dirty="0" err="1"/>
              <a:t>etc</a:t>
            </a:r>
            <a:r>
              <a:rPr lang="en-US" b="1" dirty="0"/>
              <a:t> </a:t>
            </a:r>
            <a:r>
              <a:rPr lang="en-US" dirty="0"/>
              <a:t>(folder and env names can be changed)</a:t>
            </a:r>
          </a:p>
          <a:p>
            <a:r>
              <a:rPr lang="en-US" dirty="0"/>
              <a:t>D:\&gt;mkdir </a:t>
            </a:r>
            <a:r>
              <a:rPr lang="en-US" b="1" dirty="0" err="1"/>
              <a:t>pvirtenv</a:t>
            </a:r>
            <a:r>
              <a:rPr lang="en-US" dirty="0"/>
              <a:t>  (any name)</a:t>
            </a:r>
          </a:p>
          <a:p>
            <a:r>
              <a:rPr lang="en-US" dirty="0"/>
              <a:t>D:\&gt;cd </a:t>
            </a:r>
            <a:r>
              <a:rPr lang="en-US" dirty="0" err="1"/>
              <a:t>pvirtenv</a:t>
            </a:r>
            <a:endParaRPr lang="en-US" dirty="0"/>
          </a:p>
          <a:p>
            <a:r>
              <a:rPr lang="en-US" dirty="0"/>
              <a:t>D:\pvirtenv&gt;python -m </a:t>
            </a:r>
            <a:r>
              <a:rPr lang="en-US" dirty="0" err="1"/>
              <a:t>venv</a:t>
            </a:r>
            <a:r>
              <a:rPr lang="en-US" dirty="0"/>
              <a:t> </a:t>
            </a:r>
            <a:r>
              <a:rPr lang="en-US" b="1" dirty="0" err="1"/>
              <a:t>pve</a:t>
            </a:r>
            <a:r>
              <a:rPr lang="en-US" dirty="0"/>
              <a:t> (any name)</a:t>
            </a:r>
          </a:p>
          <a:p>
            <a:r>
              <a:rPr lang="en-US" dirty="0"/>
              <a:t>D:\pvirtenv&gt;cd </a:t>
            </a:r>
            <a:r>
              <a:rPr lang="en-US" dirty="0" err="1"/>
              <a:t>pve</a:t>
            </a:r>
            <a:r>
              <a:rPr lang="en-US" dirty="0"/>
              <a:t>/scripts</a:t>
            </a:r>
          </a:p>
          <a:p>
            <a:r>
              <a:rPr lang="en-US" dirty="0"/>
              <a:t>D:\pvirtenv\pve\Scripts&gt;activate</a:t>
            </a:r>
          </a:p>
          <a:p>
            <a:r>
              <a:rPr lang="en-US" dirty="0"/>
              <a:t>(</a:t>
            </a:r>
            <a:r>
              <a:rPr lang="en-US" dirty="0" err="1"/>
              <a:t>pve</a:t>
            </a:r>
            <a:r>
              <a:rPr lang="en-US" dirty="0"/>
              <a:t>) D:\pvirtenv\pve\Scripts&gt;</a:t>
            </a:r>
          </a:p>
        </p:txBody>
      </p:sp>
    </p:spTree>
    <p:extLst>
      <p:ext uri="{BB962C8B-B14F-4D97-AF65-F5344CB8AC3E}">
        <p14:creationId xmlns:p14="http://schemas.microsoft.com/office/powerpoint/2010/main" val="207981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355312"/>
          </a:xfrm>
          <a:prstGeom prst="rect">
            <a:avLst/>
          </a:prstGeom>
          <a:noFill/>
          <a:ln w="28575">
            <a:solidFill>
              <a:schemeClr val="tx1"/>
            </a:solidFill>
          </a:ln>
        </p:spPr>
        <p:txBody>
          <a:bodyPr wrap="square" rtlCol="0">
            <a:spAutoFit/>
          </a:bodyPr>
          <a:lstStyle/>
          <a:p>
            <a:pPr marL="285750" indent="-285750">
              <a:buFont typeface="Arial" panose="020B0604020202020204" pitchFamily="34" charset="0"/>
              <a:buChar char="•"/>
            </a:pPr>
            <a:r>
              <a:rPr lang="en-US" dirty="0"/>
              <a:t>A Dutch programmer named Guido van Rossum implemented Python in 1991. He named it after the television show Monty Python's Flying Circus. Many Python examples and tutorials include jokes from the show.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is a freely available general purpose language.  Its applications are vast and varied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is easy to learn and use. It is developer-friendly and high level programming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is an interpreted language i.e. interpreter executes the code line by line at a time. This makes debugging easy and thus suitable for beginners.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is a type inferred language and smart enough to set appropriate variable types without our declaration.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apply multiple assignments in two ways either by assigning a single value to multiple variables or assigning multiple values to multiple variables.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x=y=z=50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err="1"/>
              <a:t>a,b,c</a:t>
            </a:r>
            <a:r>
              <a:rPr lang="en-US" dirty="0"/>
              <a:t>=5,10,15 </a:t>
            </a:r>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Intro</a:t>
            </a:r>
          </a:p>
        </p:txBody>
      </p:sp>
    </p:spTree>
    <p:extLst>
      <p:ext uri="{BB962C8B-B14F-4D97-AF65-F5344CB8AC3E}">
        <p14:creationId xmlns:p14="http://schemas.microsoft.com/office/powerpoint/2010/main" val="46032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355312"/>
          </a:xfrm>
          <a:prstGeom prst="rect">
            <a:avLst/>
          </a:prstGeom>
          <a:noFill/>
          <a:ln w="28575">
            <a:solidFill>
              <a:schemeClr val="tx1"/>
            </a:solidFill>
          </a:ln>
        </p:spPr>
        <p:txBody>
          <a:bodyPr wrap="square" rtlCol="0">
            <a:spAutoFit/>
          </a:bodyPr>
          <a:lstStyle/>
          <a:p>
            <a:pPr marL="285750" indent="-285750">
              <a:lnSpc>
                <a:spcPct val="200000"/>
              </a:lnSpc>
              <a:buFont typeface="Arial" panose="020B0604020202020204" pitchFamily="34" charset="0"/>
              <a:buChar char="•"/>
            </a:pPr>
            <a:r>
              <a:rPr lang="en-US" b="1" dirty="0"/>
              <a:t>Basic data types in Python:</a:t>
            </a:r>
          </a:p>
          <a:p>
            <a:pPr marL="742950" lvl="1" indent="-285750">
              <a:buFont typeface="Arial" panose="020B0604020202020204" pitchFamily="34" charset="0"/>
              <a:buChar char="•"/>
            </a:pPr>
            <a:r>
              <a:rPr lang="en-US" dirty="0"/>
              <a:t>Int</a:t>
            </a:r>
          </a:p>
          <a:p>
            <a:pPr marL="742950" lvl="1" indent="-285750">
              <a:buFont typeface="Arial" panose="020B0604020202020204" pitchFamily="34" charset="0"/>
              <a:buChar char="•"/>
            </a:pPr>
            <a:r>
              <a:rPr lang="en-US" dirty="0"/>
              <a:t>Float - Decimal</a:t>
            </a:r>
          </a:p>
          <a:p>
            <a:pPr marL="742950" lvl="1" indent="-285750">
              <a:buFont typeface="Arial" panose="020B0604020202020204" pitchFamily="34" charset="0"/>
              <a:buChar char="•"/>
            </a:pPr>
            <a:r>
              <a:rPr lang="en-US" dirty="0"/>
              <a:t>Boolean – True / False</a:t>
            </a:r>
          </a:p>
          <a:p>
            <a:pPr marL="742950" lvl="1" indent="-285750">
              <a:buFont typeface="Arial" panose="020B0604020202020204" pitchFamily="34" charset="0"/>
              <a:buChar char="•"/>
            </a:pPr>
            <a:r>
              <a:rPr lang="en-US" dirty="0"/>
              <a:t>String  -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String in python are surrounded by either single quotation marks, or double quotation marks</a:t>
            </a:r>
          </a:p>
          <a:p>
            <a:pPr marL="285750" indent="-285750">
              <a:buFont typeface="Arial" panose="020B0604020202020204" pitchFamily="34" charset="0"/>
              <a:buChar char="•"/>
            </a:pPr>
            <a:r>
              <a:rPr lang="en-US" dirty="0"/>
              <a:t>String is an array of characters accessed using indices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Implicit Type conversion – </a:t>
            </a:r>
            <a:r>
              <a:rPr lang="en-US" dirty="0"/>
              <a:t>where Python is clear on what it should do</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Type casting</a:t>
            </a:r>
            <a:r>
              <a:rPr lang="en-US" dirty="0"/>
              <a:t> – converting one data type into another explicitly</a:t>
            </a:r>
          </a:p>
          <a:p>
            <a:pPr marL="742950" lvl="1" indent="-285750">
              <a:buFont typeface="Arial" panose="020B0604020202020204" pitchFamily="34" charset="0"/>
              <a:buChar char="•"/>
            </a:pPr>
            <a:r>
              <a:rPr lang="en-US" dirty="0"/>
              <a:t>int()</a:t>
            </a:r>
          </a:p>
          <a:p>
            <a:pPr marL="742950" lvl="1" indent="-285750">
              <a:buFont typeface="Arial" panose="020B0604020202020204" pitchFamily="34" charset="0"/>
              <a:buChar char="•"/>
            </a:pPr>
            <a:r>
              <a:rPr lang="en-US" dirty="0"/>
              <a:t>float()</a:t>
            </a:r>
          </a:p>
          <a:p>
            <a:pPr marL="742950" lvl="1" indent="-285750">
              <a:buFont typeface="Arial" panose="020B0604020202020204" pitchFamily="34" charset="0"/>
              <a:buChar char="•"/>
            </a:pPr>
            <a:r>
              <a:rPr lang="en-US" dirty="0"/>
              <a:t>str()</a:t>
            </a:r>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Intro</a:t>
            </a:r>
          </a:p>
        </p:txBody>
      </p:sp>
      <p:pic>
        <p:nvPicPr>
          <p:cNvPr id="5" name="Picture 4">
            <a:extLst>
              <a:ext uri="{FF2B5EF4-FFF2-40B4-BE49-F238E27FC236}">
                <a16:creationId xmlns:a16="http://schemas.microsoft.com/office/drawing/2014/main" id="{1A20E26A-5450-4EE4-761D-1D7E1ADF456D}"/>
              </a:ext>
            </a:extLst>
          </p:cNvPr>
          <p:cNvPicPr>
            <a:picLocks noChangeAspect="1"/>
          </p:cNvPicPr>
          <p:nvPr/>
        </p:nvPicPr>
        <p:blipFill>
          <a:blip r:embed="rId2"/>
          <a:stretch>
            <a:fillRect/>
          </a:stretch>
        </p:blipFill>
        <p:spPr>
          <a:xfrm>
            <a:off x="8033658" y="3710804"/>
            <a:ext cx="2886075" cy="1095375"/>
          </a:xfrm>
          <a:prstGeom prst="rect">
            <a:avLst/>
          </a:prstGeom>
        </p:spPr>
      </p:pic>
    </p:spTree>
    <p:extLst>
      <p:ext uri="{BB962C8B-B14F-4D97-AF65-F5344CB8AC3E}">
        <p14:creationId xmlns:p14="http://schemas.microsoft.com/office/powerpoint/2010/main" val="280168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450851"/>
          </a:xfrm>
          <a:prstGeom prst="rect">
            <a:avLst/>
          </a:prstGeom>
          <a:noFill/>
          <a:ln w="28575">
            <a:solidFill>
              <a:schemeClr val="tx1"/>
            </a:solidFill>
          </a:ln>
        </p:spPr>
        <p:txBody>
          <a:bodyPr wrap="square" rtlCol="0">
            <a:spAutoFit/>
          </a:bodyPr>
          <a:lstStyle/>
          <a:p>
            <a:r>
              <a:rPr lang="en-US" b="1" dirty="0"/>
              <a:t>String functions:</a:t>
            </a:r>
          </a:p>
          <a:p>
            <a:pPr marL="742950" lvl="1" indent="-285750">
              <a:buFont typeface="Arial" panose="020B0604020202020204" pitchFamily="34" charset="0"/>
              <a:buChar char="•"/>
            </a:pPr>
            <a:r>
              <a:rPr lang="en-US" dirty="0"/>
              <a:t>strip() – remove whitespaces</a:t>
            </a:r>
          </a:p>
          <a:p>
            <a:pPr marL="742950" lvl="1" indent="-285750">
              <a:buFont typeface="Arial" panose="020B0604020202020204" pitchFamily="34" charset="0"/>
              <a:buChar char="•"/>
            </a:pPr>
            <a:r>
              <a:rPr lang="en-US" dirty="0" err="1"/>
              <a:t>len</a:t>
            </a:r>
            <a:r>
              <a:rPr lang="en-US" dirty="0"/>
              <a:t>() – no of characters in string</a:t>
            </a:r>
          </a:p>
          <a:p>
            <a:pPr marL="742950" lvl="1" indent="-285750">
              <a:buFont typeface="Arial" panose="020B0604020202020204" pitchFamily="34" charset="0"/>
              <a:buChar char="•"/>
            </a:pPr>
            <a:r>
              <a:rPr lang="en-US" dirty="0"/>
              <a:t>lower(), upper()</a:t>
            </a:r>
          </a:p>
          <a:p>
            <a:pPr marL="742950" lvl="1" indent="-285750">
              <a:buFont typeface="Arial" panose="020B0604020202020204" pitchFamily="34" charset="0"/>
              <a:buChar char="•"/>
            </a:pPr>
            <a:r>
              <a:rPr lang="en-US" dirty="0"/>
              <a:t>replace() – replace one string with another</a:t>
            </a:r>
          </a:p>
          <a:p>
            <a:pPr marL="742950" lvl="1" indent="-285750">
              <a:buFont typeface="Arial" panose="020B0604020202020204" pitchFamily="34" charset="0"/>
              <a:buChar char="•"/>
            </a:pPr>
            <a:r>
              <a:rPr lang="en-US" dirty="0"/>
              <a:t>split() – split using a character</a:t>
            </a:r>
          </a:p>
          <a:p>
            <a:pPr marL="742950" lvl="1" indent="-285750">
              <a:buFont typeface="Arial" panose="020B0604020202020204" pitchFamily="34" charset="0"/>
              <a:buChar char="•"/>
            </a:pPr>
            <a:r>
              <a:rPr lang="en-US" dirty="0"/>
              <a:t>input() – to accept user input from keyboard</a:t>
            </a:r>
          </a:p>
          <a:p>
            <a:pPr marL="285750" indent="-285750">
              <a:buFont typeface="Arial" panose="020B0604020202020204" pitchFamily="34" charset="0"/>
              <a:buChar char="•"/>
            </a:pPr>
            <a:endParaRPr lang="en-US" dirty="0"/>
          </a:p>
          <a:p>
            <a:r>
              <a:rPr lang="en-US" b="1" dirty="0"/>
              <a:t>Operators</a:t>
            </a:r>
          </a:p>
          <a:p>
            <a:pPr marL="742950" lvl="1" indent="-285750">
              <a:lnSpc>
                <a:spcPct val="150000"/>
              </a:lnSpc>
              <a:buFont typeface="Arial" panose="020B0604020202020204" pitchFamily="34" charset="0"/>
              <a:buChar char="•"/>
            </a:pPr>
            <a:r>
              <a:rPr lang="en-US" dirty="0"/>
              <a:t>Arithmetic operators</a:t>
            </a:r>
          </a:p>
          <a:p>
            <a:pPr marL="742950" lvl="1" indent="-285750">
              <a:lnSpc>
                <a:spcPct val="150000"/>
              </a:lnSpc>
              <a:buFont typeface="Arial" panose="020B0604020202020204" pitchFamily="34" charset="0"/>
              <a:buChar char="•"/>
            </a:pPr>
            <a:r>
              <a:rPr lang="en-US" dirty="0"/>
              <a:t>Assignment operators</a:t>
            </a:r>
          </a:p>
          <a:p>
            <a:pPr marL="742950" lvl="1" indent="-285750">
              <a:lnSpc>
                <a:spcPct val="150000"/>
              </a:lnSpc>
              <a:buFont typeface="Arial" panose="020B0604020202020204" pitchFamily="34" charset="0"/>
              <a:buChar char="•"/>
            </a:pPr>
            <a:r>
              <a:rPr lang="en-US" dirty="0"/>
              <a:t>Comparison operators</a:t>
            </a:r>
          </a:p>
          <a:p>
            <a:pPr marL="742950" lvl="1" indent="-285750">
              <a:lnSpc>
                <a:spcPct val="150000"/>
              </a:lnSpc>
              <a:buFont typeface="Arial" panose="020B0604020202020204" pitchFamily="34" charset="0"/>
              <a:buChar char="•"/>
            </a:pPr>
            <a:r>
              <a:rPr lang="en-US" dirty="0"/>
              <a:t>Logical operators</a:t>
            </a:r>
          </a:p>
          <a:p>
            <a:pPr marL="742950" lvl="1" indent="-285750">
              <a:lnSpc>
                <a:spcPct val="150000"/>
              </a:lnSpc>
              <a:buFont typeface="Arial" panose="020B0604020202020204" pitchFamily="34" charset="0"/>
              <a:buChar char="•"/>
            </a:pPr>
            <a:r>
              <a:rPr lang="en-US" dirty="0"/>
              <a:t>Identity operators</a:t>
            </a:r>
          </a:p>
          <a:p>
            <a:pPr marL="742950" lvl="1" indent="-285750">
              <a:lnSpc>
                <a:spcPct val="150000"/>
              </a:lnSpc>
              <a:buFont typeface="Arial" panose="020B0604020202020204" pitchFamily="34" charset="0"/>
              <a:buChar char="•"/>
            </a:pPr>
            <a:r>
              <a:rPr lang="en-US" dirty="0"/>
              <a:t>Membership operators</a:t>
            </a:r>
          </a:p>
          <a:p>
            <a:pPr marL="742950" lvl="1" indent="-285750">
              <a:lnSpc>
                <a:spcPct val="150000"/>
              </a:lnSpc>
              <a:buFont typeface="Arial" panose="020B0604020202020204" pitchFamily="34" charset="0"/>
              <a:buChar char="•"/>
            </a:pPr>
            <a:r>
              <a:rPr lang="en-US" dirty="0"/>
              <a:t>View and try here and in the code shared - </a:t>
            </a:r>
            <a:r>
              <a:rPr lang="en-US" dirty="0">
                <a:hlinkClick r:id="rId2"/>
              </a:rPr>
              <a:t>https://www.w3schools.com/python/python_operators.asp</a:t>
            </a: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Intro</a:t>
            </a:r>
          </a:p>
        </p:txBody>
      </p:sp>
    </p:spTree>
    <p:extLst>
      <p:ext uri="{BB962C8B-B14F-4D97-AF65-F5344CB8AC3E}">
        <p14:creationId xmlns:p14="http://schemas.microsoft.com/office/powerpoint/2010/main" val="76420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355312"/>
          </a:xfrm>
          <a:prstGeom prst="rect">
            <a:avLst/>
          </a:prstGeom>
          <a:noFill/>
          <a:ln w="28575">
            <a:solidFill>
              <a:schemeClr val="tx1"/>
            </a:solidFill>
          </a:ln>
        </p:spPr>
        <p:txBody>
          <a:bodyPr wrap="square" rtlCol="0">
            <a:spAutoFit/>
          </a:bodyPr>
          <a:lstStyle/>
          <a:p>
            <a:pPr marL="342900" indent="-342900">
              <a:lnSpc>
                <a:spcPct val="250000"/>
              </a:lnSpc>
              <a:buFont typeface="Arial" panose="020B0604020202020204" pitchFamily="34" charset="0"/>
              <a:buChar char="•"/>
            </a:pPr>
            <a:r>
              <a:rPr lang="en-US" b="1" dirty="0"/>
              <a:t>If else, nested if else</a:t>
            </a:r>
          </a:p>
          <a:p>
            <a:pPr marL="342900" indent="-342900">
              <a:lnSpc>
                <a:spcPct val="250000"/>
              </a:lnSpc>
              <a:buFont typeface="Arial" panose="020B0604020202020204" pitchFamily="34" charset="0"/>
              <a:buChar char="•"/>
            </a:pPr>
            <a:r>
              <a:rPr lang="en-US" b="1" dirty="0"/>
              <a:t>If …</a:t>
            </a:r>
            <a:r>
              <a:rPr lang="en-US" b="1" dirty="0" err="1"/>
              <a:t>elif</a:t>
            </a:r>
            <a:r>
              <a:rPr lang="en-US" b="1" dirty="0"/>
              <a:t>..else</a:t>
            </a:r>
            <a:r>
              <a:rPr lang="en-US" dirty="0"/>
              <a:t> </a:t>
            </a:r>
            <a:r>
              <a:rPr lang="en-US" b="1" dirty="0"/>
              <a:t>construct</a:t>
            </a:r>
            <a:r>
              <a:rPr lang="en-US" dirty="0"/>
              <a:t> – to check multiple conditions</a:t>
            </a:r>
          </a:p>
          <a:p>
            <a:pPr marL="342900" indent="-342900">
              <a:lnSpc>
                <a:spcPct val="250000"/>
              </a:lnSpc>
              <a:buFont typeface="Arial" panose="020B0604020202020204" pitchFamily="34" charset="0"/>
              <a:buChar char="•"/>
            </a:pPr>
            <a:r>
              <a:rPr lang="en-US" b="1" dirty="0"/>
              <a:t>Shorthand if</a:t>
            </a:r>
            <a:r>
              <a:rPr lang="en-US" dirty="0"/>
              <a:t> – single line syntax</a:t>
            </a:r>
          </a:p>
          <a:p>
            <a:pPr marL="342900" indent="-342900">
              <a:lnSpc>
                <a:spcPct val="250000"/>
              </a:lnSpc>
              <a:buFont typeface="Arial" panose="020B0604020202020204" pitchFamily="34" charset="0"/>
              <a:buChar char="•"/>
            </a:pPr>
            <a:r>
              <a:rPr lang="en-US" b="1" dirty="0"/>
              <a:t>Shorthand if else </a:t>
            </a:r>
            <a:r>
              <a:rPr lang="en-US" dirty="0"/>
              <a:t>– single line syntax</a:t>
            </a:r>
          </a:p>
          <a:p>
            <a:pPr marL="342900" indent="-342900">
              <a:lnSpc>
                <a:spcPct val="250000"/>
              </a:lnSpc>
              <a:buFont typeface="Arial" panose="020B0604020202020204" pitchFamily="34" charset="0"/>
              <a:buChar char="•"/>
            </a:pPr>
            <a:r>
              <a:rPr lang="en-US" b="1" dirty="0"/>
              <a:t>while loop – </a:t>
            </a:r>
            <a:r>
              <a:rPr lang="en-US" dirty="0"/>
              <a:t>to do something till some condition is met</a:t>
            </a:r>
            <a:endParaRPr lang="en-US" b="1" dirty="0"/>
          </a:p>
          <a:p>
            <a:pPr marL="342900" indent="-342900">
              <a:lnSpc>
                <a:spcPct val="250000"/>
              </a:lnSpc>
              <a:buFont typeface="Arial" panose="020B0604020202020204" pitchFamily="34" charset="0"/>
              <a:buChar char="•"/>
            </a:pPr>
            <a:r>
              <a:rPr lang="en-US" b="1" dirty="0"/>
              <a:t>for loop</a:t>
            </a:r>
            <a:r>
              <a:rPr lang="en-US" dirty="0"/>
              <a:t> – used with iterable objects.  Easier to use than while loop</a:t>
            </a:r>
          </a:p>
          <a:p>
            <a:pPr marL="342900" indent="-342900">
              <a:lnSpc>
                <a:spcPct val="250000"/>
              </a:lnSpc>
              <a:buFont typeface="Arial" panose="020B0604020202020204" pitchFamily="34" charset="0"/>
              <a:buChar char="•"/>
            </a:pPr>
            <a:r>
              <a:rPr lang="en-US" b="1" dirty="0"/>
              <a:t>break</a:t>
            </a:r>
            <a:r>
              <a:rPr lang="en-US" dirty="0"/>
              <a:t> – to come out of a loop</a:t>
            </a:r>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Intro</a:t>
            </a:r>
          </a:p>
        </p:txBody>
      </p:sp>
    </p:spTree>
    <p:extLst>
      <p:ext uri="{BB962C8B-B14F-4D97-AF65-F5344CB8AC3E}">
        <p14:creationId xmlns:p14="http://schemas.microsoft.com/office/powerpoint/2010/main" val="1306936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43367</TotalTime>
  <Words>3636</Words>
  <Application>Microsoft Office PowerPoint</Application>
  <PresentationFormat>Widescreen</PresentationFormat>
  <Paragraphs>452</Paragraphs>
  <Slides>40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-apple-system</vt:lpstr>
      <vt:lpstr>Arial</vt:lpstr>
      <vt:lpstr>Calibri</vt:lpstr>
      <vt:lpstr>Calibri Light</vt:lpstr>
      <vt:lpstr>Office Theme</vt:lpstr>
      <vt:lpstr>Python Concepts and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Generative AI</vt:lpstr>
      <vt:lpstr>ChatGPT use cases</vt:lpstr>
      <vt:lpstr>Using ChatGPT</vt:lpstr>
      <vt:lpstr>Using ChatGPT</vt:lpstr>
      <vt:lpstr>Using ChatGPT</vt:lpstr>
      <vt:lpstr>Generative AI - Different ways of using 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Murthy, BH Suryanarayana (Cognizant)</cp:lastModifiedBy>
  <cp:revision>76</cp:revision>
  <dcterms:created xsi:type="dcterms:W3CDTF">2019-02-03T03:22:46Z</dcterms:created>
  <dcterms:modified xsi:type="dcterms:W3CDTF">2024-01-02T04:36:09Z</dcterms:modified>
</cp:coreProperties>
</file>