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71" r:id="rId15"/>
    <p:sldId id="269" r:id="rId16"/>
    <p:sldId id="27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8DCE3-1A35-452A-A13B-6A7ECB3A615C}" v="10" dt="2023-05-02T16:09:16.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25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4950" y="1808225"/>
            <a:ext cx="6566315" cy="1679755"/>
          </a:xfrm>
        </p:spPr>
        <p:txBody>
          <a:bodyPr>
            <a:normAutofit/>
          </a:bodyPr>
          <a:lstStyle/>
          <a:p>
            <a:pPr algn="ctr"/>
            <a:r>
              <a:rPr lang="en-US" dirty="0">
                <a:latin typeface="Arial Black" panose="020B0A04020102020204" pitchFamily="34" charset="0"/>
              </a:rPr>
              <a:t>  </a:t>
            </a:r>
            <a:r>
              <a:rPr lang="en-US" sz="4800" b="1" dirty="0">
                <a:latin typeface="Bahnschrift" panose="020B0502040204020203" pitchFamily="34" charset="0"/>
              </a:rPr>
              <a:t>IMAGE CAPTION </a:t>
            </a:r>
            <a:br>
              <a:rPr lang="en-US" sz="4800" b="1" dirty="0">
                <a:latin typeface="Bahnschrift" panose="020B0502040204020203" pitchFamily="34" charset="0"/>
              </a:rPr>
            </a:br>
            <a:r>
              <a:rPr lang="en-US" sz="4800" b="1" dirty="0">
                <a:latin typeface="Bahnschrift" panose="020B0502040204020203" pitchFamily="34" charset="0"/>
              </a:rPr>
              <a:t>GENERATOR  </a:t>
            </a:r>
            <a:endParaRPr lang="en-US" b="1" dirty="0">
              <a:latin typeface="Bahnschrift" panose="020B0502040204020203" pitchFamily="34" charset="0"/>
            </a:endParaRPr>
          </a:p>
        </p:txBody>
      </p:sp>
      <p:sp>
        <p:nvSpPr>
          <p:cNvPr id="3" name="Subtitle 2"/>
          <p:cNvSpPr>
            <a:spLocks noGrp="1"/>
          </p:cNvSpPr>
          <p:nvPr>
            <p:ph type="subTitle" idx="1"/>
          </p:nvPr>
        </p:nvSpPr>
        <p:spPr>
          <a:xfrm>
            <a:off x="907080" y="3793390"/>
            <a:ext cx="7940660" cy="763525"/>
          </a:xfrm>
        </p:spPr>
        <p:txBody>
          <a:bodyPr>
            <a:normAutofit/>
          </a:bodyPr>
          <a:lstStyle/>
          <a:p>
            <a:r>
              <a:rPr lang="en-US" b="1" dirty="0"/>
              <a:t>USING NEURAL NETWORKS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7A5D2-DACD-E7C1-EFED-9DB6482FF75C}"/>
              </a:ext>
            </a:extLst>
          </p:cNvPr>
          <p:cNvSpPr>
            <a:spLocks noGrp="1"/>
          </p:cNvSpPr>
          <p:nvPr>
            <p:ph type="title"/>
          </p:nvPr>
        </p:nvSpPr>
        <p:spPr>
          <a:xfrm>
            <a:off x="-116364" y="1197405"/>
            <a:ext cx="3359510" cy="763525"/>
          </a:xfrm>
        </p:spPr>
        <p:txBody>
          <a:bodyPr>
            <a:normAutofit fontScale="90000"/>
          </a:bodyPr>
          <a:lstStyle/>
          <a:p>
            <a:r>
              <a:rPr lang="en-IN" b="1" u="sng" dirty="0">
                <a:solidFill>
                  <a:schemeClr val="accent5">
                    <a:lumMod val="75000"/>
                  </a:schemeClr>
                </a:solidFill>
                <a:effectLst/>
              </a:rPr>
              <a:t>TRAINING MODEL</a:t>
            </a:r>
          </a:p>
        </p:txBody>
      </p:sp>
      <p:sp>
        <p:nvSpPr>
          <p:cNvPr id="5" name="Content Placeholder 4">
            <a:extLst>
              <a:ext uri="{FF2B5EF4-FFF2-40B4-BE49-F238E27FC236}">
                <a16:creationId xmlns:a16="http://schemas.microsoft.com/office/drawing/2014/main" id="{41CC1F13-8A51-1E2E-EA55-DBC53F11C1DC}"/>
              </a:ext>
            </a:extLst>
          </p:cNvPr>
          <p:cNvSpPr>
            <a:spLocks noGrp="1"/>
          </p:cNvSpPr>
          <p:nvPr>
            <p:ph idx="1"/>
          </p:nvPr>
        </p:nvSpPr>
        <p:spPr>
          <a:xfrm>
            <a:off x="81830" y="1960930"/>
            <a:ext cx="3054101" cy="3054100"/>
          </a:xfrm>
        </p:spPr>
        <p:txBody>
          <a:bodyPr>
            <a:normAutofit/>
          </a:bodyPr>
          <a:lstStyle/>
          <a:p>
            <a:pPr marL="0" indent="0">
              <a:buNone/>
            </a:pPr>
            <a:r>
              <a:rPr lang="en-IN" sz="2400" i="1" dirty="0">
                <a:solidFill>
                  <a:schemeClr val="tx1"/>
                </a:solidFill>
              </a:rPr>
              <a:t>1. Model Architecture</a:t>
            </a:r>
          </a:p>
          <a:p>
            <a:pPr marL="0" indent="0">
              <a:buNone/>
            </a:pPr>
            <a:r>
              <a:rPr lang="en-IN" sz="2400" i="1" dirty="0">
                <a:solidFill>
                  <a:schemeClr val="tx1"/>
                </a:solidFill>
              </a:rPr>
              <a:t>2. Data Preparation</a:t>
            </a:r>
          </a:p>
          <a:p>
            <a:pPr marL="0" indent="0">
              <a:buNone/>
            </a:pPr>
            <a:r>
              <a:rPr lang="en-IN" sz="2400" i="1" dirty="0">
                <a:solidFill>
                  <a:schemeClr val="tx1"/>
                </a:solidFill>
              </a:rPr>
              <a:t>3. Model Training</a:t>
            </a:r>
          </a:p>
          <a:p>
            <a:pPr marL="0" indent="0">
              <a:buNone/>
            </a:pPr>
            <a:r>
              <a:rPr lang="en-IN" sz="2400" i="1" dirty="0">
                <a:solidFill>
                  <a:schemeClr val="tx1"/>
                </a:solidFill>
              </a:rPr>
              <a:t>4. Batch Training</a:t>
            </a:r>
          </a:p>
          <a:p>
            <a:pPr marL="0" indent="0">
              <a:buNone/>
            </a:pPr>
            <a:r>
              <a:rPr lang="en-IN" sz="2400" i="1" dirty="0">
                <a:solidFill>
                  <a:schemeClr val="tx1"/>
                </a:solidFill>
              </a:rPr>
              <a:t>5. Training Parameters</a:t>
            </a:r>
          </a:p>
        </p:txBody>
      </p:sp>
      <p:pic>
        <p:nvPicPr>
          <p:cNvPr id="4" name="Picture 3">
            <a:extLst>
              <a:ext uri="{FF2B5EF4-FFF2-40B4-BE49-F238E27FC236}">
                <a16:creationId xmlns:a16="http://schemas.microsoft.com/office/drawing/2014/main" id="{1757F737-24EA-8925-CB45-BB5F460A3437}"/>
              </a:ext>
            </a:extLst>
          </p:cNvPr>
          <p:cNvPicPr>
            <a:picLocks noChangeAspect="1"/>
          </p:cNvPicPr>
          <p:nvPr/>
        </p:nvPicPr>
        <p:blipFill>
          <a:blip r:embed="rId2"/>
          <a:stretch>
            <a:fillRect/>
          </a:stretch>
        </p:blipFill>
        <p:spPr>
          <a:xfrm>
            <a:off x="3350360" y="0"/>
            <a:ext cx="5793640" cy="5143500"/>
          </a:xfrm>
          <a:prstGeom prst="rect">
            <a:avLst/>
          </a:prstGeom>
        </p:spPr>
      </p:pic>
    </p:spTree>
    <p:extLst>
      <p:ext uri="{BB962C8B-B14F-4D97-AF65-F5344CB8AC3E}">
        <p14:creationId xmlns:p14="http://schemas.microsoft.com/office/powerpoint/2010/main" val="238876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7D47-1FCD-679A-82E4-88C9807EE798}"/>
              </a:ext>
            </a:extLst>
          </p:cNvPr>
          <p:cNvSpPr>
            <a:spLocks noGrp="1"/>
          </p:cNvSpPr>
          <p:nvPr>
            <p:ph type="title"/>
          </p:nvPr>
        </p:nvSpPr>
        <p:spPr>
          <a:xfrm>
            <a:off x="3197655" y="281175"/>
            <a:ext cx="5802790" cy="763525"/>
          </a:xfrm>
        </p:spPr>
        <p:txBody>
          <a:bodyPr/>
          <a:lstStyle/>
          <a:p>
            <a:pPr algn="l"/>
            <a:r>
              <a:rPr lang="en-US" b="1" dirty="0">
                <a:solidFill>
                  <a:schemeClr val="accent5">
                    <a:lumMod val="60000"/>
                    <a:lumOff val="40000"/>
                  </a:schemeClr>
                </a:solidFill>
              </a:rPr>
              <a:t>Testing Model and Evaluation</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A5D699CB-EB0F-0F18-C613-D404E7B230DC}"/>
              </a:ext>
            </a:extLst>
          </p:cNvPr>
          <p:cNvSpPr>
            <a:spLocks noGrp="1"/>
          </p:cNvSpPr>
          <p:nvPr>
            <p:ph idx="1"/>
          </p:nvPr>
        </p:nvSpPr>
        <p:spPr/>
        <p:txBody>
          <a:bodyPr/>
          <a:lstStyle/>
          <a:p>
            <a:r>
              <a:rPr lang="en-US" i="1" dirty="0">
                <a:solidFill>
                  <a:schemeClr val="tx1"/>
                </a:solidFill>
              </a:rPr>
              <a:t>To test the trained model, we use a separate test set of image-caption pairs that were not used during training. </a:t>
            </a:r>
          </a:p>
          <a:p>
            <a:r>
              <a:rPr lang="en-US" i="1" dirty="0">
                <a:solidFill>
                  <a:schemeClr val="tx1"/>
                </a:solidFill>
              </a:rPr>
              <a:t>For each image in the test set, we generate a predicted caption using the trained model and compare it to the actual captions using the BLEU score.</a:t>
            </a:r>
            <a:endParaRPr lang="en-IN" i="1" dirty="0">
              <a:solidFill>
                <a:schemeClr val="tx1"/>
              </a:solidFill>
            </a:endParaRPr>
          </a:p>
        </p:txBody>
      </p:sp>
    </p:spTree>
    <p:extLst>
      <p:ext uri="{BB962C8B-B14F-4D97-AF65-F5344CB8AC3E}">
        <p14:creationId xmlns:p14="http://schemas.microsoft.com/office/powerpoint/2010/main" val="393371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A9C6D4-E01B-A50A-9E7F-DE5DDD2D510F}"/>
              </a:ext>
            </a:extLst>
          </p:cNvPr>
          <p:cNvPicPr>
            <a:picLocks noChangeAspect="1"/>
          </p:cNvPicPr>
          <p:nvPr/>
        </p:nvPicPr>
        <p:blipFill>
          <a:blip r:embed="rId2"/>
          <a:stretch>
            <a:fillRect/>
          </a:stretch>
        </p:blipFill>
        <p:spPr>
          <a:xfrm>
            <a:off x="5335525" y="0"/>
            <a:ext cx="3808475" cy="5143500"/>
          </a:xfrm>
          <a:prstGeom prst="rect">
            <a:avLst/>
          </a:prstGeom>
        </p:spPr>
      </p:pic>
      <p:sp>
        <p:nvSpPr>
          <p:cNvPr id="5" name="Title 4">
            <a:extLst>
              <a:ext uri="{FF2B5EF4-FFF2-40B4-BE49-F238E27FC236}">
                <a16:creationId xmlns:a16="http://schemas.microsoft.com/office/drawing/2014/main" id="{231FFF33-1215-4F26-F472-7BF11D6D1B7C}"/>
              </a:ext>
            </a:extLst>
          </p:cNvPr>
          <p:cNvSpPr>
            <a:spLocks noGrp="1"/>
          </p:cNvSpPr>
          <p:nvPr>
            <p:ph type="title"/>
          </p:nvPr>
        </p:nvSpPr>
        <p:spPr>
          <a:xfrm>
            <a:off x="143554" y="1197405"/>
            <a:ext cx="5039266" cy="763525"/>
          </a:xfrm>
        </p:spPr>
        <p:txBody>
          <a:bodyPr>
            <a:normAutofit/>
          </a:bodyPr>
          <a:lstStyle/>
          <a:p>
            <a:pPr algn="l"/>
            <a:r>
              <a:rPr lang="en-US" sz="1600" b="1" u="sng" dirty="0">
                <a:solidFill>
                  <a:schemeClr val="accent5">
                    <a:lumMod val="75000"/>
                  </a:schemeClr>
                </a:solidFill>
                <a:effectLst/>
                <a:latin typeface="+mn-lt"/>
              </a:rPr>
              <a:t>Below is the caption generated for an image from the dataset along with their actual captions.</a:t>
            </a:r>
            <a:endParaRPr lang="en-IN" sz="1600" b="1" u="sng" dirty="0">
              <a:solidFill>
                <a:schemeClr val="accent5">
                  <a:lumMod val="75000"/>
                </a:schemeClr>
              </a:solidFill>
              <a:effectLst/>
              <a:latin typeface="+mn-lt"/>
            </a:endParaRPr>
          </a:p>
        </p:txBody>
      </p:sp>
      <p:sp>
        <p:nvSpPr>
          <p:cNvPr id="6" name="Content Placeholder 5">
            <a:extLst>
              <a:ext uri="{FF2B5EF4-FFF2-40B4-BE49-F238E27FC236}">
                <a16:creationId xmlns:a16="http://schemas.microsoft.com/office/drawing/2014/main" id="{1494E058-0DFA-9816-EE31-A1013976D5CF}"/>
              </a:ext>
            </a:extLst>
          </p:cNvPr>
          <p:cNvSpPr>
            <a:spLocks noGrp="1"/>
          </p:cNvSpPr>
          <p:nvPr>
            <p:ph idx="1"/>
          </p:nvPr>
        </p:nvSpPr>
        <p:spPr>
          <a:xfrm>
            <a:off x="143555" y="1960930"/>
            <a:ext cx="5191969" cy="2901394"/>
          </a:xfrm>
        </p:spPr>
        <p:txBody>
          <a:bodyPr>
            <a:normAutofit/>
          </a:bodyPr>
          <a:lstStyle/>
          <a:p>
            <a:pPr marL="0" indent="0">
              <a:buNone/>
            </a:pPr>
            <a:r>
              <a:rPr lang="en-US" sz="1200" i="0" dirty="0">
                <a:solidFill>
                  <a:srgbClr val="212121"/>
                </a:solidFill>
                <a:effectLst/>
                <a:latin typeface="Courier New" panose="02070309020205020404" pitchFamily="49" charset="0"/>
              </a:rPr>
              <a:t>---------------------Actual--------------------- </a:t>
            </a:r>
          </a:p>
          <a:p>
            <a:r>
              <a:rPr lang="en-US" sz="1200" i="0" dirty="0">
                <a:solidFill>
                  <a:srgbClr val="212121"/>
                </a:solidFill>
                <a:effectLst/>
                <a:latin typeface="Courier New" panose="02070309020205020404" pitchFamily="49" charset="0"/>
              </a:rPr>
              <a:t>racks of cupcakes with cake on the top. </a:t>
            </a:r>
          </a:p>
          <a:p>
            <a:r>
              <a:rPr lang="en-US" sz="1200" i="0" dirty="0">
                <a:solidFill>
                  <a:srgbClr val="212121"/>
                </a:solidFill>
                <a:effectLst/>
                <a:latin typeface="Courier New" panose="02070309020205020404" pitchFamily="49" charset="0"/>
              </a:rPr>
              <a:t>many colorful cupcakes are stacked below similar cake. </a:t>
            </a:r>
          </a:p>
          <a:p>
            <a:r>
              <a:rPr lang="en-US" sz="1200" i="0" dirty="0">
                <a:solidFill>
                  <a:srgbClr val="212121"/>
                </a:solidFill>
                <a:effectLst/>
                <a:latin typeface="Courier New" panose="02070309020205020404" pitchFamily="49" charset="0"/>
              </a:rPr>
              <a:t>cake with multiple platforms with cupcakes on them </a:t>
            </a:r>
          </a:p>
          <a:p>
            <a:r>
              <a:rPr lang="en-US" sz="1200" i="0" dirty="0">
                <a:solidFill>
                  <a:srgbClr val="212121"/>
                </a:solidFill>
                <a:effectLst/>
                <a:latin typeface="Courier New" panose="02070309020205020404" pitchFamily="49" charset="0"/>
              </a:rPr>
              <a:t>very well constructed mario cake with cupcakes. </a:t>
            </a:r>
          </a:p>
          <a:p>
            <a:r>
              <a:rPr lang="en-US" sz="1200" i="0" dirty="0">
                <a:solidFill>
                  <a:srgbClr val="212121"/>
                </a:solidFill>
                <a:effectLst/>
                <a:latin typeface="Courier New" panose="02070309020205020404" pitchFamily="49" charset="0"/>
              </a:rPr>
              <a:t>cake and several cupcakes are being displayed. </a:t>
            </a:r>
          </a:p>
          <a:p>
            <a:pPr marL="0" indent="0">
              <a:buNone/>
            </a:pPr>
            <a:endParaRPr lang="en-US" sz="1200" i="0" dirty="0">
              <a:solidFill>
                <a:srgbClr val="212121"/>
              </a:solidFill>
              <a:effectLst/>
              <a:latin typeface="Courier New" panose="02070309020205020404" pitchFamily="49" charset="0"/>
            </a:endParaRPr>
          </a:p>
          <a:p>
            <a:pPr marL="0" indent="0">
              <a:buNone/>
            </a:pPr>
            <a:r>
              <a:rPr lang="en-US" sz="1200" i="0" dirty="0">
                <a:solidFill>
                  <a:srgbClr val="212121"/>
                </a:solidFill>
                <a:effectLst/>
                <a:latin typeface="Courier New" panose="02070309020205020404" pitchFamily="49" charset="0"/>
              </a:rPr>
              <a:t>--------------------Predicted-------------------- </a:t>
            </a:r>
          </a:p>
          <a:p>
            <a:r>
              <a:rPr lang="en-US" sz="1200" i="0" dirty="0">
                <a:solidFill>
                  <a:srgbClr val="212121"/>
                </a:solidFill>
                <a:effectLst/>
                <a:latin typeface="Courier New" panose="02070309020205020404" pitchFamily="49" charset="0"/>
              </a:rPr>
              <a:t>child's room with cakes and cupcakes on it</a:t>
            </a:r>
            <a:endParaRPr lang="en-IN" sz="1200" dirty="0"/>
          </a:p>
        </p:txBody>
      </p:sp>
    </p:spTree>
    <p:extLst>
      <p:ext uri="{BB962C8B-B14F-4D97-AF65-F5344CB8AC3E}">
        <p14:creationId xmlns:p14="http://schemas.microsoft.com/office/powerpoint/2010/main" val="35778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06FF-55A9-4D98-2FA9-92EDA4921605}"/>
              </a:ext>
            </a:extLst>
          </p:cNvPr>
          <p:cNvSpPr>
            <a:spLocks noGrp="1"/>
          </p:cNvSpPr>
          <p:nvPr>
            <p:ph type="title"/>
          </p:nvPr>
        </p:nvSpPr>
        <p:spPr>
          <a:xfrm>
            <a:off x="448965" y="1808225"/>
            <a:ext cx="3563245" cy="2290575"/>
          </a:xfrm>
        </p:spPr>
        <p:txBody>
          <a:bodyPr>
            <a:noAutofit/>
          </a:bodyPr>
          <a:lstStyle/>
          <a:p>
            <a:pPr algn="l"/>
            <a:r>
              <a:rPr lang="en-US" b="1" u="sng" dirty="0">
                <a:solidFill>
                  <a:schemeClr val="accent5">
                    <a:lumMod val="75000"/>
                  </a:schemeClr>
                </a:solidFill>
                <a:effectLst/>
              </a:rPr>
              <a:t>Predicted Caption Of A New Image</a:t>
            </a:r>
            <a:endParaRPr lang="en-IN" b="1" u="sng" dirty="0">
              <a:solidFill>
                <a:schemeClr val="accent5">
                  <a:lumMod val="75000"/>
                </a:schemeClr>
              </a:solidFill>
              <a:effectLst/>
            </a:endParaRPr>
          </a:p>
        </p:txBody>
      </p:sp>
      <p:sp>
        <p:nvSpPr>
          <p:cNvPr id="6" name="Content Placeholder 5">
            <a:extLst>
              <a:ext uri="{FF2B5EF4-FFF2-40B4-BE49-F238E27FC236}">
                <a16:creationId xmlns:a16="http://schemas.microsoft.com/office/drawing/2014/main" id="{98EDCD18-3375-4E1A-CA7A-74E22437E954}"/>
              </a:ext>
            </a:extLst>
          </p:cNvPr>
          <p:cNvSpPr>
            <a:spLocks noGrp="1"/>
          </p:cNvSpPr>
          <p:nvPr>
            <p:ph idx="1"/>
          </p:nvPr>
        </p:nvSpPr>
        <p:spPr>
          <a:xfrm>
            <a:off x="4204750" y="4701873"/>
            <a:ext cx="5001089" cy="441627"/>
          </a:xfrm>
        </p:spPr>
        <p:txBody>
          <a:bodyPr>
            <a:noAutofit/>
          </a:bodyPr>
          <a:lstStyle/>
          <a:p>
            <a:pPr marL="0" indent="0" algn="ctr">
              <a:buNone/>
            </a:pPr>
            <a:r>
              <a:rPr lang="en-US" sz="1400" dirty="0">
                <a:solidFill>
                  <a:schemeClr val="tx1"/>
                </a:solidFill>
                <a:latin typeface="Courier New" panose="02070309020205020404" pitchFamily="49" charset="0"/>
                <a:cs typeface="Courier New" panose="02070309020205020404" pitchFamily="49" charset="0"/>
              </a:rPr>
              <a:t>‘man walking on the beach with surfboard’</a:t>
            </a:r>
            <a:endParaRPr lang="en-IN" sz="1400" dirty="0">
              <a:solidFill>
                <a:schemeClr val="tx1"/>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BE92A6BE-146F-6BF2-B415-6541B52D39DB}"/>
              </a:ext>
            </a:extLst>
          </p:cNvPr>
          <p:cNvPicPr>
            <a:picLocks noChangeAspect="1"/>
          </p:cNvPicPr>
          <p:nvPr/>
        </p:nvPicPr>
        <p:blipFill>
          <a:blip r:embed="rId2"/>
          <a:stretch>
            <a:fillRect/>
          </a:stretch>
        </p:blipFill>
        <p:spPr>
          <a:xfrm>
            <a:off x="4266590" y="0"/>
            <a:ext cx="4877410" cy="4701873"/>
          </a:xfrm>
          <a:prstGeom prst="rect">
            <a:avLst/>
          </a:prstGeom>
        </p:spPr>
      </p:pic>
    </p:spTree>
    <p:extLst>
      <p:ext uri="{BB962C8B-B14F-4D97-AF65-F5344CB8AC3E}">
        <p14:creationId xmlns:p14="http://schemas.microsoft.com/office/powerpoint/2010/main" val="155282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BABA-D5BE-79C8-04E8-BB55A558496E}"/>
              </a:ext>
            </a:extLst>
          </p:cNvPr>
          <p:cNvSpPr>
            <a:spLocks noGrp="1"/>
          </p:cNvSpPr>
          <p:nvPr>
            <p:ph type="title"/>
          </p:nvPr>
        </p:nvSpPr>
        <p:spPr>
          <a:xfrm>
            <a:off x="3350359" y="281175"/>
            <a:ext cx="5650085" cy="763525"/>
          </a:xfrm>
        </p:spPr>
        <p:txBody>
          <a:bodyPr>
            <a:normAutofit/>
          </a:bodyPr>
          <a:lstStyle/>
          <a:p>
            <a:pPr algn="l"/>
            <a:r>
              <a:rPr lang="en-IN" sz="4000" b="1" dirty="0">
                <a:solidFill>
                  <a:schemeClr val="accent5">
                    <a:lumMod val="60000"/>
                    <a:lumOff val="40000"/>
                  </a:schemeClr>
                </a:solidFill>
              </a:rPr>
              <a:t>Future Scope</a:t>
            </a:r>
          </a:p>
        </p:txBody>
      </p:sp>
      <p:sp>
        <p:nvSpPr>
          <p:cNvPr id="3" name="Content Placeholder 2">
            <a:extLst>
              <a:ext uri="{FF2B5EF4-FFF2-40B4-BE49-F238E27FC236}">
                <a16:creationId xmlns:a16="http://schemas.microsoft.com/office/drawing/2014/main" id="{DD1B15AF-6CCB-F5CA-7F09-FFDA2E66A406}"/>
              </a:ext>
            </a:extLst>
          </p:cNvPr>
          <p:cNvSpPr>
            <a:spLocks noGrp="1"/>
          </p:cNvSpPr>
          <p:nvPr>
            <p:ph idx="1"/>
          </p:nvPr>
        </p:nvSpPr>
        <p:spPr/>
        <p:txBody>
          <a:bodyPr/>
          <a:lstStyle/>
          <a:p>
            <a:r>
              <a:rPr lang="en-IN" i="1" dirty="0">
                <a:solidFill>
                  <a:schemeClr val="tx1"/>
                </a:solidFill>
              </a:rPr>
              <a:t>Multilingual image captioning</a:t>
            </a:r>
          </a:p>
          <a:p>
            <a:r>
              <a:rPr lang="en-IN" i="1" dirty="0">
                <a:solidFill>
                  <a:schemeClr val="tx1"/>
                </a:solidFill>
              </a:rPr>
              <a:t>Video captioning</a:t>
            </a:r>
          </a:p>
          <a:p>
            <a:r>
              <a:rPr lang="en-IN" i="1" dirty="0">
                <a:solidFill>
                  <a:schemeClr val="tx1"/>
                </a:solidFill>
              </a:rPr>
              <a:t>Contextual image captioning</a:t>
            </a:r>
          </a:p>
          <a:p>
            <a:r>
              <a:rPr lang="en-US" i="1" dirty="0">
                <a:solidFill>
                  <a:schemeClr val="tx1"/>
                </a:solidFill>
              </a:rPr>
              <a:t>Image captioning for the visually impaired</a:t>
            </a:r>
          </a:p>
          <a:p>
            <a:r>
              <a:rPr lang="en-IN" i="1" dirty="0">
                <a:solidFill>
                  <a:schemeClr val="tx1"/>
                </a:solidFill>
              </a:rPr>
              <a:t>Image search engine</a:t>
            </a:r>
          </a:p>
        </p:txBody>
      </p:sp>
    </p:spTree>
    <p:extLst>
      <p:ext uri="{BB962C8B-B14F-4D97-AF65-F5344CB8AC3E}">
        <p14:creationId xmlns:p14="http://schemas.microsoft.com/office/powerpoint/2010/main" val="16087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0198-1053-DC4D-CD1F-FABD618B1A36}"/>
              </a:ext>
            </a:extLst>
          </p:cNvPr>
          <p:cNvSpPr>
            <a:spLocks noGrp="1"/>
          </p:cNvSpPr>
          <p:nvPr>
            <p:ph type="title"/>
          </p:nvPr>
        </p:nvSpPr>
        <p:spPr>
          <a:xfrm>
            <a:off x="3350359" y="281175"/>
            <a:ext cx="5650085" cy="763525"/>
          </a:xfrm>
        </p:spPr>
        <p:txBody>
          <a:bodyPr/>
          <a:lstStyle/>
          <a:p>
            <a:pPr algn="l"/>
            <a:r>
              <a:rPr lang="en-IN" b="1" dirty="0">
                <a:solidFill>
                  <a:schemeClr val="accent5">
                    <a:lumMod val="60000"/>
                    <a:lumOff val="40000"/>
                  </a:schemeClr>
                </a:solidFill>
              </a:rPr>
              <a:t>CONCLUSION</a:t>
            </a:r>
          </a:p>
        </p:txBody>
      </p:sp>
      <p:sp>
        <p:nvSpPr>
          <p:cNvPr id="3" name="Content Placeholder 2">
            <a:extLst>
              <a:ext uri="{FF2B5EF4-FFF2-40B4-BE49-F238E27FC236}">
                <a16:creationId xmlns:a16="http://schemas.microsoft.com/office/drawing/2014/main" id="{ACB1FBC9-A14D-6F81-4EFB-4303FF0FBFDB}"/>
              </a:ext>
            </a:extLst>
          </p:cNvPr>
          <p:cNvSpPr>
            <a:spLocks noGrp="1"/>
          </p:cNvSpPr>
          <p:nvPr>
            <p:ph idx="1"/>
          </p:nvPr>
        </p:nvSpPr>
        <p:spPr/>
        <p:txBody>
          <a:bodyPr>
            <a:normAutofit fontScale="85000" lnSpcReduction="10000"/>
          </a:bodyPr>
          <a:lstStyle/>
          <a:p>
            <a:r>
              <a:rPr lang="en-US" i="1" dirty="0">
                <a:solidFill>
                  <a:schemeClr val="tx1"/>
                </a:solidFill>
              </a:rPr>
              <a:t>Overall, the evaluation report provides a comprehensive view of how well the trained model performs on the test set.</a:t>
            </a:r>
          </a:p>
          <a:p>
            <a:r>
              <a:rPr lang="en-US" i="1" dirty="0">
                <a:solidFill>
                  <a:schemeClr val="tx1"/>
                </a:solidFill>
              </a:rPr>
              <a:t> The BLEU scores give us a quantitative measure of the model's performance</a:t>
            </a:r>
          </a:p>
          <a:p>
            <a:r>
              <a:rPr lang="en-US" i="1" dirty="0">
                <a:solidFill>
                  <a:schemeClr val="tx1"/>
                </a:solidFill>
              </a:rPr>
              <a:t> The visual inspection allows us to get a qualitative sense of how well the model is able to generate captions. </a:t>
            </a:r>
          </a:p>
          <a:p>
            <a:r>
              <a:rPr lang="en-US" i="1" dirty="0">
                <a:solidFill>
                  <a:schemeClr val="tx1"/>
                </a:solidFill>
              </a:rPr>
              <a:t>Based on these metrics, we can determine whether the model needs further refinement or if it is ready for deployment</a:t>
            </a:r>
            <a:r>
              <a:rPr lang="en-US" i="1" dirty="0">
                <a:solidFill>
                  <a:schemeClr val="accent5">
                    <a:lumMod val="50000"/>
                  </a:schemeClr>
                </a:solidFill>
              </a:rPr>
              <a:t>.</a:t>
            </a:r>
            <a:endParaRPr lang="en-IN" i="1" dirty="0">
              <a:solidFill>
                <a:schemeClr val="accent5">
                  <a:lumMod val="50000"/>
                </a:schemeClr>
              </a:solidFill>
            </a:endParaRPr>
          </a:p>
        </p:txBody>
      </p:sp>
    </p:spTree>
    <p:extLst>
      <p:ext uri="{BB962C8B-B14F-4D97-AF65-F5344CB8AC3E}">
        <p14:creationId xmlns:p14="http://schemas.microsoft.com/office/powerpoint/2010/main" val="147778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201CE-9585-2746-04C3-0594D31D59F5}"/>
              </a:ext>
            </a:extLst>
          </p:cNvPr>
          <p:cNvSpPr>
            <a:spLocks noGrp="1"/>
          </p:cNvSpPr>
          <p:nvPr>
            <p:ph type="title"/>
          </p:nvPr>
        </p:nvSpPr>
        <p:spPr>
          <a:xfrm>
            <a:off x="448965" y="1878730"/>
            <a:ext cx="6566315" cy="725349"/>
          </a:xfrm>
        </p:spPr>
        <p:txBody>
          <a:bodyPr>
            <a:noAutofit/>
          </a:bodyPr>
          <a:lstStyle/>
          <a:p>
            <a:pPr algn="ctr"/>
            <a:r>
              <a:rPr lang="en-IN" sz="7200" b="1" dirty="0">
                <a:solidFill>
                  <a:schemeClr val="accent5">
                    <a:lumMod val="60000"/>
                    <a:lumOff val="40000"/>
                  </a:schemeClr>
                </a:solidFill>
              </a:rPr>
              <a:t>THANK YOU</a:t>
            </a:r>
          </a:p>
        </p:txBody>
      </p:sp>
    </p:spTree>
    <p:extLst>
      <p:ext uri="{BB962C8B-B14F-4D97-AF65-F5344CB8AC3E}">
        <p14:creationId xmlns:p14="http://schemas.microsoft.com/office/powerpoint/2010/main" val="274625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1" y="281176"/>
            <a:ext cx="5344674" cy="610819"/>
          </a:xfrm>
        </p:spPr>
        <p:txBody>
          <a:bodyPr>
            <a:noAutofit/>
          </a:bodyPr>
          <a:lstStyle/>
          <a:p>
            <a:pPr algn="l"/>
            <a:r>
              <a:rPr lang="en-US" b="1" dirty="0">
                <a:solidFill>
                  <a:schemeClr val="accent5">
                    <a:lumMod val="60000"/>
                    <a:lumOff val="40000"/>
                  </a:schemeClr>
                </a:solidFill>
              </a:rPr>
              <a:t>MOTIVE</a:t>
            </a:r>
          </a:p>
        </p:txBody>
      </p:sp>
      <p:sp>
        <p:nvSpPr>
          <p:cNvPr id="3" name="Content Placeholder 2"/>
          <p:cNvSpPr>
            <a:spLocks noGrp="1"/>
          </p:cNvSpPr>
          <p:nvPr>
            <p:ph idx="1"/>
          </p:nvPr>
        </p:nvSpPr>
        <p:spPr>
          <a:xfrm>
            <a:off x="448965" y="1350110"/>
            <a:ext cx="8246070" cy="3359510"/>
          </a:xfrm>
        </p:spPr>
        <p:txBody>
          <a:bodyPr/>
          <a:lstStyle/>
          <a:p>
            <a:r>
              <a:rPr lang="en-US" i="1" dirty="0">
                <a:solidFill>
                  <a:schemeClr val="tx1"/>
                </a:solidFill>
              </a:rPr>
              <a:t>Our motive is </a:t>
            </a:r>
            <a:r>
              <a:rPr lang="en-US" b="0" i="1" dirty="0">
                <a:solidFill>
                  <a:schemeClr val="tx1"/>
                </a:solidFill>
                <a:effectLst/>
              </a:rPr>
              <a:t>to generate accurate and relevant captions for images.</a:t>
            </a:r>
          </a:p>
          <a:p>
            <a:r>
              <a:rPr lang="en-US" i="1" dirty="0">
                <a:solidFill>
                  <a:schemeClr val="tx1"/>
                </a:solidFill>
              </a:rPr>
              <a:t>B</a:t>
            </a:r>
            <a:r>
              <a:rPr lang="en-US" b="0" i="1" dirty="0">
                <a:solidFill>
                  <a:schemeClr val="tx1"/>
                </a:solidFill>
                <a:effectLst/>
              </a:rPr>
              <a:t>ecause it can aid visually impaired individuals in understanding the content of images. </a:t>
            </a:r>
          </a:p>
          <a:p>
            <a:r>
              <a:rPr lang="en-US" b="0" i="1" dirty="0">
                <a:solidFill>
                  <a:schemeClr val="tx1"/>
                </a:solidFill>
                <a:effectLst/>
              </a:rPr>
              <a:t>Improve search engine results and </a:t>
            </a:r>
          </a:p>
          <a:p>
            <a:r>
              <a:rPr lang="en-US" b="0" i="1" dirty="0">
                <a:solidFill>
                  <a:schemeClr val="tx1"/>
                </a:solidFill>
                <a:effectLst/>
              </a:rPr>
              <a:t>Enhance the overall user experience in applications that utilize images.</a:t>
            </a:r>
            <a:endParaRPr lang="en-US" i="1" dirty="0">
              <a:solidFill>
                <a:schemeClr val="tx1"/>
              </a:solidFill>
            </a:endParaRP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0E5A-CE4B-5D23-9884-4C4A3E1B92DF}"/>
              </a:ext>
            </a:extLst>
          </p:cNvPr>
          <p:cNvSpPr>
            <a:spLocks noGrp="1"/>
          </p:cNvSpPr>
          <p:nvPr>
            <p:ph type="title"/>
          </p:nvPr>
        </p:nvSpPr>
        <p:spPr>
          <a:xfrm>
            <a:off x="3350360" y="281175"/>
            <a:ext cx="5650085" cy="763525"/>
          </a:xfrm>
        </p:spPr>
        <p:txBody>
          <a:bodyPr/>
          <a:lstStyle/>
          <a:p>
            <a:pPr algn="l"/>
            <a:r>
              <a:rPr lang="en-IN" b="1" dirty="0">
                <a:solidFill>
                  <a:schemeClr val="accent5">
                    <a:lumMod val="60000"/>
                    <a:lumOff val="40000"/>
                  </a:schemeClr>
                </a:solidFill>
              </a:rPr>
              <a:t>STAGES</a:t>
            </a:r>
          </a:p>
        </p:txBody>
      </p:sp>
      <p:sp>
        <p:nvSpPr>
          <p:cNvPr id="4" name="Content Placeholder 3">
            <a:extLst>
              <a:ext uri="{FF2B5EF4-FFF2-40B4-BE49-F238E27FC236}">
                <a16:creationId xmlns:a16="http://schemas.microsoft.com/office/drawing/2014/main" id="{FBB30E29-CAB0-D87E-9541-8A57B6B1CEB5}"/>
              </a:ext>
            </a:extLst>
          </p:cNvPr>
          <p:cNvSpPr>
            <a:spLocks noGrp="1"/>
          </p:cNvSpPr>
          <p:nvPr>
            <p:ph idx="1"/>
          </p:nvPr>
        </p:nvSpPr>
        <p:spPr/>
        <p:txBody>
          <a:bodyPr>
            <a:normAutofit lnSpcReduction="10000"/>
          </a:bodyPr>
          <a:lstStyle/>
          <a:p>
            <a:pPr marL="0" indent="0">
              <a:buNone/>
            </a:pPr>
            <a:r>
              <a:rPr lang="en-US" b="1" u="sng" dirty="0">
                <a:solidFill>
                  <a:schemeClr val="accent5">
                    <a:lumMod val="75000"/>
                  </a:schemeClr>
                </a:solidFill>
              </a:rPr>
              <a:t>The project goes under several phases of Data Analysis </a:t>
            </a:r>
            <a:endParaRPr lang="en-US" dirty="0"/>
          </a:p>
          <a:p>
            <a:pPr marL="0" indent="0">
              <a:buNone/>
            </a:pPr>
            <a:r>
              <a:rPr lang="en-US" i="1" dirty="0">
                <a:solidFill>
                  <a:schemeClr val="tx1"/>
                </a:solidFill>
              </a:rPr>
              <a:t>1. Data Collection </a:t>
            </a:r>
          </a:p>
          <a:p>
            <a:pPr marL="0" indent="0">
              <a:buNone/>
            </a:pPr>
            <a:r>
              <a:rPr lang="en-US" i="1" dirty="0">
                <a:solidFill>
                  <a:schemeClr val="tx1"/>
                </a:solidFill>
              </a:rPr>
              <a:t>2. Data Exploration </a:t>
            </a:r>
          </a:p>
          <a:p>
            <a:pPr marL="0" indent="0">
              <a:buNone/>
            </a:pPr>
            <a:r>
              <a:rPr lang="en-US" i="1" dirty="0">
                <a:solidFill>
                  <a:schemeClr val="tx1"/>
                </a:solidFill>
              </a:rPr>
              <a:t>3. Data Pre-processing </a:t>
            </a:r>
          </a:p>
          <a:p>
            <a:pPr marL="0" indent="0">
              <a:buNone/>
            </a:pPr>
            <a:r>
              <a:rPr lang="en-US" i="1" dirty="0">
                <a:solidFill>
                  <a:schemeClr val="tx1"/>
                </a:solidFill>
              </a:rPr>
              <a:t>4. Feature Extraction </a:t>
            </a:r>
          </a:p>
          <a:p>
            <a:pPr marL="0" indent="0">
              <a:buNone/>
            </a:pPr>
            <a:r>
              <a:rPr lang="en-US" i="1" dirty="0">
                <a:solidFill>
                  <a:schemeClr val="tx1"/>
                </a:solidFill>
              </a:rPr>
              <a:t>5. Training Model </a:t>
            </a:r>
          </a:p>
          <a:p>
            <a:pPr marL="0" indent="0">
              <a:buNone/>
            </a:pPr>
            <a:r>
              <a:rPr lang="en-US" i="1" dirty="0">
                <a:solidFill>
                  <a:schemeClr val="tx1"/>
                </a:solidFill>
              </a:rPr>
              <a:t>6. Testing Model and Evaluation</a:t>
            </a:r>
            <a:endParaRPr lang="en-IN" i="1" dirty="0">
              <a:solidFill>
                <a:schemeClr val="tx1"/>
              </a:solidFill>
            </a:endParaRP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281175"/>
            <a:ext cx="5497380" cy="763525"/>
          </a:xfrm>
        </p:spPr>
        <p:txBody>
          <a:bodyPr>
            <a:normAutofit/>
          </a:bodyPr>
          <a:lstStyle/>
          <a:p>
            <a:pPr algn="l"/>
            <a:r>
              <a:rPr lang="en-US" b="1" dirty="0">
                <a:solidFill>
                  <a:schemeClr val="accent5">
                    <a:lumMod val="60000"/>
                    <a:lumOff val="40000"/>
                  </a:schemeClr>
                </a:solidFill>
              </a:rPr>
              <a:t>DATA COLLECTION </a:t>
            </a:r>
          </a:p>
        </p:txBody>
      </p:sp>
      <p:sp>
        <p:nvSpPr>
          <p:cNvPr id="6" name="Content Placeholder 5"/>
          <p:cNvSpPr>
            <a:spLocks noGrp="1"/>
          </p:cNvSpPr>
          <p:nvPr>
            <p:ph sz="half" idx="2"/>
          </p:nvPr>
        </p:nvSpPr>
        <p:spPr>
          <a:xfrm>
            <a:off x="219907" y="1654346"/>
            <a:ext cx="8704185" cy="3206806"/>
          </a:xfrm>
        </p:spPr>
        <p:txBody>
          <a:bodyPr>
            <a:normAutofit fontScale="92500" lnSpcReduction="10000"/>
          </a:bodyPr>
          <a:lstStyle/>
          <a:p>
            <a:pPr algn="l"/>
            <a:r>
              <a:rPr lang="en-US" sz="2800" b="0" i="1" dirty="0">
                <a:solidFill>
                  <a:schemeClr val="tx1"/>
                </a:solidFill>
                <a:effectLst/>
              </a:rPr>
              <a:t>The main motivation behind data collection is to gather information in a measured and systematic manner to ensure accuracy. </a:t>
            </a:r>
          </a:p>
          <a:p>
            <a:pPr algn="l"/>
            <a:r>
              <a:rPr lang="en-US" sz="2800" b="0" i="1" dirty="0">
                <a:solidFill>
                  <a:schemeClr val="tx1"/>
                </a:solidFill>
                <a:effectLst/>
              </a:rPr>
              <a:t>Since the data collected is meant to provide content for data analysis, the information gathered must be of the highest quality for it to be of value.</a:t>
            </a:r>
          </a:p>
          <a:p>
            <a:pPr algn="l"/>
            <a:r>
              <a:rPr lang="en-US" sz="2800" i="1" dirty="0">
                <a:solidFill>
                  <a:schemeClr val="tx1"/>
                </a:solidFill>
              </a:rPr>
              <a:t>There is a lot of data being generated all around the world, but the most important part is knowing how to utilize it.</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solidFill>
                  <a:schemeClr val="accent5">
                    <a:lumMod val="75000"/>
                  </a:schemeClr>
                </a:solidFill>
              </a:rPr>
              <a:t>   </a:t>
            </a:r>
            <a:r>
              <a:rPr lang="en-US" b="1" i="1" u="sng" dirty="0">
                <a:solidFill>
                  <a:schemeClr val="accent5">
                    <a:lumMod val="60000"/>
                    <a:lumOff val="40000"/>
                  </a:schemeClr>
                </a:solidFill>
              </a:rPr>
              <a:t>DATA COLLECTION PROCESS</a:t>
            </a:r>
          </a:p>
        </p:txBody>
      </p:sp>
      <p:sp>
        <p:nvSpPr>
          <p:cNvPr id="5" name="Content Placeholder 4"/>
          <p:cNvSpPr>
            <a:spLocks noGrp="1"/>
          </p:cNvSpPr>
          <p:nvPr>
            <p:ph idx="1"/>
          </p:nvPr>
        </p:nvSpPr>
        <p:spPr>
          <a:xfrm>
            <a:off x="296260" y="1197405"/>
            <a:ext cx="6566315" cy="3511061"/>
          </a:xfrm>
        </p:spPr>
        <p:txBody>
          <a:bodyPr>
            <a:normAutofit fontScale="92500"/>
          </a:bodyPr>
          <a:lstStyle/>
          <a:p>
            <a:r>
              <a:rPr lang="en-US" dirty="0">
                <a:solidFill>
                  <a:schemeClr val="bg1"/>
                </a:solidFill>
              </a:rPr>
              <a:t>The data collection process for this project involved downloading the Microsoft Common Objects in Context (COCO) dataset, which contains over 330,000 images with more than 2.5 million captions. Specifically, the "train2014" subset of the dataset was used, which contains approximately 83,000 images. </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3D4F-C443-BB61-E399-C8CCB8495A09}"/>
              </a:ext>
            </a:extLst>
          </p:cNvPr>
          <p:cNvSpPr>
            <a:spLocks noGrp="1"/>
          </p:cNvSpPr>
          <p:nvPr>
            <p:ph type="title"/>
          </p:nvPr>
        </p:nvSpPr>
        <p:spPr>
          <a:xfrm>
            <a:off x="3350359" y="281175"/>
            <a:ext cx="5650085" cy="763525"/>
          </a:xfrm>
        </p:spPr>
        <p:txBody>
          <a:bodyPr/>
          <a:lstStyle/>
          <a:p>
            <a:pPr algn="l"/>
            <a:r>
              <a:rPr lang="en-US" b="1" dirty="0">
                <a:solidFill>
                  <a:schemeClr val="accent5">
                    <a:lumMod val="60000"/>
                    <a:lumOff val="40000"/>
                  </a:schemeClr>
                </a:solidFill>
              </a:rPr>
              <a:t>Data Exploration</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7AB6EC68-D15B-5003-8AAD-421050D417D3}"/>
              </a:ext>
            </a:extLst>
          </p:cNvPr>
          <p:cNvSpPr>
            <a:spLocks noGrp="1"/>
          </p:cNvSpPr>
          <p:nvPr>
            <p:ph idx="1"/>
          </p:nvPr>
        </p:nvSpPr>
        <p:spPr/>
        <p:txBody>
          <a:bodyPr>
            <a:normAutofit fontScale="85000" lnSpcReduction="10000"/>
          </a:bodyPr>
          <a:lstStyle/>
          <a:p>
            <a:pPr marL="0" indent="0">
              <a:buNone/>
            </a:pPr>
            <a:r>
              <a:rPr lang="en-US" b="1" u="sng" dirty="0">
                <a:solidFill>
                  <a:schemeClr val="accent5">
                    <a:lumMod val="75000"/>
                  </a:schemeClr>
                </a:solidFill>
              </a:rPr>
              <a:t>Data Exploration in this project involves two main categories.</a:t>
            </a:r>
          </a:p>
          <a:p>
            <a:pPr marL="0" indent="0">
              <a:buNone/>
            </a:pPr>
            <a:r>
              <a:rPr lang="en-US" dirty="0">
                <a:solidFill>
                  <a:schemeClr val="tx1"/>
                </a:solidFill>
              </a:rPr>
              <a:t> </a:t>
            </a:r>
          </a:p>
          <a:p>
            <a:r>
              <a:rPr lang="en-US" b="1" i="1" u="sng" dirty="0">
                <a:solidFill>
                  <a:schemeClr val="tx1"/>
                </a:solidFill>
              </a:rPr>
              <a:t>Visualizing Images: </a:t>
            </a:r>
            <a:r>
              <a:rPr lang="en-US" i="1" dirty="0">
                <a:solidFill>
                  <a:schemeClr val="tx1"/>
                </a:solidFill>
              </a:rPr>
              <a:t>Visualizing a sample of images from the dataset provides an initial glimpse into the nature of the data.</a:t>
            </a:r>
          </a:p>
          <a:p>
            <a:pPr marL="0" indent="0">
              <a:buNone/>
            </a:pPr>
            <a:r>
              <a:rPr lang="en-US" dirty="0">
                <a:solidFill>
                  <a:schemeClr val="tx1"/>
                </a:solidFill>
              </a:rPr>
              <a:t> </a:t>
            </a:r>
          </a:p>
          <a:p>
            <a:r>
              <a:rPr lang="en-US" b="1" i="1" u="sng" dirty="0">
                <a:solidFill>
                  <a:schemeClr val="tx1"/>
                </a:solidFill>
              </a:rPr>
              <a:t>Exploring Captions: </a:t>
            </a:r>
            <a:r>
              <a:rPr lang="en-US" i="1" dirty="0">
                <a:solidFill>
                  <a:schemeClr val="tx1"/>
                </a:solidFill>
              </a:rPr>
              <a:t>Analyzing the captions provides insights into the language used, caption lengths, vocabulary size, and distribution of captions across images. </a:t>
            </a:r>
            <a:endParaRPr lang="en-IN" i="1" dirty="0">
              <a:solidFill>
                <a:schemeClr val="tx1"/>
              </a:solidFill>
            </a:endParaRPr>
          </a:p>
        </p:txBody>
      </p:sp>
    </p:spTree>
    <p:extLst>
      <p:ext uri="{BB962C8B-B14F-4D97-AF65-F5344CB8AC3E}">
        <p14:creationId xmlns:p14="http://schemas.microsoft.com/office/powerpoint/2010/main" val="202923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FB866B-5965-AE06-FA2A-C5C374856D30}"/>
              </a:ext>
            </a:extLst>
          </p:cNvPr>
          <p:cNvPicPr>
            <a:picLocks noChangeAspect="1"/>
          </p:cNvPicPr>
          <p:nvPr/>
        </p:nvPicPr>
        <p:blipFill>
          <a:blip r:embed="rId2"/>
          <a:stretch>
            <a:fillRect/>
          </a:stretch>
        </p:blipFill>
        <p:spPr>
          <a:xfrm>
            <a:off x="296260" y="1379647"/>
            <a:ext cx="4905375" cy="3552825"/>
          </a:xfrm>
          <a:prstGeom prst="rect">
            <a:avLst/>
          </a:prstGeom>
        </p:spPr>
      </p:pic>
      <p:sp>
        <p:nvSpPr>
          <p:cNvPr id="10" name="TextBox 9">
            <a:extLst>
              <a:ext uri="{FF2B5EF4-FFF2-40B4-BE49-F238E27FC236}">
                <a16:creationId xmlns:a16="http://schemas.microsoft.com/office/drawing/2014/main" id="{5332D81B-8BD5-61E8-2690-890630367B5E}"/>
              </a:ext>
            </a:extLst>
          </p:cNvPr>
          <p:cNvSpPr txBox="1"/>
          <p:nvPr/>
        </p:nvSpPr>
        <p:spPr>
          <a:xfrm>
            <a:off x="5182820" y="1960930"/>
            <a:ext cx="3865625"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5">
                    <a:lumMod val="50000"/>
                  </a:schemeClr>
                </a:solidFill>
                <a:latin typeface="Dubai Light" panose="020B0303030403030204" pitchFamily="34" charset="-78"/>
                <a:cs typeface="Dubai Light" panose="020B0303030403030204" pitchFamily="34" charset="-78"/>
              </a:rPr>
              <a:t>A white plate with a brownie and white frosting.</a:t>
            </a:r>
          </a:p>
          <a:p>
            <a:pPr marL="285750" indent="-285750">
              <a:buFont typeface="Arial" panose="020B0604020202020204" pitchFamily="34" charset="0"/>
              <a:buChar char="•"/>
            </a:pPr>
            <a:r>
              <a:rPr lang="en-US" dirty="0">
                <a:solidFill>
                  <a:schemeClr val="accent5">
                    <a:lumMod val="50000"/>
                  </a:schemeClr>
                </a:solidFill>
                <a:latin typeface="Dubai Light" panose="020B0303030403030204" pitchFamily="34" charset="-78"/>
                <a:cs typeface="Dubai Light" panose="020B0303030403030204" pitchFamily="34" charset="-78"/>
              </a:rPr>
              <a:t>A piece of chocolate cake on top of a white plate.</a:t>
            </a:r>
          </a:p>
          <a:p>
            <a:pPr marL="285750" indent="-285750">
              <a:buFont typeface="Arial" panose="020B0604020202020204" pitchFamily="34" charset="0"/>
              <a:buChar char="•"/>
            </a:pPr>
            <a:r>
              <a:rPr lang="en-US" dirty="0">
                <a:solidFill>
                  <a:schemeClr val="accent5">
                    <a:lumMod val="50000"/>
                  </a:schemeClr>
                </a:solidFill>
                <a:latin typeface="Dubai Light" panose="020B0303030403030204" pitchFamily="34" charset="-78"/>
                <a:cs typeface="Dubai Light" panose="020B0303030403030204" pitchFamily="34" charset="-78"/>
              </a:rPr>
              <a:t>a chocolate cake and a fork ready to be eat</a:t>
            </a:r>
          </a:p>
          <a:p>
            <a:pPr marL="285750" indent="-285750">
              <a:buFont typeface="Arial" panose="020B0604020202020204" pitchFamily="34" charset="0"/>
              <a:buChar char="•"/>
            </a:pPr>
            <a:r>
              <a:rPr lang="en-US" dirty="0">
                <a:solidFill>
                  <a:schemeClr val="accent5">
                    <a:lumMod val="50000"/>
                  </a:schemeClr>
                </a:solidFill>
                <a:latin typeface="Dubai Light" panose="020B0303030403030204" pitchFamily="34" charset="-78"/>
                <a:cs typeface="Dubai Light" panose="020B0303030403030204" pitchFamily="34" charset="-78"/>
              </a:rPr>
              <a:t>A chocolate desert on a plate with a fork. </a:t>
            </a:r>
          </a:p>
          <a:p>
            <a:pPr marL="285750" indent="-285750">
              <a:buFont typeface="Arial" panose="020B0604020202020204" pitchFamily="34" charset="0"/>
              <a:buChar char="•"/>
            </a:pPr>
            <a:r>
              <a:rPr lang="en-US" dirty="0">
                <a:solidFill>
                  <a:schemeClr val="accent5">
                    <a:lumMod val="50000"/>
                  </a:schemeClr>
                </a:solidFill>
                <a:latin typeface="Dubai Light" panose="020B0303030403030204" pitchFamily="34" charset="-78"/>
                <a:cs typeface="Dubai Light" panose="020B0303030403030204" pitchFamily="34" charset="-78"/>
              </a:rPr>
              <a:t>A piece of chocolate dessert on a plate with a napkin and a fork.</a:t>
            </a:r>
            <a:endParaRPr lang="en-IN" dirty="0">
              <a:solidFill>
                <a:schemeClr val="accent5">
                  <a:lumMod val="50000"/>
                </a:schemeClr>
              </a:solidFill>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427361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A605-5A91-1DB1-0CF9-6B630399484B}"/>
              </a:ext>
            </a:extLst>
          </p:cNvPr>
          <p:cNvSpPr>
            <a:spLocks noGrp="1"/>
          </p:cNvSpPr>
          <p:nvPr>
            <p:ph type="title"/>
          </p:nvPr>
        </p:nvSpPr>
        <p:spPr>
          <a:xfrm>
            <a:off x="3350359" y="281175"/>
            <a:ext cx="5650085" cy="763525"/>
          </a:xfrm>
        </p:spPr>
        <p:txBody>
          <a:bodyPr/>
          <a:lstStyle/>
          <a:p>
            <a:pPr algn="l"/>
            <a:r>
              <a:rPr lang="en-US" b="1" dirty="0">
                <a:solidFill>
                  <a:schemeClr val="accent5">
                    <a:lumMod val="60000"/>
                    <a:lumOff val="40000"/>
                  </a:schemeClr>
                </a:solidFill>
              </a:rPr>
              <a:t>Data Pre-processing</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D53A6103-B6AF-FC90-B301-F4A9B58E62AB}"/>
              </a:ext>
            </a:extLst>
          </p:cNvPr>
          <p:cNvSpPr>
            <a:spLocks noGrp="1"/>
          </p:cNvSpPr>
          <p:nvPr>
            <p:ph idx="1"/>
          </p:nvPr>
        </p:nvSpPr>
        <p:spPr/>
        <p:txBody>
          <a:bodyPr>
            <a:normAutofit fontScale="55000" lnSpcReduction="20000"/>
          </a:bodyPr>
          <a:lstStyle/>
          <a:p>
            <a:pPr marL="0" indent="0">
              <a:buNone/>
            </a:pPr>
            <a:r>
              <a:rPr lang="en-US" sz="3800" b="1" u="sng" dirty="0">
                <a:solidFill>
                  <a:schemeClr val="accent5">
                    <a:lumMod val="75000"/>
                  </a:schemeClr>
                </a:solidFill>
              </a:rPr>
              <a:t>Data Pre-processing in this project involves two main categories. </a:t>
            </a:r>
          </a:p>
          <a:p>
            <a:pPr marL="0" indent="0">
              <a:buNone/>
            </a:pPr>
            <a:endParaRPr lang="en-US" sz="3300" b="1" u="sng" dirty="0">
              <a:solidFill>
                <a:schemeClr val="accent5">
                  <a:lumMod val="75000"/>
                </a:schemeClr>
              </a:solidFill>
            </a:endParaRPr>
          </a:p>
          <a:p>
            <a:pPr marL="0" indent="0">
              <a:buNone/>
            </a:pPr>
            <a:r>
              <a:rPr lang="en-US" sz="3300" i="1" dirty="0">
                <a:solidFill>
                  <a:schemeClr val="tx1"/>
                </a:solidFill>
              </a:rPr>
              <a:t>• </a:t>
            </a:r>
            <a:r>
              <a:rPr lang="en-US" sz="3300" b="1" i="1" u="sng" dirty="0">
                <a:solidFill>
                  <a:schemeClr val="tx1"/>
                </a:solidFill>
              </a:rPr>
              <a:t>Pre-processing the text data: </a:t>
            </a:r>
            <a:r>
              <a:rPr lang="en-US" sz="3300" i="1" dirty="0">
                <a:solidFill>
                  <a:schemeClr val="tx1"/>
                </a:solidFill>
              </a:rPr>
              <a:t>The captions were pre-processed to remove any unnecessary characters, convert all characters to lowercase.</a:t>
            </a:r>
          </a:p>
          <a:p>
            <a:pPr marL="0" indent="0">
              <a:buNone/>
            </a:pPr>
            <a:endParaRPr lang="en-US" sz="3300" i="1" dirty="0">
              <a:solidFill>
                <a:schemeClr val="tx1"/>
              </a:solidFill>
            </a:endParaRPr>
          </a:p>
          <a:p>
            <a:pPr marL="0" indent="0">
              <a:buNone/>
            </a:pPr>
            <a:r>
              <a:rPr lang="en-US" sz="3300" i="1" dirty="0">
                <a:solidFill>
                  <a:schemeClr val="tx1"/>
                </a:solidFill>
              </a:rPr>
              <a:t>• </a:t>
            </a:r>
            <a:r>
              <a:rPr lang="en-US" sz="3300" b="1" i="1" u="sng" dirty="0">
                <a:solidFill>
                  <a:schemeClr val="tx1"/>
                </a:solidFill>
              </a:rPr>
              <a:t>Tokenizing the captions: </a:t>
            </a:r>
            <a:r>
              <a:rPr lang="en-US" sz="3300" i="1" dirty="0">
                <a:solidFill>
                  <a:schemeClr val="tx1"/>
                </a:solidFill>
              </a:rPr>
              <a:t>The captions were tokenized using the Tokenizer class from the Keras library. This involved creating a vocabulary of all the unique words in the captions and assigning a unique integer to each word. </a:t>
            </a:r>
          </a:p>
          <a:p>
            <a:pPr marL="0" indent="0">
              <a:buNone/>
            </a:pPr>
            <a:endParaRPr lang="en-US" sz="3300" i="1" dirty="0">
              <a:solidFill>
                <a:schemeClr val="tx1"/>
              </a:solidFill>
            </a:endParaRPr>
          </a:p>
          <a:p>
            <a:pPr marL="0" indent="0">
              <a:buNone/>
            </a:pPr>
            <a:r>
              <a:rPr lang="en-US" sz="3300" i="1" dirty="0">
                <a:solidFill>
                  <a:schemeClr val="tx1"/>
                </a:solidFill>
              </a:rPr>
              <a:t>• </a:t>
            </a:r>
            <a:r>
              <a:rPr lang="en-US" sz="3300" b="1" i="1" u="sng" dirty="0">
                <a:solidFill>
                  <a:schemeClr val="tx1"/>
                </a:solidFill>
              </a:rPr>
              <a:t>Creating the training dataset: </a:t>
            </a:r>
            <a:r>
              <a:rPr lang="en-US" sz="3300" i="1" dirty="0">
                <a:solidFill>
                  <a:schemeClr val="tx1"/>
                </a:solidFill>
              </a:rPr>
              <a:t>The pre-processed image features and tokenized captions were combined to create the training dataset. The model was trained on this dataset to learn to generate captions for images.</a:t>
            </a:r>
            <a:endParaRPr lang="en-IN" sz="3300" i="1" dirty="0">
              <a:solidFill>
                <a:schemeClr val="tx1"/>
              </a:solidFill>
            </a:endParaRPr>
          </a:p>
        </p:txBody>
      </p:sp>
    </p:spTree>
    <p:extLst>
      <p:ext uri="{BB962C8B-B14F-4D97-AF65-F5344CB8AC3E}">
        <p14:creationId xmlns:p14="http://schemas.microsoft.com/office/powerpoint/2010/main" val="216256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053D-0C79-F795-8796-B79E118B22D9}"/>
              </a:ext>
            </a:extLst>
          </p:cNvPr>
          <p:cNvSpPr>
            <a:spLocks noGrp="1"/>
          </p:cNvSpPr>
          <p:nvPr>
            <p:ph type="title"/>
          </p:nvPr>
        </p:nvSpPr>
        <p:spPr>
          <a:xfrm>
            <a:off x="3197655" y="281175"/>
            <a:ext cx="5802790" cy="763525"/>
          </a:xfrm>
        </p:spPr>
        <p:txBody>
          <a:bodyPr/>
          <a:lstStyle/>
          <a:p>
            <a:pPr algn="l"/>
            <a:r>
              <a:rPr lang="en-IN" b="1" dirty="0">
                <a:solidFill>
                  <a:schemeClr val="accent5">
                    <a:lumMod val="60000"/>
                    <a:lumOff val="40000"/>
                  </a:schemeClr>
                </a:solidFill>
              </a:rPr>
              <a:t>Feature Extraction</a:t>
            </a:r>
          </a:p>
        </p:txBody>
      </p:sp>
      <p:sp>
        <p:nvSpPr>
          <p:cNvPr id="3" name="Content Placeholder 2">
            <a:extLst>
              <a:ext uri="{FF2B5EF4-FFF2-40B4-BE49-F238E27FC236}">
                <a16:creationId xmlns:a16="http://schemas.microsoft.com/office/drawing/2014/main" id="{4B6E7B28-62ED-20BA-ACE1-236C38CE5833}"/>
              </a:ext>
            </a:extLst>
          </p:cNvPr>
          <p:cNvSpPr>
            <a:spLocks noGrp="1"/>
          </p:cNvSpPr>
          <p:nvPr>
            <p:ph idx="1"/>
          </p:nvPr>
        </p:nvSpPr>
        <p:spPr/>
        <p:txBody>
          <a:bodyPr>
            <a:normAutofit fontScale="92500" lnSpcReduction="20000"/>
          </a:bodyPr>
          <a:lstStyle/>
          <a:p>
            <a:r>
              <a:rPr lang="en-US" sz="2400" i="1" dirty="0">
                <a:solidFill>
                  <a:schemeClr val="tx1"/>
                </a:solidFill>
              </a:rPr>
              <a:t>In this project, the VGG16 model is used to extract features from the images. VGG16 is a pre-trained convolutional neural network that is widely used for image classification tasks</a:t>
            </a:r>
          </a:p>
          <a:p>
            <a:r>
              <a:rPr lang="en-US" sz="2400" i="1" dirty="0">
                <a:solidFill>
                  <a:schemeClr val="tx1"/>
                </a:solidFill>
              </a:rPr>
              <a:t>To extract features, first, each image is resized to (224, 224) pixels, which is the required input size of the VGG16 model.</a:t>
            </a:r>
          </a:p>
          <a:p>
            <a:r>
              <a:rPr lang="en-US" sz="2400" i="1" dirty="0">
                <a:solidFill>
                  <a:schemeClr val="tx1"/>
                </a:solidFill>
              </a:rPr>
              <a:t>Then, the pre-trained VGG16 model is used to predict the output for each image.</a:t>
            </a:r>
          </a:p>
          <a:p>
            <a:r>
              <a:rPr lang="en-US" sz="2400" i="1" dirty="0">
                <a:solidFill>
                  <a:schemeClr val="tx1"/>
                </a:solidFill>
              </a:rPr>
              <a:t>The extracted features are then saved in a dictionary where the key is the image filename</a:t>
            </a:r>
          </a:p>
          <a:p>
            <a:r>
              <a:rPr lang="en-US" sz="2400" i="1" dirty="0">
                <a:solidFill>
                  <a:schemeClr val="tx1"/>
                </a:solidFill>
              </a:rPr>
              <a:t>This dictionary is used later to train the caption generator model.</a:t>
            </a:r>
          </a:p>
          <a:p>
            <a:pPr marL="0" indent="0">
              <a:buNone/>
            </a:pPr>
            <a:endParaRPr lang="en-IN" dirty="0"/>
          </a:p>
        </p:txBody>
      </p:sp>
    </p:spTree>
    <p:extLst>
      <p:ext uri="{BB962C8B-B14F-4D97-AF65-F5344CB8AC3E}">
        <p14:creationId xmlns:p14="http://schemas.microsoft.com/office/powerpoint/2010/main" val="281421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On-screen Show (16:9)</PresentationFormat>
  <Paragraphs>80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Bahnschrift</vt:lpstr>
      <vt:lpstr>Calibri</vt:lpstr>
      <vt:lpstr>Courier New</vt:lpstr>
      <vt:lpstr>Dubai Light</vt:lpstr>
      <vt:lpstr>Office Theme</vt:lpstr>
      <vt:lpstr>  IMAGE CAPTION  GENERATOR  </vt:lpstr>
      <vt:lpstr>MOTIVE</vt:lpstr>
      <vt:lpstr>STAGES</vt:lpstr>
      <vt:lpstr>DATA COLLECTION </vt:lpstr>
      <vt:lpstr>   DATA COLLECTION PROCESS</vt:lpstr>
      <vt:lpstr>Data Exploration</vt:lpstr>
      <vt:lpstr>PowerPoint Presentation</vt:lpstr>
      <vt:lpstr>Data Pre-processing</vt:lpstr>
      <vt:lpstr>Feature Extraction</vt:lpstr>
      <vt:lpstr>TRAINING MODEL</vt:lpstr>
      <vt:lpstr>Testing Model and Evaluation</vt:lpstr>
      <vt:lpstr>Below is the caption generated for an image from the dataset along with their actual captions.</vt:lpstr>
      <vt:lpstr>Predicted Caption Of A New Image</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2023-05-02T16:20:41Z</dcterms:modified>
</cp:coreProperties>
</file>