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7" r:id="rId6"/>
    <p:sldId id="266" r:id="rId7"/>
    <p:sldId id="260" r:id="rId8"/>
    <p:sldId id="261" r:id="rId9"/>
    <p:sldId id="268" r:id="rId10"/>
    <p:sldId id="264"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snapToGrid="0">
      <p:cViewPr varScale="1">
        <p:scale>
          <a:sx n="94" d="100"/>
          <a:sy n="94" d="100"/>
        </p:scale>
        <p:origin x="50" y="1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B57481-4431-4CB9-8BE7-DCD94ED4C9D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73CB-E025-4FD9-83F7-BE19F7326F5D}" type="slidenum">
              <a:rPr lang="en-US" smtClean="0"/>
              <a:t>‹#›</a:t>
            </a:fld>
            <a:endParaRPr lang="en-US"/>
          </a:p>
        </p:txBody>
      </p:sp>
    </p:spTree>
    <p:extLst>
      <p:ext uri="{BB962C8B-B14F-4D97-AF65-F5344CB8AC3E}">
        <p14:creationId xmlns:p14="http://schemas.microsoft.com/office/powerpoint/2010/main" val="330284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57481-4431-4CB9-8BE7-DCD94ED4C9D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73CB-E025-4FD9-83F7-BE19F7326F5D}" type="slidenum">
              <a:rPr lang="en-US" smtClean="0"/>
              <a:t>‹#›</a:t>
            </a:fld>
            <a:endParaRPr lang="en-US"/>
          </a:p>
        </p:txBody>
      </p:sp>
    </p:spTree>
    <p:extLst>
      <p:ext uri="{BB962C8B-B14F-4D97-AF65-F5344CB8AC3E}">
        <p14:creationId xmlns:p14="http://schemas.microsoft.com/office/powerpoint/2010/main" val="2317923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57481-4431-4CB9-8BE7-DCD94ED4C9D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73CB-E025-4FD9-83F7-BE19F7326F5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38201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57481-4431-4CB9-8BE7-DCD94ED4C9D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73CB-E025-4FD9-83F7-BE19F7326F5D}" type="slidenum">
              <a:rPr lang="en-US" smtClean="0"/>
              <a:t>‹#›</a:t>
            </a:fld>
            <a:endParaRPr lang="en-US"/>
          </a:p>
        </p:txBody>
      </p:sp>
    </p:spTree>
    <p:extLst>
      <p:ext uri="{BB962C8B-B14F-4D97-AF65-F5344CB8AC3E}">
        <p14:creationId xmlns:p14="http://schemas.microsoft.com/office/powerpoint/2010/main" val="355559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57481-4431-4CB9-8BE7-DCD94ED4C9D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73CB-E025-4FD9-83F7-BE19F7326F5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1043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57481-4431-4CB9-8BE7-DCD94ED4C9D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73CB-E025-4FD9-83F7-BE19F7326F5D}" type="slidenum">
              <a:rPr lang="en-US" smtClean="0"/>
              <a:t>‹#›</a:t>
            </a:fld>
            <a:endParaRPr lang="en-US"/>
          </a:p>
        </p:txBody>
      </p:sp>
    </p:spTree>
    <p:extLst>
      <p:ext uri="{BB962C8B-B14F-4D97-AF65-F5344CB8AC3E}">
        <p14:creationId xmlns:p14="http://schemas.microsoft.com/office/powerpoint/2010/main" val="1785914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57481-4431-4CB9-8BE7-DCD94ED4C9D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73CB-E025-4FD9-83F7-BE19F7326F5D}" type="slidenum">
              <a:rPr lang="en-US" smtClean="0"/>
              <a:t>‹#›</a:t>
            </a:fld>
            <a:endParaRPr lang="en-US"/>
          </a:p>
        </p:txBody>
      </p:sp>
    </p:spTree>
    <p:extLst>
      <p:ext uri="{BB962C8B-B14F-4D97-AF65-F5344CB8AC3E}">
        <p14:creationId xmlns:p14="http://schemas.microsoft.com/office/powerpoint/2010/main" val="2126406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57481-4431-4CB9-8BE7-DCD94ED4C9D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73CB-E025-4FD9-83F7-BE19F7326F5D}" type="slidenum">
              <a:rPr lang="en-US" smtClean="0"/>
              <a:t>‹#›</a:t>
            </a:fld>
            <a:endParaRPr lang="en-US"/>
          </a:p>
        </p:txBody>
      </p:sp>
    </p:spTree>
    <p:extLst>
      <p:ext uri="{BB962C8B-B14F-4D97-AF65-F5344CB8AC3E}">
        <p14:creationId xmlns:p14="http://schemas.microsoft.com/office/powerpoint/2010/main" val="607884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57481-4431-4CB9-8BE7-DCD94ED4C9D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73CB-E025-4FD9-83F7-BE19F7326F5D}" type="slidenum">
              <a:rPr lang="en-US" smtClean="0"/>
              <a:t>‹#›</a:t>
            </a:fld>
            <a:endParaRPr lang="en-US"/>
          </a:p>
        </p:txBody>
      </p:sp>
    </p:spTree>
    <p:extLst>
      <p:ext uri="{BB962C8B-B14F-4D97-AF65-F5344CB8AC3E}">
        <p14:creationId xmlns:p14="http://schemas.microsoft.com/office/powerpoint/2010/main" val="918051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57481-4431-4CB9-8BE7-DCD94ED4C9D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73CB-E025-4FD9-83F7-BE19F7326F5D}" type="slidenum">
              <a:rPr lang="en-US" smtClean="0"/>
              <a:t>‹#›</a:t>
            </a:fld>
            <a:endParaRPr lang="en-US"/>
          </a:p>
        </p:txBody>
      </p:sp>
    </p:spTree>
    <p:extLst>
      <p:ext uri="{BB962C8B-B14F-4D97-AF65-F5344CB8AC3E}">
        <p14:creationId xmlns:p14="http://schemas.microsoft.com/office/powerpoint/2010/main" val="2586812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B57481-4431-4CB9-8BE7-DCD94ED4C9D1}"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673CB-E025-4FD9-83F7-BE19F7326F5D}" type="slidenum">
              <a:rPr lang="en-US" smtClean="0"/>
              <a:t>‹#›</a:t>
            </a:fld>
            <a:endParaRPr lang="en-US"/>
          </a:p>
        </p:txBody>
      </p:sp>
    </p:spTree>
    <p:extLst>
      <p:ext uri="{BB962C8B-B14F-4D97-AF65-F5344CB8AC3E}">
        <p14:creationId xmlns:p14="http://schemas.microsoft.com/office/powerpoint/2010/main" val="1999652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57481-4431-4CB9-8BE7-DCD94ED4C9D1}"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673CB-E025-4FD9-83F7-BE19F7326F5D}" type="slidenum">
              <a:rPr lang="en-US" smtClean="0"/>
              <a:t>‹#›</a:t>
            </a:fld>
            <a:endParaRPr lang="en-US"/>
          </a:p>
        </p:txBody>
      </p:sp>
    </p:spTree>
    <p:extLst>
      <p:ext uri="{BB962C8B-B14F-4D97-AF65-F5344CB8AC3E}">
        <p14:creationId xmlns:p14="http://schemas.microsoft.com/office/powerpoint/2010/main" val="208625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B57481-4431-4CB9-8BE7-DCD94ED4C9D1}"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673CB-E025-4FD9-83F7-BE19F7326F5D}" type="slidenum">
              <a:rPr lang="en-US" smtClean="0"/>
              <a:t>‹#›</a:t>
            </a:fld>
            <a:endParaRPr lang="en-US"/>
          </a:p>
        </p:txBody>
      </p:sp>
    </p:spTree>
    <p:extLst>
      <p:ext uri="{BB962C8B-B14F-4D97-AF65-F5344CB8AC3E}">
        <p14:creationId xmlns:p14="http://schemas.microsoft.com/office/powerpoint/2010/main" val="3058446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57481-4431-4CB9-8BE7-DCD94ED4C9D1}"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673CB-E025-4FD9-83F7-BE19F7326F5D}" type="slidenum">
              <a:rPr lang="en-US" smtClean="0"/>
              <a:t>‹#›</a:t>
            </a:fld>
            <a:endParaRPr lang="en-US"/>
          </a:p>
        </p:txBody>
      </p:sp>
    </p:spTree>
    <p:extLst>
      <p:ext uri="{BB962C8B-B14F-4D97-AF65-F5344CB8AC3E}">
        <p14:creationId xmlns:p14="http://schemas.microsoft.com/office/powerpoint/2010/main" val="372820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B57481-4431-4CB9-8BE7-DCD94ED4C9D1}"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673CB-E025-4FD9-83F7-BE19F7326F5D}" type="slidenum">
              <a:rPr lang="en-US" smtClean="0"/>
              <a:t>‹#›</a:t>
            </a:fld>
            <a:endParaRPr lang="en-US"/>
          </a:p>
        </p:txBody>
      </p:sp>
    </p:spTree>
    <p:extLst>
      <p:ext uri="{BB962C8B-B14F-4D97-AF65-F5344CB8AC3E}">
        <p14:creationId xmlns:p14="http://schemas.microsoft.com/office/powerpoint/2010/main" val="387188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B57481-4431-4CB9-8BE7-DCD94ED4C9D1}"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673CB-E025-4FD9-83F7-BE19F7326F5D}" type="slidenum">
              <a:rPr lang="en-US" smtClean="0"/>
              <a:t>‹#›</a:t>
            </a:fld>
            <a:endParaRPr lang="en-US"/>
          </a:p>
        </p:txBody>
      </p:sp>
    </p:spTree>
    <p:extLst>
      <p:ext uri="{BB962C8B-B14F-4D97-AF65-F5344CB8AC3E}">
        <p14:creationId xmlns:p14="http://schemas.microsoft.com/office/powerpoint/2010/main" val="289778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B57481-4431-4CB9-8BE7-DCD94ED4C9D1}" type="datetimeFigureOut">
              <a:rPr lang="en-US" smtClean="0"/>
              <a:t>12/4/2023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17673CB-E025-4FD9-83F7-BE19F7326F5D}" type="slidenum">
              <a:rPr lang="en-US" smtClean="0"/>
              <a:t>‹#›</a:t>
            </a:fld>
            <a:endParaRPr lang="en-US"/>
          </a:p>
        </p:txBody>
      </p:sp>
    </p:spTree>
    <p:extLst>
      <p:ext uri="{BB962C8B-B14F-4D97-AF65-F5344CB8AC3E}">
        <p14:creationId xmlns:p14="http://schemas.microsoft.com/office/powerpoint/2010/main" val="1557892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DB-AAE7-6742-9FCD-F1C1E2C8FDC3}"/>
              </a:ext>
            </a:extLst>
          </p:cNvPr>
          <p:cNvSpPr>
            <a:spLocks noGrp="1"/>
          </p:cNvSpPr>
          <p:nvPr>
            <p:ph type="ctrTitle"/>
          </p:nvPr>
        </p:nvSpPr>
        <p:spPr>
          <a:xfrm>
            <a:off x="1497736" y="1504738"/>
            <a:ext cx="7766936" cy="1646302"/>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Transfer Learning in Image Classification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64596E7-A41F-405A-21B6-D462B3838623}"/>
              </a:ext>
            </a:extLst>
          </p:cNvPr>
          <p:cNvSpPr>
            <a:spLocks noGrp="1"/>
          </p:cNvSpPr>
          <p:nvPr>
            <p:ph type="subTitle" idx="1"/>
          </p:nvPr>
        </p:nvSpPr>
        <p:spPr>
          <a:xfrm>
            <a:off x="1643640" y="3151040"/>
            <a:ext cx="9144000" cy="2942111"/>
          </a:xfrm>
        </p:spPr>
        <p:txBody>
          <a:bodyPr>
            <a:normAutofit/>
          </a:bodyPr>
          <a:lstStyle/>
          <a:p>
            <a:pPr algn="l"/>
            <a:r>
              <a:rPr lang="en-US" sz="2000" dirty="0">
                <a:latin typeface="Times New Roman" panose="02020603050405020304" pitchFamily="18" charset="0"/>
                <a:cs typeface="Times New Roman" panose="02020603050405020304" pitchFamily="18" charset="0"/>
              </a:rPr>
              <a:t>                             Course: INFO 536 – Applied Machine Learning</a:t>
            </a:r>
          </a:p>
          <a:p>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Group Members:</a:t>
            </a:r>
          </a:p>
          <a:p>
            <a:pPr algn="just"/>
            <a:r>
              <a:rPr lang="en-US" dirty="0">
                <a:latin typeface="Times New Roman" panose="02020603050405020304" pitchFamily="18" charset="0"/>
                <a:cs typeface="Times New Roman" panose="02020603050405020304" pitchFamily="18" charset="0"/>
              </a:rPr>
              <a:t>                                Muhammad Qureshi             B00980214</a:t>
            </a:r>
          </a:p>
          <a:p>
            <a:pPr algn="just"/>
            <a:r>
              <a:rPr lang="en-US" dirty="0">
                <a:latin typeface="Times New Roman" panose="02020603050405020304" pitchFamily="18" charset="0"/>
                <a:cs typeface="Times New Roman" panose="02020603050405020304" pitchFamily="18" charset="0"/>
              </a:rPr>
              <a:t>                                S V Arun Varma Vanaparthi  B00977899</a:t>
            </a:r>
          </a:p>
          <a:p>
            <a:pPr algn="just"/>
            <a:r>
              <a:rPr lang="en-US" dirty="0">
                <a:latin typeface="Times New Roman" panose="02020603050405020304" pitchFamily="18" charset="0"/>
                <a:cs typeface="Times New Roman" panose="02020603050405020304" pitchFamily="18" charset="0"/>
              </a:rPr>
              <a:t>                                Nitish Devineni                     B00974880</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Loksharan</a:t>
            </a:r>
            <a:r>
              <a:rPr lang="en-US" dirty="0">
                <a:latin typeface="Times New Roman" panose="02020603050405020304" pitchFamily="18" charset="0"/>
                <a:cs typeface="Times New Roman" panose="02020603050405020304" pitchFamily="18" charset="0"/>
              </a:rPr>
              <a:t> Saravanan            B00979751</a:t>
            </a:r>
          </a:p>
        </p:txBody>
      </p:sp>
    </p:spTree>
    <p:extLst>
      <p:ext uri="{BB962C8B-B14F-4D97-AF65-F5344CB8AC3E}">
        <p14:creationId xmlns:p14="http://schemas.microsoft.com/office/powerpoint/2010/main" val="2233833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8F8D-3334-C363-402C-C50C388C6FF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Images generated</a:t>
            </a:r>
          </a:p>
        </p:txBody>
      </p:sp>
      <p:pic>
        <p:nvPicPr>
          <p:cNvPr id="5" name="Content Placeholder 4" descr="A close-up of several images of a person's body&#10;&#10;Description automatically generated">
            <a:extLst>
              <a:ext uri="{FF2B5EF4-FFF2-40B4-BE49-F238E27FC236}">
                <a16:creationId xmlns:a16="http://schemas.microsoft.com/office/drawing/2014/main" id="{10BC9105-2174-533E-CC73-9711FEB705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410981"/>
            <a:ext cx="8596312" cy="3380651"/>
          </a:xfrm>
        </p:spPr>
      </p:pic>
    </p:spTree>
    <p:extLst>
      <p:ext uri="{BB962C8B-B14F-4D97-AF65-F5344CB8AC3E}">
        <p14:creationId xmlns:p14="http://schemas.microsoft.com/office/powerpoint/2010/main" val="1529422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9C7E-0B2F-C179-DA3B-354694CB11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1CBF5737-625E-E3B5-B45E-0D9C4F4D81D2}"/>
              </a:ext>
            </a:extLst>
          </p:cNvPr>
          <p:cNvSpPr>
            <a:spLocks noGrp="1"/>
          </p:cNvSpPr>
          <p:nvPr>
            <p:ph idx="1"/>
          </p:nvPr>
        </p:nvSpPr>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The Transfer Learning project focuses on using transfer learning techniques in image classification, which might be useful in situations when there is not much data.</a:t>
            </a:r>
          </a:p>
          <a:p>
            <a:pPr algn="just">
              <a:lnSpc>
                <a:spcPct val="150000"/>
              </a:lnSpc>
            </a:pPr>
            <a:r>
              <a:rPr lang="en-US" dirty="0">
                <a:latin typeface="Times New Roman" panose="02020603050405020304" pitchFamily="18" charset="0"/>
                <a:cs typeface="Times New Roman" panose="02020603050405020304" pitchFamily="18" charset="0"/>
              </a:rPr>
              <a:t>TensorFlow and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are used to create the base model.</a:t>
            </a:r>
          </a:p>
          <a:p>
            <a:pPr algn="just">
              <a:lnSpc>
                <a:spcPct val="150000"/>
              </a:lnSpc>
            </a:pPr>
            <a:r>
              <a:rPr lang="en-US" dirty="0">
                <a:latin typeface="Times New Roman" panose="02020603050405020304" pitchFamily="18" charset="0"/>
                <a:cs typeface="Times New Roman" panose="02020603050405020304" pitchFamily="18" charset="0"/>
              </a:rPr>
              <a:t>The project used a pre-trained model (</a:t>
            </a:r>
            <a:r>
              <a:rPr lang="en-US" dirty="0" err="1">
                <a:latin typeface="Times New Roman" panose="02020603050405020304" pitchFamily="18" charset="0"/>
                <a:cs typeface="Times New Roman" panose="02020603050405020304" pitchFamily="18" charset="0"/>
              </a:rPr>
              <a:t>FModel</a:t>
            </a:r>
            <a:r>
              <a:rPr lang="en-US" dirty="0">
                <a:latin typeface="Times New Roman" panose="02020603050405020304" pitchFamily="18" charset="0"/>
                <a:cs typeface="Times New Roman" panose="02020603050405020304" pitchFamily="18" charset="0"/>
              </a:rPr>
              <a:t>) in parallel and modifies it for the MNIST digit classification task.</a:t>
            </a:r>
          </a:p>
          <a:p>
            <a:pPr algn="just">
              <a:lnSpc>
                <a:spcPct val="150000"/>
              </a:lnSpc>
            </a:pPr>
            <a:r>
              <a:rPr lang="en-US" dirty="0">
                <a:latin typeface="Times New Roman" panose="02020603050405020304" pitchFamily="18" charset="0"/>
                <a:cs typeface="Times New Roman" panose="02020603050405020304" pitchFamily="18" charset="0"/>
              </a:rPr>
              <a:t>Using a scaled and normalized dataset, this model is trained to demonstrate the effectiveness of transfer learning in adjusting to new tasks.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325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4955C-F18C-B872-1ACD-8D327E262AC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9650990-422E-DEE5-2221-F415A128F618}"/>
              </a:ext>
            </a:extLst>
          </p:cNvPr>
          <p:cNvSpPr>
            <a:spLocks noGrp="1"/>
          </p:cNvSpPr>
          <p:nvPr>
            <p:ph idx="1"/>
          </p:nvPr>
        </p:nvSpPr>
        <p:spPr>
          <a:xfrm>
            <a:off x="677334" y="1363306"/>
            <a:ext cx="8596668" cy="3880773"/>
          </a:xfrm>
        </p:spPr>
        <p:txBody>
          <a:bodyPr>
            <a:noAutofit/>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The study effectively illustrates the power of transfer learning in conjunction with picture augmentation for image classification tasks. When a pre-trained model is used, training time and computational resources are greatly decreased without sacrificing accuracy.</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lnSpc>
                <a:spcPct val="170000"/>
              </a:lnSpc>
              <a:buNone/>
            </a:pPr>
            <a:r>
              <a:rPr lang="en-US" sz="1600" dirty="0">
                <a:latin typeface="Times New Roman" panose="02020603050405020304" pitchFamily="18" charset="0"/>
                <a:cs typeface="Times New Roman" panose="02020603050405020304" pitchFamily="18" charset="0"/>
              </a:rPr>
              <a:t>Several pre-trained model experiments, an examination of alternative picture augmentation methods, and the application of the methodology to diverse other kinds of data are some ideas for future research.</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 dirty="0">
                <a:latin typeface="Times New Roman" panose="02020603050405020304" pitchFamily="18" charset="0"/>
                <a:cs typeface="Times New Roman" panose="02020603050405020304" pitchFamily="18" charset="0"/>
              </a:rPr>
              <a:t>The project’s approach, methods, and conclusions are summarized in this article, which also highlights the potential benefits of picture augmentation and transfer learning for improving the performance of image classification models, particularly in settings with little data.</a:t>
            </a:r>
          </a:p>
        </p:txBody>
      </p:sp>
    </p:spTree>
    <p:extLst>
      <p:ext uri="{BB962C8B-B14F-4D97-AF65-F5344CB8AC3E}">
        <p14:creationId xmlns:p14="http://schemas.microsoft.com/office/powerpoint/2010/main" val="317503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5C71-4220-86DD-C0C7-707B7E10C42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4170A87-DEBF-A39D-6AC0-AFB541579091}"/>
              </a:ext>
            </a:extLst>
          </p:cNvPr>
          <p:cNvSpPr>
            <a:spLocks noGrp="1"/>
          </p:cNvSpPr>
          <p:nvPr>
            <p:ph idx="1"/>
          </p:nvPr>
        </p:nvSpPr>
        <p:spPr>
          <a:xfrm>
            <a:off x="677333" y="1666067"/>
            <a:ext cx="8914535" cy="4314855"/>
          </a:xfrm>
        </p:spPr>
        <p:txBody>
          <a:bodyPr>
            <a:normAutofit fontScale="92500" lnSpcReduction="20000"/>
          </a:bodyPr>
          <a:lstStyle/>
          <a:p>
            <a:pPr marL="0" indent="0" algn="just">
              <a:buNone/>
            </a:pPr>
            <a:r>
              <a:rPr lang="en-US" dirty="0">
                <a:latin typeface="Times New Roman" panose="02020603050405020304" pitchFamily="18" charset="0"/>
                <a:cs typeface="Times New Roman" panose="02020603050405020304" pitchFamily="18" charset="0"/>
              </a:rPr>
              <a:t>The use of image augmentation and transfer learning techniques to picture classification tasks is</a:t>
            </a:r>
          </a:p>
          <a:p>
            <a:pPr marL="0" indent="0" algn="just">
              <a:buNone/>
            </a:pPr>
            <a:r>
              <a:rPr lang="en-US" dirty="0">
                <a:latin typeface="Times New Roman" panose="02020603050405020304" pitchFamily="18" charset="0"/>
                <a:cs typeface="Times New Roman" panose="02020603050405020304" pitchFamily="18" charset="0"/>
              </a:rPr>
              <a:t>the main emphasis of this study. The goal is to illustrate how these techniques can greatly</a:t>
            </a:r>
          </a:p>
          <a:p>
            <a:pPr marL="0" indent="0" algn="just">
              <a:buNone/>
            </a:pPr>
            <a:r>
              <a:rPr lang="en-US" dirty="0">
                <a:latin typeface="Times New Roman" panose="02020603050405020304" pitchFamily="18" charset="0"/>
                <a:cs typeface="Times New Roman" panose="02020603050405020304" pitchFamily="18" charset="0"/>
              </a:rPr>
              <a:t>improve model performance and show their effectiveness when data is limited.</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Project Objective:</a:t>
            </a:r>
          </a:p>
          <a:p>
            <a:pPr marL="0" indent="0" algn="just">
              <a:buNone/>
            </a:pPr>
            <a:r>
              <a:rPr lang="en-US" dirty="0">
                <a:latin typeface="Times New Roman" panose="02020603050405020304" pitchFamily="18" charset="0"/>
                <a:cs typeface="Times New Roman" panose="02020603050405020304" pitchFamily="18" charset="0"/>
              </a:rPr>
              <a:t>The project aims to categorize photographs into several categories using a pre-trained model that</a:t>
            </a:r>
          </a:p>
          <a:p>
            <a:pPr marL="0" indent="0" algn="just">
              <a:buNone/>
            </a:pPr>
            <a:r>
              <a:rPr lang="en-US" dirty="0">
                <a:latin typeface="Times New Roman" panose="02020603050405020304" pitchFamily="18" charset="0"/>
                <a:cs typeface="Times New Roman" panose="02020603050405020304" pitchFamily="18" charset="0"/>
              </a:rPr>
              <a:t>has been updated and fine-tuned for the specific task. In addition, the initiative intends to</a:t>
            </a:r>
          </a:p>
          <a:p>
            <a:pPr marL="0" indent="0" algn="just">
              <a:buNone/>
            </a:pPr>
            <a:r>
              <a:rPr lang="en-US" dirty="0">
                <a:latin typeface="Times New Roman" panose="02020603050405020304" pitchFamily="18" charset="0"/>
                <a:cs typeface="Times New Roman" panose="02020603050405020304" pitchFamily="18" charset="0"/>
              </a:rPr>
              <a:t>increase the datasets to overcome the limits of limited datasets.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Scope and Relevance:</a:t>
            </a:r>
          </a:p>
          <a:p>
            <a:pPr marL="0" indent="0" algn="just">
              <a:buNone/>
            </a:pPr>
            <a:r>
              <a:rPr lang="en-US" dirty="0">
                <a:latin typeface="Times New Roman" panose="02020603050405020304" pitchFamily="18" charset="0"/>
                <a:cs typeface="Times New Roman" panose="02020603050405020304" pitchFamily="18" charset="0"/>
              </a:rPr>
              <a:t>This method is especially useful in domains where gathering huge datasets is difficult or</a:t>
            </a:r>
          </a:p>
          <a:p>
            <a:pPr marL="0" indent="0" algn="just">
              <a:buNone/>
            </a:pPr>
            <a:r>
              <a:rPr lang="en-US" dirty="0">
                <a:latin typeface="Times New Roman" panose="02020603050405020304" pitchFamily="18" charset="0"/>
                <a:cs typeface="Times New Roman" panose="02020603050405020304" pitchFamily="18" charset="0"/>
              </a:rPr>
              <a:t>impractical. The research demonstrates how high picture classification accuracy may be attained</a:t>
            </a:r>
          </a:p>
          <a:p>
            <a:pPr marL="0" indent="0" algn="just">
              <a:buNone/>
            </a:pPr>
            <a:r>
              <a:rPr lang="en-US" dirty="0">
                <a:latin typeface="Times New Roman" panose="02020603050405020304" pitchFamily="18" charset="0"/>
                <a:cs typeface="Times New Roman" panose="02020603050405020304" pitchFamily="18" charset="0"/>
              </a:rPr>
              <a:t>with less data by utilizing transfer learning and image augmentation.</a:t>
            </a:r>
          </a:p>
        </p:txBody>
      </p:sp>
    </p:spTree>
    <p:extLst>
      <p:ext uri="{BB962C8B-B14F-4D97-AF65-F5344CB8AC3E}">
        <p14:creationId xmlns:p14="http://schemas.microsoft.com/office/powerpoint/2010/main" val="418627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0A15-6AA5-5E56-FC96-1379DD6A773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EE7F2651-6736-29DB-806A-2E5A4C54EAC8}"/>
              </a:ext>
            </a:extLst>
          </p:cNvPr>
          <p:cNvSpPr>
            <a:spLocks noGrp="1"/>
          </p:cNvSpPr>
          <p:nvPr>
            <p:ph idx="1"/>
          </p:nvPr>
        </p:nvSpPr>
        <p:spPr>
          <a:xfrm>
            <a:off x="677334" y="1722050"/>
            <a:ext cx="8596668" cy="3880773"/>
          </a:xfrm>
        </p:spPr>
        <p:txBody>
          <a:bodyPr>
            <a:normAutofit/>
          </a:bodyPr>
          <a:lstStyle/>
          <a:p>
            <a:r>
              <a:rPr lang="en-US" b="1" dirty="0">
                <a:latin typeface="Times New Roman" panose="02020603050405020304" pitchFamily="18" charset="0"/>
                <a:cs typeface="Times New Roman" panose="02020603050405020304" pitchFamily="18" charset="0"/>
              </a:rPr>
              <a:t>Base Model:</a:t>
            </a:r>
          </a:p>
          <a:p>
            <a:pPr marL="0" indent="0">
              <a:buNone/>
            </a:pPr>
            <a:r>
              <a:rPr lang="en-US" dirty="0">
                <a:latin typeface="Times New Roman" panose="02020603050405020304" pitchFamily="18" charset="0"/>
                <a:cs typeface="Times New Roman" panose="02020603050405020304" pitchFamily="18" charset="0"/>
              </a:rPr>
              <a:t>A neural network built from scratch using TensorFlow and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Multiple convolutional layers, max pooling layers, dropout for regularization, dense layers.</a:t>
            </a:r>
          </a:p>
          <a:p>
            <a:pPr marL="0" indent="0">
              <a:buNone/>
            </a:pPr>
            <a:r>
              <a:rPr lang="en-US" dirty="0">
                <a:latin typeface="Times New Roman" panose="02020603050405020304" pitchFamily="18" charset="0"/>
                <a:cs typeface="Times New Roman" panose="02020603050405020304" pitchFamily="18" charset="0"/>
              </a:rPr>
              <a:t>Training on augmented dataset to address limited data issues.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Transfer Learning Model:</a:t>
            </a:r>
          </a:p>
          <a:p>
            <a:pPr marL="0" indent="0">
              <a:buNone/>
            </a:pPr>
            <a:r>
              <a:rPr lang="en-US" dirty="0">
                <a:latin typeface="Times New Roman" panose="02020603050405020304" pitchFamily="18" charset="0"/>
                <a:cs typeface="Times New Roman" panose="02020603050405020304" pitchFamily="18" charset="0"/>
              </a:rPr>
              <a:t>Utilizing a pre-trained model (e.g., </a:t>
            </a:r>
            <a:r>
              <a:rPr lang="en-US" dirty="0" err="1">
                <a:latin typeface="Times New Roman" panose="02020603050405020304" pitchFamily="18" charset="0"/>
                <a:cs typeface="Times New Roman" panose="02020603050405020304" pitchFamily="18" charset="0"/>
              </a:rPr>
              <a:t>FModel</a:t>
            </a:r>
            <a:r>
              <a:rPr lang="en-US" dirty="0">
                <a:latin typeface="Times New Roman" panose="02020603050405020304" pitchFamily="18" charset="0"/>
                <a:cs typeface="Times New Roman" panose="02020603050405020304" pitchFamily="18" charset="0"/>
              </a:rPr>
              <a:t>) adapted for the MNIST digit classification task.</a:t>
            </a:r>
          </a:p>
          <a:p>
            <a:pPr marL="0" indent="0">
              <a:buNone/>
            </a:pPr>
            <a:r>
              <a:rPr lang="en-US" dirty="0">
                <a:latin typeface="Times New Roman" panose="02020603050405020304" pitchFamily="18" charset="0"/>
                <a:cs typeface="Times New Roman" panose="02020603050405020304" pitchFamily="18" charset="0"/>
              </a:rPr>
              <a:t>Freezing layers up to Flatten, adding new dense layers for specific digit recognition.</a:t>
            </a:r>
          </a:p>
          <a:p>
            <a:pPr marL="0" indent="0">
              <a:buNone/>
            </a:pPr>
            <a:r>
              <a:rPr lang="en-US" dirty="0">
                <a:latin typeface="Times New Roman" panose="02020603050405020304" pitchFamily="18" charset="0"/>
                <a:cs typeface="Times New Roman" panose="02020603050405020304" pitchFamily="18" charset="0"/>
              </a:rPr>
              <a:t>Leveraging pre-existing knowledge for improved performance on the MNIST dataset.</a:t>
            </a:r>
          </a:p>
        </p:txBody>
      </p:sp>
    </p:spTree>
    <p:extLst>
      <p:ext uri="{BB962C8B-B14F-4D97-AF65-F5344CB8AC3E}">
        <p14:creationId xmlns:p14="http://schemas.microsoft.com/office/powerpoint/2010/main" val="386030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8686-E1E4-0B75-A08D-D2DC561DD42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Training &amp; Validation Process</a:t>
            </a:r>
          </a:p>
        </p:txBody>
      </p:sp>
      <p:sp>
        <p:nvSpPr>
          <p:cNvPr id="3" name="Content Placeholder 2">
            <a:extLst>
              <a:ext uri="{FF2B5EF4-FFF2-40B4-BE49-F238E27FC236}">
                <a16:creationId xmlns:a16="http://schemas.microsoft.com/office/drawing/2014/main" id="{03B81FDB-5DFC-A557-802E-D856B83DA333}"/>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Data Preparation: </a:t>
            </a:r>
          </a:p>
          <a:p>
            <a:pPr marL="0" indent="0" algn="just">
              <a:lnSpc>
                <a:spcPct val="150000"/>
              </a:lnSpc>
              <a:buNone/>
            </a:pPr>
            <a:r>
              <a:rPr lang="en-US" dirty="0">
                <a:latin typeface="Times New Roman" panose="02020603050405020304" pitchFamily="18" charset="0"/>
                <a:cs typeface="Times New Roman" panose="02020603050405020304" pitchFamily="18" charset="0"/>
              </a:rPr>
              <a:t>The dataset, which was initially small, is expanded to generate a more robust collection for training. Preprocessing, resizing, and category format encoding of the labels are applied to the images.</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Training Strategy: </a:t>
            </a:r>
          </a:p>
          <a:p>
            <a:pPr marL="0" indent="0" algn="just">
              <a:lnSpc>
                <a:spcPct val="150000"/>
              </a:lnSpc>
              <a:buNone/>
            </a:pPr>
            <a:r>
              <a:rPr lang="en-US" dirty="0">
                <a:latin typeface="Times New Roman" panose="02020603050405020304" pitchFamily="18" charset="0"/>
                <a:cs typeface="Times New Roman" panose="02020603050405020304" pitchFamily="18" charset="0"/>
              </a:rPr>
              <a:t>To achieve generalization and prevent overfitting, the model is trained on the augmented dataset with a split between training and validation data.</a:t>
            </a:r>
          </a:p>
        </p:txBody>
      </p:sp>
    </p:spTree>
    <p:extLst>
      <p:ext uri="{BB962C8B-B14F-4D97-AF65-F5344CB8AC3E}">
        <p14:creationId xmlns:p14="http://schemas.microsoft.com/office/powerpoint/2010/main" val="3551539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7034D-0E80-0971-E47F-7B4138422127}"/>
              </a:ext>
            </a:extLst>
          </p:cNvPr>
          <p:cNvSpPr>
            <a:spLocks noGrp="1"/>
          </p:cNvSpPr>
          <p:nvPr>
            <p:ph type="title"/>
          </p:nvPr>
        </p:nvSpPr>
        <p:spPr>
          <a:xfrm>
            <a:off x="723987" y="435521"/>
            <a:ext cx="8596668" cy="1320800"/>
          </a:xfrm>
        </p:spPr>
        <p:txBody>
          <a:bodyPr>
            <a:normAutofit/>
          </a:bodyPr>
          <a:lstStyle/>
          <a:p>
            <a:r>
              <a:rPr lang="en-US" sz="4000" b="1" dirty="0">
                <a:effectLst/>
                <a:latin typeface="Times New Roman" panose="02020603050405020304" pitchFamily="18" charset="0"/>
                <a:ea typeface="Calibri" panose="020F0502020204030204" pitchFamily="34" charset="0"/>
              </a:rPr>
              <a:t>Number of images generated:</a:t>
            </a:r>
            <a:endParaRPr lang="en-US" sz="4000" b="1" dirty="0"/>
          </a:p>
        </p:txBody>
      </p:sp>
      <p:pic>
        <p:nvPicPr>
          <p:cNvPr id="4" name="Content Placeholder 3" descr="A graph of blue bars with white text">
            <a:extLst>
              <a:ext uri="{FF2B5EF4-FFF2-40B4-BE49-F238E27FC236}">
                <a16:creationId xmlns:a16="http://schemas.microsoft.com/office/drawing/2014/main" id="{730B1787-C9F1-B939-AAD4-5E1F2BD54D36}"/>
              </a:ext>
            </a:extLst>
          </p:cNvPr>
          <p:cNvPicPr>
            <a:picLocks noGrp="1" noChangeAspect="1"/>
          </p:cNvPicPr>
          <p:nvPr>
            <p:ph idx="1"/>
          </p:nvPr>
        </p:nvPicPr>
        <p:blipFill>
          <a:blip r:embed="rId2"/>
          <a:stretch>
            <a:fillRect/>
          </a:stretch>
        </p:blipFill>
        <p:spPr>
          <a:xfrm>
            <a:off x="810208" y="1511568"/>
            <a:ext cx="9913536" cy="4910911"/>
          </a:xfrm>
          <a:prstGeom prst="rect">
            <a:avLst/>
          </a:prstGeom>
        </p:spPr>
      </p:pic>
    </p:spTree>
    <p:extLst>
      <p:ext uri="{BB962C8B-B14F-4D97-AF65-F5344CB8AC3E}">
        <p14:creationId xmlns:p14="http://schemas.microsoft.com/office/powerpoint/2010/main" val="3297049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2ABF-817B-885A-611D-56C7E61FBF30}"/>
              </a:ext>
            </a:extLst>
          </p:cNvPr>
          <p:cNvSpPr>
            <a:spLocks noGrp="1"/>
          </p:cNvSpPr>
          <p:nvPr>
            <p:ph type="title"/>
          </p:nvPr>
        </p:nvSpPr>
        <p:spPr>
          <a:xfrm>
            <a:off x="621351" y="283028"/>
            <a:ext cx="8596668" cy="1320800"/>
          </a:xfrm>
        </p:spPr>
        <p:txBody>
          <a:bodyPr>
            <a:normAutofit fontScale="90000"/>
          </a:bodyPr>
          <a:lstStyle/>
          <a:p>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Number of images generated between 3000-4000:</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5" name="Content Placeholder 4" descr="A graph of blue bars with black text&#10;&#10;Description automatically generated">
            <a:extLst>
              <a:ext uri="{FF2B5EF4-FFF2-40B4-BE49-F238E27FC236}">
                <a16:creationId xmlns:a16="http://schemas.microsoft.com/office/drawing/2014/main" id="{7EF37754-D301-FA08-6339-7A32995BF3AD}"/>
              </a:ext>
            </a:extLst>
          </p:cNvPr>
          <p:cNvPicPr>
            <a:picLocks noGrp="1" noChangeAspect="1"/>
          </p:cNvPicPr>
          <p:nvPr>
            <p:ph idx="1"/>
          </p:nvPr>
        </p:nvPicPr>
        <p:blipFill>
          <a:blip r:embed="rId2"/>
          <a:stretch>
            <a:fillRect/>
          </a:stretch>
        </p:blipFill>
        <p:spPr>
          <a:xfrm>
            <a:off x="621351" y="1534836"/>
            <a:ext cx="9983875" cy="4945755"/>
          </a:xfrm>
          <a:prstGeom prst="rect">
            <a:avLst/>
          </a:prstGeom>
        </p:spPr>
      </p:pic>
    </p:spTree>
    <p:extLst>
      <p:ext uri="{BB962C8B-B14F-4D97-AF65-F5344CB8AC3E}">
        <p14:creationId xmlns:p14="http://schemas.microsoft.com/office/powerpoint/2010/main" val="121921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947E-53E5-4DE5-9888-45567731CA2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Evaluation &amp; Results</a:t>
            </a:r>
          </a:p>
        </p:txBody>
      </p:sp>
      <p:sp>
        <p:nvSpPr>
          <p:cNvPr id="3" name="Content Placeholder 2">
            <a:extLst>
              <a:ext uri="{FF2B5EF4-FFF2-40B4-BE49-F238E27FC236}">
                <a16:creationId xmlns:a16="http://schemas.microsoft.com/office/drawing/2014/main" id="{EA6EB926-63B8-2583-6934-146780042B33}"/>
              </a:ext>
            </a:extLst>
          </p:cNvPr>
          <p:cNvSpPr>
            <a:spLocks noGrp="1"/>
          </p:cNvSpPr>
          <p:nvPr>
            <p:ph idx="1"/>
          </p:nvPr>
        </p:nvSpPr>
        <p:spPr>
          <a:xfrm>
            <a:off x="677334" y="1357984"/>
            <a:ext cx="8596668" cy="3880773"/>
          </a:xfrm>
        </p:spPr>
        <p:txBody>
          <a:bodyPr>
            <a:noAutofit/>
          </a:bodyPr>
          <a:lstStyle/>
          <a:p>
            <a:pPr algn="just"/>
            <a:r>
              <a:rPr lang="en-US" b="1" dirty="0">
                <a:latin typeface="Times New Roman" panose="02020603050405020304" pitchFamily="18" charset="0"/>
                <a:cs typeface="Times New Roman" panose="02020603050405020304" pitchFamily="18" charset="0"/>
              </a:rPr>
              <a:t>Result Analysis:</a:t>
            </a:r>
          </a:p>
          <a:p>
            <a:pPr marL="0" indent="0" algn="just">
              <a:lnSpc>
                <a:spcPct val="150000"/>
              </a:lnSpc>
              <a:buNone/>
            </a:pPr>
            <a:r>
              <a:rPr lang="en-US" dirty="0">
                <a:latin typeface="Times New Roman" panose="02020603050405020304" pitchFamily="18" charset="0"/>
                <a:cs typeface="Times New Roman" panose="02020603050405020304" pitchFamily="18" charset="0"/>
              </a:rPr>
              <a:t>The convergence behavior and learning efficiency of the model are revealed by examining the learning curves (accuracy and loss) over training epochs.</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Optimizer</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The Adam optimizer is employed, which is a stochastic gradient descent</a:t>
            </a:r>
          </a:p>
          <a:p>
            <a:pPr marL="0" indent="0" algn="just">
              <a:buNone/>
            </a:pPr>
            <a:r>
              <a:rPr lang="en-US" dirty="0">
                <a:latin typeface="Times New Roman" panose="02020603050405020304" pitchFamily="18" charset="0"/>
                <a:cs typeface="Times New Roman" panose="02020603050405020304" pitchFamily="18" charset="0"/>
              </a:rPr>
              <a:t>extension that is well-known for its effectiveness in dealing with sparse gradients and</a:t>
            </a:r>
          </a:p>
          <a:p>
            <a:pPr marL="0" indent="0" algn="just">
              <a:buNone/>
            </a:pPr>
            <a:r>
              <a:rPr lang="en-US" dirty="0">
                <a:latin typeface="Times New Roman" panose="02020603050405020304" pitchFamily="18" charset="0"/>
                <a:cs typeface="Times New Roman" panose="02020603050405020304" pitchFamily="18" charset="0"/>
              </a:rPr>
              <a:t>adaptive learning rates.</a:t>
            </a:r>
          </a:p>
          <a:p>
            <a:pPr algn="just">
              <a:lnSpc>
                <a:spcPct val="150000"/>
              </a:lnSpc>
            </a:pPr>
            <a:r>
              <a:rPr lang="en-US" b="1" dirty="0">
                <a:latin typeface="Times New Roman" panose="02020603050405020304" pitchFamily="18" charset="0"/>
                <a:cs typeface="Times New Roman" panose="02020603050405020304" pitchFamily="18" charset="0"/>
              </a:rPr>
              <a:t>Training Procedure:</a:t>
            </a:r>
            <a:r>
              <a:rPr lang="en-US" dirty="0">
                <a:latin typeface="Times New Roman" panose="02020603050405020304" pitchFamily="18" charset="0"/>
                <a:cs typeface="Times New Roman" panose="02020603050405020304" pitchFamily="18" charset="0"/>
              </a:rPr>
              <a:t> </a:t>
            </a:r>
          </a:p>
          <a:p>
            <a:pPr marL="0" indent="0" algn="just">
              <a:lnSpc>
                <a:spcPct val="150000"/>
              </a:lnSpc>
              <a:buNone/>
            </a:pPr>
            <a:r>
              <a:rPr lang="en-US" dirty="0">
                <a:latin typeface="Times New Roman" panose="02020603050405020304" pitchFamily="18" charset="0"/>
                <a:cs typeface="Times New Roman" panose="02020603050405020304" pitchFamily="18" charset="0"/>
              </a:rPr>
              <a:t>Using both training and validation datasets, the model is trained for 25epochs with a batch size of 16. </a:t>
            </a:r>
          </a:p>
        </p:txBody>
      </p:sp>
    </p:spTree>
    <p:extLst>
      <p:ext uri="{BB962C8B-B14F-4D97-AF65-F5344CB8AC3E}">
        <p14:creationId xmlns:p14="http://schemas.microsoft.com/office/powerpoint/2010/main" val="2834450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A286-6177-8E4E-DEE1-7A525FDF894D}"/>
              </a:ext>
            </a:extLst>
          </p:cNvPr>
          <p:cNvSpPr>
            <a:spLocks noGrp="1"/>
          </p:cNvSpPr>
          <p:nvPr>
            <p:ph type="title"/>
          </p:nvPr>
        </p:nvSpPr>
        <p:spPr/>
        <p:txBody>
          <a:bodyPr/>
          <a:lstStyle/>
          <a:p>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Results</a:t>
            </a:r>
            <a:endParaRPr lang="en-US" dirty="0"/>
          </a:p>
        </p:txBody>
      </p:sp>
      <p:pic>
        <p:nvPicPr>
          <p:cNvPr id="5" name="Content Placeholder 4" descr="A graph of a graph of a graph&#10;&#10;Description automatically generated with medium confidence">
            <a:extLst>
              <a:ext uri="{FF2B5EF4-FFF2-40B4-BE49-F238E27FC236}">
                <a16:creationId xmlns:a16="http://schemas.microsoft.com/office/drawing/2014/main" id="{D6266DF5-6780-1254-93A5-84DEF51F49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304" y="1930400"/>
            <a:ext cx="10563056" cy="3464753"/>
          </a:xfrm>
        </p:spPr>
      </p:pic>
    </p:spTree>
    <p:extLst>
      <p:ext uri="{BB962C8B-B14F-4D97-AF65-F5344CB8AC3E}">
        <p14:creationId xmlns:p14="http://schemas.microsoft.com/office/powerpoint/2010/main" val="34275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training and training accuracy&#10;&#10;Description automatically generated">
            <a:extLst>
              <a:ext uri="{FF2B5EF4-FFF2-40B4-BE49-F238E27FC236}">
                <a16:creationId xmlns:a16="http://schemas.microsoft.com/office/drawing/2014/main" id="{DDE7F248-D605-35CF-7EF7-306C3C9CD2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2151" y="790076"/>
            <a:ext cx="8254283" cy="5277848"/>
          </a:xfrm>
        </p:spPr>
      </p:pic>
    </p:spTree>
    <p:extLst>
      <p:ext uri="{BB962C8B-B14F-4D97-AF65-F5344CB8AC3E}">
        <p14:creationId xmlns:p14="http://schemas.microsoft.com/office/powerpoint/2010/main" val="11598895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TotalTime>
  <Words>628</Words>
  <Application>Microsoft Office PowerPoint</Application>
  <PresentationFormat>Widescreen</PresentationFormat>
  <Paragraphs>62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Transfer Learning in Image Classification </vt:lpstr>
      <vt:lpstr>Introduction</vt:lpstr>
      <vt:lpstr>Methodology</vt:lpstr>
      <vt:lpstr> Training &amp; Validation Process</vt:lpstr>
      <vt:lpstr>Number of images generated:</vt:lpstr>
      <vt:lpstr>Number of images generated between 3000-4000: </vt:lpstr>
      <vt:lpstr> Evaluation &amp; Results</vt:lpstr>
      <vt:lpstr>Results</vt:lpstr>
      <vt:lpstr>PowerPoint Presentation</vt:lpstr>
      <vt:lpstr>Images generated</vt:lpstr>
      <vt:lpstr>Summary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 in Image Classification </dc:title>
  <dc:creator>Loksharan Saravanan</dc:creator>
  <cp:lastModifiedBy>Loksharan Saravanan</cp:lastModifiedBy>
  <cp:revision>5</cp:revision>
  <dcterms:created xsi:type="dcterms:W3CDTF">2023-12-03T04:23:56Z</dcterms:created>
  <dcterms:modified xsi:type="dcterms:W3CDTF">2023-12-04T13:54:53Z</dcterms:modified>
</cp:coreProperties>
</file>