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2"/>
  </p:notesMasterIdLst>
  <p:sldIdLst>
    <p:sldId id="266" r:id="rId3"/>
    <p:sldId id="264" r:id="rId4"/>
    <p:sldId id="258" r:id="rId5"/>
    <p:sldId id="271" r:id="rId6"/>
    <p:sldId id="269" r:id="rId7"/>
    <p:sldId id="270" r:id="rId8"/>
    <p:sldId id="267"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lang="en-US" sz="1200" dirty="0" smtClean="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17404F-2166-4BB4-87AF-2DF1DBD94F21}"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17404F-2166-4BB4-87AF-2DF1DBD94F21}"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17404F-2166-4BB4-87AF-2DF1DBD94F21}"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smtClean="0"/>
              <a:t>TITLE TEXT</a:t>
            </a:r>
            <a:endParaRPr lang="en-US" dirty="0"/>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smtClean="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9A628B-A5BE-42DB-8D82-5ACECE545EE2}"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A628B-A5BE-42DB-8D82-5ACECE545EE2}"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9A628B-A5BE-42DB-8D82-5ACECE545EE2}"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A628B-A5BE-42DB-8D82-5ACECE545EE2}"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9A628B-A5BE-42DB-8D82-5ACECE545EE2}"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17404F-2166-4BB4-87AF-2DF1DBD94F21}"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A628B-A5BE-42DB-8D82-5ACECE545EE2}"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A628B-A5BE-42DB-8D82-5ACECE545EE2}"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29790641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smtClean="0"/>
              <a:t>CLICK TO EDIT MASTER TITLE STYLE</a:t>
            </a:r>
            <a:endParaRPr lang="en-US" dirty="0"/>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smtClean="0"/>
              <a:t>TITLE TEXT</a:t>
            </a:r>
            <a:endParaRPr lang="en-US" dirty="0"/>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smtClean="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17404F-2166-4BB4-87AF-2DF1DBD94F21}"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17404F-2166-4BB4-87AF-2DF1DBD94F21}"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17404F-2166-4BB4-87AF-2DF1DBD94F21}"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4/23/2020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4/23/2020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hyperlink" Target="mailto:Kunalsingh.padam@Infosys.com"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5" y="4455470"/>
            <a:ext cx="5324103" cy="1562941"/>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800" dirty="0" smtClean="0">
                <a:latin typeface="+mn-lt"/>
                <a:cs typeface="Arial" panose="020B0604020202020204" pitchFamily="34" charset="0"/>
              </a:rPr>
              <a:t>OpenHack with IBM</a:t>
            </a:r>
          </a:p>
          <a:p>
            <a:pPr algn="l"/>
            <a:r>
              <a:rPr lang="en-US" sz="4800" dirty="0" smtClean="0">
                <a:latin typeface="+mn-lt"/>
                <a:cs typeface="Arial" panose="020B0604020202020204" pitchFamily="34" charset="0"/>
              </a:rPr>
              <a:t>Call for Code 2020: COVID-19</a:t>
            </a:r>
            <a:endParaRPr lang="en-US" sz="4800" dirty="0">
              <a:latin typeface="+mn-lt"/>
              <a:cs typeface="Arial" panose="020B0604020202020204" pitchFamily="34" charset="0"/>
            </a:endParaRPr>
          </a:p>
        </p:txBody>
      </p:sp>
    </p:spTree>
    <p:extLst>
      <p:ext uri="{BB962C8B-B14F-4D97-AF65-F5344CB8AC3E}">
        <p14:creationId xmlns:p14="http://schemas.microsoft.com/office/powerpoint/2010/main" val="152038225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smtClean="0">
                <a:latin typeface="+mn-lt"/>
              </a:rPr>
              <a:t>Team and Use Case</a:t>
            </a:r>
            <a:endParaRPr lang="en-US" sz="2700"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3654889225"/>
              </p:ext>
            </p:extLst>
          </p:nvPr>
        </p:nvGraphicFramePr>
        <p:xfrm>
          <a:off x="686408" y="1015332"/>
          <a:ext cx="11048392" cy="5403203"/>
        </p:xfrm>
        <a:graphic>
          <a:graphicData uri="http://schemas.openxmlformats.org/drawingml/2006/table">
            <a:tbl>
              <a:tblPr bandRow="1">
                <a:tableStyleId>{5C22544A-7EE6-4342-B048-85BDC9FD1C3A}</a:tableStyleId>
              </a:tblPr>
              <a:tblGrid>
                <a:gridCol w="2446482">
                  <a:extLst>
                    <a:ext uri="{9D8B030D-6E8A-4147-A177-3AD203B41FA5}">
                      <a16:colId xmlns:a16="http://schemas.microsoft.com/office/drawing/2014/main" val="35749580"/>
                    </a:ext>
                  </a:extLst>
                </a:gridCol>
                <a:gridCol w="3465661">
                  <a:extLst>
                    <a:ext uri="{9D8B030D-6E8A-4147-A177-3AD203B41FA5}">
                      <a16:colId xmlns:a16="http://schemas.microsoft.com/office/drawing/2014/main" val="342463594"/>
                    </a:ext>
                  </a:extLst>
                </a:gridCol>
                <a:gridCol w="2916400">
                  <a:extLst>
                    <a:ext uri="{9D8B030D-6E8A-4147-A177-3AD203B41FA5}">
                      <a16:colId xmlns:a16="http://schemas.microsoft.com/office/drawing/2014/main" val="524786007"/>
                    </a:ext>
                  </a:extLst>
                </a:gridCol>
                <a:gridCol w="2219849">
                  <a:extLst>
                    <a:ext uri="{9D8B030D-6E8A-4147-A177-3AD203B41FA5}">
                      <a16:colId xmlns:a16="http://schemas.microsoft.com/office/drawing/2014/main" val="1895982355"/>
                    </a:ext>
                  </a:extLst>
                </a:gridCol>
              </a:tblGrid>
              <a:tr h="329955">
                <a:tc>
                  <a:txBody>
                    <a:bodyPr/>
                    <a:lstStyle/>
                    <a:p>
                      <a:pPr marL="0" algn="l" defTabSz="914400" rtl="0" eaLnBrk="1" latinLnBrk="0" hangingPunct="1"/>
                      <a:r>
                        <a:rPr lang="en-US" sz="1600" i="1" kern="1200" dirty="0" smtClean="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smtClean="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smtClean="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smtClean="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342773">
                <a:tc rowSpan="5">
                  <a:txBody>
                    <a:bodyPr/>
                    <a:lstStyle/>
                    <a:p>
                      <a:pPr marL="0" algn="l" defTabSz="914400" rtl="0" eaLnBrk="1" latinLnBrk="0" hangingPunct="1"/>
                      <a:endParaRPr lang="en-US" sz="1200" i="1" kern="1200" dirty="0" smtClean="0">
                        <a:solidFill>
                          <a:srgbClr val="007DC3"/>
                        </a:solidFill>
                        <a:latin typeface="+mn-lt"/>
                        <a:ea typeface="+mn-ea"/>
                        <a:cs typeface="Arial" panose="020B0604020202020204" pitchFamily="34" charset="0"/>
                      </a:endParaRPr>
                    </a:p>
                    <a:p>
                      <a:pPr marL="0" algn="l" defTabSz="914400" rtl="0" eaLnBrk="1" latinLnBrk="0" hangingPunct="1"/>
                      <a:endParaRPr lang="en-US" sz="1200" i="1" kern="1200" dirty="0" smtClean="0">
                        <a:solidFill>
                          <a:srgbClr val="007DC3"/>
                        </a:solidFill>
                        <a:latin typeface="+mn-lt"/>
                        <a:ea typeface="+mn-ea"/>
                        <a:cs typeface="Arial" panose="020B0604020202020204" pitchFamily="34" charset="0"/>
                      </a:endParaRPr>
                    </a:p>
                    <a:p>
                      <a:pPr marL="0" algn="l" defTabSz="914400" rtl="0" eaLnBrk="1" latinLnBrk="0" hangingPunct="1"/>
                      <a:endParaRPr lang="en-US" sz="1200" i="1" kern="1200" dirty="0" smtClean="0">
                        <a:solidFill>
                          <a:srgbClr val="007DC3"/>
                        </a:solidFill>
                        <a:latin typeface="+mn-lt"/>
                        <a:ea typeface="+mn-ea"/>
                        <a:cs typeface="Arial" panose="020B0604020202020204" pitchFamily="34" charset="0"/>
                      </a:endParaRPr>
                    </a:p>
                    <a:p>
                      <a:pPr marL="0" algn="l" defTabSz="914400" rtl="0" eaLnBrk="1" latinLnBrk="0" hangingPunct="1"/>
                      <a:endParaRPr lang="en-US" sz="1200" i="1" kern="1200" dirty="0" smtClean="0">
                        <a:solidFill>
                          <a:srgbClr val="007DC3"/>
                        </a:solidFill>
                        <a:latin typeface="+mn-lt"/>
                        <a:ea typeface="+mn-ea"/>
                        <a:cs typeface="Arial" panose="020B0604020202020204" pitchFamily="34" charset="0"/>
                      </a:endParaRPr>
                    </a:p>
                    <a:p>
                      <a:pPr marL="0" algn="l" defTabSz="914400" rtl="0" eaLnBrk="1" latinLnBrk="0" hangingPunct="1"/>
                      <a:endParaRPr lang="en-US" sz="1200" i="1" kern="1200" dirty="0" smtClean="0">
                        <a:solidFill>
                          <a:srgbClr val="007DC3"/>
                        </a:solidFill>
                        <a:latin typeface="+mn-lt"/>
                        <a:ea typeface="+mn-ea"/>
                        <a:cs typeface="Arial" panose="020B0604020202020204" pitchFamily="34" charset="0"/>
                      </a:endParaRPr>
                    </a:p>
                    <a:p>
                      <a:pPr marL="0" algn="l" defTabSz="914400" rtl="0" eaLnBrk="1" latinLnBrk="0" hangingPunct="1"/>
                      <a:r>
                        <a:rPr lang="en-US" sz="1800" kern="1200" dirty="0" smtClean="0">
                          <a:solidFill>
                            <a:schemeClr val="dk1"/>
                          </a:solidFill>
                          <a:latin typeface="+mn-lt"/>
                          <a:ea typeface="+mn-ea"/>
                          <a:cs typeface="+mn-cs"/>
                        </a:rPr>
                        <a:t>Bro Code</a:t>
                      </a:r>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Arun Venugopal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Arun_v08@Infosys.com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IOT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342773">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Anoop Balachandra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Anoop_Balachandra@infosys.com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IOT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342773">
                <a:tc vMerge="1">
                  <a:txBody>
                    <a:bodyPr/>
                    <a:lstStyle/>
                    <a:p>
                      <a:endParaRPr lang="en-US"/>
                    </a:p>
                  </a:txBody>
                  <a:tcPr/>
                </a:tc>
                <a:tc>
                  <a:txBody>
                    <a:bodyPr/>
                    <a:lstStyle/>
                    <a:p>
                      <a:r>
                        <a:rPr lang="en-US" dirty="0" smtClean="0"/>
                        <a:t>Kunal Singh</a:t>
                      </a:r>
                      <a:r>
                        <a:rPr lang="en-US" baseline="0" dirty="0" smtClean="0"/>
                        <a:t> Padam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hlinkClick r:id="rId2"/>
                        </a:rPr>
                        <a:t>Kunalsingh.padam@Infosys.com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IOT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2411329"/>
                  </a:ext>
                </a:extLst>
              </a:tr>
              <a:tr h="342773">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Viral Thakar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Viral.Thakar@Infosys.com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IOT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2857186"/>
                  </a:ext>
                </a:extLst>
              </a:tr>
              <a:tr h="342773">
                <a:tc v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3671531"/>
                  </a:ext>
                </a:extLst>
              </a:tr>
              <a:tr h="2690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smtClean="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en-US" sz="1200" dirty="0" smtClean="0"/>
                    </a:p>
                    <a:p>
                      <a:endParaRPr lang="en-US" sz="1200" dirty="0" smtClean="0"/>
                    </a:p>
                    <a:p>
                      <a:endParaRPr lang="en-US" sz="1200" dirty="0" smtClean="0"/>
                    </a:p>
                    <a:p>
                      <a:r>
                        <a:rPr lang="en-US" sz="1800" kern="1200" dirty="0" smtClean="0">
                          <a:solidFill>
                            <a:schemeClr val="dk1"/>
                          </a:solidFill>
                          <a:latin typeface="+mn-lt"/>
                          <a:ea typeface="+mn-ea"/>
                          <a:cs typeface="+mn-cs"/>
                        </a:rPr>
                        <a:t>RARe – Rapid Action Response is a ticketing application used for crisis communication. The application focuses on to help people to communicate the needs during crisis and helps Government or NGOs to track the needs. The application involve Natural Language Processing and Machine Learning to check for request, categorize the request and create ticket for the request.</a:t>
                      </a:r>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smtClean="0">
                <a:latin typeface="+mn-lt"/>
                <a:sym typeface="Calibri"/>
              </a:rPr>
              <a:t>Use Case – Rapid Action Response (RARe)</a:t>
            </a:r>
            <a:endParaRPr lang="en-US" sz="2700" dirty="0">
              <a:latin typeface="+mn-lt"/>
              <a:sym typeface="Calibri"/>
            </a:endParaRPr>
          </a:p>
        </p:txBody>
      </p:sp>
      <p:sp>
        <p:nvSpPr>
          <p:cNvPr id="2" name="Text Placeholder 1"/>
          <p:cNvSpPr>
            <a:spLocks noGrp="1"/>
          </p:cNvSpPr>
          <p:nvPr>
            <p:ph type="body" sz="quarter" idx="10"/>
          </p:nvPr>
        </p:nvSpPr>
        <p:spPr/>
        <p:txBody>
          <a:bodyPr>
            <a:normAutofit/>
          </a:bodyPr>
          <a:lstStyle/>
          <a:p>
            <a:pPr marL="580557" lvl="2" indent="0">
              <a:buNone/>
            </a:pPr>
            <a:endParaRPr lang="en-US" sz="1600" dirty="0">
              <a:solidFill>
                <a:srgbClr val="007DC3"/>
              </a:solidFill>
              <a:latin typeface="+mn-lt"/>
            </a:endParaRPr>
          </a:p>
          <a:p>
            <a:pPr marL="866307" lvl="2" indent="-285750">
              <a:buFont typeface="Wingdings" panose="05000000000000000000" pitchFamily="2" charset="2"/>
              <a:buChar char="Ø"/>
            </a:pPr>
            <a:r>
              <a:rPr lang="en-US" sz="2000" dirty="0">
                <a:solidFill>
                  <a:schemeClr val="tx1"/>
                </a:solidFill>
                <a:latin typeface="+mn-lt"/>
                <a:ea typeface="+mj-ea"/>
                <a:cs typeface="+mj-cs"/>
              </a:rPr>
              <a:t>CONTEXT</a:t>
            </a:r>
          </a:p>
          <a:p>
            <a:pPr marL="580557" lvl="2" indent="0">
              <a:buNone/>
            </a:pPr>
            <a:r>
              <a:rPr lang="en-US" sz="1800" dirty="0" smtClean="0">
                <a:solidFill>
                  <a:srgbClr val="007DC3"/>
                </a:solidFill>
                <a:latin typeface="+mn-lt"/>
              </a:rPr>
              <a:t>	</a:t>
            </a:r>
            <a:r>
              <a:rPr lang="en-US" sz="1800" dirty="0" smtClean="0">
                <a:solidFill>
                  <a:schemeClr val="tx1"/>
                </a:solidFill>
                <a:latin typeface="+mn-lt"/>
              </a:rPr>
              <a:t>The context of the use case is the problem of communication and tracking during the crisis like pandemic, floods and earthquakes.  </a:t>
            </a:r>
            <a:endParaRPr lang="en-US" sz="1800" dirty="0">
              <a:solidFill>
                <a:schemeClr val="tx1"/>
              </a:solidFill>
              <a:latin typeface="+mn-lt"/>
            </a:endParaRPr>
          </a:p>
          <a:p>
            <a:pPr marL="580557" lvl="2" indent="0">
              <a:buNone/>
            </a:pPr>
            <a:endParaRPr lang="en-US" sz="1600" dirty="0" smtClean="0">
              <a:solidFill>
                <a:srgbClr val="007DC3"/>
              </a:solidFill>
              <a:latin typeface="+mn-lt"/>
            </a:endParaRPr>
          </a:p>
          <a:p>
            <a:pPr marL="866307" lvl="2" indent="-285750">
              <a:buFont typeface="Wingdings" panose="05000000000000000000" pitchFamily="2" charset="2"/>
              <a:buChar char="Ø"/>
            </a:pPr>
            <a:r>
              <a:rPr lang="en-US" sz="2000" dirty="0" smtClean="0">
                <a:solidFill>
                  <a:schemeClr val="tx1"/>
                </a:solidFill>
                <a:latin typeface="+mn-lt"/>
                <a:ea typeface="+mj-ea"/>
                <a:cs typeface="+mj-cs"/>
              </a:rPr>
              <a:t>BUSINESS RELEVANCE </a:t>
            </a:r>
            <a:endParaRPr lang="en-US" sz="2000" dirty="0">
              <a:solidFill>
                <a:schemeClr val="tx1"/>
              </a:solidFill>
              <a:latin typeface="+mn-lt"/>
              <a:ea typeface="+mj-ea"/>
              <a:cs typeface="+mj-cs"/>
            </a:endParaRPr>
          </a:p>
          <a:p>
            <a:pPr marL="866307" lvl="2" indent="-285750"/>
            <a:r>
              <a:rPr lang="en-US" sz="1800" dirty="0" smtClean="0">
                <a:solidFill>
                  <a:schemeClr val="tx1"/>
                </a:solidFill>
                <a:latin typeface="+mn-lt"/>
              </a:rPr>
              <a:t>RARe focuses on minimizing the lead time between the communication of the need during crisis and service of the need. </a:t>
            </a:r>
          </a:p>
          <a:p>
            <a:pPr marL="866307" lvl="2" indent="-285750"/>
            <a:r>
              <a:rPr lang="en-US" sz="1800" dirty="0" smtClean="0">
                <a:solidFill>
                  <a:schemeClr val="tx1"/>
                </a:solidFill>
                <a:latin typeface="+mn-lt"/>
              </a:rPr>
              <a:t>Amidst of all the data present in social networking platform, RARe helps in segregating the request, helps in processing the request and save life and time.</a:t>
            </a:r>
          </a:p>
          <a:p>
            <a:pPr marL="580557" lvl="2" indent="0">
              <a:buNone/>
            </a:pPr>
            <a:endParaRPr lang="en-US" sz="1600" dirty="0">
              <a:solidFill>
                <a:srgbClr val="007DC3"/>
              </a:solidFill>
              <a:latin typeface="+mn-lt"/>
            </a:endParaRPr>
          </a:p>
          <a:p>
            <a:pPr marL="866307" lvl="2" indent="-285750">
              <a:buFont typeface="Wingdings" panose="05000000000000000000" pitchFamily="2" charset="2"/>
              <a:buChar char="Ø"/>
            </a:pPr>
            <a:r>
              <a:rPr lang="en-US" sz="2000" dirty="0" smtClean="0">
                <a:solidFill>
                  <a:schemeClr val="tx1"/>
                </a:solidFill>
                <a:latin typeface="+mn-lt"/>
                <a:ea typeface="+mj-ea"/>
                <a:cs typeface="+mj-cs"/>
              </a:rPr>
              <a:t>BUSINESS SOLUTION</a:t>
            </a:r>
          </a:p>
          <a:p>
            <a:pPr marL="866307" lvl="2" indent="-285750">
              <a:buFont typeface="Wingdings" panose="05000000000000000000" pitchFamily="2" charset="2"/>
              <a:buChar char="Ø"/>
            </a:pPr>
            <a:endParaRPr lang="en-US" sz="1600" dirty="0" smtClean="0">
              <a:solidFill>
                <a:srgbClr val="007DC3"/>
              </a:solidFill>
              <a:latin typeface="+mn-lt"/>
            </a:endParaRPr>
          </a:p>
          <a:p>
            <a:pPr marL="866307" lvl="2" indent="-285750"/>
            <a:r>
              <a:rPr lang="en-US" sz="1800" dirty="0">
                <a:solidFill>
                  <a:schemeClr val="tx1"/>
                </a:solidFill>
                <a:latin typeface="+mn-lt"/>
              </a:rPr>
              <a:t>The Solution </a:t>
            </a:r>
            <a:r>
              <a:rPr lang="en-US" sz="1800" dirty="0" smtClean="0">
                <a:solidFill>
                  <a:schemeClr val="tx1"/>
                </a:solidFill>
                <a:latin typeface="+mn-lt"/>
              </a:rPr>
              <a:t>involves Natural </a:t>
            </a:r>
            <a:r>
              <a:rPr lang="en-US" sz="1800" dirty="0">
                <a:solidFill>
                  <a:schemeClr val="tx1"/>
                </a:solidFill>
                <a:latin typeface="+mn-lt"/>
              </a:rPr>
              <a:t>Language Processing and Machine Learning </a:t>
            </a:r>
            <a:r>
              <a:rPr lang="en-US" sz="1800" dirty="0" smtClean="0">
                <a:solidFill>
                  <a:schemeClr val="tx1"/>
                </a:solidFill>
                <a:latin typeface="+mn-lt"/>
              </a:rPr>
              <a:t>to categorizing and tracking the request.</a:t>
            </a:r>
            <a:endParaRPr lang="en-US" sz="1800" dirty="0">
              <a:solidFill>
                <a:schemeClr val="tx1"/>
              </a:solidFill>
              <a:latin typeface="+mn-lt"/>
            </a:endParaRPr>
          </a:p>
          <a:p>
            <a:pPr marL="866307" lvl="2" indent="-285750">
              <a:buFont typeface="Wingdings" panose="05000000000000000000" pitchFamily="2" charset="2"/>
              <a:buChar char="Ø"/>
            </a:pPr>
            <a:endParaRPr lang="en-US" sz="1600" dirty="0">
              <a:solidFill>
                <a:srgbClr val="007DC3"/>
              </a:solidFill>
              <a:latin typeface="+mn-lt"/>
            </a:endParaRPr>
          </a:p>
          <a:p>
            <a:pPr marL="0" indent="0">
              <a:buNone/>
            </a:pPr>
            <a:endParaRPr lang="en-US" sz="1600" i="1" dirty="0" smtClean="0">
              <a:solidFill>
                <a:schemeClr val="accent1"/>
              </a:solidFill>
              <a:latin typeface="+mn-lt"/>
            </a:endParaRPr>
          </a:p>
        </p:txBody>
      </p:sp>
    </p:spTree>
    <p:extLst>
      <p:ext uri="{BB962C8B-B14F-4D97-AF65-F5344CB8AC3E}">
        <p14:creationId xmlns:p14="http://schemas.microsoft.com/office/powerpoint/2010/main" val="59026409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Solution</a:t>
            </a:r>
            <a:endParaRPr lang="en-US" dirty="0"/>
          </a:p>
        </p:txBody>
      </p:sp>
      <p:sp>
        <p:nvSpPr>
          <p:cNvPr id="3" name="Text Placeholder 2"/>
          <p:cNvSpPr>
            <a:spLocks noGrp="1"/>
          </p:cNvSpPr>
          <p:nvPr>
            <p:ph type="body" sz="quarter" idx="10"/>
          </p:nvPr>
        </p:nvSpPr>
        <p:spPr/>
        <p:txBody>
          <a:bodyPr/>
          <a:lstStyle/>
          <a:p>
            <a:r>
              <a:rPr lang="en-US" dirty="0" smtClean="0"/>
              <a:t>The following are the scope of the data that will be processed by the application</a:t>
            </a:r>
          </a:p>
          <a:p>
            <a:endParaRPr lang="en-US" dirty="0"/>
          </a:p>
          <a:p>
            <a:r>
              <a:rPr lang="en-US" dirty="0" smtClean="0"/>
              <a:t>Input Data</a:t>
            </a:r>
          </a:p>
          <a:p>
            <a:pPr lvl="1"/>
            <a:r>
              <a:rPr lang="en-US" dirty="0" smtClean="0"/>
              <a:t>Data gathered from Facebook/Twitter using Developer API’s</a:t>
            </a:r>
          </a:p>
          <a:p>
            <a:pPr lvl="1"/>
            <a:r>
              <a:rPr lang="en-US" dirty="0" smtClean="0"/>
              <a:t>Data gathered from IBM Watson speech to text application</a:t>
            </a:r>
          </a:p>
          <a:p>
            <a:pPr lvl="1"/>
            <a:endParaRPr lang="en-US" dirty="0"/>
          </a:p>
          <a:p>
            <a:r>
              <a:rPr lang="en-US" dirty="0" smtClean="0"/>
              <a:t>Data to be Trained/Tested</a:t>
            </a:r>
          </a:p>
          <a:p>
            <a:pPr lvl="1"/>
            <a:r>
              <a:rPr lang="en-US" dirty="0" smtClean="0"/>
              <a:t>Emergency requests – Medical emergency, fatal emergency, SOS</a:t>
            </a:r>
          </a:p>
          <a:p>
            <a:pPr lvl="1"/>
            <a:r>
              <a:rPr lang="en-US" dirty="0" smtClean="0"/>
              <a:t>Request for products – Food, toiletries and essentials </a:t>
            </a:r>
          </a:p>
          <a:p>
            <a:pPr lvl="1"/>
            <a:r>
              <a:rPr lang="en-US" dirty="0" smtClean="0"/>
              <a:t>Request for volunteering/Request to volunteer – Give and take request on volunteering</a:t>
            </a:r>
          </a:p>
          <a:p>
            <a:pPr lvl="1"/>
            <a:endParaRPr lang="en-US" dirty="0" smtClean="0"/>
          </a:p>
          <a:p>
            <a:r>
              <a:rPr lang="en-US" dirty="0" smtClean="0"/>
              <a:t>Outliers</a:t>
            </a:r>
          </a:p>
          <a:p>
            <a:pPr lvl="1"/>
            <a:r>
              <a:rPr lang="en-US" dirty="0" smtClean="0"/>
              <a:t>Any data other than the above mentioned will be considered as outliers</a:t>
            </a:r>
          </a:p>
          <a:p>
            <a:pPr lvl="1"/>
            <a:r>
              <a:rPr lang="en-US" dirty="0" smtClean="0"/>
              <a:t>Any data which has irrelevant information and hashtags, mentions of RARe from Twitter/Facebook.</a:t>
            </a:r>
            <a:endParaRPr lang="en-US" dirty="0"/>
          </a:p>
        </p:txBody>
      </p:sp>
    </p:spTree>
    <p:extLst>
      <p:ext uri="{BB962C8B-B14F-4D97-AF65-F5344CB8AC3E}">
        <p14:creationId xmlns:p14="http://schemas.microsoft.com/office/powerpoint/2010/main" val="271621670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 – Overall</a:t>
            </a:r>
            <a:endParaRPr lang="en-US" dirty="0"/>
          </a:p>
        </p:txBody>
      </p:sp>
      <p:sp>
        <p:nvSpPr>
          <p:cNvPr id="4" name="Rectangle 3"/>
          <p:cNvSpPr/>
          <p:nvPr/>
        </p:nvSpPr>
        <p:spPr>
          <a:xfrm>
            <a:off x="764292" y="2978415"/>
            <a:ext cx="1236519" cy="1219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bg1"/>
                </a:solidFill>
                <a:effectLst>
                  <a:outerShdw blurRad="38100" dist="19050" dir="2700000" algn="tl" rotWithShape="0">
                    <a:schemeClr val="dk1">
                      <a:alpha val="40000"/>
                    </a:schemeClr>
                  </a:outerShdw>
                </a:effectLst>
              </a:rPr>
              <a:t>Data from Twitter and Facebook</a:t>
            </a:r>
            <a:endParaRPr lang="en-US" dirty="0">
              <a:ln w="0"/>
              <a:solidFill>
                <a:schemeClr val="bg1"/>
              </a:solidFill>
              <a:effectLst>
                <a:outerShdw blurRad="38100" dist="19050" dir="2700000" algn="tl" rotWithShape="0">
                  <a:schemeClr val="dk1">
                    <a:alpha val="40000"/>
                  </a:schemeClr>
                </a:outerShdw>
              </a:effectLst>
            </a:endParaRPr>
          </a:p>
        </p:txBody>
      </p:sp>
      <p:sp>
        <p:nvSpPr>
          <p:cNvPr id="5" name="Rectangle 4"/>
          <p:cNvSpPr/>
          <p:nvPr/>
        </p:nvSpPr>
        <p:spPr>
          <a:xfrm>
            <a:off x="4695793" y="3871225"/>
            <a:ext cx="1490235" cy="1303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NLP to distinguish the data </a:t>
            </a:r>
            <a:endParaRPr lang="en-US" dirty="0"/>
          </a:p>
        </p:txBody>
      </p:sp>
      <p:sp>
        <p:nvSpPr>
          <p:cNvPr id="6" name="Rectangle 5"/>
          <p:cNvSpPr/>
          <p:nvPr/>
        </p:nvSpPr>
        <p:spPr>
          <a:xfrm>
            <a:off x="9703938" y="3186238"/>
            <a:ext cx="1260764" cy="2673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Ticketing System to show data</a:t>
            </a:r>
            <a:endParaRPr lang="en-US" dirty="0"/>
          </a:p>
        </p:txBody>
      </p:sp>
      <p:sp>
        <p:nvSpPr>
          <p:cNvPr id="7" name="Rectangle 6"/>
          <p:cNvSpPr/>
          <p:nvPr/>
        </p:nvSpPr>
        <p:spPr>
          <a:xfrm>
            <a:off x="764291" y="4848782"/>
            <a:ext cx="1236519" cy="1219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bg1"/>
                </a:solidFill>
                <a:effectLst>
                  <a:outerShdw blurRad="38100" dist="19050" dir="2700000" algn="tl" rotWithShape="0">
                    <a:schemeClr val="dk1">
                      <a:alpha val="40000"/>
                    </a:schemeClr>
                  </a:outerShdw>
                </a:effectLst>
              </a:rPr>
              <a:t>Data from Watson – </a:t>
            </a:r>
            <a:r>
              <a:rPr lang="en-US" dirty="0" smtClean="0">
                <a:ln w="0"/>
                <a:solidFill>
                  <a:schemeClr val="bg1"/>
                </a:solidFill>
                <a:effectLst>
                  <a:outerShdw blurRad="38100" dist="19050" dir="2700000" algn="tl" rotWithShape="0">
                    <a:schemeClr val="dk1">
                      <a:alpha val="40000"/>
                    </a:schemeClr>
                  </a:outerShdw>
                </a:effectLst>
              </a:rPr>
              <a:t>Speech to Text</a:t>
            </a:r>
            <a:endParaRPr lang="en-US" dirty="0">
              <a:ln w="0"/>
              <a:solidFill>
                <a:schemeClr val="bg1"/>
              </a:solidFill>
              <a:effectLst>
                <a:outerShdw blurRad="38100" dist="19050" dir="2700000" algn="tl" rotWithShape="0">
                  <a:schemeClr val="dk1">
                    <a:alpha val="40000"/>
                  </a:schemeClr>
                </a:outerShdw>
              </a:effectLst>
            </a:endParaRPr>
          </a:p>
        </p:txBody>
      </p:sp>
      <p:cxnSp>
        <p:nvCxnSpPr>
          <p:cNvPr id="8" name="Straight Connector 7"/>
          <p:cNvCxnSpPr/>
          <p:nvPr/>
        </p:nvCxnSpPr>
        <p:spPr>
          <a:xfrm flipH="1">
            <a:off x="2574846" y="706582"/>
            <a:ext cx="20684" cy="571997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p:nvPr/>
        </p:nvCxnSpPr>
        <p:spPr>
          <a:xfrm flipH="1">
            <a:off x="6413679" y="594942"/>
            <a:ext cx="3652" cy="583161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ounded Rectangle 9"/>
          <p:cNvSpPr/>
          <p:nvPr/>
        </p:nvSpPr>
        <p:spPr>
          <a:xfrm>
            <a:off x="521837" y="1662241"/>
            <a:ext cx="1724891" cy="748146"/>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Gathering</a:t>
            </a:r>
            <a:endParaRPr lang="en-US" dirty="0"/>
          </a:p>
        </p:txBody>
      </p:sp>
      <p:sp>
        <p:nvSpPr>
          <p:cNvPr id="11" name="Rounded Rectangle 10"/>
          <p:cNvSpPr/>
          <p:nvPr/>
        </p:nvSpPr>
        <p:spPr>
          <a:xfrm>
            <a:off x="3305734" y="1662241"/>
            <a:ext cx="1768201" cy="748146"/>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Identification</a:t>
            </a:r>
            <a:endParaRPr lang="en-US" dirty="0"/>
          </a:p>
        </p:txBody>
      </p:sp>
      <p:sp>
        <p:nvSpPr>
          <p:cNvPr id="12" name="Can 11"/>
          <p:cNvSpPr/>
          <p:nvPr/>
        </p:nvSpPr>
        <p:spPr>
          <a:xfrm>
            <a:off x="7009243" y="3400023"/>
            <a:ext cx="1336267" cy="22280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 Database for storing of data</a:t>
            </a:r>
            <a:endParaRPr lang="en-US" dirty="0"/>
          </a:p>
        </p:txBody>
      </p:sp>
      <p:sp>
        <p:nvSpPr>
          <p:cNvPr id="13" name="Rounded Rectangle 12"/>
          <p:cNvSpPr/>
          <p:nvPr/>
        </p:nvSpPr>
        <p:spPr>
          <a:xfrm>
            <a:off x="6749041" y="1662241"/>
            <a:ext cx="1753457" cy="748146"/>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Store</a:t>
            </a:r>
            <a:endParaRPr lang="en-US" dirty="0"/>
          </a:p>
        </p:txBody>
      </p:sp>
      <p:sp>
        <p:nvSpPr>
          <p:cNvPr id="14" name="Rounded Rectangle 13"/>
          <p:cNvSpPr/>
          <p:nvPr/>
        </p:nvSpPr>
        <p:spPr>
          <a:xfrm>
            <a:off x="9506511" y="1662241"/>
            <a:ext cx="1655618" cy="748146"/>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Ticketing Interface</a:t>
            </a:r>
            <a:endParaRPr lang="en-US" dirty="0"/>
          </a:p>
        </p:txBody>
      </p:sp>
      <p:cxnSp>
        <p:nvCxnSpPr>
          <p:cNvPr id="15" name="Straight Connector 14"/>
          <p:cNvCxnSpPr/>
          <p:nvPr/>
        </p:nvCxnSpPr>
        <p:spPr>
          <a:xfrm>
            <a:off x="9192258" y="502342"/>
            <a:ext cx="10141" cy="591425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Arrow Connector 17"/>
          <p:cNvCxnSpPr>
            <a:endCxn id="12" idx="2"/>
          </p:cNvCxnSpPr>
          <p:nvPr/>
        </p:nvCxnSpPr>
        <p:spPr>
          <a:xfrm flipV="1">
            <a:off x="6123402" y="4514046"/>
            <a:ext cx="885841" cy="91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4"/>
            <a:endCxn id="6" idx="1"/>
          </p:cNvCxnSpPr>
          <p:nvPr/>
        </p:nvCxnSpPr>
        <p:spPr>
          <a:xfrm>
            <a:off x="8345510" y="4514046"/>
            <a:ext cx="1358428" cy="91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738620" y="4197619"/>
            <a:ext cx="1392818" cy="721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Cleaning </a:t>
            </a:r>
            <a:endParaRPr lang="en-US" dirty="0"/>
          </a:p>
        </p:txBody>
      </p:sp>
      <p:cxnSp>
        <p:nvCxnSpPr>
          <p:cNvPr id="44" name="Straight Arrow Connector 43"/>
          <p:cNvCxnSpPr>
            <a:stCxn id="29" idx="3"/>
          </p:cNvCxnSpPr>
          <p:nvPr/>
        </p:nvCxnSpPr>
        <p:spPr>
          <a:xfrm>
            <a:off x="4131438" y="4558228"/>
            <a:ext cx="5989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 idx="3"/>
            <a:endCxn id="29" idx="1"/>
          </p:cNvCxnSpPr>
          <p:nvPr/>
        </p:nvCxnSpPr>
        <p:spPr>
          <a:xfrm>
            <a:off x="2000811" y="3588017"/>
            <a:ext cx="737809" cy="97021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7" idx="3"/>
            <a:endCxn id="29" idx="1"/>
          </p:cNvCxnSpPr>
          <p:nvPr/>
        </p:nvCxnSpPr>
        <p:spPr>
          <a:xfrm flipV="1">
            <a:off x="2000810" y="4558228"/>
            <a:ext cx="737810" cy="900156"/>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2382592" y="4018208"/>
            <a:ext cx="2313201" cy="128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065172" y="3588017"/>
            <a:ext cx="1630621" cy="369332"/>
          </a:xfrm>
          <a:prstGeom prst="rect">
            <a:avLst/>
          </a:prstGeom>
          <a:noFill/>
        </p:spPr>
        <p:txBody>
          <a:bodyPr wrap="square" rtlCol="0">
            <a:spAutoFit/>
          </a:bodyPr>
          <a:lstStyle/>
          <a:p>
            <a:r>
              <a:rPr lang="en-US" dirty="0" smtClean="0"/>
              <a:t>Feedback</a:t>
            </a:r>
            <a:endParaRPr lang="en-US" dirty="0"/>
          </a:p>
        </p:txBody>
      </p:sp>
    </p:spTree>
    <p:extLst>
      <p:ext uri="{BB962C8B-B14F-4D97-AF65-F5344CB8AC3E}">
        <p14:creationId xmlns:p14="http://schemas.microsoft.com/office/powerpoint/2010/main" val="221449774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 – Data Identification using NLU  </a:t>
            </a:r>
            <a:endParaRPr lang="en-US" dirty="0"/>
          </a:p>
        </p:txBody>
      </p:sp>
      <p:sp>
        <p:nvSpPr>
          <p:cNvPr id="4" name="Rectangle 3">
            <a:extLst>
              <a:ext uri="{FF2B5EF4-FFF2-40B4-BE49-F238E27FC236}">
                <a16:creationId xmlns:a16="http://schemas.microsoft.com/office/drawing/2014/main" id="{22D93569-A910-405D-B9FD-F2B08F98A1E4}"/>
              </a:ext>
            </a:extLst>
          </p:cNvPr>
          <p:cNvSpPr/>
          <p:nvPr/>
        </p:nvSpPr>
        <p:spPr>
          <a:xfrm>
            <a:off x="231819" y="2573627"/>
            <a:ext cx="1850504" cy="1107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Mining</a:t>
            </a:r>
          </a:p>
          <a:p>
            <a:pPr algn="ctr"/>
            <a:r>
              <a:rPr lang="en-US" dirty="0"/>
              <a:t>Identify Required Data</a:t>
            </a:r>
          </a:p>
        </p:txBody>
      </p:sp>
      <p:sp>
        <p:nvSpPr>
          <p:cNvPr id="5" name="Rectangle 4">
            <a:extLst>
              <a:ext uri="{FF2B5EF4-FFF2-40B4-BE49-F238E27FC236}">
                <a16:creationId xmlns:a16="http://schemas.microsoft.com/office/drawing/2014/main" id="{22D93569-A910-405D-B9FD-F2B08F98A1E4}"/>
              </a:ext>
            </a:extLst>
          </p:cNvPr>
          <p:cNvSpPr/>
          <p:nvPr/>
        </p:nvSpPr>
        <p:spPr>
          <a:xfrm>
            <a:off x="2734130" y="2573624"/>
            <a:ext cx="1850504" cy="1107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the Data</a:t>
            </a:r>
          </a:p>
          <a:p>
            <a:pPr algn="ctr"/>
            <a:r>
              <a:rPr lang="en-US" dirty="0"/>
              <a:t>Tag the entity</a:t>
            </a:r>
          </a:p>
        </p:txBody>
      </p:sp>
      <p:sp>
        <p:nvSpPr>
          <p:cNvPr id="6" name="Rectangle 5">
            <a:extLst>
              <a:ext uri="{FF2B5EF4-FFF2-40B4-BE49-F238E27FC236}">
                <a16:creationId xmlns:a16="http://schemas.microsoft.com/office/drawing/2014/main" id="{22D93569-A910-405D-B9FD-F2B08F98A1E4}"/>
              </a:ext>
            </a:extLst>
          </p:cNvPr>
          <p:cNvSpPr/>
          <p:nvPr/>
        </p:nvSpPr>
        <p:spPr>
          <a:xfrm>
            <a:off x="5398797" y="2573624"/>
            <a:ext cx="1850504" cy="1107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the Model</a:t>
            </a:r>
            <a:endParaRPr lang="en-US" dirty="0"/>
          </a:p>
        </p:txBody>
      </p:sp>
      <p:sp>
        <p:nvSpPr>
          <p:cNvPr id="7" name="Rectangle 6">
            <a:extLst>
              <a:ext uri="{FF2B5EF4-FFF2-40B4-BE49-F238E27FC236}">
                <a16:creationId xmlns:a16="http://schemas.microsoft.com/office/drawing/2014/main" id="{22D93569-A910-405D-B9FD-F2B08F98A1E4}"/>
              </a:ext>
            </a:extLst>
          </p:cNvPr>
          <p:cNvSpPr/>
          <p:nvPr/>
        </p:nvSpPr>
        <p:spPr>
          <a:xfrm>
            <a:off x="7901108" y="2573624"/>
            <a:ext cx="1850504" cy="1107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Deploying the Model</a:t>
            </a:r>
            <a:endParaRPr lang="en-US" dirty="0"/>
          </a:p>
        </p:txBody>
      </p:sp>
      <p:sp>
        <p:nvSpPr>
          <p:cNvPr id="8" name="Rectangle 7">
            <a:extLst>
              <a:ext uri="{FF2B5EF4-FFF2-40B4-BE49-F238E27FC236}">
                <a16:creationId xmlns:a16="http://schemas.microsoft.com/office/drawing/2014/main" id="{22D93569-A910-405D-B9FD-F2B08F98A1E4}"/>
              </a:ext>
            </a:extLst>
          </p:cNvPr>
          <p:cNvSpPr/>
          <p:nvPr/>
        </p:nvSpPr>
        <p:spPr>
          <a:xfrm>
            <a:off x="10230924" y="2573624"/>
            <a:ext cx="1850504" cy="1107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the Model</a:t>
            </a:r>
            <a:endParaRPr lang="en-US" dirty="0"/>
          </a:p>
        </p:txBody>
      </p:sp>
      <p:sp>
        <p:nvSpPr>
          <p:cNvPr id="9" name="Rectangle 8">
            <a:extLst>
              <a:ext uri="{FF2B5EF4-FFF2-40B4-BE49-F238E27FC236}">
                <a16:creationId xmlns:a16="http://schemas.microsoft.com/office/drawing/2014/main" id="{22D93569-A910-405D-B9FD-F2B08F98A1E4}"/>
              </a:ext>
            </a:extLst>
          </p:cNvPr>
          <p:cNvSpPr/>
          <p:nvPr/>
        </p:nvSpPr>
        <p:spPr>
          <a:xfrm>
            <a:off x="5398797" y="4415305"/>
            <a:ext cx="1850504" cy="1107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Feedback</a:t>
            </a:r>
            <a:endParaRPr lang="en-US" dirty="0"/>
          </a:p>
        </p:txBody>
      </p:sp>
      <p:cxnSp>
        <p:nvCxnSpPr>
          <p:cNvPr id="10" name="Straight Arrow Connector 9"/>
          <p:cNvCxnSpPr>
            <a:stCxn id="4" idx="3"/>
            <a:endCxn id="5" idx="1"/>
          </p:cNvCxnSpPr>
          <p:nvPr/>
        </p:nvCxnSpPr>
        <p:spPr>
          <a:xfrm flipV="1">
            <a:off x="2082323" y="3127416"/>
            <a:ext cx="651807" cy="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1"/>
          </p:cNvCxnSpPr>
          <p:nvPr/>
        </p:nvCxnSpPr>
        <p:spPr>
          <a:xfrm flipV="1">
            <a:off x="4584634" y="3127416"/>
            <a:ext cx="814163" cy="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7" idx="1"/>
          </p:cNvCxnSpPr>
          <p:nvPr/>
        </p:nvCxnSpPr>
        <p:spPr>
          <a:xfrm>
            <a:off x="7249301" y="3127416"/>
            <a:ext cx="65180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8" idx="1"/>
          </p:cNvCxnSpPr>
          <p:nvPr/>
        </p:nvCxnSpPr>
        <p:spPr>
          <a:xfrm>
            <a:off x="9751612" y="3127416"/>
            <a:ext cx="4793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8" idx="2"/>
            <a:endCxn id="9" idx="3"/>
          </p:cNvCxnSpPr>
          <p:nvPr/>
        </p:nvCxnSpPr>
        <p:spPr>
          <a:xfrm rot="5400000">
            <a:off x="8558794" y="2371715"/>
            <a:ext cx="1287890" cy="390687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9" idx="1"/>
            <a:endCxn id="5" idx="2"/>
          </p:cNvCxnSpPr>
          <p:nvPr/>
        </p:nvCxnSpPr>
        <p:spPr>
          <a:xfrm rot="10800000">
            <a:off x="3659383" y="3681207"/>
            <a:ext cx="1739415" cy="128789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63924" y="1358121"/>
            <a:ext cx="11062953" cy="646331"/>
          </a:xfrm>
          <a:prstGeom prst="rect">
            <a:avLst/>
          </a:prstGeom>
          <a:noFill/>
        </p:spPr>
        <p:txBody>
          <a:bodyPr wrap="square" rtlCol="0">
            <a:spAutoFit/>
          </a:bodyPr>
          <a:lstStyle/>
          <a:p>
            <a:r>
              <a:rPr lang="en-US" dirty="0" smtClean="0"/>
              <a:t>The Data Identification phase of the overall architecture is defined below. To achieve the Data Identification we are using IBM Watson Natural Language Understanding service.</a:t>
            </a:r>
            <a:endParaRPr lang="en-US" dirty="0"/>
          </a:p>
        </p:txBody>
      </p:sp>
    </p:spTree>
    <p:extLst>
      <p:ext uri="{BB962C8B-B14F-4D97-AF65-F5344CB8AC3E}">
        <p14:creationId xmlns:p14="http://schemas.microsoft.com/office/powerpoint/2010/main" val="279826369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 (1/2)</a:t>
            </a:r>
            <a:endParaRPr lang="en-US" dirty="0"/>
          </a:p>
        </p:txBody>
      </p:sp>
      <p:sp>
        <p:nvSpPr>
          <p:cNvPr id="5" name="Rectangle 4"/>
          <p:cNvSpPr/>
          <p:nvPr/>
        </p:nvSpPr>
        <p:spPr>
          <a:xfrm>
            <a:off x="3399373" y="1081489"/>
            <a:ext cx="4958366" cy="72121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a:t>
            </a:r>
            <a:endParaRPr lang="en-US" dirty="0"/>
          </a:p>
        </p:txBody>
      </p:sp>
      <p:sp>
        <p:nvSpPr>
          <p:cNvPr id="6" name="Rectangle 5"/>
          <p:cNvSpPr/>
          <p:nvPr/>
        </p:nvSpPr>
        <p:spPr>
          <a:xfrm>
            <a:off x="3399373" y="3038102"/>
            <a:ext cx="4958366" cy="72121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Twitter and </a:t>
            </a:r>
            <a:r>
              <a:rPr lang="en-US" dirty="0">
                <a:solidFill>
                  <a:srgbClr val="FF0000"/>
                </a:solidFill>
              </a:rPr>
              <a:t>F</a:t>
            </a:r>
            <a:r>
              <a:rPr lang="en-US" dirty="0" smtClean="0">
                <a:solidFill>
                  <a:srgbClr val="FF0000"/>
                </a:solidFill>
              </a:rPr>
              <a:t>acebook API</a:t>
            </a:r>
            <a:r>
              <a:rPr lang="en-US" dirty="0" smtClean="0">
                <a:solidFill>
                  <a:schemeClr val="tx1"/>
                </a:solidFill>
              </a:rPr>
              <a:t>, Python, PHP</a:t>
            </a:r>
            <a:endParaRPr lang="en-US" dirty="0">
              <a:solidFill>
                <a:schemeClr val="tx1"/>
              </a:solidFill>
            </a:endParaRPr>
          </a:p>
        </p:txBody>
      </p:sp>
      <p:sp>
        <p:nvSpPr>
          <p:cNvPr id="7" name="Rectangle 6"/>
          <p:cNvSpPr/>
          <p:nvPr/>
        </p:nvSpPr>
        <p:spPr>
          <a:xfrm>
            <a:off x="3399373" y="4127003"/>
            <a:ext cx="4958366" cy="72121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HTML5, Bootstraps, CSS3,Google Maps API, IBM Watson Speech to text</a:t>
            </a:r>
            <a:endParaRPr lang="en-US" dirty="0"/>
          </a:p>
        </p:txBody>
      </p:sp>
      <p:sp>
        <p:nvSpPr>
          <p:cNvPr id="8" name="Rectangle 7"/>
          <p:cNvSpPr/>
          <p:nvPr/>
        </p:nvSpPr>
        <p:spPr>
          <a:xfrm>
            <a:off x="3399373" y="2343442"/>
            <a:ext cx="4958366" cy="72121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IBM Services – IBM Natural Language Understanding, IBM Watson Knowledge Studio </a:t>
            </a:r>
            <a:endParaRPr lang="en-US" dirty="0">
              <a:solidFill>
                <a:schemeClr val="tx1"/>
              </a:solidFill>
            </a:endParaRPr>
          </a:p>
        </p:txBody>
      </p:sp>
      <p:sp>
        <p:nvSpPr>
          <p:cNvPr id="9" name="Rectangle 8"/>
          <p:cNvSpPr/>
          <p:nvPr/>
        </p:nvSpPr>
        <p:spPr>
          <a:xfrm>
            <a:off x="756263" y="2734346"/>
            <a:ext cx="2150772" cy="33031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p:txBody>
      </p:sp>
      <p:sp>
        <p:nvSpPr>
          <p:cNvPr id="10" name="Rectangle 9"/>
          <p:cNvSpPr/>
          <p:nvPr/>
        </p:nvSpPr>
        <p:spPr>
          <a:xfrm>
            <a:off x="756263" y="1348132"/>
            <a:ext cx="2150772" cy="33031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2" name="Rectangle 11"/>
          <p:cNvSpPr/>
          <p:nvPr/>
        </p:nvSpPr>
        <p:spPr>
          <a:xfrm>
            <a:off x="756263" y="4297255"/>
            <a:ext cx="2150772" cy="33031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 End</a:t>
            </a:r>
          </a:p>
        </p:txBody>
      </p:sp>
    </p:spTree>
    <p:extLst>
      <p:ext uri="{BB962C8B-B14F-4D97-AF65-F5344CB8AC3E}">
        <p14:creationId xmlns:p14="http://schemas.microsoft.com/office/powerpoint/2010/main" val="27769130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 (2/2)</a:t>
            </a:r>
            <a:endParaRPr lang="en-US" dirty="0"/>
          </a:p>
        </p:txBody>
      </p:sp>
      <p:sp>
        <p:nvSpPr>
          <p:cNvPr id="3" name="Text Placeholder 2"/>
          <p:cNvSpPr>
            <a:spLocks noGrp="1"/>
          </p:cNvSpPr>
          <p:nvPr>
            <p:ph type="body" sz="quarter" idx="10"/>
          </p:nvPr>
        </p:nvSpPr>
        <p:spPr/>
        <p:txBody>
          <a:bodyPr>
            <a:normAutofit/>
          </a:bodyPr>
          <a:lstStyle/>
          <a:p>
            <a:r>
              <a:rPr lang="en-US" dirty="0"/>
              <a:t>Reasoning</a:t>
            </a:r>
            <a:r>
              <a:rPr lang="en-US" dirty="0" smtClean="0"/>
              <a:t>:</a:t>
            </a:r>
          </a:p>
          <a:p>
            <a:r>
              <a:rPr lang="en-US" dirty="0" smtClean="0"/>
              <a:t>Database Layer</a:t>
            </a:r>
          </a:p>
          <a:p>
            <a:pPr lvl="1"/>
            <a:r>
              <a:rPr lang="en-US" dirty="0" smtClean="0"/>
              <a:t>The open source DB, MySQL is used in development of the solution. </a:t>
            </a:r>
          </a:p>
          <a:p>
            <a:pPr lvl="1"/>
            <a:r>
              <a:rPr lang="en-US" dirty="0" smtClean="0"/>
              <a:t>MySQL is chosen for its quicker connection from PHP using XAMP stack.</a:t>
            </a:r>
          </a:p>
          <a:p>
            <a:pPr marL="300559" lvl="1" indent="0">
              <a:buNone/>
            </a:pPr>
            <a:endParaRPr lang="en-US" dirty="0"/>
          </a:p>
          <a:p>
            <a:pPr marL="150280" lvl="1" indent="-150280">
              <a:spcBef>
                <a:spcPts val="1000"/>
              </a:spcBef>
            </a:pPr>
            <a:r>
              <a:rPr lang="en-US" sz="1867" dirty="0"/>
              <a:t>Business </a:t>
            </a:r>
            <a:r>
              <a:rPr lang="en-US" sz="1867" dirty="0" smtClean="0"/>
              <a:t>Logic</a:t>
            </a:r>
          </a:p>
          <a:p>
            <a:pPr lvl="1"/>
            <a:r>
              <a:rPr lang="en-US" dirty="0"/>
              <a:t>IBM Watson – Natural Language Understanding with Python is used for entity identification and decision making</a:t>
            </a:r>
          </a:p>
          <a:p>
            <a:pPr lvl="1"/>
            <a:r>
              <a:rPr lang="en-US" dirty="0"/>
              <a:t>IBM Watson Knowledge Studio is used for entity tagging, annotation and Training of data</a:t>
            </a:r>
          </a:p>
          <a:p>
            <a:pPr lvl="1"/>
            <a:r>
              <a:rPr lang="en-US" dirty="0"/>
              <a:t>The Business logic is built with Python to gather the data, classify using NLP and Persist in database. Python is chosen for the development for its integration with IBM </a:t>
            </a:r>
            <a:r>
              <a:rPr lang="en-US" dirty="0" smtClean="0"/>
              <a:t>Watson</a:t>
            </a:r>
          </a:p>
          <a:p>
            <a:pPr marL="300559" lvl="1" indent="0">
              <a:buNone/>
            </a:pPr>
            <a:endParaRPr lang="en-US" sz="1867" dirty="0"/>
          </a:p>
          <a:p>
            <a:r>
              <a:rPr lang="en-US" dirty="0" smtClean="0"/>
              <a:t>Front End</a:t>
            </a:r>
          </a:p>
          <a:p>
            <a:pPr lvl="1"/>
            <a:r>
              <a:rPr lang="en-US" dirty="0" smtClean="0"/>
              <a:t>HTML5, Bootstraps and CSS are used for designing the UI for application admin.</a:t>
            </a:r>
          </a:p>
          <a:p>
            <a:pPr lvl="1"/>
            <a:r>
              <a:rPr lang="en-US" dirty="0" smtClean="0"/>
              <a:t>Google </a:t>
            </a:r>
            <a:r>
              <a:rPr lang="en-US" dirty="0"/>
              <a:t>Maps API– Embedded Maps used for getting the location of the person tweeted or post the update in </a:t>
            </a:r>
            <a:r>
              <a:rPr lang="en-US" dirty="0" smtClean="0"/>
              <a:t>Facebook</a:t>
            </a:r>
          </a:p>
          <a:p>
            <a:pPr lvl="1"/>
            <a:r>
              <a:rPr lang="en-US" dirty="0" smtClean="0"/>
              <a:t>IBM Watson – Speech to text is used for providing voice input to the application.</a:t>
            </a:r>
            <a:endParaRPr lang="en-US" dirty="0"/>
          </a:p>
          <a:p>
            <a:endParaRPr lang="en-US" dirty="0"/>
          </a:p>
        </p:txBody>
      </p:sp>
    </p:spTree>
    <p:extLst>
      <p:ext uri="{BB962C8B-B14F-4D97-AF65-F5344CB8AC3E}">
        <p14:creationId xmlns:p14="http://schemas.microsoft.com/office/powerpoint/2010/main" val="35148359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607</Words>
  <Application>Microsoft Office PowerPoint</Application>
  <PresentationFormat>Widescreen</PresentationFormat>
  <Paragraphs>103</Paragraphs>
  <Slides>9</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Calibri Light</vt:lpstr>
      <vt:lpstr>Wingdings</vt:lpstr>
      <vt:lpstr>Office Theme</vt:lpstr>
      <vt:lpstr>1_Office Theme</vt:lpstr>
      <vt:lpstr>PowerPoint Presentation</vt:lpstr>
      <vt:lpstr>Team and Use Case</vt:lpstr>
      <vt:lpstr>Use Case – Rapid Action Response (RARe)</vt:lpstr>
      <vt:lpstr>Scope of the Solution</vt:lpstr>
      <vt:lpstr>Architecture Diagram – Overall</vt:lpstr>
      <vt:lpstr>Architecture Diagram – Data Identification using NLU  </vt:lpstr>
      <vt:lpstr>Technology Stack (1/2)</vt:lpstr>
      <vt:lpstr>Technology Stack (2/2)</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Rajesh Kumar Palanichamy</dc:creator>
  <cp:lastModifiedBy>Arun V08</cp:lastModifiedBy>
  <cp:revision>32</cp:revision>
  <dcterms:created xsi:type="dcterms:W3CDTF">2018-07-31T07:02:55Z</dcterms:created>
  <dcterms:modified xsi:type="dcterms:W3CDTF">2020-04-23T13:58:12Z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