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1" r:id="rId1"/>
  </p:sldMasterIdLst>
  <p:sldIdLst>
    <p:sldId id="256" r:id="rId2"/>
    <p:sldId id="257" r:id="rId3"/>
    <p:sldId id="258" r:id="rId4"/>
    <p:sldId id="272" r:id="rId5"/>
    <p:sldId id="273" r:id="rId6"/>
    <p:sldId id="259" r:id="rId7"/>
    <p:sldId id="267" r:id="rId8"/>
    <p:sldId id="268" r:id="rId9"/>
    <p:sldId id="262" r:id="rId10"/>
    <p:sldId id="274" r:id="rId11"/>
    <p:sldId id="275" r:id="rId12"/>
    <p:sldId id="276" r:id="rId13"/>
    <p:sldId id="277" r:id="rId14"/>
    <p:sldId id="279" r:id="rId15"/>
    <p:sldId id="280" r:id="rId16"/>
    <p:sldId id="281" r:id="rId17"/>
    <p:sldId id="271" r:id="rId18"/>
    <p:sldId id="260"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un Ja" initials="AJ" lastIdx="1" clrIdx="0">
    <p:extLst>
      <p:ext uri="{19B8F6BF-5375-455C-9EA6-DF929625EA0E}">
        <p15:presenceInfo xmlns:p15="http://schemas.microsoft.com/office/powerpoint/2012/main" userId="S::Arun.Ja@mphasis.com::545b6dc3-5785-41b5-b0a2-a1c1c5487ef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146D35-03BA-4FED-9EBF-B412674EA7AA}" type="doc">
      <dgm:prSet loTypeId="urn:microsoft.com/office/officeart/2005/8/layout/hProcess7" loCatId="list" qsTypeId="urn:microsoft.com/office/officeart/2005/8/quickstyle/simple1" qsCatId="simple" csTypeId="urn:microsoft.com/office/officeart/2005/8/colors/colorful4" csCatId="colorful" phldr="1"/>
      <dgm:spPr/>
      <dgm:t>
        <a:bodyPr/>
        <a:lstStyle/>
        <a:p>
          <a:endParaRPr lang="en-US"/>
        </a:p>
      </dgm:t>
    </dgm:pt>
    <dgm:pt modelId="{A3F31E25-6494-45EC-BB68-EAF1BDC70E96}">
      <dgm:prSet phldrT="[Text]"/>
      <dgm:spPr/>
      <dgm:t>
        <a:bodyPr/>
        <a:lstStyle/>
        <a:p>
          <a:r>
            <a:rPr lang="en-US" dirty="0"/>
            <a:t>DATA CLEAN</a:t>
          </a:r>
        </a:p>
      </dgm:t>
    </dgm:pt>
    <dgm:pt modelId="{39E6BB0F-EF27-4E2C-8F19-71D9BCE714FC}" type="parTrans" cxnId="{9CA4F05E-094F-4689-B102-214E39FDF5B1}">
      <dgm:prSet/>
      <dgm:spPr/>
      <dgm:t>
        <a:bodyPr/>
        <a:lstStyle/>
        <a:p>
          <a:endParaRPr lang="en-US"/>
        </a:p>
      </dgm:t>
    </dgm:pt>
    <dgm:pt modelId="{1A066330-41D8-48A4-A470-E27D876C1A99}" type="sibTrans" cxnId="{9CA4F05E-094F-4689-B102-214E39FDF5B1}">
      <dgm:prSet/>
      <dgm:spPr/>
      <dgm:t>
        <a:bodyPr/>
        <a:lstStyle/>
        <a:p>
          <a:endParaRPr lang="en-US"/>
        </a:p>
      </dgm:t>
    </dgm:pt>
    <dgm:pt modelId="{84164173-2F64-4811-BD5C-79F6D0C75248}">
      <dgm:prSet phldrT="[Text]" custT="1"/>
      <dgm:spPr/>
      <dgm:t>
        <a:bodyPr/>
        <a:lstStyle/>
        <a:p>
          <a:pPr algn="ctr"/>
          <a:endParaRPr lang="en-US" sz="2400" dirty="0">
            <a:latin typeface="Arial" panose="020B0604020202020204" pitchFamily="34" charset="0"/>
            <a:cs typeface="Arial" panose="020B0604020202020204" pitchFamily="34" charset="0"/>
          </a:endParaRPr>
        </a:p>
        <a:p>
          <a:pPr algn="ctr"/>
          <a:r>
            <a:rPr lang="en-US" sz="2400" dirty="0">
              <a:latin typeface="Arial" panose="020B0604020202020204" pitchFamily="34" charset="0"/>
              <a:cs typeface="Arial" panose="020B0604020202020204" pitchFamily="34" charset="0"/>
            </a:rPr>
            <a:t>Clean the data by dropping the columns with null values &amp; also rows</a:t>
          </a:r>
        </a:p>
      </dgm:t>
    </dgm:pt>
    <dgm:pt modelId="{C72FAC1A-BF22-48FD-AF43-C92593D23698}" type="parTrans" cxnId="{515090BD-0B93-4C77-BF12-F4B776F30ECB}">
      <dgm:prSet/>
      <dgm:spPr/>
      <dgm:t>
        <a:bodyPr/>
        <a:lstStyle/>
        <a:p>
          <a:endParaRPr lang="en-US"/>
        </a:p>
      </dgm:t>
    </dgm:pt>
    <dgm:pt modelId="{8BD74251-CD5C-46FF-89F4-854524E0D44A}" type="sibTrans" cxnId="{515090BD-0B93-4C77-BF12-F4B776F30ECB}">
      <dgm:prSet/>
      <dgm:spPr/>
      <dgm:t>
        <a:bodyPr/>
        <a:lstStyle/>
        <a:p>
          <a:endParaRPr lang="en-US"/>
        </a:p>
      </dgm:t>
    </dgm:pt>
    <dgm:pt modelId="{25882A83-C383-4EBD-A518-8880E1CD82F3}">
      <dgm:prSet phldrT="[Text]" custT="1"/>
      <dgm:spPr/>
      <dgm:t>
        <a:bodyPr/>
        <a:lstStyle/>
        <a:p>
          <a:r>
            <a:rPr lang="en-US" sz="1600">
              <a:latin typeface="Arial" panose="020B0604020202020204" pitchFamily="34" charset="0"/>
              <a:cs typeface="Arial" panose="020B0604020202020204" pitchFamily="34" charset="0"/>
            </a:rPr>
            <a:t>UNIVARIATE ANALYSIS</a:t>
          </a:r>
          <a:endParaRPr lang="en-US" sz="1600" dirty="0">
            <a:latin typeface="Arial" panose="020B0604020202020204" pitchFamily="34" charset="0"/>
            <a:cs typeface="Arial" panose="020B0604020202020204" pitchFamily="34" charset="0"/>
          </a:endParaRPr>
        </a:p>
      </dgm:t>
    </dgm:pt>
    <dgm:pt modelId="{43D5E8A4-5306-4805-910B-6F381B794274}" type="parTrans" cxnId="{A428199D-4E02-4060-ADDA-D70E3514E05B}">
      <dgm:prSet/>
      <dgm:spPr/>
      <dgm:t>
        <a:bodyPr/>
        <a:lstStyle/>
        <a:p>
          <a:endParaRPr lang="en-US"/>
        </a:p>
      </dgm:t>
    </dgm:pt>
    <dgm:pt modelId="{6F0DCA2F-772C-4A6A-B8AA-D83E368094FF}" type="sibTrans" cxnId="{A428199D-4E02-4060-ADDA-D70E3514E05B}">
      <dgm:prSet/>
      <dgm:spPr/>
      <dgm:t>
        <a:bodyPr/>
        <a:lstStyle/>
        <a:p>
          <a:endParaRPr lang="en-US"/>
        </a:p>
      </dgm:t>
    </dgm:pt>
    <dgm:pt modelId="{A141DF26-C152-4F6F-B0BA-3AAA31F96C9E}">
      <dgm:prSet phldrT="[Text]" custT="1"/>
      <dgm:spPr/>
      <dgm:t>
        <a:bodyPr/>
        <a:lstStyle/>
        <a:p>
          <a:pPr algn="ctr"/>
          <a:r>
            <a:rPr lang="en-US" sz="2400" dirty="0">
              <a:latin typeface="Arial" panose="020B0604020202020204" pitchFamily="34" charset="0"/>
              <a:cs typeface="Arial" panose="020B0604020202020204" pitchFamily="34" charset="0"/>
            </a:rPr>
            <a:t>Analyze the distribution of the categorical variables and create the derived variables</a:t>
          </a:r>
        </a:p>
      </dgm:t>
    </dgm:pt>
    <dgm:pt modelId="{722D3371-1C60-4BA8-98BE-6F1309C7E3D0}" type="parTrans" cxnId="{ED9F8B7B-543E-46EE-AEE9-572431F4C401}">
      <dgm:prSet/>
      <dgm:spPr/>
      <dgm:t>
        <a:bodyPr/>
        <a:lstStyle/>
        <a:p>
          <a:endParaRPr lang="en-US"/>
        </a:p>
      </dgm:t>
    </dgm:pt>
    <dgm:pt modelId="{96004B35-BFB8-4FA4-A4E8-412DCC562F49}" type="sibTrans" cxnId="{ED9F8B7B-543E-46EE-AEE9-572431F4C401}">
      <dgm:prSet/>
      <dgm:spPr/>
      <dgm:t>
        <a:bodyPr/>
        <a:lstStyle/>
        <a:p>
          <a:endParaRPr lang="en-US"/>
        </a:p>
      </dgm:t>
    </dgm:pt>
    <dgm:pt modelId="{11A2CA4C-757A-41E9-B1ED-1D8873E01FF5}">
      <dgm:prSet phldrT="[Text]"/>
      <dgm:spPr/>
      <dgm:t>
        <a:bodyPr/>
        <a:lstStyle/>
        <a:p>
          <a:r>
            <a:rPr lang="en-US" dirty="0"/>
            <a:t>BIVARIATE ANALYSIS</a:t>
          </a:r>
        </a:p>
      </dgm:t>
    </dgm:pt>
    <dgm:pt modelId="{2F82F042-C9EC-464F-9AA1-5D63E42E829D}" type="parTrans" cxnId="{43BE024F-AFE3-473E-8181-201FA2BA0EB9}">
      <dgm:prSet/>
      <dgm:spPr/>
      <dgm:t>
        <a:bodyPr/>
        <a:lstStyle/>
        <a:p>
          <a:endParaRPr lang="en-US"/>
        </a:p>
      </dgm:t>
    </dgm:pt>
    <dgm:pt modelId="{E4C4C7A5-19C2-45CF-86B1-D083FED40BDC}" type="sibTrans" cxnId="{43BE024F-AFE3-473E-8181-201FA2BA0EB9}">
      <dgm:prSet/>
      <dgm:spPr/>
      <dgm:t>
        <a:bodyPr/>
        <a:lstStyle/>
        <a:p>
          <a:endParaRPr lang="en-US"/>
        </a:p>
      </dgm:t>
    </dgm:pt>
    <dgm:pt modelId="{05094F54-CCED-4EB1-88E1-CA97CF9D90A8}">
      <dgm:prSet phldrT="[Text]" custT="1"/>
      <dgm:spPr/>
      <dgm:t>
        <a:bodyPr/>
        <a:lstStyle/>
        <a:p>
          <a:pPr algn="ctr"/>
          <a:endParaRPr lang="en-US" sz="2400">
            <a:latin typeface="Arial" panose="020B0604020202020204" pitchFamily="34" charset="0"/>
            <a:cs typeface="Arial" panose="020B0604020202020204" pitchFamily="34" charset="0"/>
          </a:endParaRPr>
        </a:p>
        <a:p>
          <a:pPr algn="ctr"/>
          <a:r>
            <a:rPr lang="en-US" sz="2400">
              <a:latin typeface="Arial" panose="020B0604020202020204" pitchFamily="34" charset="0"/>
              <a:cs typeface="Arial" panose="020B0604020202020204" pitchFamily="34" charset="0"/>
            </a:rPr>
            <a:t>Do a correlation analysis between two variable</a:t>
          </a:r>
          <a:endParaRPr lang="en-US" sz="2400" dirty="0">
            <a:latin typeface="Arial" panose="020B0604020202020204" pitchFamily="34" charset="0"/>
            <a:cs typeface="Arial" panose="020B0604020202020204" pitchFamily="34" charset="0"/>
          </a:endParaRPr>
        </a:p>
      </dgm:t>
    </dgm:pt>
    <dgm:pt modelId="{6E6944BE-776C-45D3-92A8-19401BD89009}" type="parTrans" cxnId="{CD6DA9A0-1730-42F8-B360-17E35E8FFCA1}">
      <dgm:prSet/>
      <dgm:spPr/>
      <dgm:t>
        <a:bodyPr/>
        <a:lstStyle/>
        <a:p>
          <a:endParaRPr lang="en-US"/>
        </a:p>
      </dgm:t>
    </dgm:pt>
    <dgm:pt modelId="{1979EC59-C854-4800-AC4B-FCEAB0BE9148}" type="sibTrans" cxnId="{CD6DA9A0-1730-42F8-B360-17E35E8FFCA1}">
      <dgm:prSet/>
      <dgm:spPr/>
      <dgm:t>
        <a:bodyPr/>
        <a:lstStyle/>
        <a:p>
          <a:endParaRPr lang="en-US"/>
        </a:p>
      </dgm:t>
    </dgm:pt>
    <dgm:pt modelId="{D6E00D29-92DA-4F1D-8F60-B6D5C7FDB305}">
      <dgm:prSet phldrT="[Text]" custT="1"/>
      <dgm:spPr/>
      <dgm:t>
        <a:bodyPr/>
        <a:lstStyle/>
        <a:p>
          <a:pPr algn="ctr"/>
          <a:endParaRPr lang="en-US" sz="2400" dirty="0">
            <a:latin typeface="Arial" panose="020B0604020202020204" pitchFamily="34" charset="0"/>
            <a:cs typeface="Arial" panose="020B0604020202020204" pitchFamily="34" charset="0"/>
          </a:endParaRPr>
        </a:p>
        <a:p>
          <a:pPr algn="ctr"/>
          <a:r>
            <a:rPr lang="en-US" sz="2400" dirty="0">
              <a:latin typeface="Arial" panose="020B0604020202020204" pitchFamily="34" charset="0"/>
              <a:cs typeface="Arial" panose="020B0604020202020204" pitchFamily="34" charset="0"/>
            </a:rPr>
            <a:t>From the analysis and the observations publish the findings</a:t>
          </a:r>
        </a:p>
      </dgm:t>
    </dgm:pt>
    <dgm:pt modelId="{2AB9AC18-6E90-4EDB-B9FE-85DCE24C411A}" type="parTrans" cxnId="{E45F64DB-4FFD-4582-8BD4-8D89105AE0ED}">
      <dgm:prSet/>
      <dgm:spPr/>
      <dgm:t>
        <a:bodyPr/>
        <a:lstStyle/>
        <a:p>
          <a:endParaRPr lang="en-US"/>
        </a:p>
      </dgm:t>
    </dgm:pt>
    <dgm:pt modelId="{F8703AFC-19A5-4210-A2A1-FAEBA9649282}" type="sibTrans" cxnId="{E45F64DB-4FFD-4582-8BD4-8D89105AE0ED}">
      <dgm:prSet/>
      <dgm:spPr/>
      <dgm:t>
        <a:bodyPr/>
        <a:lstStyle/>
        <a:p>
          <a:endParaRPr lang="en-US"/>
        </a:p>
      </dgm:t>
    </dgm:pt>
    <dgm:pt modelId="{61CFDC75-2A59-4E1B-8AB5-E1D0A5AD040B}">
      <dgm:prSet phldrT="[Text]"/>
      <dgm:spPr/>
      <dgm:t>
        <a:bodyPr/>
        <a:lstStyle/>
        <a:p>
          <a:r>
            <a:rPr lang="en-US" dirty="0"/>
            <a:t>RECOMMENDATION</a:t>
          </a:r>
        </a:p>
      </dgm:t>
    </dgm:pt>
    <dgm:pt modelId="{EA6256F2-5D53-4698-8822-C09701A6EEEE}" type="parTrans" cxnId="{D1783166-0416-410E-B11B-D661975C1581}">
      <dgm:prSet/>
      <dgm:spPr/>
      <dgm:t>
        <a:bodyPr/>
        <a:lstStyle/>
        <a:p>
          <a:endParaRPr lang="en-US"/>
        </a:p>
      </dgm:t>
    </dgm:pt>
    <dgm:pt modelId="{7C687876-A7EF-43C4-9489-6DA140177004}" type="sibTrans" cxnId="{D1783166-0416-410E-B11B-D661975C1581}">
      <dgm:prSet/>
      <dgm:spPr/>
      <dgm:t>
        <a:bodyPr/>
        <a:lstStyle/>
        <a:p>
          <a:endParaRPr lang="en-US"/>
        </a:p>
      </dgm:t>
    </dgm:pt>
    <dgm:pt modelId="{622BE6D6-C8F6-4D68-91A4-BD7CFD0E6940}" type="pres">
      <dgm:prSet presAssocID="{A9146D35-03BA-4FED-9EBF-B412674EA7AA}" presName="Name0" presStyleCnt="0">
        <dgm:presLayoutVars>
          <dgm:dir/>
          <dgm:animLvl val="lvl"/>
          <dgm:resizeHandles val="exact"/>
        </dgm:presLayoutVars>
      </dgm:prSet>
      <dgm:spPr/>
    </dgm:pt>
    <dgm:pt modelId="{AD434B4F-0AA1-499F-B215-CCA57F2017E4}" type="pres">
      <dgm:prSet presAssocID="{A3F31E25-6494-45EC-BB68-EAF1BDC70E96}" presName="compositeNode" presStyleCnt="0">
        <dgm:presLayoutVars>
          <dgm:bulletEnabled val="1"/>
        </dgm:presLayoutVars>
      </dgm:prSet>
      <dgm:spPr/>
    </dgm:pt>
    <dgm:pt modelId="{81033AA5-F04B-4570-8B3D-560BB9F26975}" type="pres">
      <dgm:prSet presAssocID="{A3F31E25-6494-45EC-BB68-EAF1BDC70E96}" presName="bgRect" presStyleLbl="node1" presStyleIdx="0" presStyleCnt="4" custLinFactNeighborX="-160"/>
      <dgm:spPr/>
    </dgm:pt>
    <dgm:pt modelId="{91A5FEAE-0655-46C4-ABCD-0DCA9C90A1DA}" type="pres">
      <dgm:prSet presAssocID="{A3F31E25-6494-45EC-BB68-EAF1BDC70E96}" presName="parentNode" presStyleLbl="node1" presStyleIdx="0" presStyleCnt="4">
        <dgm:presLayoutVars>
          <dgm:chMax val="0"/>
          <dgm:bulletEnabled val="1"/>
        </dgm:presLayoutVars>
      </dgm:prSet>
      <dgm:spPr/>
    </dgm:pt>
    <dgm:pt modelId="{5F80B261-ACAA-4EF2-A68B-D927D73E5DCB}" type="pres">
      <dgm:prSet presAssocID="{A3F31E25-6494-45EC-BB68-EAF1BDC70E96}" presName="childNode" presStyleLbl="node1" presStyleIdx="0" presStyleCnt="4">
        <dgm:presLayoutVars>
          <dgm:bulletEnabled val="1"/>
        </dgm:presLayoutVars>
      </dgm:prSet>
      <dgm:spPr/>
    </dgm:pt>
    <dgm:pt modelId="{D4DCCFAF-2084-4F01-836D-A8ED23638D3A}" type="pres">
      <dgm:prSet presAssocID="{1A066330-41D8-48A4-A470-E27D876C1A99}" presName="hSp" presStyleCnt="0"/>
      <dgm:spPr/>
    </dgm:pt>
    <dgm:pt modelId="{DB57435B-D515-4783-BE74-1AE7AAC5E88C}" type="pres">
      <dgm:prSet presAssocID="{1A066330-41D8-48A4-A470-E27D876C1A99}" presName="vProcSp" presStyleCnt="0"/>
      <dgm:spPr/>
    </dgm:pt>
    <dgm:pt modelId="{814F646D-E316-4910-815A-FF18604117E3}" type="pres">
      <dgm:prSet presAssocID="{1A066330-41D8-48A4-A470-E27D876C1A99}" presName="vSp1" presStyleCnt="0"/>
      <dgm:spPr/>
    </dgm:pt>
    <dgm:pt modelId="{610B0E97-A4A4-4A06-A3B6-C33B83E5EBA9}" type="pres">
      <dgm:prSet presAssocID="{1A066330-41D8-48A4-A470-E27D876C1A99}" presName="simulatedConn" presStyleLbl="solidFgAcc1" presStyleIdx="0" presStyleCnt="3"/>
      <dgm:spPr/>
    </dgm:pt>
    <dgm:pt modelId="{F3AF3E59-F505-4BF7-9C30-3083CD4F2335}" type="pres">
      <dgm:prSet presAssocID="{1A066330-41D8-48A4-A470-E27D876C1A99}" presName="vSp2" presStyleCnt="0"/>
      <dgm:spPr/>
    </dgm:pt>
    <dgm:pt modelId="{F941987B-E848-46E7-B909-0F6063EE15E8}" type="pres">
      <dgm:prSet presAssocID="{1A066330-41D8-48A4-A470-E27D876C1A99}" presName="sibTrans" presStyleCnt="0"/>
      <dgm:spPr/>
    </dgm:pt>
    <dgm:pt modelId="{F666E6BF-77C9-49B1-9BA8-48E35040EB09}" type="pres">
      <dgm:prSet presAssocID="{25882A83-C383-4EBD-A518-8880E1CD82F3}" presName="compositeNode" presStyleCnt="0">
        <dgm:presLayoutVars>
          <dgm:bulletEnabled val="1"/>
        </dgm:presLayoutVars>
      </dgm:prSet>
      <dgm:spPr/>
    </dgm:pt>
    <dgm:pt modelId="{3B95C624-A9D1-48EA-92F9-FF99534E9421}" type="pres">
      <dgm:prSet presAssocID="{25882A83-C383-4EBD-A518-8880E1CD82F3}" presName="bgRect" presStyleLbl="node1" presStyleIdx="1" presStyleCnt="4"/>
      <dgm:spPr/>
    </dgm:pt>
    <dgm:pt modelId="{5719B2EB-EA44-4DBD-91F9-801320AC55B6}" type="pres">
      <dgm:prSet presAssocID="{25882A83-C383-4EBD-A518-8880E1CD82F3}" presName="parentNode" presStyleLbl="node1" presStyleIdx="1" presStyleCnt="4">
        <dgm:presLayoutVars>
          <dgm:chMax val="0"/>
          <dgm:bulletEnabled val="1"/>
        </dgm:presLayoutVars>
      </dgm:prSet>
      <dgm:spPr/>
    </dgm:pt>
    <dgm:pt modelId="{775744D8-9297-424B-924A-BA309BA7F07D}" type="pres">
      <dgm:prSet presAssocID="{25882A83-C383-4EBD-A518-8880E1CD82F3}" presName="childNode" presStyleLbl="node1" presStyleIdx="1" presStyleCnt="4">
        <dgm:presLayoutVars>
          <dgm:bulletEnabled val="1"/>
        </dgm:presLayoutVars>
      </dgm:prSet>
      <dgm:spPr/>
    </dgm:pt>
    <dgm:pt modelId="{DE74A5E4-EA54-434F-A41F-B7E3E288E907}" type="pres">
      <dgm:prSet presAssocID="{6F0DCA2F-772C-4A6A-B8AA-D83E368094FF}" presName="hSp" presStyleCnt="0"/>
      <dgm:spPr/>
    </dgm:pt>
    <dgm:pt modelId="{BDBCEB65-1A69-4B27-8575-C9270CAA1926}" type="pres">
      <dgm:prSet presAssocID="{6F0DCA2F-772C-4A6A-B8AA-D83E368094FF}" presName="vProcSp" presStyleCnt="0"/>
      <dgm:spPr/>
    </dgm:pt>
    <dgm:pt modelId="{3A811458-20F5-4628-A266-2A992F087178}" type="pres">
      <dgm:prSet presAssocID="{6F0DCA2F-772C-4A6A-B8AA-D83E368094FF}" presName="vSp1" presStyleCnt="0"/>
      <dgm:spPr/>
    </dgm:pt>
    <dgm:pt modelId="{645649A0-4B0A-4175-A4AB-15E02BF5122A}" type="pres">
      <dgm:prSet presAssocID="{6F0DCA2F-772C-4A6A-B8AA-D83E368094FF}" presName="simulatedConn" presStyleLbl="solidFgAcc1" presStyleIdx="1" presStyleCnt="3"/>
      <dgm:spPr/>
    </dgm:pt>
    <dgm:pt modelId="{CFF6A41E-9E08-4451-AFAF-7D2E0E2EB23A}" type="pres">
      <dgm:prSet presAssocID="{6F0DCA2F-772C-4A6A-B8AA-D83E368094FF}" presName="vSp2" presStyleCnt="0"/>
      <dgm:spPr/>
    </dgm:pt>
    <dgm:pt modelId="{E5FDE1DB-621C-43BB-A8F1-82402F0E1E59}" type="pres">
      <dgm:prSet presAssocID="{6F0DCA2F-772C-4A6A-B8AA-D83E368094FF}" presName="sibTrans" presStyleCnt="0"/>
      <dgm:spPr/>
    </dgm:pt>
    <dgm:pt modelId="{F01ECF6F-15AB-46E1-A1BF-73F750188DEB}" type="pres">
      <dgm:prSet presAssocID="{11A2CA4C-757A-41E9-B1ED-1D8873E01FF5}" presName="compositeNode" presStyleCnt="0">
        <dgm:presLayoutVars>
          <dgm:bulletEnabled val="1"/>
        </dgm:presLayoutVars>
      </dgm:prSet>
      <dgm:spPr/>
    </dgm:pt>
    <dgm:pt modelId="{07677591-65B8-4223-B5B1-683EF5754096}" type="pres">
      <dgm:prSet presAssocID="{11A2CA4C-757A-41E9-B1ED-1D8873E01FF5}" presName="bgRect" presStyleLbl="node1" presStyleIdx="2" presStyleCnt="4"/>
      <dgm:spPr/>
    </dgm:pt>
    <dgm:pt modelId="{974732D5-EA6C-485A-885F-65773CEC6491}" type="pres">
      <dgm:prSet presAssocID="{11A2CA4C-757A-41E9-B1ED-1D8873E01FF5}" presName="parentNode" presStyleLbl="node1" presStyleIdx="2" presStyleCnt="4">
        <dgm:presLayoutVars>
          <dgm:chMax val="0"/>
          <dgm:bulletEnabled val="1"/>
        </dgm:presLayoutVars>
      </dgm:prSet>
      <dgm:spPr/>
    </dgm:pt>
    <dgm:pt modelId="{75AE5E8E-CDCB-4043-B42E-19930E717390}" type="pres">
      <dgm:prSet presAssocID="{11A2CA4C-757A-41E9-B1ED-1D8873E01FF5}" presName="childNode" presStyleLbl="node1" presStyleIdx="2" presStyleCnt="4">
        <dgm:presLayoutVars>
          <dgm:bulletEnabled val="1"/>
        </dgm:presLayoutVars>
      </dgm:prSet>
      <dgm:spPr/>
    </dgm:pt>
    <dgm:pt modelId="{3BA293C3-0640-440A-8DE0-143142EB55E4}" type="pres">
      <dgm:prSet presAssocID="{E4C4C7A5-19C2-45CF-86B1-D083FED40BDC}" presName="hSp" presStyleCnt="0"/>
      <dgm:spPr/>
    </dgm:pt>
    <dgm:pt modelId="{1E0B6C8A-E4D1-49BD-AE41-293BFA44C933}" type="pres">
      <dgm:prSet presAssocID="{E4C4C7A5-19C2-45CF-86B1-D083FED40BDC}" presName="vProcSp" presStyleCnt="0"/>
      <dgm:spPr/>
    </dgm:pt>
    <dgm:pt modelId="{BC6E9652-BA17-4647-B642-86D26A57CEC2}" type="pres">
      <dgm:prSet presAssocID="{E4C4C7A5-19C2-45CF-86B1-D083FED40BDC}" presName="vSp1" presStyleCnt="0"/>
      <dgm:spPr/>
    </dgm:pt>
    <dgm:pt modelId="{107ACF0D-B2CA-4803-A447-737CCE9D6D17}" type="pres">
      <dgm:prSet presAssocID="{E4C4C7A5-19C2-45CF-86B1-D083FED40BDC}" presName="simulatedConn" presStyleLbl="solidFgAcc1" presStyleIdx="2" presStyleCnt="3"/>
      <dgm:spPr/>
    </dgm:pt>
    <dgm:pt modelId="{C9605056-0C57-474B-8263-C1EF2114CB6C}" type="pres">
      <dgm:prSet presAssocID="{E4C4C7A5-19C2-45CF-86B1-D083FED40BDC}" presName="vSp2" presStyleCnt="0"/>
      <dgm:spPr/>
    </dgm:pt>
    <dgm:pt modelId="{2F395E53-5983-481A-9282-99680E6F5349}" type="pres">
      <dgm:prSet presAssocID="{E4C4C7A5-19C2-45CF-86B1-D083FED40BDC}" presName="sibTrans" presStyleCnt="0"/>
      <dgm:spPr/>
    </dgm:pt>
    <dgm:pt modelId="{DB4C907B-58F7-4DDC-9C81-7D3E55E8B12D}" type="pres">
      <dgm:prSet presAssocID="{61CFDC75-2A59-4E1B-8AB5-E1D0A5AD040B}" presName="compositeNode" presStyleCnt="0">
        <dgm:presLayoutVars>
          <dgm:bulletEnabled val="1"/>
        </dgm:presLayoutVars>
      </dgm:prSet>
      <dgm:spPr/>
    </dgm:pt>
    <dgm:pt modelId="{8E2BB780-954B-4F58-B40E-0D4CF5A6A248}" type="pres">
      <dgm:prSet presAssocID="{61CFDC75-2A59-4E1B-8AB5-E1D0A5AD040B}" presName="bgRect" presStyleLbl="node1" presStyleIdx="3" presStyleCnt="4"/>
      <dgm:spPr/>
    </dgm:pt>
    <dgm:pt modelId="{F7A92194-7A5F-411D-8E94-A5227F1C1E63}" type="pres">
      <dgm:prSet presAssocID="{61CFDC75-2A59-4E1B-8AB5-E1D0A5AD040B}" presName="parentNode" presStyleLbl="node1" presStyleIdx="3" presStyleCnt="4">
        <dgm:presLayoutVars>
          <dgm:chMax val="0"/>
          <dgm:bulletEnabled val="1"/>
        </dgm:presLayoutVars>
      </dgm:prSet>
      <dgm:spPr/>
    </dgm:pt>
    <dgm:pt modelId="{2C3EE0F4-F882-4D49-8C23-514E2CBF12EE}" type="pres">
      <dgm:prSet presAssocID="{61CFDC75-2A59-4E1B-8AB5-E1D0A5AD040B}" presName="childNode" presStyleLbl="node1" presStyleIdx="3" presStyleCnt="4">
        <dgm:presLayoutVars>
          <dgm:bulletEnabled val="1"/>
        </dgm:presLayoutVars>
      </dgm:prSet>
      <dgm:spPr/>
    </dgm:pt>
  </dgm:ptLst>
  <dgm:cxnLst>
    <dgm:cxn modelId="{20220A12-B01E-4666-9F48-721E0589A2B8}" type="presOf" srcId="{61CFDC75-2A59-4E1B-8AB5-E1D0A5AD040B}" destId="{8E2BB780-954B-4F58-B40E-0D4CF5A6A248}" srcOrd="0" destOrd="0" presId="urn:microsoft.com/office/officeart/2005/8/layout/hProcess7"/>
    <dgm:cxn modelId="{9E831C17-EC12-4F6C-A7A4-9DC59294A2A3}" type="presOf" srcId="{A3F31E25-6494-45EC-BB68-EAF1BDC70E96}" destId="{81033AA5-F04B-4570-8B3D-560BB9F26975}" srcOrd="0" destOrd="0" presId="urn:microsoft.com/office/officeart/2005/8/layout/hProcess7"/>
    <dgm:cxn modelId="{F6527826-7788-46D1-8F04-25AB3957D046}" type="presOf" srcId="{D6E00D29-92DA-4F1D-8F60-B6D5C7FDB305}" destId="{2C3EE0F4-F882-4D49-8C23-514E2CBF12EE}" srcOrd="0" destOrd="0" presId="urn:microsoft.com/office/officeart/2005/8/layout/hProcess7"/>
    <dgm:cxn modelId="{9CA4F05E-094F-4689-B102-214E39FDF5B1}" srcId="{A9146D35-03BA-4FED-9EBF-B412674EA7AA}" destId="{A3F31E25-6494-45EC-BB68-EAF1BDC70E96}" srcOrd="0" destOrd="0" parTransId="{39E6BB0F-EF27-4E2C-8F19-71D9BCE714FC}" sibTransId="{1A066330-41D8-48A4-A470-E27D876C1A99}"/>
    <dgm:cxn modelId="{A756F561-E86B-43D3-97A3-FA6CABA7EB76}" type="presOf" srcId="{05094F54-CCED-4EB1-88E1-CA97CF9D90A8}" destId="{75AE5E8E-CDCB-4043-B42E-19930E717390}" srcOrd="0" destOrd="0" presId="urn:microsoft.com/office/officeart/2005/8/layout/hProcess7"/>
    <dgm:cxn modelId="{D1783166-0416-410E-B11B-D661975C1581}" srcId="{A9146D35-03BA-4FED-9EBF-B412674EA7AA}" destId="{61CFDC75-2A59-4E1B-8AB5-E1D0A5AD040B}" srcOrd="3" destOrd="0" parTransId="{EA6256F2-5D53-4698-8822-C09701A6EEEE}" sibTransId="{7C687876-A7EF-43C4-9489-6DA140177004}"/>
    <dgm:cxn modelId="{43BE024F-AFE3-473E-8181-201FA2BA0EB9}" srcId="{A9146D35-03BA-4FED-9EBF-B412674EA7AA}" destId="{11A2CA4C-757A-41E9-B1ED-1D8873E01FF5}" srcOrd="2" destOrd="0" parTransId="{2F82F042-C9EC-464F-9AA1-5D63E42E829D}" sibTransId="{E4C4C7A5-19C2-45CF-86B1-D083FED40BDC}"/>
    <dgm:cxn modelId="{25918C70-E1E9-47ED-BBD7-0723E17D32F6}" type="presOf" srcId="{11A2CA4C-757A-41E9-B1ED-1D8873E01FF5}" destId="{974732D5-EA6C-485A-885F-65773CEC6491}" srcOrd="1" destOrd="0" presId="urn:microsoft.com/office/officeart/2005/8/layout/hProcess7"/>
    <dgm:cxn modelId="{EB705576-2A2F-4A10-9E6B-29DF181F6982}" type="presOf" srcId="{25882A83-C383-4EBD-A518-8880E1CD82F3}" destId="{3B95C624-A9D1-48EA-92F9-FF99534E9421}" srcOrd="0" destOrd="0" presId="urn:microsoft.com/office/officeart/2005/8/layout/hProcess7"/>
    <dgm:cxn modelId="{ED9F8B7B-543E-46EE-AEE9-572431F4C401}" srcId="{25882A83-C383-4EBD-A518-8880E1CD82F3}" destId="{A141DF26-C152-4F6F-B0BA-3AAA31F96C9E}" srcOrd="0" destOrd="0" parTransId="{722D3371-1C60-4BA8-98BE-6F1309C7E3D0}" sibTransId="{96004B35-BFB8-4FA4-A4E8-412DCC562F49}"/>
    <dgm:cxn modelId="{1B0D807C-81D7-4A4C-80FA-FBF21A05469B}" type="presOf" srcId="{25882A83-C383-4EBD-A518-8880E1CD82F3}" destId="{5719B2EB-EA44-4DBD-91F9-801320AC55B6}" srcOrd="1" destOrd="0" presId="urn:microsoft.com/office/officeart/2005/8/layout/hProcess7"/>
    <dgm:cxn modelId="{5AA76B81-5763-4FC5-88B7-1A84D2D05CC2}" type="presOf" srcId="{A3F31E25-6494-45EC-BB68-EAF1BDC70E96}" destId="{91A5FEAE-0655-46C4-ABCD-0DCA9C90A1DA}" srcOrd="1" destOrd="0" presId="urn:microsoft.com/office/officeart/2005/8/layout/hProcess7"/>
    <dgm:cxn modelId="{1DABC08B-94ED-457E-902E-6522C3450972}" type="presOf" srcId="{A141DF26-C152-4F6F-B0BA-3AAA31F96C9E}" destId="{775744D8-9297-424B-924A-BA309BA7F07D}" srcOrd="0" destOrd="0" presId="urn:microsoft.com/office/officeart/2005/8/layout/hProcess7"/>
    <dgm:cxn modelId="{A428199D-4E02-4060-ADDA-D70E3514E05B}" srcId="{A9146D35-03BA-4FED-9EBF-B412674EA7AA}" destId="{25882A83-C383-4EBD-A518-8880E1CD82F3}" srcOrd="1" destOrd="0" parTransId="{43D5E8A4-5306-4805-910B-6F381B794274}" sibTransId="{6F0DCA2F-772C-4A6A-B8AA-D83E368094FF}"/>
    <dgm:cxn modelId="{48F2A39D-51D0-4C1A-8D89-52AF08B8F39A}" type="presOf" srcId="{84164173-2F64-4811-BD5C-79F6D0C75248}" destId="{5F80B261-ACAA-4EF2-A68B-D927D73E5DCB}" srcOrd="0" destOrd="0" presId="urn:microsoft.com/office/officeart/2005/8/layout/hProcess7"/>
    <dgm:cxn modelId="{CD6DA9A0-1730-42F8-B360-17E35E8FFCA1}" srcId="{11A2CA4C-757A-41E9-B1ED-1D8873E01FF5}" destId="{05094F54-CCED-4EB1-88E1-CA97CF9D90A8}" srcOrd="0" destOrd="0" parTransId="{6E6944BE-776C-45D3-92A8-19401BD89009}" sibTransId="{1979EC59-C854-4800-AC4B-FCEAB0BE9148}"/>
    <dgm:cxn modelId="{2418F2AA-1ED3-4B2F-AC50-162F3765ABFB}" type="presOf" srcId="{A9146D35-03BA-4FED-9EBF-B412674EA7AA}" destId="{622BE6D6-C8F6-4D68-91A4-BD7CFD0E6940}" srcOrd="0" destOrd="0" presId="urn:microsoft.com/office/officeart/2005/8/layout/hProcess7"/>
    <dgm:cxn modelId="{515090BD-0B93-4C77-BF12-F4B776F30ECB}" srcId="{A3F31E25-6494-45EC-BB68-EAF1BDC70E96}" destId="{84164173-2F64-4811-BD5C-79F6D0C75248}" srcOrd="0" destOrd="0" parTransId="{C72FAC1A-BF22-48FD-AF43-C92593D23698}" sibTransId="{8BD74251-CD5C-46FF-89F4-854524E0D44A}"/>
    <dgm:cxn modelId="{B93263CF-C48E-4AB8-85EB-A771831CDDEB}" type="presOf" srcId="{61CFDC75-2A59-4E1B-8AB5-E1D0A5AD040B}" destId="{F7A92194-7A5F-411D-8E94-A5227F1C1E63}" srcOrd="1" destOrd="0" presId="urn:microsoft.com/office/officeart/2005/8/layout/hProcess7"/>
    <dgm:cxn modelId="{DBD6C8D4-F38C-49C0-AA17-D26258AF8AE5}" type="presOf" srcId="{11A2CA4C-757A-41E9-B1ED-1D8873E01FF5}" destId="{07677591-65B8-4223-B5B1-683EF5754096}" srcOrd="0" destOrd="0" presId="urn:microsoft.com/office/officeart/2005/8/layout/hProcess7"/>
    <dgm:cxn modelId="{E45F64DB-4FFD-4582-8BD4-8D89105AE0ED}" srcId="{61CFDC75-2A59-4E1B-8AB5-E1D0A5AD040B}" destId="{D6E00D29-92DA-4F1D-8F60-B6D5C7FDB305}" srcOrd="0" destOrd="0" parTransId="{2AB9AC18-6E90-4EDB-B9FE-85DCE24C411A}" sibTransId="{F8703AFC-19A5-4210-A2A1-FAEBA9649282}"/>
    <dgm:cxn modelId="{61FD5DA8-D32C-4293-B833-576E34DC9413}" type="presParOf" srcId="{622BE6D6-C8F6-4D68-91A4-BD7CFD0E6940}" destId="{AD434B4F-0AA1-499F-B215-CCA57F2017E4}" srcOrd="0" destOrd="0" presId="urn:microsoft.com/office/officeart/2005/8/layout/hProcess7"/>
    <dgm:cxn modelId="{61DC42B5-1C88-4D57-8CE6-D5C34622FE24}" type="presParOf" srcId="{AD434B4F-0AA1-499F-B215-CCA57F2017E4}" destId="{81033AA5-F04B-4570-8B3D-560BB9F26975}" srcOrd="0" destOrd="0" presId="urn:microsoft.com/office/officeart/2005/8/layout/hProcess7"/>
    <dgm:cxn modelId="{5195B9A0-44E0-433E-8273-85869EDD7638}" type="presParOf" srcId="{AD434B4F-0AA1-499F-B215-CCA57F2017E4}" destId="{91A5FEAE-0655-46C4-ABCD-0DCA9C90A1DA}" srcOrd="1" destOrd="0" presId="urn:microsoft.com/office/officeart/2005/8/layout/hProcess7"/>
    <dgm:cxn modelId="{2E163538-4572-4EB2-9A30-7B2BC786141F}" type="presParOf" srcId="{AD434B4F-0AA1-499F-B215-CCA57F2017E4}" destId="{5F80B261-ACAA-4EF2-A68B-D927D73E5DCB}" srcOrd="2" destOrd="0" presId="urn:microsoft.com/office/officeart/2005/8/layout/hProcess7"/>
    <dgm:cxn modelId="{B62A0299-FC46-49B3-8CDB-99F0149E4701}" type="presParOf" srcId="{622BE6D6-C8F6-4D68-91A4-BD7CFD0E6940}" destId="{D4DCCFAF-2084-4F01-836D-A8ED23638D3A}" srcOrd="1" destOrd="0" presId="urn:microsoft.com/office/officeart/2005/8/layout/hProcess7"/>
    <dgm:cxn modelId="{AABBB783-394B-4AD1-A2D3-114FD705FB57}" type="presParOf" srcId="{622BE6D6-C8F6-4D68-91A4-BD7CFD0E6940}" destId="{DB57435B-D515-4783-BE74-1AE7AAC5E88C}" srcOrd="2" destOrd="0" presId="urn:microsoft.com/office/officeart/2005/8/layout/hProcess7"/>
    <dgm:cxn modelId="{3B49B11D-28E7-4CF9-96EC-5B5673A0392C}" type="presParOf" srcId="{DB57435B-D515-4783-BE74-1AE7AAC5E88C}" destId="{814F646D-E316-4910-815A-FF18604117E3}" srcOrd="0" destOrd="0" presId="urn:microsoft.com/office/officeart/2005/8/layout/hProcess7"/>
    <dgm:cxn modelId="{A8EFD2CA-C3B3-47E1-B1AD-84DC37BB58AF}" type="presParOf" srcId="{DB57435B-D515-4783-BE74-1AE7AAC5E88C}" destId="{610B0E97-A4A4-4A06-A3B6-C33B83E5EBA9}" srcOrd="1" destOrd="0" presId="urn:microsoft.com/office/officeart/2005/8/layout/hProcess7"/>
    <dgm:cxn modelId="{62CDCAC1-5AF0-41CC-9447-5DAF4704CF16}" type="presParOf" srcId="{DB57435B-D515-4783-BE74-1AE7AAC5E88C}" destId="{F3AF3E59-F505-4BF7-9C30-3083CD4F2335}" srcOrd="2" destOrd="0" presId="urn:microsoft.com/office/officeart/2005/8/layout/hProcess7"/>
    <dgm:cxn modelId="{F7E21103-D27D-4072-8486-A715739638F6}" type="presParOf" srcId="{622BE6D6-C8F6-4D68-91A4-BD7CFD0E6940}" destId="{F941987B-E848-46E7-B909-0F6063EE15E8}" srcOrd="3" destOrd="0" presId="urn:microsoft.com/office/officeart/2005/8/layout/hProcess7"/>
    <dgm:cxn modelId="{457137B2-1EF9-48A7-830A-59D8A732933C}" type="presParOf" srcId="{622BE6D6-C8F6-4D68-91A4-BD7CFD0E6940}" destId="{F666E6BF-77C9-49B1-9BA8-48E35040EB09}" srcOrd="4" destOrd="0" presId="urn:microsoft.com/office/officeart/2005/8/layout/hProcess7"/>
    <dgm:cxn modelId="{6AD68038-236B-4819-BE8F-99B767A0F493}" type="presParOf" srcId="{F666E6BF-77C9-49B1-9BA8-48E35040EB09}" destId="{3B95C624-A9D1-48EA-92F9-FF99534E9421}" srcOrd="0" destOrd="0" presId="urn:microsoft.com/office/officeart/2005/8/layout/hProcess7"/>
    <dgm:cxn modelId="{6ED19463-A911-4829-861D-39E33CD87A54}" type="presParOf" srcId="{F666E6BF-77C9-49B1-9BA8-48E35040EB09}" destId="{5719B2EB-EA44-4DBD-91F9-801320AC55B6}" srcOrd="1" destOrd="0" presId="urn:microsoft.com/office/officeart/2005/8/layout/hProcess7"/>
    <dgm:cxn modelId="{A9C2B8DE-F676-4262-8C89-823CB6F46FD4}" type="presParOf" srcId="{F666E6BF-77C9-49B1-9BA8-48E35040EB09}" destId="{775744D8-9297-424B-924A-BA309BA7F07D}" srcOrd="2" destOrd="0" presId="urn:microsoft.com/office/officeart/2005/8/layout/hProcess7"/>
    <dgm:cxn modelId="{3F191A9D-3393-4E05-979C-1E9411FFDAC1}" type="presParOf" srcId="{622BE6D6-C8F6-4D68-91A4-BD7CFD0E6940}" destId="{DE74A5E4-EA54-434F-A41F-B7E3E288E907}" srcOrd="5" destOrd="0" presId="urn:microsoft.com/office/officeart/2005/8/layout/hProcess7"/>
    <dgm:cxn modelId="{A3075D44-3342-45CF-A7D1-98C30024270B}" type="presParOf" srcId="{622BE6D6-C8F6-4D68-91A4-BD7CFD0E6940}" destId="{BDBCEB65-1A69-4B27-8575-C9270CAA1926}" srcOrd="6" destOrd="0" presId="urn:microsoft.com/office/officeart/2005/8/layout/hProcess7"/>
    <dgm:cxn modelId="{0F02C5FF-2CF4-41D9-924F-535E85B8FCA4}" type="presParOf" srcId="{BDBCEB65-1A69-4B27-8575-C9270CAA1926}" destId="{3A811458-20F5-4628-A266-2A992F087178}" srcOrd="0" destOrd="0" presId="urn:microsoft.com/office/officeart/2005/8/layout/hProcess7"/>
    <dgm:cxn modelId="{B4AE8C37-1CBB-413E-850D-E801B4E5779C}" type="presParOf" srcId="{BDBCEB65-1A69-4B27-8575-C9270CAA1926}" destId="{645649A0-4B0A-4175-A4AB-15E02BF5122A}" srcOrd="1" destOrd="0" presId="urn:microsoft.com/office/officeart/2005/8/layout/hProcess7"/>
    <dgm:cxn modelId="{5585BFBA-E745-493A-9AC2-43E94D378382}" type="presParOf" srcId="{BDBCEB65-1A69-4B27-8575-C9270CAA1926}" destId="{CFF6A41E-9E08-4451-AFAF-7D2E0E2EB23A}" srcOrd="2" destOrd="0" presId="urn:microsoft.com/office/officeart/2005/8/layout/hProcess7"/>
    <dgm:cxn modelId="{DBBBF1E0-1850-464F-8A4D-07012B8B46A5}" type="presParOf" srcId="{622BE6D6-C8F6-4D68-91A4-BD7CFD0E6940}" destId="{E5FDE1DB-621C-43BB-A8F1-82402F0E1E59}" srcOrd="7" destOrd="0" presId="urn:microsoft.com/office/officeart/2005/8/layout/hProcess7"/>
    <dgm:cxn modelId="{6F80016A-7402-4C38-AC5F-F5FA09E79A11}" type="presParOf" srcId="{622BE6D6-C8F6-4D68-91A4-BD7CFD0E6940}" destId="{F01ECF6F-15AB-46E1-A1BF-73F750188DEB}" srcOrd="8" destOrd="0" presId="urn:microsoft.com/office/officeart/2005/8/layout/hProcess7"/>
    <dgm:cxn modelId="{6012E065-AEFF-4908-8FBC-BBEECE3AC52E}" type="presParOf" srcId="{F01ECF6F-15AB-46E1-A1BF-73F750188DEB}" destId="{07677591-65B8-4223-B5B1-683EF5754096}" srcOrd="0" destOrd="0" presId="urn:microsoft.com/office/officeart/2005/8/layout/hProcess7"/>
    <dgm:cxn modelId="{35EFCC54-F047-456B-B55C-40F094883224}" type="presParOf" srcId="{F01ECF6F-15AB-46E1-A1BF-73F750188DEB}" destId="{974732D5-EA6C-485A-885F-65773CEC6491}" srcOrd="1" destOrd="0" presId="urn:microsoft.com/office/officeart/2005/8/layout/hProcess7"/>
    <dgm:cxn modelId="{A9D249EA-5D76-4F03-9C05-2063E51E5530}" type="presParOf" srcId="{F01ECF6F-15AB-46E1-A1BF-73F750188DEB}" destId="{75AE5E8E-CDCB-4043-B42E-19930E717390}" srcOrd="2" destOrd="0" presId="urn:microsoft.com/office/officeart/2005/8/layout/hProcess7"/>
    <dgm:cxn modelId="{2CEBC187-D026-4550-8182-49112952FF67}" type="presParOf" srcId="{622BE6D6-C8F6-4D68-91A4-BD7CFD0E6940}" destId="{3BA293C3-0640-440A-8DE0-143142EB55E4}" srcOrd="9" destOrd="0" presId="urn:microsoft.com/office/officeart/2005/8/layout/hProcess7"/>
    <dgm:cxn modelId="{C4D48F81-ECCF-4649-B522-A278F8D27F84}" type="presParOf" srcId="{622BE6D6-C8F6-4D68-91A4-BD7CFD0E6940}" destId="{1E0B6C8A-E4D1-49BD-AE41-293BFA44C933}" srcOrd="10" destOrd="0" presId="urn:microsoft.com/office/officeart/2005/8/layout/hProcess7"/>
    <dgm:cxn modelId="{053FADD0-E5C6-4978-BBED-55933D2159B2}" type="presParOf" srcId="{1E0B6C8A-E4D1-49BD-AE41-293BFA44C933}" destId="{BC6E9652-BA17-4647-B642-86D26A57CEC2}" srcOrd="0" destOrd="0" presId="urn:microsoft.com/office/officeart/2005/8/layout/hProcess7"/>
    <dgm:cxn modelId="{D1E617AD-BEA5-480F-9177-25F3F59E5D0B}" type="presParOf" srcId="{1E0B6C8A-E4D1-49BD-AE41-293BFA44C933}" destId="{107ACF0D-B2CA-4803-A447-737CCE9D6D17}" srcOrd="1" destOrd="0" presId="urn:microsoft.com/office/officeart/2005/8/layout/hProcess7"/>
    <dgm:cxn modelId="{04051411-B77F-4156-BA3D-24C79FA91CB7}" type="presParOf" srcId="{1E0B6C8A-E4D1-49BD-AE41-293BFA44C933}" destId="{C9605056-0C57-474B-8263-C1EF2114CB6C}" srcOrd="2" destOrd="0" presId="urn:microsoft.com/office/officeart/2005/8/layout/hProcess7"/>
    <dgm:cxn modelId="{506BC416-8459-48AC-9F6C-91D8FA704460}" type="presParOf" srcId="{622BE6D6-C8F6-4D68-91A4-BD7CFD0E6940}" destId="{2F395E53-5983-481A-9282-99680E6F5349}" srcOrd="11" destOrd="0" presId="urn:microsoft.com/office/officeart/2005/8/layout/hProcess7"/>
    <dgm:cxn modelId="{7B77391D-DC5F-450C-9E77-B29EE36F286F}" type="presParOf" srcId="{622BE6D6-C8F6-4D68-91A4-BD7CFD0E6940}" destId="{DB4C907B-58F7-4DDC-9C81-7D3E55E8B12D}" srcOrd="12" destOrd="0" presId="urn:microsoft.com/office/officeart/2005/8/layout/hProcess7"/>
    <dgm:cxn modelId="{2337011E-47BE-43EB-8A2B-F3359C3522A5}" type="presParOf" srcId="{DB4C907B-58F7-4DDC-9C81-7D3E55E8B12D}" destId="{8E2BB780-954B-4F58-B40E-0D4CF5A6A248}" srcOrd="0" destOrd="0" presId="urn:microsoft.com/office/officeart/2005/8/layout/hProcess7"/>
    <dgm:cxn modelId="{7C32A5A8-811E-4AEF-B655-0662620D9B10}" type="presParOf" srcId="{DB4C907B-58F7-4DDC-9C81-7D3E55E8B12D}" destId="{F7A92194-7A5F-411D-8E94-A5227F1C1E63}" srcOrd="1" destOrd="0" presId="urn:microsoft.com/office/officeart/2005/8/layout/hProcess7"/>
    <dgm:cxn modelId="{F8CFD685-2F65-48C9-A29D-3C1F6A8B5D22}" type="presParOf" srcId="{DB4C907B-58F7-4DDC-9C81-7D3E55E8B12D}" destId="{2C3EE0F4-F882-4D49-8C23-514E2CBF12EE}"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033AA5-F04B-4570-8B3D-560BB9F26975}">
      <dsp:nvSpPr>
        <dsp:cNvPr id="0" name=""/>
        <dsp:cNvSpPr/>
      </dsp:nvSpPr>
      <dsp:spPr>
        <a:xfrm>
          <a:off x="167" y="0"/>
          <a:ext cx="2684699" cy="2960820"/>
        </a:xfrm>
        <a:prstGeom prst="roundRect">
          <a:avLst>
            <a:gd name="adj" fmla="val 5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5438" rIns="97790" bIns="0" numCol="1" spcCol="1270" anchor="t" anchorCtr="0">
          <a:noAutofit/>
        </a:bodyPr>
        <a:lstStyle/>
        <a:p>
          <a:pPr marL="0" lvl="0" indent="0" algn="r" defTabSz="977900">
            <a:lnSpc>
              <a:spcPct val="90000"/>
            </a:lnSpc>
            <a:spcBef>
              <a:spcPct val="0"/>
            </a:spcBef>
            <a:spcAft>
              <a:spcPct val="35000"/>
            </a:spcAft>
            <a:buNone/>
          </a:pPr>
          <a:r>
            <a:rPr lang="en-US" sz="2200" kern="1200" dirty="0"/>
            <a:t>DATA CLEAN</a:t>
          </a:r>
        </a:p>
      </dsp:txBody>
      <dsp:txXfrm rot="16200000">
        <a:off x="-945298" y="945466"/>
        <a:ext cx="2427872" cy="536939"/>
      </dsp:txXfrm>
    </dsp:sp>
    <dsp:sp modelId="{5F80B261-ACAA-4EF2-A68B-D927D73E5DCB}">
      <dsp:nvSpPr>
        <dsp:cNvPr id="0" name=""/>
        <dsp:cNvSpPr/>
      </dsp:nvSpPr>
      <dsp:spPr>
        <a:xfrm>
          <a:off x="537107" y="0"/>
          <a:ext cx="2000100" cy="296082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ctr" defTabSz="1066800">
            <a:lnSpc>
              <a:spcPct val="90000"/>
            </a:lnSpc>
            <a:spcBef>
              <a:spcPct val="0"/>
            </a:spcBef>
            <a:spcAft>
              <a:spcPct val="35000"/>
            </a:spcAft>
            <a:buNone/>
          </a:pPr>
          <a:endParaRPr lang="en-US" sz="2400" kern="1200" dirty="0">
            <a:latin typeface="Arial" panose="020B0604020202020204" pitchFamily="34" charset="0"/>
            <a:cs typeface="Arial" panose="020B0604020202020204" pitchFamily="34" charset="0"/>
          </a:endParaRPr>
        </a:p>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Clean the data by dropping the columns with null values &amp; also rows</a:t>
          </a:r>
        </a:p>
      </dsp:txBody>
      <dsp:txXfrm>
        <a:off x="537107" y="0"/>
        <a:ext cx="2000100" cy="2960820"/>
      </dsp:txXfrm>
    </dsp:sp>
    <dsp:sp modelId="{3B95C624-A9D1-48EA-92F9-FF99534E9421}">
      <dsp:nvSpPr>
        <dsp:cNvPr id="0" name=""/>
        <dsp:cNvSpPr/>
      </dsp:nvSpPr>
      <dsp:spPr>
        <a:xfrm>
          <a:off x="2783126" y="0"/>
          <a:ext cx="2684699" cy="2960820"/>
        </a:xfrm>
        <a:prstGeom prst="roundRect">
          <a:avLst>
            <a:gd name="adj" fmla="val 5000"/>
          </a:avLst>
        </a:prstGeom>
        <a:solidFill>
          <a:schemeClr val="accent4">
            <a:hueOff val="-3732583"/>
            <a:satOff val="1753"/>
            <a:lumOff val="6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4864" rIns="71120" bIns="0" numCol="1" spcCol="1270" anchor="t" anchorCtr="0">
          <a:noAutofit/>
        </a:bodyPr>
        <a:lstStyle/>
        <a:p>
          <a:pPr marL="0" lvl="0" indent="0" algn="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UNIVARIATE ANALYSIS</a:t>
          </a:r>
          <a:endParaRPr lang="en-US" sz="1600" kern="1200" dirty="0">
            <a:latin typeface="Arial" panose="020B0604020202020204" pitchFamily="34" charset="0"/>
            <a:cs typeface="Arial" panose="020B0604020202020204" pitchFamily="34" charset="0"/>
          </a:endParaRPr>
        </a:p>
      </dsp:txBody>
      <dsp:txXfrm rot="16200000">
        <a:off x="1837660" y="945466"/>
        <a:ext cx="2427872" cy="536939"/>
      </dsp:txXfrm>
    </dsp:sp>
    <dsp:sp modelId="{610B0E97-A4A4-4A06-A3B6-C33B83E5EBA9}">
      <dsp:nvSpPr>
        <dsp:cNvPr id="0" name=""/>
        <dsp:cNvSpPr/>
      </dsp:nvSpPr>
      <dsp:spPr>
        <a:xfrm rot="5400000">
          <a:off x="2579243" y="2333897"/>
          <a:ext cx="434614" cy="402704"/>
        </a:xfrm>
        <a:prstGeom prst="flowChartExtract">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5744D8-9297-424B-924A-BA309BA7F07D}">
      <dsp:nvSpPr>
        <dsp:cNvPr id="0" name=""/>
        <dsp:cNvSpPr/>
      </dsp:nvSpPr>
      <dsp:spPr>
        <a:xfrm>
          <a:off x="3320066" y="0"/>
          <a:ext cx="2000100" cy="296082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Analyze the distribution of the categorical variables and create the derived variables</a:t>
          </a:r>
        </a:p>
      </dsp:txBody>
      <dsp:txXfrm>
        <a:off x="3320066" y="0"/>
        <a:ext cx="2000100" cy="2960820"/>
      </dsp:txXfrm>
    </dsp:sp>
    <dsp:sp modelId="{07677591-65B8-4223-B5B1-683EF5754096}">
      <dsp:nvSpPr>
        <dsp:cNvPr id="0" name=""/>
        <dsp:cNvSpPr/>
      </dsp:nvSpPr>
      <dsp:spPr>
        <a:xfrm>
          <a:off x="5561790" y="0"/>
          <a:ext cx="2684699" cy="2960820"/>
        </a:xfrm>
        <a:prstGeom prst="roundRect">
          <a:avLst>
            <a:gd name="adj" fmla="val 5000"/>
          </a:avLst>
        </a:prstGeom>
        <a:solidFill>
          <a:schemeClr val="accent4">
            <a:hueOff val="-7465166"/>
            <a:satOff val="3507"/>
            <a:lumOff val="13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5438" rIns="97790" bIns="0" numCol="1" spcCol="1270" anchor="t" anchorCtr="0">
          <a:noAutofit/>
        </a:bodyPr>
        <a:lstStyle/>
        <a:p>
          <a:pPr marL="0" lvl="0" indent="0" algn="r" defTabSz="977900">
            <a:lnSpc>
              <a:spcPct val="90000"/>
            </a:lnSpc>
            <a:spcBef>
              <a:spcPct val="0"/>
            </a:spcBef>
            <a:spcAft>
              <a:spcPct val="35000"/>
            </a:spcAft>
            <a:buNone/>
          </a:pPr>
          <a:r>
            <a:rPr lang="en-US" sz="2200" kern="1200" dirty="0"/>
            <a:t>BIVARIATE ANALYSIS</a:t>
          </a:r>
        </a:p>
      </dsp:txBody>
      <dsp:txXfrm rot="16200000">
        <a:off x="4616323" y="945466"/>
        <a:ext cx="2427872" cy="536939"/>
      </dsp:txXfrm>
    </dsp:sp>
    <dsp:sp modelId="{645649A0-4B0A-4175-A4AB-15E02BF5122A}">
      <dsp:nvSpPr>
        <dsp:cNvPr id="0" name=""/>
        <dsp:cNvSpPr/>
      </dsp:nvSpPr>
      <dsp:spPr>
        <a:xfrm rot="5400000">
          <a:off x="5357906" y="2333897"/>
          <a:ext cx="434614" cy="402704"/>
        </a:xfrm>
        <a:prstGeom prst="flowChartExtract">
          <a:avLst/>
        </a:prstGeom>
        <a:solidFill>
          <a:schemeClr val="lt1">
            <a:hueOff val="0"/>
            <a:satOff val="0"/>
            <a:lumOff val="0"/>
            <a:alphaOff val="0"/>
          </a:schemeClr>
        </a:solidFill>
        <a:ln w="12700" cap="flat" cmpd="sng" algn="ctr">
          <a:solidFill>
            <a:schemeClr val="accent4">
              <a:hueOff val="-5598875"/>
              <a:satOff val="2630"/>
              <a:lumOff val="98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AE5E8E-CDCB-4043-B42E-19930E717390}">
      <dsp:nvSpPr>
        <dsp:cNvPr id="0" name=""/>
        <dsp:cNvSpPr/>
      </dsp:nvSpPr>
      <dsp:spPr>
        <a:xfrm>
          <a:off x="6098730" y="0"/>
          <a:ext cx="2000100" cy="296082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ctr" defTabSz="1066800">
            <a:lnSpc>
              <a:spcPct val="90000"/>
            </a:lnSpc>
            <a:spcBef>
              <a:spcPct val="0"/>
            </a:spcBef>
            <a:spcAft>
              <a:spcPct val="35000"/>
            </a:spcAft>
            <a:buNone/>
          </a:pPr>
          <a:endParaRPr lang="en-US" sz="2400" kern="1200">
            <a:latin typeface="Arial" panose="020B0604020202020204" pitchFamily="34" charset="0"/>
            <a:cs typeface="Arial" panose="020B0604020202020204" pitchFamily="34" charset="0"/>
          </a:endParaRPr>
        </a:p>
        <a:p>
          <a:pPr marL="0" lvl="0" indent="0" algn="ctr" defTabSz="1066800">
            <a:lnSpc>
              <a:spcPct val="90000"/>
            </a:lnSpc>
            <a:spcBef>
              <a:spcPct val="0"/>
            </a:spcBef>
            <a:spcAft>
              <a:spcPct val="35000"/>
            </a:spcAft>
            <a:buNone/>
          </a:pPr>
          <a:r>
            <a:rPr lang="en-US" sz="2400" kern="1200">
              <a:latin typeface="Arial" panose="020B0604020202020204" pitchFamily="34" charset="0"/>
              <a:cs typeface="Arial" panose="020B0604020202020204" pitchFamily="34" charset="0"/>
            </a:rPr>
            <a:t>Do a correlation analysis between two variable</a:t>
          </a:r>
          <a:endParaRPr lang="en-US" sz="2400" kern="1200" dirty="0">
            <a:latin typeface="Arial" panose="020B0604020202020204" pitchFamily="34" charset="0"/>
            <a:cs typeface="Arial" panose="020B0604020202020204" pitchFamily="34" charset="0"/>
          </a:endParaRPr>
        </a:p>
      </dsp:txBody>
      <dsp:txXfrm>
        <a:off x="6098730" y="0"/>
        <a:ext cx="2000100" cy="2960820"/>
      </dsp:txXfrm>
    </dsp:sp>
    <dsp:sp modelId="{8E2BB780-954B-4F58-B40E-0D4CF5A6A248}">
      <dsp:nvSpPr>
        <dsp:cNvPr id="0" name=""/>
        <dsp:cNvSpPr/>
      </dsp:nvSpPr>
      <dsp:spPr>
        <a:xfrm>
          <a:off x="8340453" y="0"/>
          <a:ext cx="2684699" cy="2960820"/>
        </a:xfrm>
        <a:prstGeom prst="roundRect">
          <a:avLst>
            <a:gd name="adj" fmla="val 5000"/>
          </a:avLst>
        </a:prstGeom>
        <a:solidFill>
          <a:schemeClr val="accent4">
            <a:hueOff val="-11197749"/>
            <a:satOff val="5260"/>
            <a:lumOff val="19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5438" rIns="97790" bIns="0" numCol="1" spcCol="1270" anchor="t" anchorCtr="0">
          <a:noAutofit/>
        </a:bodyPr>
        <a:lstStyle/>
        <a:p>
          <a:pPr marL="0" lvl="0" indent="0" algn="r" defTabSz="977900">
            <a:lnSpc>
              <a:spcPct val="90000"/>
            </a:lnSpc>
            <a:spcBef>
              <a:spcPct val="0"/>
            </a:spcBef>
            <a:spcAft>
              <a:spcPct val="35000"/>
            </a:spcAft>
            <a:buNone/>
          </a:pPr>
          <a:r>
            <a:rPr lang="en-US" sz="2200" kern="1200" dirty="0"/>
            <a:t>RECOMMENDATION</a:t>
          </a:r>
        </a:p>
      </dsp:txBody>
      <dsp:txXfrm rot="16200000">
        <a:off x="7394987" y="945466"/>
        <a:ext cx="2427872" cy="536939"/>
      </dsp:txXfrm>
    </dsp:sp>
    <dsp:sp modelId="{107ACF0D-B2CA-4803-A447-737CCE9D6D17}">
      <dsp:nvSpPr>
        <dsp:cNvPr id="0" name=""/>
        <dsp:cNvSpPr/>
      </dsp:nvSpPr>
      <dsp:spPr>
        <a:xfrm rot="5400000">
          <a:off x="8136570" y="2333897"/>
          <a:ext cx="434614" cy="402704"/>
        </a:xfrm>
        <a:prstGeom prst="flowChartExtract">
          <a:avLst/>
        </a:prstGeom>
        <a:solidFill>
          <a:schemeClr val="lt1">
            <a:hueOff val="0"/>
            <a:satOff val="0"/>
            <a:lumOff val="0"/>
            <a:alphaOff val="0"/>
          </a:schemeClr>
        </a:solidFill>
        <a:ln w="12700" cap="flat" cmpd="sng" algn="ctr">
          <a:solidFill>
            <a:schemeClr val="accent4">
              <a:hueOff val="-11197749"/>
              <a:satOff val="5260"/>
              <a:lumOff val="1959"/>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3EE0F4-F882-4D49-8C23-514E2CBF12EE}">
      <dsp:nvSpPr>
        <dsp:cNvPr id="0" name=""/>
        <dsp:cNvSpPr/>
      </dsp:nvSpPr>
      <dsp:spPr>
        <a:xfrm>
          <a:off x="8877393" y="0"/>
          <a:ext cx="2000100" cy="296082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ctr" defTabSz="1066800">
            <a:lnSpc>
              <a:spcPct val="90000"/>
            </a:lnSpc>
            <a:spcBef>
              <a:spcPct val="0"/>
            </a:spcBef>
            <a:spcAft>
              <a:spcPct val="35000"/>
            </a:spcAft>
            <a:buNone/>
          </a:pPr>
          <a:endParaRPr lang="en-US" sz="2400" kern="1200" dirty="0">
            <a:latin typeface="Arial" panose="020B0604020202020204" pitchFamily="34" charset="0"/>
            <a:cs typeface="Arial" panose="020B0604020202020204" pitchFamily="34" charset="0"/>
          </a:endParaRPr>
        </a:p>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From the analysis and the observations publish the findings</a:t>
          </a:r>
        </a:p>
      </dsp:txBody>
      <dsp:txXfrm>
        <a:off x="8877393" y="0"/>
        <a:ext cx="2000100" cy="296082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DDB28E-2A15-47A2-830C-1D190863D7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1554104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DB28E-2A15-47A2-830C-1D190863D7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706881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DB28E-2A15-47A2-830C-1D190863D7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536906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DB28E-2A15-47A2-830C-1D190863D7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3628047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DDB28E-2A15-47A2-830C-1D190863D7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9858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DDB28E-2A15-47A2-830C-1D190863D7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3615640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DDB28E-2A15-47A2-830C-1D190863D7B4}" type="datetimeFigureOut">
              <a:rPr lang="en-US" smtClean="0"/>
              <a:t>11/15/2020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642154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DDB28E-2A15-47A2-830C-1D190863D7B4}" type="datetimeFigureOut">
              <a:rPr lang="en-US" smtClean="0"/>
              <a:t>11/15/2020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14051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DDB28E-2A15-47A2-830C-1D190863D7B4}" type="datetimeFigureOut">
              <a:rPr lang="en-US" smtClean="0"/>
              <a:t>11/15/2020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1011163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DDB28E-2A15-47A2-830C-1D190863D7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4238526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DDB28E-2A15-47A2-830C-1D190863D7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3483233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DB28E-2A15-47A2-830C-1D190863D7B4}" type="datetimeFigureOut">
              <a:rPr lang="en-US" smtClean="0"/>
              <a:t>11/15/2020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C855A-AE2D-49C2-9086-B8DB31B11425}" type="slidenum">
              <a:rPr lang="en-US" smtClean="0"/>
              <a:t>‹#›</a:t>
            </a:fld>
            <a:endParaRPr lang="en-US"/>
          </a:p>
        </p:txBody>
      </p:sp>
    </p:spTree>
    <p:extLst>
      <p:ext uri="{BB962C8B-B14F-4D97-AF65-F5344CB8AC3E}">
        <p14:creationId xmlns:p14="http://schemas.microsoft.com/office/powerpoint/2010/main" val="2633942110"/>
      </p:ext>
    </p:extLst>
  </p:cSld>
  <p:clrMap bg1="lt1" tx1="dk1" bg2="lt2" tx2="dk2" accent1="accent1" accent2="accent2" accent3="accent3" accent4="accent4" accent5="accent5" accent6="accent6" hlink="hlink" folHlink="folHlink"/>
  <p:sldLayoutIdLst>
    <p:sldLayoutId id="2147484072" r:id="rId1"/>
    <p:sldLayoutId id="2147484073" r:id="rId2"/>
    <p:sldLayoutId id="2147484074" r:id="rId3"/>
    <p:sldLayoutId id="2147484075" r:id="rId4"/>
    <p:sldLayoutId id="2147484076" r:id="rId5"/>
    <p:sldLayoutId id="2147484077" r:id="rId6"/>
    <p:sldLayoutId id="2147484078" r:id="rId7"/>
    <p:sldLayoutId id="2147484079" r:id="rId8"/>
    <p:sldLayoutId id="2147484080" r:id="rId9"/>
    <p:sldLayoutId id="2147484081" r:id="rId10"/>
    <p:sldLayoutId id="21474840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886A1-980F-4F7A-967C-E892E83D05D4}"/>
              </a:ext>
            </a:extLst>
          </p:cNvPr>
          <p:cNvSpPr>
            <a:spLocks noGrp="1"/>
          </p:cNvSpPr>
          <p:nvPr>
            <p:ph type="ctrTitle"/>
          </p:nvPr>
        </p:nvSpPr>
        <p:spPr>
          <a:xfrm>
            <a:off x="5256628" y="-42203"/>
            <a:ext cx="6935371" cy="6900203"/>
          </a:xfrm>
          <a:solidFill>
            <a:srgbClr val="F8F8F8"/>
          </a:solidFill>
        </p:spPr>
        <p:txBody>
          <a:bodyPr/>
          <a:lstStyle/>
          <a:p>
            <a:pPr algn="ctr"/>
            <a:r>
              <a:rPr lang="en-US" i="1" dirty="0">
                <a:solidFill>
                  <a:schemeClr val="tx1">
                    <a:lumMod val="75000"/>
                    <a:lumOff val="25000"/>
                  </a:schemeClr>
                </a:solidFill>
                <a:latin typeface="Arial" panose="020B0604020202020204" pitchFamily="34" charset="0"/>
                <a:cs typeface="Arial" panose="020B0604020202020204" pitchFamily="34" charset="0"/>
              </a:rPr>
              <a:t>LENDING CLUB</a:t>
            </a:r>
            <a:br>
              <a:rPr lang="en-US" i="1" dirty="0">
                <a:solidFill>
                  <a:schemeClr val="tx1">
                    <a:lumMod val="75000"/>
                    <a:lumOff val="25000"/>
                  </a:schemeClr>
                </a:solidFill>
                <a:latin typeface="Arial" panose="020B0604020202020204" pitchFamily="34" charset="0"/>
                <a:cs typeface="Arial" panose="020B0604020202020204" pitchFamily="34" charset="0"/>
              </a:rPr>
            </a:br>
            <a:r>
              <a:rPr lang="en-US" i="1" dirty="0">
                <a:solidFill>
                  <a:schemeClr val="tx1">
                    <a:lumMod val="75000"/>
                    <a:lumOff val="25000"/>
                  </a:schemeClr>
                </a:solidFill>
                <a:latin typeface="Arial" panose="020B0604020202020204" pitchFamily="34" charset="0"/>
                <a:cs typeface="Arial" panose="020B0604020202020204" pitchFamily="34" charset="0"/>
              </a:rPr>
              <a:t>CASE STUDY</a:t>
            </a:r>
            <a:br>
              <a:rPr lang="en-US" dirty="0"/>
            </a:br>
            <a:br>
              <a:rPr lang="en-US" dirty="0"/>
            </a:br>
            <a:r>
              <a:rPr lang="en-US" sz="2800" dirty="0"/>
              <a:t>AMANDEEP MINHAS</a:t>
            </a:r>
            <a:br>
              <a:rPr lang="en-US" sz="2800" dirty="0"/>
            </a:br>
            <a:r>
              <a:rPr lang="en-US" sz="2800" dirty="0"/>
              <a:t>ARUN VINCENT J A</a:t>
            </a:r>
            <a:br>
              <a:rPr lang="en-US" sz="2800" dirty="0"/>
            </a:br>
            <a:br>
              <a:rPr lang="en-US" sz="2800" dirty="0"/>
            </a:br>
            <a:br>
              <a:rPr lang="en-US" sz="2800" dirty="0"/>
            </a:br>
            <a:br>
              <a:rPr lang="en-US" sz="2800" dirty="0"/>
            </a:br>
            <a:br>
              <a:rPr lang="en-US" sz="2800" dirty="0"/>
            </a:br>
            <a:endParaRPr lang="en-US" sz="2800" dirty="0"/>
          </a:p>
        </p:txBody>
      </p:sp>
      <p:pic>
        <p:nvPicPr>
          <p:cNvPr id="5" name="Picture 4" descr="A picture containing diagram&#10;&#10;Description automatically generated">
            <a:extLst>
              <a:ext uri="{FF2B5EF4-FFF2-40B4-BE49-F238E27FC236}">
                <a16:creationId xmlns:a16="http://schemas.microsoft.com/office/drawing/2014/main" id="{A83F8CB4-946B-4D71-BFF0-69068160063C}"/>
              </a:ext>
            </a:extLst>
          </p:cNvPr>
          <p:cNvPicPr>
            <a:picLocks noChangeAspect="1"/>
          </p:cNvPicPr>
          <p:nvPr/>
        </p:nvPicPr>
        <p:blipFill rotWithShape="1">
          <a:blip r:embed="rId2">
            <a:extLst>
              <a:ext uri="{28A0092B-C50C-407E-A947-70E740481C1C}">
                <a14:useLocalDpi xmlns:a14="http://schemas.microsoft.com/office/drawing/2010/main" val="0"/>
              </a:ext>
            </a:extLst>
          </a:blip>
          <a:srcRect r="42513"/>
          <a:stretch/>
        </p:blipFill>
        <p:spPr>
          <a:xfrm>
            <a:off x="0" y="-21102"/>
            <a:ext cx="5256628" cy="6858000"/>
          </a:xfrm>
          <a:prstGeom prst="rect">
            <a:avLst/>
          </a:prstGeom>
        </p:spPr>
      </p:pic>
    </p:spTree>
    <p:extLst>
      <p:ext uri="{BB962C8B-B14F-4D97-AF65-F5344CB8AC3E}">
        <p14:creationId xmlns:p14="http://schemas.microsoft.com/office/powerpoint/2010/main" val="2354839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25E3-F0AC-4AEF-A7D4-ED4AFAA4C653}"/>
              </a:ext>
            </a:extLst>
          </p:cNvPr>
          <p:cNvSpPr>
            <a:spLocks noGrp="1"/>
          </p:cNvSpPr>
          <p:nvPr>
            <p:ph type="title"/>
          </p:nvPr>
        </p:nvSpPr>
        <p:spPr/>
        <p:txBody>
          <a:bodyPr/>
          <a:lstStyle/>
          <a:p>
            <a:r>
              <a:rPr lang="en-US" dirty="0"/>
              <a:t>ANALYSIS</a:t>
            </a:r>
          </a:p>
        </p:txBody>
      </p:sp>
      <p:sp>
        <p:nvSpPr>
          <p:cNvPr id="5" name="Arrow: Striped Right 4">
            <a:extLst>
              <a:ext uri="{FF2B5EF4-FFF2-40B4-BE49-F238E27FC236}">
                <a16:creationId xmlns:a16="http://schemas.microsoft.com/office/drawing/2014/main" id="{B2DB5DCA-3FFE-41CB-9766-5E9FE959EB17}"/>
              </a:ext>
            </a:extLst>
          </p:cNvPr>
          <p:cNvSpPr/>
          <p:nvPr/>
        </p:nvSpPr>
        <p:spPr>
          <a:xfrm>
            <a:off x="4006402" y="2201285"/>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7F203B3-1A98-4114-826A-405B863512E0}"/>
              </a:ext>
            </a:extLst>
          </p:cNvPr>
          <p:cNvSpPr/>
          <p:nvPr/>
        </p:nvSpPr>
        <p:spPr>
          <a:xfrm>
            <a:off x="5077157" y="1572676"/>
            <a:ext cx="6873855" cy="21265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D14A06A-1BDA-4332-8C0A-DCA68A907415}"/>
              </a:ext>
            </a:extLst>
          </p:cNvPr>
          <p:cNvSpPr txBox="1"/>
          <p:nvPr/>
        </p:nvSpPr>
        <p:spPr>
          <a:xfrm>
            <a:off x="5303519" y="1545635"/>
            <a:ext cx="6647493" cy="2246769"/>
          </a:xfrm>
          <a:prstGeom prst="rect">
            <a:avLst/>
          </a:prstGeom>
          <a:noFill/>
        </p:spPr>
        <p:txBody>
          <a:bodyPr wrap="square" rtlCol="0">
            <a:spAutoFit/>
          </a:bodyPr>
          <a:lstStyle/>
          <a:p>
            <a:pPr rtl="0"/>
            <a:r>
              <a:rPr lang="en-US" sz="2000" b="1" dirty="0">
                <a:effectLst/>
                <a:latin typeface="Arial" panose="020B0604020202020204" pitchFamily="34" charset="0"/>
                <a:cs typeface="Arial" panose="020B0604020202020204" pitchFamily="34" charset="0"/>
              </a:rPr>
              <a:t>Interest</a:t>
            </a:r>
            <a:r>
              <a:rPr lang="en-US" sz="2000" b="1" dirty="0">
                <a:latin typeface="Arial" panose="020B0604020202020204" pitchFamily="34" charset="0"/>
                <a:cs typeface="Arial" panose="020B0604020202020204" pitchFamily="34" charset="0"/>
              </a:rPr>
              <a:t> Rate | Grade</a:t>
            </a:r>
            <a:endParaRPr lang="en-US" sz="2000" b="1" dirty="0">
              <a:effectLst/>
              <a:latin typeface="Arial" panose="020B0604020202020204" pitchFamily="34" charset="0"/>
              <a:cs typeface="Arial" panose="020B0604020202020204" pitchFamily="34" charset="0"/>
            </a:endParaRPr>
          </a:p>
          <a:p>
            <a:pPr rtl="0"/>
            <a:r>
              <a:rPr lang="en-US" sz="2000" b="1" dirty="0">
                <a:effectLst/>
              </a:rPr>
              <a:t>Lowest Risk</a:t>
            </a:r>
            <a:r>
              <a:rPr lang="en-US" sz="2000" b="1" dirty="0"/>
              <a:t> </a:t>
            </a:r>
            <a:r>
              <a:rPr lang="en-US" sz="2000" b="1" dirty="0">
                <a:sym typeface="Wingdings" panose="05000000000000000000" pitchFamily="2" charset="2"/>
              </a:rPr>
              <a:t> </a:t>
            </a:r>
            <a:r>
              <a:rPr lang="en-US" sz="2000" dirty="0">
                <a:effectLst/>
              </a:rPr>
              <a:t>Chances of default are minimum for loans given out at interest rate of less than 10% to customer with Grade A. (7%)</a:t>
            </a:r>
          </a:p>
          <a:p>
            <a:pPr rtl="0"/>
            <a:r>
              <a:rPr lang="en-US" sz="2000" b="1" dirty="0">
                <a:effectLst/>
              </a:rPr>
              <a:t>Highest Risk</a:t>
            </a:r>
            <a:r>
              <a:rPr lang="en-US" sz="2000" b="1" dirty="0"/>
              <a:t> </a:t>
            </a:r>
            <a:r>
              <a:rPr lang="en-US" sz="2000" b="1" dirty="0">
                <a:sym typeface="Wingdings" panose="05000000000000000000" pitchFamily="2" charset="2"/>
              </a:rPr>
              <a:t> </a:t>
            </a:r>
            <a:r>
              <a:rPr lang="en-US" sz="2000" dirty="0">
                <a:effectLst/>
              </a:rPr>
              <a:t>Chances of default are maximum for loans given out at interest rate of more than 15% to customer with Grade C. (32%)</a:t>
            </a:r>
          </a:p>
        </p:txBody>
      </p:sp>
      <p:sp>
        <p:nvSpPr>
          <p:cNvPr id="9" name="Rectangle: Rounded Corners 8">
            <a:extLst>
              <a:ext uri="{FF2B5EF4-FFF2-40B4-BE49-F238E27FC236}">
                <a16:creationId xmlns:a16="http://schemas.microsoft.com/office/drawing/2014/main" id="{522E37AC-E18F-4064-9D23-741B9B384A61}"/>
              </a:ext>
            </a:extLst>
          </p:cNvPr>
          <p:cNvSpPr/>
          <p:nvPr/>
        </p:nvSpPr>
        <p:spPr>
          <a:xfrm>
            <a:off x="220672" y="4188980"/>
            <a:ext cx="6484928" cy="24526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C1BA014-8D1F-4697-A4C5-9602E401D7B5}"/>
              </a:ext>
            </a:extLst>
          </p:cNvPr>
          <p:cNvSpPr txBox="1"/>
          <p:nvPr/>
        </p:nvSpPr>
        <p:spPr>
          <a:xfrm>
            <a:off x="251899" y="4376033"/>
            <a:ext cx="6453701" cy="2031325"/>
          </a:xfrm>
          <a:prstGeom prst="rect">
            <a:avLst/>
          </a:prstGeom>
          <a:noFill/>
        </p:spPr>
        <p:txBody>
          <a:bodyPr wrap="square" rtlCol="0">
            <a:spAutoFit/>
          </a:bodyPr>
          <a:lstStyle/>
          <a:p>
            <a:pPr rtl="0"/>
            <a:r>
              <a:rPr lang="en-US" b="1" dirty="0">
                <a:latin typeface="Arial" panose="020B0604020202020204" pitchFamily="34" charset="0"/>
                <a:cs typeface="Arial" panose="020B0604020202020204" pitchFamily="34" charset="0"/>
              </a:rPr>
              <a:t>Interest Rate | Term</a:t>
            </a:r>
            <a:endParaRPr lang="en-US" b="1" dirty="0">
              <a:effectLst/>
              <a:latin typeface="Arial" panose="020B0604020202020204" pitchFamily="34" charset="0"/>
              <a:cs typeface="Arial" panose="020B0604020202020204" pitchFamily="34" charset="0"/>
            </a:endParaRPr>
          </a:p>
          <a:p>
            <a:pPr algn="l"/>
            <a:r>
              <a:rPr lang="en-US" sz="1800" b="1" i="0" u="none" strike="noStrike" baseline="0" dirty="0">
                <a:latin typeface="Arial-BoldMT"/>
              </a:rPr>
              <a:t>Lowest Risk </a:t>
            </a:r>
            <a:r>
              <a:rPr lang="en-US" sz="1800" b="1" i="0" u="none" strike="noStrike" baseline="0" dirty="0">
                <a:latin typeface="Arial-BoldMT"/>
                <a:sym typeface="Wingdings" panose="05000000000000000000" pitchFamily="2" charset="2"/>
              </a:rPr>
              <a:t> </a:t>
            </a:r>
            <a:r>
              <a:rPr lang="en-US" sz="1800" b="0" i="0" u="none" strike="noStrike" baseline="0" dirty="0">
                <a:latin typeface="ArialMT"/>
              </a:rPr>
              <a:t>Chances of default are minimum when granting a loan for tenure of 36 months with interest</a:t>
            </a:r>
          </a:p>
          <a:p>
            <a:pPr algn="l"/>
            <a:r>
              <a:rPr lang="en-US" sz="1800" b="0" i="0" u="none" strike="noStrike" baseline="0" dirty="0">
                <a:latin typeface="ArialMT"/>
              </a:rPr>
              <a:t>rate of less than 10% (7%)</a:t>
            </a:r>
          </a:p>
          <a:p>
            <a:pPr algn="l"/>
            <a:r>
              <a:rPr lang="en-US" sz="1800" b="1" i="0" u="none" strike="noStrike" baseline="0" dirty="0">
                <a:latin typeface="Arial-BoldMT"/>
              </a:rPr>
              <a:t>Highest Risk </a:t>
            </a:r>
            <a:r>
              <a:rPr lang="en-US" sz="1800" b="1" i="0" u="none" strike="noStrike" baseline="0" dirty="0">
                <a:latin typeface="Arial-BoldMT"/>
                <a:sym typeface="Wingdings" panose="05000000000000000000" pitchFamily="2" charset="2"/>
              </a:rPr>
              <a:t> </a:t>
            </a:r>
            <a:r>
              <a:rPr lang="en-US" sz="1800" b="0" i="0" u="none" strike="noStrike" baseline="0" dirty="0">
                <a:latin typeface="ArialMT"/>
              </a:rPr>
              <a:t>Chances of default are maximum when granting a loan for tenure of 60 months with interest</a:t>
            </a:r>
          </a:p>
          <a:p>
            <a:pPr algn="l"/>
            <a:r>
              <a:rPr lang="en-US" sz="1800" b="0" i="0" u="none" strike="noStrike" baseline="0" dirty="0">
                <a:latin typeface="ArialMT"/>
              </a:rPr>
              <a:t>rate of more than 15% (26%)</a:t>
            </a:r>
            <a:r>
              <a:rPr lang="en-US" dirty="0">
                <a:effectLst/>
                <a:latin typeface="Arial" panose="020B0604020202020204" pitchFamily="34" charset="0"/>
                <a:cs typeface="Arial" panose="020B0604020202020204" pitchFamily="34" charset="0"/>
              </a:rPr>
              <a:t>.</a:t>
            </a:r>
          </a:p>
        </p:txBody>
      </p:sp>
      <p:sp>
        <p:nvSpPr>
          <p:cNvPr id="11" name="Arrow: Striped Right 10">
            <a:extLst>
              <a:ext uri="{FF2B5EF4-FFF2-40B4-BE49-F238E27FC236}">
                <a16:creationId xmlns:a16="http://schemas.microsoft.com/office/drawing/2014/main" id="{E9D40CFC-38DA-4B43-B993-3A02C9F3D6DF}"/>
              </a:ext>
            </a:extLst>
          </p:cNvPr>
          <p:cNvSpPr/>
          <p:nvPr/>
        </p:nvSpPr>
        <p:spPr>
          <a:xfrm rot="10800000">
            <a:off x="6924863" y="4834736"/>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Chart&#10;&#10;Description automatically generated">
            <a:extLst>
              <a:ext uri="{FF2B5EF4-FFF2-40B4-BE49-F238E27FC236}">
                <a16:creationId xmlns:a16="http://schemas.microsoft.com/office/drawing/2014/main" id="{0E0A8327-97F0-4CFB-989C-78B88BE85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95" y="1545635"/>
            <a:ext cx="3743325" cy="2495550"/>
          </a:xfrm>
          <a:prstGeom prst="rect">
            <a:avLst/>
          </a:prstGeom>
        </p:spPr>
      </p:pic>
      <p:pic>
        <p:nvPicPr>
          <p:cNvPr id="8" name="Picture 7" descr="Chart, histogram&#10;&#10;Description automatically generated">
            <a:extLst>
              <a:ext uri="{FF2B5EF4-FFF2-40B4-BE49-F238E27FC236}">
                <a16:creationId xmlns:a16="http://schemas.microsoft.com/office/drawing/2014/main" id="{7FD54C1D-1C26-478A-8CFC-A9DE68DB62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517" y="4000837"/>
            <a:ext cx="3934584" cy="2623056"/>
          </a:xfrm>
          <a:prstGeom prst="rect">
            <a:avLst/>
          </a:prstGeom>
        </p:spPr>
      </p:pic>
    </p:spTree>
    <p:extLst>
      <p:ext uri="{BB962C8B-B14F-4D97-AF65-F5344CB8AC3E}">
        <p14:creationId xmlns:p14="http://schemas.microsoft.com/office/powerpoint/2010/main" val="363868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25E3-F0AC-4AEF-A7D4-ED4AFAA4C653}"/>
              </a:ext>
            </a:extLst>
          </p:cNvPr>
          <p:cNvSpPr>
            <a:spLocks noGrp="1"/>
          </p:cNvSpPr>
          <p:nvPr>
            <p:ph type="title"/>
          </p:nvPr>
        </p:nvSpPr>
        <p:spPr/>
        <p:txBody>
          <a:bodyPr/>
          <a:lstStyle/>
          <a:p>
            <a:r>
              <a:rPr lang="en-US" dirty="0"/>
              <a:t>ANALYSIS</a:t>
            </a:r>
          </a:p>
        </p:txBody>
      </p:sp>
      <p:sp>
        <p:nvSpPr>
          <p:cNvPr id="5" name="Arrow: Striped Right 4">
            <a:extLst>
              <a:ext uri="{FF2B5EF4-FFF2-40B4-BE49-F238E27FC236}">
                <a16:creationId xmlns:a16="http://schemas.microsoft.com/office/drawing/2014/main" id="{B2DB5DCA-3FFE-41CB-9766-5E9FE959EB17}"/>
              </a:ext>
            </a:extLst>
          </p:cNvPr>
          <p:cNvSpPr/>
          <p:nvPr/>
        </p:nvSpPr>
        <p:spPr>
          <a:xfrm>
            <a:off x="4006402" y="2201285"/>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7F203B3-1A98-4114-826A-405B863512E0}"/>
              </a:ext>
            </a:extLst>
          </p:cNvPr>
          <p:cNvSpPr/>
          <p:nvPr/>
        </p:nvSpPr>
        <p:spPr>
          <a:xfrm>
            <a:off x="5077157" y="1572676"/>
            <a:ext cx="6873855" cy="21265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D14A06A-1BDA-4332-8C0A-DCA68A907415}"/>
              </a:ext>
            </a:extLst>
          </p:cNvPr>
          <p:cNvSpPr txBox="1"/>
          <p:nvPr/>
        </p:nvSpPr>
        <p:spPr>
          <a:xfrm>
            <a:off x="5303519" y="1545635"/>
            <a:ext cx="6647493" cy="2062103"/>
          </a:xfrm>
          <a:prstGeom prst="rect">
            <a:avLst/>
          </a:prstGeom>
          <a:noFill/>
        </p:spPr>
        <p:txBody>
          <a:bodyPr wrap="square" rtlCol="0">
            <a:spAutoFit/>
          </a:bodyPr>
          <a:lstStyle/>
          <a:p>
            <a:pPr rtl="0"/>
            <a:r>
              <a:rPr lang="en-US" sz="2000" b="1" dirty="0">
                <a:effectLst/>
                <a:latin typeface="Arial" panose="020B0604020202020204" pitchFamily="34" charset="0"/>
                <a:cs typeface="Arial" panose="020B0604020202020204" pitchFamily="34" charset="0"/>
              </a:rPr>
              <a:t>Interest</a:t>
            </a:r>
            <a:r>
              <a:rPr lang="en-US" sz="2000" b="1" dirty="0">
                <a:latin typeface="Arial" panose="020B0604020202020204" pitchFamily="34" charset="0"/>
                <a:cs typeface="Arial" panose="020B0604020202020204" pitchFamily="34" charset="0"/>
              </a:rPr>
              <a:t> Rate | Annual Income</a:t>
            </a:r>
            <a:endParaRPr lang="en-US" sz="2000" b="1" dirty="0">
              <a:effectLst/>
              <a:latin typeface="Arial" panose="020B0604020202020204" pitchFamily="34" charset="0"/>
              <a:cs typeface="Arial" panose="020B0604020202020204" pitchFamily="34" charset="0"/>
            </a:endParaRPr>
          </a:p>
          <a:p>
            <a:pPr algn="l"/>
            <a:r>
              <a:rPr lang="en-US" sz="1800" b="1" i="0" u="none" strike="noStrike" baseline="0" dirty="0">
                <a:latin typeface="Arial-BoldMT"/>
              </a:rPr>
              <a:t>Lowest Risk </a:t>
            </a:r>
            <a:r>
              <a:rPr lang="en-US" sz="1800" b="1" i="0" u="none" strike="noStrike" baseline="0" dirty="0">
                <a:latin typeface="Arial-BoldMT"/>
                <a:sym typeface="Wingdings" panose="05000000000000000000" pitchFamily="2" charset="2"/>
              </a:rPr>
              <a:t> </a:t>
            </a:r>
            <a:r>
              <a:rPr lang="en-US" sz="1800" b="0" i="0" u="none" strike="noStrike" baseline="0" dirty="0">
                <a:latin typeface="ArialMT"/>
              </a:rPr>
              <a:t>Chances of default are minimum (~7%) for loans given out at an interest rate of less than 10% to customers with annual income of more than 75k</a:t>
            </a:r>
          </a:p>
          <a:p>
            <a:pPr algn="l"/>
            <a:r>
              <a:rPr lang="en-US" sz="1800" b="0" i="0" u="none" strike="noStrike" baseline="0" dirty="0">
                <a:latin typeface="ArialMT"/>
              </a:rPr>
              <a:t>● </a:t>
            </a:r>
            <a:r>
              <a:rPr lang="en-US" sz="1800" b="1" i="0" u="none" strike="noStrike" baseline="0" dirty="0">
                <a:latin typeface="Arial-BoldMT"/>
              </a:rPr>
              <a:t>Highest Risk </a:t>
            </a:r>
            <a:r>
              <a:rPr lang="en-US" sz="1800" b="1" i="0" u="none" strike="noStrike" baseline="0" dirty="0">
                <a:latin typeface="Arial-BoldMT"/>
                <a:sym typeface="Wingdings" panose="05000000000000000000" pitchFamily="2" charset="2"/>
              </a:rPr>
              <a:t></a:t>
            </a:r>
            <a:r>
              <a:rPr lang="en-US" sz="1800" b="1" i="0" u="none" strike="noStrike" baseline="0" dirty="0">
                <a:latin typeface="Arial-BoldMT"/>
              </a:rPr>
              <a:t> </a:t>
            </a:r>
            <a:r>
              <a:rPr lang="en-US" sz="1800" b="0" i="0" u="none" strike="noStrike" baseline="0" dirty="0">
                <a:latin typeface="ArialMT"/>
              </a:rPr>
              <a:t>Chances of default are maximum (~25%) for loans given out at an interest rate of more than 15% to customers with annual income of less than 50k</a:t>
            </a:r>
            <a:endParaRPr lang="en-US" sz="2000" dirty="0">
              <a:effectLst/>
            </a:endParaRPr>
          </a:p>
        </p:txBody>
      </p:sp>
      <p:sp>
        <p:nvSpPr>
          <p:cNvPr id="9" name="Rectangle: Rounded Corners 8">
            <a:extLst>
              <a:ext uri="{FF2B5EF4-FFF2-40B4-BE49-F238E27FC236}">
                <a16:creationId xmlns:a16="http://schemas.microsoft.com/office/drawing/2014/main" id="{522E37AC-E18F-4064-9D23-741B9B384A61}"/>
              </a:ext>
            </a:extLst>
          </p:cNvPr>
          <p:cNvSpPr/>
          <p:nvPr/>
        </p:nvSpPr>
        <p:spPr>
          <a:xfrm>
            <a:off x="220672" y="4501289"/>
            <a:ext cx="6484928" cy="16744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C1BA014-8D1F-4697-A4C5-9602E401D7B5}"/>
              </a:ext>
            </a:extLst>
          </p:cNvPr>
          <p:cNvSpPr txBox="1"/>
          <p:nvPr/>
        </p:nvSpPr>
        <p:spPr>
          <a:xfrm>
            <a:off x="251899" y="4573701"/>
            <a:ext cx="6453701" cy="1477328"/>
          </a:xfrm>
          <a:prstGeom prst="rect">
            <a:avLst/>
          </a:prstGeom>
          <a:noFill/>
        </p:spPr>
        <p:txBody>
          <a:bodyPr wrap="square" rtlCol="0">
            <a:spAutoFit/>
          </a:bodyPr>
          <a:lstStyle/>
          <a:p>
            <a:pPr rtl="0"/>
            <a:r>
              <a:rPr lang="en-US" b="1" dirty="0">
                <a:latin typeface="Arial" panose="020B0604020202020204" pitchFamily="34" charset="0"/>
                <a:cs typeface="Arial" panose="020B0604020202020204" pitchFamily="34" charset="0"/>
              </a:rPr>
              <a:t>Interest Rate | Loan Amount</a:t>
            </a:r>
            <a:endParaRPr lang="en-US" b="1" dirty="0">
              <a:effectLst/>
              <a:latin typeface="Arial" panose="020B0604020202020204" pitchFamily="34" charset="0"/>
              <a:cs typeface="Arial" panose="020B0604020202020204" pitchFamily="34" charset="0"/>
            </a:endParaRPr>
          </a:p>
          <a:p>
            <a:pPr algn="l"/>
            <a:r>
              <a:rPr lang="en-US" sz="1800" b="1" i="0" u="none" strike="noStrike" baseline="0" dirty="0">
                <a:latin typeface="Arial-BoldMT"/>
              </a:rPr>
              <a:t>Lowest Risk </a:t>
            </a:r>
            <a:r>
              <a:rPr lang="en-US" sz="1800" b="1" i="0" u="none" strike="noStrike" baseline="0" dirty="0">
                <a:latin typeface="Arial-BoldMT"/>
                <a:sym typeface="Wingdings" panose="05000000000000000000" pitchFamily="2" charset="2"/>
              </a:rPr>
              <a:t> </a:t>
            </a:r>
            <a:r>
              <a:rPr lang="en-US" sz="1800" b="0" i="0" u="none" strike="noStrike" baseline="0" dirty="0">
                <a:latin typeface="ArialMT"/>
              </a:rPr>
              <a:t>Chances of default are minimum for a loan of over 5k-10k with interest rate of less than 10% (6%).</a:t>
            </a:r>
          </a:p>
          <a:p>
            <a:pPr algn="l"/>
            <a:r>
              <a:rPr lang="en-US" sz="1800" b="1" i="0" u="none" strike="noStrike" baseline="0" dirty="0">
                <a:latin typeface="Arial-BoldMT"/>
              </a:rPr>
              <a:t>Highest Risk </a:t>
            </a:r>
            <a:r>
              <a:rPr lang="en-US" sz="1800" b="1" i="0" u="none" strike="noStrike" baseline="0" dirty="0">
                <a:latin typeface="Arial-BoldMT"/>
                <a:sym typeface="Wingdings" panose="05000000000000000000" pitchFamily="2" charset="2"/>
              </a:rPr>
              <a:t> </a:t>
            </a:r>
            <a:r>
              <a:rPr lang="en-US" sz="1800" b="0" i="0" u="none" strike="noStrike" baseline="0" dirty="0">
                <a:latin typeface="ArialMT"/>
              </a:rPr>
              <a:t>Chances of default are maximum for a loan of over 15k with interest rate of more than 15% (35%).</a:t>
            </a:r>
            <a:endParaRPr lang="en-US" dirty="0">
              <a:effectLst/>
              <a:latin typeface="Arial" panose="020B0604020202020204" pitchFamily="34" charset="0"/>
              <a:cs typeface="Arial" panose="020B0604020202020204" pitchFamily="34" charset="0"/>
            </a:endParaRPr>
          </a:p>
        </p:txBody>
      </p:sp>
      <p:sp>
        <p:nvSpPr>
          <p:cNvPr id="11" name="Arrow: Striped Right 10">
            <a:extLst>
              <a:ext uri="{FF2B5EF4-FFF2-40B4-BE49-F238E27FC236}">
                <a16:creationId xmlns:a16="http://schemas.microsoft.com/office/drawing/2014/main" id="{E9D40CFC-38DA-4B43-B993-3A02C9F3D6DF}"/>
              </a:ext>
            </a:extLst>
          </p:cNvPr>
          <p:cNvSpPr/>
          <p:nvPr/>
        </p:nvSpPr>
        <p:spPr>
          <a:xfrm rot="10800000">
            <a:off x="6924863" y="4834736"/>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hart, bar chart&#10;&#10;Description automatically generated">
            <a:extLst>
              <a:ext uri="{FF2B5EF4-FFF2-40B4-BE49-F238E27FC236}">
                <a16:creationId xmlns:a16="http://schemas.microsoft.com/office/drawing/2014/main" id="{921E62FB-E4F8-4D3B-9489-372D35E8E2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95" y="1485617"/>
            <a:ext cx="3743325" cy="2505075"/>
          </a:xfrm>
          <a:prstGeom prst="rect">
            <a:avLst/>
          </a:prstGeom>
        </p:spPr>
      </p:pic>
      <p:pic>
        <p:nvPicPr>
          <p:cNvPr id="4" name="Picture 3" descr="Chart, bar chart&#10;&#10;Description automatically generated">
            <a:extLst>
              <a:ext uri="{FF2B5EF4-FFF2-40B4-BE49-F238E27FC236}">
                <a16:creationId xmlns:a16="http://schemas.microsoft.com/office/drawing/2014/main" id="{97B66988-C7DB-49D8-8AB8-5A630F80BE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517" y="4188980"/>
            <a:ext cx="3676650" cy="2524125"/>
          </a:xfrm>
          <a:prstGeom prst="rect">
            <a:avLst/>
          </a:prstGeom>
        </p:spPr>
      </p:pic>
    </p:spTree>
    <p:extLst>
      <p:ext uri="{BB962C8B-B14F-4D97-AF65-F5344CB8AC3E}">
        <p14:creationId xmlns:p14="http://schemas.microsoft.com/office/powerpoint/2010/main" val="3870479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25E3-F0AC-4AEF-A7D4-ED4AFAA4C653}"/>
              </a:ext>
            </a:extLst>
          </p:cNvPr>
          <p:cNvSpPr>
            <a:spLocks noGrp="1"/>
          </p:cNvSpPr>
          <p:nvPr>
            <p:ph type="title"/>
          </p:nvPr>
        </p:nvSpPr>
        <p:spPr/>
        <p:txBody>
          <a:bodyPr/>
          <a:lstStyle/>
          <a:p>
            <a:r>
              <a:rPr lang="en-US" dirty="0"/>
              <a:t>ANALYSIS</a:t>
            </a:r>
          </a:p>
        </p:txBody>
      </p:sp>
      <p:sp>
        <p:nvSpPr>
          <p:cNvPr id="5" name="Arrow: Striped Right 4">
            <a:extLst>
              <a:ext uri="{FF2B5EF4-FFF2-40B4-BE49-F238E27FC236}">
                <a16:creationId xmlns:a16="http://schemas.microsoft.com/office/drawing/2014/main" id="{B2DB5DCA-3FFE-41CB-9766-5E9FE959EB17}"/>
              </a:ext>
            </a:extLst>
          </p:cNvPr>
          <p:cNvSpPr/>
          <p:nvPr/>
        </p:nvSpPr>
        <p:spPr>
          <a:xfrm>
            <a:off x="4006402" y="2201285"/>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7F203B3-1A98-4114-826A-405B863512E0}"/>
              </a:ext>
            </a:extLst>
          </p:cNvPr>
          <p:cNvSpPr/>
          <p:nvPr/>
        </p:nvSpPr>
        <p:spPr>
          <a:xfrm>
            <a:off x="5077157" y="1572676"/>
            <a:ext cx="6873855" cy="21265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D14A06A-1BDA-4332-8C0A-DCA68A907415}"/>
              </a:ext>
            </a:extLst>
          </p:cNvPr>
          <p:cNvSpPr txBox="1"/>
          <p:nvPr/>
        </p:nvSpPr>
        <p:spPr>
          <a:xfrm>
            <a:off x="5303520" y="1545635"/>
            <a:ext cx="6378648" cy="2062103"/>
          </a:xfrm>
          <a:prstGeom prst="rect">
            <a:avLst/>
          </a:prstGeom>
          <a:noFill/>
        </p:spPr>
        <p:txBody>
          <a:bodyPr wrap="square" rtlCol="0">
            <a:spAutoFit/>
          </a:bodyPr>
          <a:lstStyle/>
          <a:p>
            <a:pPr rtl="0"/>
            <a:r>
              <a:rPr lang="en-US" sz="2000" b="1" dirty="0">
                <a:effectLst/>
                <a:latin typeface="Arial" panose="020B0604020202020204" pitchFamily="34" charset="0"/>
                <a:cs typeface="Arial" panose="020B0604020202020204" pitchFamily="34" charset="0"/>
              </a:rPr>
              <a:t>Grade </a:t>
            </a:r>
            <a:r>
              <a:rPr lang="en-US" sz="2000" b="1" dirty="0">
                <a:latin typeface="Arial" panose="020B0604020202020204" pitchFamily="34" charset="0"/>
                <a:cs typeface="Arial" panose="020B0604020202020204" pitchFamily="34" charset="0"/>
              </a:rPr>
              <a:t>| Term</a:t>
            </a:r>
            <a:endParaRPr lang="en-US" sz="2000" b="1" dirty="0">
              <a:effectLst/>
              <a:latin typeface="Arial" panose="020B0604020202020204" pitchFamily="34" charset="0"/>
              <a:cs typeface="Arial" panose="020B0604020202020204" pitchFamily="34" charset="0"/>
            </a:endParaRPr>
          </a:p>
          <a:p>
            <a:pPr rtl="0"/>
            <a:r>
              <a:rPr lang="en-US" b="1" dirty="0">
                <a:effectLst/>
                <a:latin typeface="Arial" panose="020B0604020202020204" pitchFamily="34" charset="0"/>
                <a:cs typeface="Arial" panose="020B0604020202020204" pitchFamily="34" charset="0"/>
              </a:rPr>
              <a:t>Lowest Risk</a:t>
            </a:r>
            <a:r>
              <a:rPr lang="en-US"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sym typeface="Wingdings" panose="05000000000000000000" pitchFamily="2" charset="2"/>
              </a:rPr>
              <a:t> </a:t>
            </a:r>
            <a:r>
              <a:rPr lang="en-US" dirty="0">
                <a:effectLst/>
                <a:latin typeface="Arial" panose="020B0604020202020204" pitchFamily="34" charset="0"/>
                <a:cs typeface="Arial" panose="020B0604020202020204" pitchFamily="34" charset="0"/>
              </a:rPr>
              <a:t>Chances of default are minimum when giving out loan to customer with A grade for a term of 36 months (~6%)</a:t>
            </a:r>
          </a:p>
          <a:p>
            <a:pPr rtl="0"/>
            <a:r>
              <a:rPr lang="en-US" b="1" dirty="0">
                <a:effectLst/>
                <a:latin typeface="Arial" panose="020B0604020202020204" pitchFamily="34" charset="0"/>
                <a:cs typeface="Arial" panose="020B0604020202020204" pitchFamily="34" charset="0"/>
              </a:rPr>
              <a:t>Highest Risk</a:t>
            </a:r>
            <a:r>
              <a:rPr lang="en-US"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sym typeface="Wingdings" panose="05000000000000000000" pitchFamily="2" charset="2"/>
              </a:rPr>
              <a:t> </a:t>
            </a:r>
            <a:r>
              <a:rPr lang="en-US" dirty="0">
                <a:effectLst/>
                <a:latin typeface="Arial" panose="020B0604020202020204" pitchFamily="34" charset="0"/>
                <a:cs typeface="Arial" panose="020B0604020202020204" pitchFamily="34" charset="0"/>
              </a:rPr>
              <a:t>Chances of default are maximum when giving out loan to customer with C grade for a term of 60 months (~24%)</a:t>
            </a:r>
          </a:p>
        </p:txBody>
      </p:sp>
      <p:sp>
        <p:nvSpPr>
          <p:cNvPr id="9" name="Rectangle: Rounded Corners 8">
            <a:extLst>
              <a:ext uri="{FF2B5EF4-FFF2-40B4-BE49-F238E27FC236}">
                <a16:creationId xmlns:a16="http://schemas.microsoft.com/office/drawing/2014/main" id="{522E37AC-E18F-4064-9D23-741B9B384A61}"/>
              </a:ext>
            </a:extLst>
          </p:cNvPr>
          <p:cNvSpPr/>
          <p:nvPr/>
        </p:nvSpPr>
        <p:spPr>
          <a:xfrm>
            <a:off x="220672" y="4209806"/>
            <a:ext cx="6551602" cy="22830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C1BA014-8D1F-4697-A4C5-9602E401D7B5}"/>
              </a:ext>
            </a:extLst>
          </p:cNvPr>
          <p:cNvSpPr txBox="1"/>
          <p:nvPr/>
        </p:nvSpPr>
        <p:spPr>
          <a:xfrm>
            <a:off x="220672" y="4304899"/>
            <a:ext cx="6551602" cy="2092881"/>
          </a:xfrm>
          <a:prstGeom prst="rect">
            <a:avLst/>
          </a:prstGeom>
          <a:noFill/>
        </p:spPr>
        <p:txBody>
          <a:bodyPr wrap="square" rtlCol="0">
            <a:spAutoFit/>
          </a:bodyPr>
          <a:lstStyle/>
          <a:p>
            <a:pPr rtl="0"/>
            <a:r>
              <a:rPr lang="en-US" b="1" dirty="0">
                <a:latin typeface="Arial" panose="020B0604020202020204" pitchFamily="34" charset="0"/>
                <a:cs typeface="Arial" panose="020B0604020202020204" pitchFamily="34" charset="0"/>
              </a:rPr>
              <a:t>Grade | Annual Income</a:t>
            </a:r>
            <a:endParaRPr lang="en-US" b="1" dirty="0">
              <a:effectLst/>
              <a:latin typeface="Arial" panose="020B0604020202020204" pitchFamily="34" charset="0"/>
              <a:cs typeface="Arial" panose="020B0604020202020204" pitchFamily="34" charset="0"/>
            </a:endParaRPr>
          </a:p>
          <a:p>
            <a:pPr algn="l"/>
            <a:r>
              <a:rPr lang="en-US" sz="1600" b="1" i="0" u="none" strike="noStrike" baseline="0" dirty="0">
                <a:latin typeface="Arial" panose="020B0604020202020204" pitchFamily="34" charset="0"/>
                <a:cs typeface="Arial" panose="020B0604020202020204" pitchFamily="34" charset="0"/>
              </a:rPr>
              <a:t>Lowest Risk </a:t>
            </a:r>
            <a:r>
              <a:rPr lang="en-US" sz="1600" b="1" i="0" u="none" strike="noStrike" baseline="0" dirty="0">
                <a:latin typeface="Arial" panose="020B0604020202020204" pitchFamily="34" charset="0"/>
                <a:cs typeface="Arial" panose="020B0604020202020204" pitchFamily="34" charset="0"/>
                <a:sym typeface="Wingdings" panose="05000000000000000000" pitchFamily="2" charset="2"/>
              </a:rPr>
              <a:t> </a:t>
            </a:r>
            <a:r>
              <a:rPr lang="en-US" sz="1600" b="0" i="0" u="none" strike="noStrike" baseline="0" dirty="0">
                <a:latin typeface="Arial" panose="020B0604020202020204" pitchFamily="34" charset="0"/>
                <a:cs typeface="Arial" panose="020B0604020202020204" pitchFamily="34" charset="0"/>
              </a:rPr>
              <a:t>Chances of default are minimum when granting loans to customers with annual income of 50k - 75k and with grade A (~1%)</a:t>
            </a:r>
          </a:p>
          <a:p>
            <a:pPr algn="l"/>
            <a:r>
              <a:rPr lang="en-US" sz="1600" b="1" i="0" u="none" strike="noStrike" baseline="0" dirty="0">
                <a:latin typeface="Arial" panose="020B0604020202020204" pitchFamily="34" charset="0"/>
                <a:cs typeface="Arial" panose="020B0604020202020204" pitchFamily="34" charset="0"/>
              </a:rPr>
              <a:t>Highest Risk </a:t>
            </a:r>
            <a:r>
              <a:rPr lang="en-US" sz="1600" b="1" i="0" u="none" strike="noStrike" baseline="0" dirty="0">
                <a:latin typeface="Arial" panose="020B0604020202020204" pitchFamily="34" charset="0"/>
                <a:cs typeface="Arial" panose="020B0604020202020204" pitchFamily="34" charset="0"/>
                <a:sym typeface="Wingdings" panose="05000000000000000000" pitchFamily="2" charset="2"/>
              </a:rPr>
              <a:t> </a:t>
            </a:r>
            <a:r>
              <a:rPr lang="en-US" sz="1600" b="0" i="0" u="none" strike="noStrike" baseline="0" dirty="0">
                <a:latin typeface="Arial" panose="020B0604020202020204" pitchFamily="34" charset="0"/>
                <a:cs typeface="Arial" panose="020B0604020202020204" pitchFamily="34" charset="0"/>
              </a:rPr>
              <a:t>Chances of default are maximum when granting loans to</a:t>
            </a:r>
          </a:p>
          <a:p>
            <a:pPr marL="285750" indent="-285750" algn="l">
              <a:buFont typeface="Arial" panose="020B0604020202020204" pitchFamily="34" charset="0"/>
              <a:buChar char="•"/>
            </a:pPr>
            <a:r>
              <a:rPr lang="en-US" sz="1600" b="0" i="0" u="none" strike="noStrike" baseline="0" dirty="0">
                <a:latin typeface="Arial" panose="020B0604020202020204" pitchFamily="34" charset="0"/>
                <a:cs typeface="Arial" panose="020B0604020202020204" pitchFamily="34" charset="0"/>
              </a:rPr>
              <a:t>customers with annual income of less than 50k and with grade C or D (~19%)</a:t>
            </a:r>
          </a:p>
          <a:p>
            <a:pPr marL="285750" indent="-285750" algn="l">
              <a:buFont typeface="Arial" panose="020B0604020202020204" pitchFamily="34" charset="0"/>
              <a:buChar char="•"/>
            </a:pPr>
            <a:r>
              <a:rPr lang="en-US" sz="1600" b="0" i="0" u="none" strike="noStrike" baseline="0" dirty="0">
                <a:latin typeface="Arial" panose="020B0604020202020204" pitchFamily="34" charset="0"/>
                <a:cs typeface="Arial" panose="020B0604020202020204" pitchFamily="34" charset="0"/>
              </a:rPr>
              <a:t>customers with annual income of 50k-75k and with grade D (~19%)</a:t>
            </a:r>
            <a:endParaRPr lang="en-US" sz="1600" dirty="0">
              <a:effectLst/>
              <a:latin typeface="Arial" panose="020B0604020202020204" pitchFamily="34" charset="0"/>
              <a:cs typeface="Arial" panose="020B0604020202020204" pitchFamily="34" charset="0"/>
            </a:endParaRPr>
          </a:p>
        </p:txBody>
      </p:sp>
      <p:sp>
        <p:nvSpPr>
          <p:cNvPr id="11" name="Arrow: Striped Right 10">
            <a:extLst>
              <a:ext uri="{FF2B5EF4-FFF2-40B4-BE49-F238E27FC236}">
                <a16:creationId xmlns:a16="http://schemas.microsoft.com/office/drawing/2014/main" id="{E9D40CFC-38DA-4B43-B993-3A02C9F3D6DF}"/>
              </a:ext>
            </a:extLst>
          </p:cNvPr>
          <p:cNvSpPr/>
          <p:nvPr/>
        </p:nvSpPr>
        <p:spPr>
          <a:xfrm rot="10800000">
            <a:off x="6924863" y="4834736"/>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10;&#10;Description automatically generated">
            <a:extLst>
              <a:ext uri="{FF2B5EF4-FFF2-40B4-BE49-F238E27FC236}">
                <a16:creationId xmlns:a16="http://schemas.microsoft.com/office/drawing/2014/main" id="{5CAA1F0A-0B43-480A-97F1-577DFB5213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95" y="1604699"/>
            <a:ext cx="3743325" cy="2495550"/>
          </a:xfrm>
          <a:prstGeom prst="rect">
            <a:avLst/>
          </a:prstGeom>
        </p:spPr>
      </p:pic>
      <p:pic>
        <p:nvPicPr>
          <p:cNvPr id="14" name="Picture 13" descr="Chart, bar chart&#10;&#10;Description automatically generated">
            <a:extLst>
              <a:ext uri="{FF2B5EF4-FFF2-40B4-BE49-F238E27FC236}">
                <a16:creationId xmlns:a16="http://schemas.microsoft.com/office/drawing/2014/main" id="{45AB4F2F-976F-4A94-975C-4AD6B424EE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8843" y="4101638"/>
            <a:ext cx="3743325" cy="2505075"/>
          </a:xfrm>
          <a:prstGeom prst="rect">
            <a:avLst/>
          </a:prstGeom>
        </p:spPr>
      </p:pic>
    </p:spTree>
    <p:extLst>
      <p:ext uri="{BB962C8B-B14F-4D97-AF65-F5344CB8AC3E}">
        <p14:creationId xmlns:p14="http://schemas.microsoft.com/office/powerpoint/2010/main" val="3050530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25E3-F0AC-4AEF-A7D4-ED4AFAA4C653}"/>
              </a:ext>
            </a:extLst>
          </p:cNvPr>
          <p:cNvSpPr>
            <a:spLocks noGrp="1"/>
          </p:cNvSpPr>
          <p:nvPr>
            <p:ph type="title"/>
          </p:nvPr>
        </p:nvSpPr>
        <p:spPr/>
        <p:txBody>
          <a:bodyPr/>
          <a:lstStyle/>
          <a:p>
            <a:r>
              <a:rPr lang="en-US" dirty="0"/>
              <a:t>ANALYSIS</a:t>
            </a:r>
          </a:p>
        </p:txBody>
      </p:sp>
      <p:sp>
        <p:nvSpPr>
          <p:cNvPr id="5" name="Arrow: Striped Right 4">
            <a:extLst>
              <a:ext uri="{FF2B5EF4-FFF2-40B4-BE49-F238E27FC236}">
                <a16:creationId xmlns:a16="http://schemas.microsoft.com/office/drawing/2014/main" id="{B2DB5DCA-3FFE-41CB-9766-5E9FE959EB17}"/>
              </a:ext>
            </a:extLst>
          </p:cNvPr>
          <p:cNvSpPr/>
          <p:nvPr/>
        </p:nvSpPr>
        <p:spPr>
          <a:xfrm>
            <a:off x="3946921" y="3509662"/>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7F203B3-1A98-4114-826A-405B863512E0}"/>
              </a:ext>
            </a:extLst>
          </p:cNvPr>
          <p:cNvSpPr/>
          <p:nvPr/>
        </p:nvSpPr>
        <p:spPr>
          <a:xfrm>
            <a:off x="5055916" y="3003925"/>
            <a:ext cx="6873855" cy="21265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D14A06A-1BDA-4332-8C0A-DCA68A907415}"/>
              </a:ext>
            </a:extLst>
          </p:cNvPr>
          <p:cNvSpPr txBox="1"/>
          <p:nvPr/>
        </p:nvSpPr>
        <p:spPr>
          <a:xfrm>
            <a:off x="5303519" y="3174639"/>
            <a:ext cx="6378648" cy="1785104"/>
          </a:xfrm>
          <a:prstGeom prst="rect">
            <a:avLst/>
          </a:prstGeom>
          <a:noFill/>
        </p:spPr>
        <p:txBody>
          <a:bodyPr wrap="square" rtlCol="0">
            <a:spAutoFit/>
          </a:bodyPr>
          <a:lstStyle/>
          <a:p>
            <a:pPr rtl="0"/>
            <a:r>
              <a:rPr lang="en-US" sz="2000" b="1" dirty="0">
                <a:effectLst/>
                <a:latin typeface="Arial" panose="020B0604020202020204" pitchFamily="34" charset="0"/>
                <a:cs typeface="Arial" panose="020B0604020202020204" pitchFamily="34" charset="0"/>
              </a:rPr>
              <a:t>Grade </a:t>
            </a:r>
            <a:r>
              <a:rPr lang="en-US" sz="2000" b="1" dirty="0">
                <a:latin typeface="Arial" panose="020B0604020202020204" pitchFamily="34" charset="0"/>
                <a:cs typeface="Arial" panose="020B0604020202020204" pitchFamily="34" charset="0"/>
              </a:rPr>
              <a:t>| Loan Amount</a:t>
            </a:r>
            <a:endParaRPr lang="en-US" sz="2000" b="1" dirty="0">
              <a:effectLst/>
              <a:latin typeface="Arial" panose="020B0604020202020204" pitchFamily="34" charset="0"/>
              <a:cs typeface="Arial" panose="020B0604020202020204" pitchFamily="34" charset="0"/>
            </a:endParaRPr>
          </a:p>
          <a:p>
            <a:pPr rtl="0"/>
            <a:r>
              <a:rPr lang="en-US" b="1" dirty="0">
                <a:effectLst/>
                <a:latin typeface="Arial" panose="020B0604020202020204" pitchFamily="34" charset="0"/>
                <a:cs typeface="Arial" panose="020B0604020202020204" pitchFamily="34" charset="0"/>
              </a:rPr>
              <a:t>Lowest Risk</a:t>
            </a:r>
            <a:r>
              <a:rPr lang="en-US" dirty="0">
                <a:effectLst/>
                <a:latin typeface="Arial" panose="020B0604020202020204" pitchFamily="34" charset="0"/>
                <a:cs typeface="Arial" panose="020B0604020202020204" pitchFamily="34" charset="0"/>
              </a:rPr>
              <a:t> </a:t>
            </a:r>
            <a:r>
              <a:rPr lang="en-US" dirty="0">
                <a:effectLst/>
                <a:latin typeface="Arial" panose="020B0604020202020204" pitchFamily="34" charset="0"/>
                <a:cs typeface="Arial" panose="020B0604020202020204" pitchFamily="34" charset="0"/>
                <a:sym typeface="Wingdings" panose="05000000000000000000" pitchFamily="2" charset="2"/>
              </a:rPr>
              <a:t> </a:t>
            </a:r>
            <a:r>
              <a:rPr lang="en-US" dirty="0">
                <a:effectLst/>
                <a:latin typeface="Arial" panose="020B0604020202020204" pitchFamily="34" charset="0"/>
                <a:cs typeface="Arial" panose="020B0604020202020204" pitchFamily="34" charset="0"/>
              </a:rPr>
              <a:t>Chances of default are minimum when granting loan of 5k - 10k to customers with grade A (~6%)</a:t>
            </a:r>
          </a:p>
          <a:p>
            <a:pPr rtl="0"/>
            <a:r>
              <a:rPr lang="en-US" b="1" dirty="0">
                <a:effectLst/>
                <a:latin typeface="Arial" panose="020B0604020202020204" pitchFamily="34" charset="0"/>
                <a:cs typeface="Arial" panose="020B0604020202020204" pitchFamily="34" charset="0"/>
              </a:rPr>
              <a:t>Highest Risk </a:t>
            </a:r>
            <a:r>
              <a:rPr lang="en-US" b="1" dirty="0">
                <a:effectLst/>
                <a:latin typeface="Arial" panose="020B0604020202020204" pitchFamily="34" charset="0"/>
                <a:cs typeface="Arial" panose="020B0604020202020204" pitchFamily="34" charset="0"/>
                <a:sym typeface="Wingdings" panose="05000000000000000000" pitchFamily="2" charset="2"/>
              </a:rPr>
              <a:t></a:t>
            </a:r>
            <a:r>
              <a:rPr lang="en-US" dirty="0">
                <a:effectLst/>
                <a:latin typeface="Arial" panose="020B0604020202020204" pitchFamily="34" charset="0"/>
                <a:cs typeface="Arial" panose="020B0604020202020204" pitchFamily="34" charset="0"/>
              </a:rPr>
              <a:t> Chances of default are maximum when granting loan of more than 15k to customers with grade D (~26%)</a:t>
            </a:r>
          </a:p>
        </p:txBody>
      </p:sp>
      <p:pic>
        <p:nvPicPr>
          <p:cNvPr id="4" name="Picture 3" descr="Chart, bar chart&#10;&#10;Description automatically generated">
            <a:extLst>
              <a:ext uri="{FF2B5EF4-FFF2-40B4-BE49-F238E27FC236}">
                <a16:creationId xmlns:a16="http://schemas.microsoft.com/office/drawing/2014/main" id="{15E9FA87-A8F7-4D55-97E2-1F87ACD6A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27" y="3003925"/>
            <a:ext cx="3743325" cy="2505075"/>
          </a:xfrm>
          <a:prstGeom prst="rect">
            <a:avLst/>
          </a:prstGeom>
        </p:spPr>
      </p:pic>
    </p:spTree>
    <p:extLst>
      <p:ext uri="{BB962C8B-B14F-4D97-AF65-F5344CB8AC3E}">
        <p14:creationId xmlns:p14="http://schemas.microsoft.com/office/powerpoint/2010/main" val="3921255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25E3-F0AC-4AEF-A7D4-ED4AFAA4C653}"/>
              </a:ext>
            </a:extLst>
          </p:cNvPr>
          <p:cNvSpPr>
            <a:spLocks noGrp="1"/>
          </p:cNvSpPr>
          <p:nvPr>
            <p:ph type="title"/>
          </p:nvPr>
        </p:nvSpPr>
        <p:spPr/>
        <p:txBody>
          <a:bodyPr/>
          <a:lstStyle/>
          <a:p>
            <a:r>
              <a:rPr lang="en-US" dirty="0"/>
              <a:t>ANALYSIS</a:t>
            </a:r>
          </a:p>
        </p:txBody>
      </p:sp>
      <p:sp>
        <p:nvSpPr>
          <p:cNvPr id="5" name="Arrow: Striped Right 4">
            <a:extLst>
              <a:ext uri="{FF2B5EF4-FFF2-40B4-BE49-F238E27FC236}">
                <a16:creationId xmlns:a16="http://schemas.microsoft.com/office/drawing/2014/main" id="{B2DB5DCA-3FFE-41CB-9766-5E9FE959EB17}"/>
              </a:ext>
            </a:extLst>
          </p:cNvPr>
          <p:cNvSpPr/>
          <p:nvPr/>
        </p:nvSpPr>
        <p:spPr>
          <a:xfrm rot="10800000">
            <a:off x="6523543" y="3355818"/>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A17320FA-6D81-4E8E-9344-3A7718406BDA}"/>
              </a:ext>
            </a:extLst>
          </p:cNvPr>
          <p:cNvGrpSpPr/>
          <p:nvPr/>
        </p:nvGrpSpPr>
        <p:grpSpPr>
          <a:xfrm>
            <a:off x="355154" y="2365575"/>
            <a:ext cx="5992577" cy="2923877"/>
            <a:chOff x="5055916" y="3003925"/>
            <a:chExt cx="6873855" cy="2172802"/>
          </a:xfrm>
        </p:grpSpPr>
        <p:sp>
          <p:nvSpPr>
            <p:cNvPr id="6" name="Rectangle: Rounded Corners 5">
              <a:extLst>
                <a:ext uri="{FF2B5EF4-FFF2-40B4-BE49-F238E27FC236}">
                  <a16:creationId xmlns:a16="http://schemas.microsoft.com/office/drawing/2014/main" id="{E7F203B3-1A98-4114-826A-405B863512E0}"/>
                </a:ext>
              </a:extLst>
            </p:cNvPr>
            <p:cNvSpPr/>
            <p:nvPr/>
          </p:nvSpPr>
          <p:spPr>
            <a:xfrm>
              <a:off x="5055916" y="3003925"/>
              <a:ext cx="6873855" cy="21265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D14A06A-1BDA-4332-8C0A-DCA68A907415}"/>
                </a:ext>
              </a:extLst>
            </p:cNvPr>
            <p:cNvSpPr txBox="1"/>
            <p:nvPr/>
          </p:nvSpPr>
          <p:spPr>
            <a:xfrm>
              <a:off x="5303518" y="3003925"/>
              <a:ext cx="6378648" cy="2172802"/>
            </a:xfrm>
            <a:prstGeom prst="rect">
              <a:avLst/>
            </a:prstGeom>
            <a:noFill/>
          </p:spPr>
          <p:txBody>
            <a:bodyPr wrap="square" rtlCol="0">
              <a:spAutoFit/>
            </a:bodyPr>
            <a:lstStyle/>
            <a:p>
              <a:pPr rtl="0"/>
              <a:r>
                <a:rPr lang="en-US" sz="2400" b="1" dirty="0">
                  <a:effectLst/>
                  <a:latin typeface="Arial" panose="020B0604020202020204" pitchFamily="34" charset="0"/>
                  <a:cs typeface="Arial" panose="020B0604020202020204" pitchFamily="34" charset="0"/>
                </a:rPr>
                <a:t>Term </a:t>
              </a:r>
              <a:r>
                <a:rPr lang="en-US" sz="2400" b="1" dirty="0">
                  <a:latin typeface="Arial" panose="020B0604020202020204" pitchFamily="34" charset="0"/>
                  <a:cs typeface="Arial" panose="020B0604020202020204" pitchFamily="34" charset="0"/>
                </a:rPr>
                <a:t>| Annual Income</a:t>
              </a:r>
              <a:endParaRPr lang="en-US" sz="2400" b="1" dirty="0">
                <a:effectLst/>
                <a:latin typeface="Arial" panose="020B0604020202020204" pitchFamily="34" charset="0"/>
                <a:cs typeface="Arial" panose="020B0604020202020204" pitchFamily="34" charset="0"/>
              </a:endParaRPr>
            </a:p>
            <a:p>
              <a:pPr algn="l"/>
              <a:r>
                <a:rPr lang="en-US" sz="2000" b="1" i="0" u="none" strike="noStrike" baseline="0" dirty="0">
                  <a:latin typeface="Arial-BoldMT"/>
                </a:rPr>
                <a:t>Lowest Risk </a:t>
              </a:r>
              <a:r>
                <a:rPr lang="en-US" sz="2000" b="1" i="0" u="none" strike="noStrike" baseline="0" dirty="0">
                  <a:latin typeface="Arial-BoldMT"/>
                  <a:sym typeface="Wingdings" panose="05000000000000000000" pitchFamily="2" charset="2"/>
                </a:rPr>
                <a:t></a:t>
              </a:r>
              <a:r>
                <a:rPr lang="en-US" sz="2000" b="1" i="0" u="none" strike="noStrike" baseline="0" dirty="0">
                  <a:latin typeface="Arial-BoldMT"/>
                </a:rPr>
                <a:t> </a:t>
              </a:r>
              <a:r>
                <a:rPr lang="en-US" sz="2000" b="0" i="0" u="none" strike="noStrike" baseline="0" dirty="0">
                  <a:latin typeface="ArialMT"/>
                </a:rPr>
                <a:t>Chances of default are minimum when giving out a loan to a customer with annual income of 75k+ for a term of 36 months (~8%)</a:t>
              </a:r>
            </a:p>
            <a:p>
              <a:pPr algn="l"/>
              <a:r>
                <a:rPr lang="en-US" sz="2000" b="1" i="0" u="none" strike="noStrike" baseline="0" dirty="0">
                  <a:latin typeface="Arial-BoldMT"/>
                </a:rPr>
                <a:t>Highest Risk </a:t>
              </a:r>
              <a:r>
                <a:rPr lang="en-US" sz="2000" b="1" i="0" u="none" strike="noStrike" baseline="0" dirty="0">
                  <a:latin typeface="Arial-BoldMT"/>
                  <a:sym typeface="Wingdings" panose="05000000000000000000" pitchFamily="2" charset="2"/>
                </a:rPr>
                <a:t></a:t>
              </a:r>
              <a:r>
                <a:rPr lang="en-US" sz="2000" b="1" i="0" u="none" strike="noStrike" baseline="0" dirty="0">
                  <a:latin typeface="Arial-BoldMT"/>
                </a:rPr>
                <a:t> </a:t>
              </a:r>
              <a:r>
                <a:rPr lang="en-US" sz="2000" b="0" i="0" u="none" strike="noStrike" baseline="0" dirty="0">
                  <a:latin typeface="ArialMT"/>
                </a:rPr>
                <a:t>Chances of default are maximum when giving out a loan to a customer with annual income of less than 50k for a term of 60 months (~23%)</a:t>
              </a:r>
              <a:endParaRPr lang="en-US" sz="2000" dirty="0">
                <a:effectLst/>
                <a:latin typeface="Arial" panose="020B0604020202020204" pitchFamily="34" charset="0"/>
                <a:cs typeface="Arial" panose="020B0604020202020204" pitchFamily="34" charset="0"/>
              </a:endParaRPr>
            </a:p>
          </p:txBody>
        </p:sp>
      </p:grpSp>
      <p:pic>
        <p:nvPicPr>
          <p:cNvPr id="8" name="Picture 7" descr="Chart&#10;&#10;Description automatically generated">
            <a:extLst>
              <a:ext uri="{FF2B5EF4-FFF2-40B4-BE49-F238E27FC236}">
                <a16:creationId xmlns:a16="http://schemas.microsoft.com/office/drawing/2014/main" id="{33D0F6F5-AFAB-4856-93C9-41EAB7CE0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0746" y="2427838"/>
            <a:ext cx="4276100" cy="2861614"/>
          </a:xfrm>
          <a:prstGeom prst="rect">
            <a:avLst/>
          </a:prstGeom>
        </p:spPr>
      </p:pic>
    </p:spTree>
    <p:extLst>
      <p:ext uri="{BB962C8B-B14F-4D97-AF65-F5344CB8AC3E}">
        <p14:creationId xmlns:p14="http://schemas.microsoft.com/office/powerpoint/2010/main" val="2915702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25E3-F0AC-4AEF-A7D4-ED4AFAA4C653}"/>
              </a:ext>
            </a:extLst>
          </p:cNvPr>
          <p:cNvSpPr>
            <a:spLocks noGrp="1"/>
          </p:cNvSpPr>
          <p:nvPr>
            <p:ph type="title"/>
          </p:nvPr>
        </p:nvSpPr>
        <p:spPr/>
        <p:txBody>
          <a:bodyPr/>
          <a:lstStyle/>
          <a:p>
            <a:r>
              <a:rPr lang="en-US" dirty="0"/>
              <a:t>ANALYSIS</a:t>
            </a:r>
          </a:p>
        </p:txBody>
      </p:sp>
      <p:sp>
        <p:nvSpPr>
          <p:cNvPr id="5" name="Arrow: Striped Right 4">
            <a:extLst>
              <a:ext uri="{FF2B5EF4-FFF2-40B4-BE49-F238E27FC236}">
                <a16:creationId xmlns:a16="http://schemas.microsoft.com/office/drawing/2014/main" id="{B2DB5DCA-3FFE-41CB-9766-5E9FE959EB17}"/>
              </a:ext>
            </a:extLst>
          </p:cNvPr>
          <p:cNvSpPr/>
          <p:nvPr/>
        </p:nvSpPr>
        <p:spPr>
          <a:xfrm>
            <a:off x="5534189" y="3158506"/>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1CD4E05E-C756-4146-A176-1DA554D45E34}"/>
              </a:ext>
            </a:extLst>
          </p:cNvPr>
          <p:cNvGrpSpPr/>
          <p:nvPr/>
        </p:nvGrpSpPr>
        <p:grpSpPr>
          <a:xfrm>
            <a:off x="6527409" y="576774"/>
            <a:ext cx="5402362" cy="6007054"/>
            <a:chOff x="5055916" y="3003925"/>
            <a:chExt cx="6873855" cy="2126533"/>
          </a:xfrm>
        </p:grpSpPr>
        <p:sp>
          <p:nvSpPr>
            <p:cNvPr id="6" name="Rectangle: Rounded Corners 5">
              <a:extLst>
                <a:ext uri="{FF2B5EF4-FFF2-40B4-BE49-F238E27FC236}">
                  <a16:creationId xmlns:a16="http://schemas.microsoft.com/office/drawing/2014/main" id="{E7F203B3-1A98-4114-826A-405B863512E0}"/>
                </a:ext>
              </a:extLst>
            </p:cNvPr>
            <p:cNvSpPr/>
            <p:nvPr/>
          </p:nvSpPr>
          <p:spPr>
            <a:xfrm>
              <a:off x="5055916" y="3003925"/>
              <a:ext cx="6873855" cy="21265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D14A06A-1BDA-4332-8C0A-DCA68A907415}"/>
                </a:ext>
              </a:extLst>
            </p:cNvPr>
            <p:cNvSpPr txBox="1"/>
            <p:nvPr/>
          </p:nvSpPr>
          <p:spPr>
            <a:xfrm>
              <a:off x="5270710" y="3093493"/>
              <a:ext cx="6659061" cy="2004767"/>
            </a:xfrm>
            <a:prstGeom prst="rect">
              <a:avLst/>
            </a:prstGeom>
            <a:noFill/>
          </p:spPr>
          <p:txBody>
            <a:bodyPr wrap="square" rtlCol="0">
              <a:spAutoFit/>
            </a:bodyPr>
            <a:lstStyle/>
            <a:p>
              <a:pPr rtl="0"/>
              <a:r>
                <a:rPr lang="en-US" sz="2000" b="1" dirty="0">
                  <a:latin typeface="Arial" panose="020B0604020202020204" pitchFamily="34" charset="0"/>
                  <a:cs typeface="Arial" panose="020B0604020202020204" pitchFamily="34" charset="0"/>
                </a:rPr>
                <a:t>Term</a:t>
              </a:r>
              <a:r>
                <a:rPr lang="en-US" sz="2000" b="1" dirty="0">
                  <a:effectLst/>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 Loan Amount</a:t>
              </a:r>
              <a:endParaRPr lang="en-US" sz="2000" b="1" dirty="0">
                <a:effectLst/>
                <a:latin typeface="Arial" panose="020B0604020202020204" pitchFamily="34" charset="0"/>
                <a:cs typeface="Arial" panose="020B0604020202020204" pitchFamily="34" charset="0"/>
              </a:endParaRPr>
            </a:p>
            <a:p>
              <a:pPr algn="l"/>
              <a:r>
                <a:rPr lang="en-US" sz="1800" b="0" i="0" u="none" strike="noStrike" baseline="0" dirty="0">
                  <a:latin typeface="ArialMT"/>
                </a:rPr>
                <a:t>Loans given for USD 10-15k tend to do better and have less change of defaulting.</a:t>
              </a:r>
            </a:p>
            <a:p>
              <a:pPr algn="l"/>
              <a:r>
                <a:rPr lang="en-US" sz="1800" b="1" i="0" u="none" strike="noStrike" baseline="0" dirty="0">
                  <a:latin typeface="Arial-BoldMT"/>
                </a:rPr>
                <a:t>For 36 months</a:t>
              </a:r>
            </a:p>
            <a:p>
              <a:pPr lvl="1"/>
              <a:r>
                <a:rPr lang="en-US" b="0" i="0" u="none" strike="noStrike" baseline="0" dirty="0">
                  <a:latin typeface="ArialMT"/>
                </a:rPr>
                <a:t>● chances of default are minimum for loans ranging between 10k to 15k. (~9%)</a:t>
              </a:r>
            </a:p>
            <a:p>
              <a:pPr lvl="1"/>
              <a:r>
                <a:rPr lang="en-US" b="0" i="0" u="none" strike="noStrike" baseline="0" dirty="0">
                  <a:latin typeface="ArialMT"/>
                </a:rPr>
                <a:t>● chances of default are maximum for loan of more than 15k. (14%)</a:t>
              </a:r>
            </a:p>
            <a:p>
              <a:pPr algn="l"/>
              <a:r>
                <a:rPr lang="en-US" sz="1800" b="1" i="0" u="none" strike="noStrike" baseline="0" dirty="0">
                  <a:latin typeface="Arial-BoldMT"/>
                </a:rPr>
                <a:t>For 60 months</a:t>
              </a:r>
            </a:p>
            <a:p>
              <a:pPr lvl="1"/>
              <a:r>
                <a:rPr lang="en-US" b="0" i="0" u="none" strike="noStrike" baseline="0" dirty="0">
                  <a:latin typeface="ArialMT"/>
                </a:rPr>
                <a:t>● chances of default are minimum for loans ranging between 10k to 15k. (~20%)</a:t>
              </a:r>
            </a:p>
            <a:p>
              <a:pPr lvl="1"/>
              <a:r>
                <a:rPr lang="en-US" b="0" i="0" u="none" strike="noStrike" baseline="0" dirty="0">
                  <a:latin typeface="ArialMT"/>
                </a:rPr>
                <a:t>● chances of default of all others loan amounts are 21%</a:t>
              </a:r>
            </a:p>
            <a:p>
              <a:pPr algn="l"/>
              <a:r>
                <a:rPr lang="en-US" sz="1800" b="1" i="0" u="none" strike="noStrike" baseline="0" dirty="0">
                  <a:latin typeface="Arial-BoldMT"/>
                </a:rPr>
                <a:t>Overall</a:t>
              </a:r>
            </a:p>
            <a:p>
              <a:pPr algn="l"/>
              <a:r>
                <a:rPr lang="en-US" sz="1800" b="0" i="0" u="none" strike="noStrike" baseline="0" dirty="0">
                  <a:latin typeface="ArialMT"/>
                </a:rPr>
                <a:t>● </a:t>
              </a:r>
              <a:r>
                <a:rPr lang="en-US" sz="1800" b="1" i="0" u="none" strike="noStrike" baseline="0" dirty="0">
                  <a:latin typeface="Arial-BoldMT"/>
                </a:rPr>
                <a:t>Lowest Risk </a:t>
              </a:r>
              <a:r>
                <a:rPr lang="en-US" sz="1800" b="0" i="0" u="none" strike="noStrike" baseline="0" dirty="0">
                  <a:latin typeface="ArialMT"/>
                </a:rPr>
                <a:t>Chances of default are minimum when giving out loan in the range of USD 10k to 15k for a term of 36 months (~9%)</a:t>
              </a:r>
            </a:p>
            <a:p>
              <a:pPr algn="l"/>
              <a:r>
                <a:rPr lang="en-US" sz="1800" b="0" i="0" u="none" strike="noStrike" baseline="0" dirty="0">
                  <a:latin typeface="ArialMT"/>
                </a:rPr>
                <a:t>● </a:t>
              </a:r>
              <a:r>
                <a:rPr lang="en-US" sz="1800" b="1" i="0" u="none" strike="noStrike" baseline="0" dirty="0">
                  <a:latin typeface="Arial-BoldMT"/>
                </a:rPr>
                <a:t>Highest Risk </a:t>
              </a:r>
              <a:r>
                <a:rPr lang="en-US" sz="1800" b="0" i="0" u="none" strike="noStrike" baseline="0" dirty="0">
                  <a:latin typeface="ArialMT"/>
                </a:rPr>
                <a:t>Chances of default are maximum when giving out loan for any amount for a term of 60 months</a:t>
              </a:r>
              <a:endParaRPr lang="en-US" dirty="0">
                <a:effectLst/>
                <a:latin typeface="Arial" panose="020B0604020202020204" pitchFamily="34" charset="0"/>
                <a:cs typeface="Arial" panose="020B0604020202020204" pitchFamily="34" charset="0"/>
              </a:endParaRPr>
            </a:p>
          </p:txBody>
        </p:sp>
      </p:grpSp>
      <p:pic>
        <p:nvPicPr>
          <p:cNvPr id="8" name="Picture 7" descr="Chart&#10;&#10;Description automatically generated">
            <a:extLst>
              <a:ext uri="{FF2B5EF4-FFF2-40B4-BE49-F238E27FC236}">
                <a16:creationId xmlns:a16="http://schemas.microsoft.com/office/drawing/2014/main" id="{33AAD6BC-AAE6-4B90-B198-93A0802F4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2504"/>
            <a:ext cx="5402362" cy="3677654"/>
          </a:xfrm>
          <a:prstGeom prst="rect">
            <a:avLst/>
          </a:prstGeom>
        </p:spPr>
      </p:pic>
    </p:spTree>
    <p:extLst>
      <p:ext uri="{BB962C8B-B14F-4D97-AF65-F5344CB8AC3E}">
        <p14:creationId xmlns:p14="http://schemas.microsoft.com/office/powerpoint/2010/main" val="608048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25E3-F0AC-4AEF-A7D4-ED4AFAA4C653}"/>
              </a:ext>
            </a:extLst>
          </p:cNvPr>
          <p:cNvSpPr>
            <a:spLocks noGrp="1"/>
          </p:cNvSpPr>
          <p:nvPr>
            <p:ph type="title"/>
          </p:nvPr>
        </p:nvSpPr>
        <p:spPr/>
        <p:txBody>
          <a:bodyPr/>
          <a:lstStyle/>
          <a:p>
            <a:r>
              <a:rPr lang="en-US" dirty="0"/>
              <a:t>ANALYSIS</a:t>
            </a:r>
          </a:p>
        </p:txBody>
      </p:sp>
      <p:sp>
        <p:nvSpPr>
          <p:cNvPr id="5" name="Arrow: Striped Right 4">
            <a:extLst>
              <a:ext uri="{FF2B5EF4-FFF2-40B4-BE49-F238E27FC236}">
                <a16:creationId xmlns:a16="http://schemas.microsoft.com/office/drawing/2014/main" id="{B2DB5DCA-3FFE-41CB-9766-5E9FE959EB17}"/>
              </a:ext>
            </a:extLst>
          </p:cNvPr>
          <p:cNvSpPr/>
          <p:nvPr/>
        </p:nvSpPr>
        <p:spPr>
          <a:xfrm>
            <a:off x="4825218" y="3131608"/>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1CD4E05E-C756-4146-A176-1DA554D45E34}"/>
              </a:ext>
            </a:extLst>
          </p:cNvPr>
          <p:cNvGrpSpPr/>
          <p:nvPr/>
        </p:nvGrpSpPr>
        <p:grpSpPr>
          <a:xfrm>
            <a:off x="5771017" y="576774"/>
            <a:ext cx="6231912" cy="6007054"/>
            <a:chOff x="5055916" y="3003925"/>
            <a:chExt cx="6955508" cy="2126533"/>
          </a:xfrm>
        </p:grpSpPr>
        <p:sp>
          <p:nvSpPr>
            <p:cNvPr id="6" name="Rectangle: Rounded Corners 5">
              <a:extLst>
                <a:ext uri="{FF2B5EF4-FFF2-40B4-BE49-F238E27FC236}">
                  <a16:creationId xmlns:a16="http://schemas.microsoft.com/office/drawing/2014/main" id="{E7F203B3-1A98-4114-826A-405B863512E0}"/>
                </a:ext>
              </a:extLst>
            </p:cNvPr>
            <p:cNvSpPr/>
            <p:nvPr/>
          </p:nvSpPr>
          <p:spPr>
            <a:xfrm>
              <a:off x="5055916" y="3003925"/>
              <a:ext cx="6873855" cy="21265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D14A06A-1BDA-4332-8C0A-DCA68A907415}"/>
                </a:ext>
              </a:extLst>
            </p:cNvPr>
            <p:cNvSpPr txBox="1"/>
            <p:nvPr/>
          </p:nvSpPr>
          <p:spPr>
            <a:xfrm>
              <a:off x="5163949" y="3051254"/>
              <a:ext cx="6847475" cy="1972081"/>
            </a:xfrm>
            <a:prstGeom prst="rect">
              <a:avLst/>
            </a:prstGeom>
            <a:noFill/>
          </p:spPr>
          <p:txBody>
            <a:bodyPr wrap="square" rtlCol="0">
              <a:spAutoFit/>
            </a:bodyPr>
            <a:lstStyle/>
            <a:p>
              <a:pPr algn="ctr" rtl="0"/>
              <a:r>
                <a:rPr lang="en-US" sz="2000" b="1" dirty="0">
                  <a:latin typeface="Arial" panose="020B0604020202020204" pitchFamily="34" charset="0"/>
                  <a:cs typeface="Arial" panose="020B0604020202020204" pitchFamily="34" charset="0"/>
                </a:rPr>
                <a:t>Loan Amount | Annual Income</a:t>
              </a:r>
              <a:endParaRPr lang="en-US" sz="2000" b="1" dirty="0">
                <a:effectLst/>
                <a:latin typeface="Arial" panose="020B0604020202020204" pitchFamily="34" charset="0"/>
                <a:cs typeface="Arial" panose="020B0604020202020204" pitchFamily="34" charset="0"/>
              </a:endParaRPr>
            </a:p>
            <a:p>
              <a:pPr algn="l"/>
              <a:r>
                <a:rPr lang="en-US" sz="1600" b="1" i="0" u="none" strike="noStrike" baseline="0" dirty="0">
                  <a:latin typeface="Arial" panose="020B0604020202020204" pitchFamily="34" charset="0"/>
                  <a:cs typeface="Arial" panose="020B0604020202020204" pitchFamily="34" charset="0"/>
                </a:rPr>
                <a:t>For Income 0-50k</a:t>
              </a:r>
            </a:p>
            <a:p>
              <a:pPr lvl="1"/>
              <a:r>
                <a:rPr lang="en-US" sz="1600" b="0" i="0" u="none" strike="noStrike" baseline="0" dirty="0">
                  <a:latin typeface="Arial" panose="020B0604020202020204" pitchFamily="34" charset="0"/>
                  <a:cs typeface="Arial" panose="020B0604020202020204" pitchFamily="34" charset="0"/>
                </a:rPr>
                <a:t>● chances of default are minimum for loans ranging between 5k to 10k. (~13%)</a:t>
              </a:r>
            </a:p>
            <a:p>
              <a:pPr lvl="1"/>
              <a:r>
                <a:rPr lang="en-US" sz="1600" b="0" i="0" u="none" strike="noStrike" baseline="0" dirty="0">
                  <a:latin typeface="Arial" panose="020B0604020202020204" pitchFamily="34" charset="0"/>
                  <a:cs typeface="Arial" panose="020B0604020202020204" pitchFamily="34" charset="0"/>
                </a:rPr>
                <a:t>● chances of default are maximum for loans greater than 15k. (19%)</a:t>
              </a:r>
            </a:p>
            <a:p>
              <a:pPr algn="l"/>
              <a:r>
                <a:rPr lang="en-US" sz="1600" b="1" i="0" u="none" strike="noStrike" baseline="0" dirty="0">
                  <a:latin typeface="Arial" panose="020B0604020202020204" pitchFamily="34" charset="0"/>
                  <a:cs typeface="Arial" panose="020B0604020202020204" pitchFamily="34" charset="0"/>
                </a:rPr>
                <a:t>For Income 50k-75k</a:t>
              </a:r>
            </a:p>
            <a:p>
              <a:pPr lvl="1"/>
              <a:r>
                <a:rPr lang="en-US" sz="1600" b="0" i="0" u="none" strike="noStrike" baseline="0" dirty="0">
                  <a:latin typeface="Arial" panose="020B0604020202020204" pitchFamily="34" charset="0"/>
                  <a:cs typeface="Arial" panose="020B0604020202020204" pitchFamily="34" charset="0"/>
                </a:rPr>
                <a:t>● chances of default are minimum for loans ranging between 5k to 15k. (~11%)</a:t>
              </a:r>
            </a:p>
            <a:p>
              <a:pPr lvl="1"/>
              <a:r>
                <a:rPr lang="en-US" sz="1600" b="0" i="0" u="none" strike="noStrike" baseline="0" dirty="0">
                  <a:latin typeface="Arial" panose="020B0604020202020204" pitchFamily="34" charset="0"/>
                  <a:cs typeface="Arial" panose="020B0604020202020204" pitchFamily="34" charset="0"/>
                </a:rPr>
                <a:t>● chances of default are maximum for loans greater than 15k. (16%)</a:t>
              </a:r>
            </a:p>
            <a:p>
              <a:pPr algn="l"/>
              <a:r>
                <a:rPr lang="en-US" sz="1600" b="1" i="0" u="none" strike="noStrike" baseline="0" dirty="0">
                  <a:latin typeface="Arial" panose="020B0604020202020204" pitchFamily="34" charset="0"/>
                  <a:cs typeface="Arial" panose="020B0604020202020204" pitchFamily="34" charset="0"/>
                </a:rPr>
                <a:t>For Income 75k+</a:t>
              </a:r>
            </a:p>
            <a:p>
              <a:pPr lvl="1"/>
              <a:r>
                <a:rPr lang="en-US" sz="1600" b="0" i="0" u="none" strike="noStrike" baseline="0" dirty="0">
                  <a:latin typeface="Arial" panose="020B0604020202020204" pitchFamily="34" charset="0"/>
                  <a:cs typeface="Arial" panose="020B0604020202020204" pitchFamily="34" charset="0"/>
                </a:rPr>
                <a:t>● chances of default are minimum for loans ranging between 5k to 19k. (~9%)</a:t>
              </a:r>
            </a:p>
            <a:p>
              <a:pPr lvl="1"/>
              <a:r>
                <a:rPr lang="en-US" sz="1600" b="0" i="0" u="none" strike="noStrike" baseline="0" dirty="0">
                  <a:latin typeface="Arial" panose="020B0604020202020204" pitchFamily="34" charset="0"/>
                  <a:cs typeface="Arial" panose="020B0604020202020204" pitchFamily="34" charset="0"/>
                </a:rPr>
                <a:t>● chances of default are maximum for loans greater than 15k. (16%)</a:t>
              </a:r>
            </a:p>
            <a:p>
              <a:pPr algn="l"/>
              <a:r>
                <a:rPr lang="en-US" sz="1600" b="1" i="0" u="none" strike="noStrike" baseline="0" dirty="0">
                  <a:latin typeface="Arial" panose="020B0604020202020204" pitchFamily="34" charset="0"/>
                  <a:cs typeface="Arial" panose="020B0604020202020204" pitchFamily="34" charset="0"/>
                </a:rPr>
                <a:t>Lowest Risk </a:t>
              </a:r>
              <a:r>
                <a:rPr lang="en-US" sz="1600" b="1" i="0" u="none" strike="noStrike" baseline="0" dirty="0">
                  <a:latin typeface="Arial" panose="020B0604020202020204" pitchFamily="34" charset="0"/>
                  <a:cs typeface="Arial" panose="020B0604020202020204" pitchFamily="34" charset="0"/>
                  <a:sym typeface="Wingdings" panose="05000000000000000000" pitchFamily="2" charset="2"/>
                </a:rPr>
                <a:t> </a:t>
              </a:r>
              <a:r>
                <a:rPr lang="en-US" sz="1600" b="0" i="0" u="none" strike="noStrike" baseline="0" dirty="0">
                  <a:latin typeface="Arial" panose="020B0604020202020204" pitchFamily="34" charset="0"/>
                  <a:cs typeface="Arial" panose="020B0604020202020204" pitchFamily="34" charset="0"/>
                </a:rPr>
                <a:t>chances of default are minimum for loans ranging between 5k to 10k granted to customer</a:t>
              </a:r>
              <a:r>
                <a:rPr lang="en-US" sz="1600" dirty="0">
                  <a:latin typeface="Arial" panose="020B0604020202020204" pitchFamily="34" charset="0"/>
                  <a:cs typeface="Arial" panose="020B0604020202020204" pitchFamily="34" charset="0"/>
                </a:rPr>
                <a:t> </a:t>
              </a:r>
              <a:r>
                <a:rPr lang="en-US" sz="1600" b="0" i="0" u="none" strike="noStrike" baseline="0" dirty="0">
                  <a:latin typeface="Arial" panose="020B0604020202020204" pitchFamily="34" charset="0"/>
                  <a:cs typeface="Arial" panose="020B0604020202020204" pitchFamily="34" charset="0"/>
                </a:rPr>
                <a:t>with income of greater than 75k (~9%)</a:t>
              </a:r>
            </a:p>
            <a:p>
              <a:pPr algn="l"/>
              <a:r>
                <a:rPr lang="en-US" sz="1600" b="1" i="0" u="none" strike="noStrike" baseline="0" dirty="0">
                  <a:latin typeface="Arial" panose="020B0604020202020204" pitchFamily="34" charset="0"/>
                  <a:cs typeface="Arial" panose="020B0604020202020204" pitchFamily="34" charset="0"/>
                </a:rPr>
                <a:t>Highest Risk </a:t>
              </a:r>
              <a:r>
                <a:rPr lang="en-US" sz="1600" b="1" i="0" u="none" strike="noStrike" baseline="0" dirty="0">
                  <a:latin typeface="Arial" panose="020B0604020202020204" pitchFamily="34" charset="0"/>
                  <a:cs typeface="Arial" panose="020B0604020202020204" pitchFamily="34" charset="0"/>
                  <a:sym typeface="Wingdings" panose="05000000000000000000" pitchFamily="2" charset="2"/>
                </a:rPr>
                <a:t> </a:t>
              </a:r>
              <a:r>
                <a:rPr lang="en-US" sz="1600" b="0" i="0" u="none" strike="noStrike" baseline="0" dirty="0">
                  <a:latin typeface="Arial" panose="020B0604020202020204" pitchFamily="34" charset="0"/>
                  <a:cs typeface="Arial" panose="020B0604020202020204" pitchFamily="34" charset="0"/>
                </a:rPr>
                <a:t>chances of default are maximum for loans greater than 15k granted to customer with income in the range of 0 to 50k (19%)</a:t>
              </a:r>
              <a:endParaRPr lang="en-US" sz="1600" dirty="0">
                <a:effectLst/>
                <a:latin typeface="Arial" panose="020B0604020202020204" pitchFamily="34" charset="0"/>
                <a:cs typeface="Arial" panose="020B0604020202020204" pitchFamily="34" charset="0"/>
              </a:endParaRPr>
            </a:p>
          </p:txBody>
        </p:sp>
      </p:grpSp>
      <p:pic>
        <p:nvPicPr>
          <p:cNvPr id="4" name="Picture 3" descr="Chart, bar chart&#10;&#10;Description automatically generated">
            <a:extLst>
              <a:ext uri="{FF2B5EF4-FFF2-40B4-BE49-F238E27FC236}">
                <a16:creationId xmlns:a16="http://schemas.microsoft.com/office/drawing/2014/main" id="{E77905D1-8341-4DCB-90B2-98CD22CA0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9930"/>
            <a:ext cx="4740812" cy="4833795"/>
          </a:xfrm>
          <a:prstGeom prst="rect">
            <a:avLst/>
          </a:prstGeom>
        </p:spPr>
      </p:pic>
    </p:spTree>
    <p:extLst>
      <p:ext uri="{BB962C8B-B14F-4D97-AF65-F5344CB8AC3E}">
        <p14:creationId xmlns:p14="http://schemas.microsoft.com/office/powerpoint/2010/main" val="1897639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25E3-F0AC-4AEF-A7D4-ED4AFAA4C653}"/>
              </a:ext>
            </a:extLst>
          </p:cNvPr>
          <p:cNvSpPr>
            <a:spLocks noGrp="1"/>
          </p:cNvSpPr>
          <p:nvPr>
            <p:ph type="title"/>
          </p:nvPr>
        </p:nvSpPr>
        <p:spPr>
          <a:xfrm>
            <a:off x="838200" y="351873"/>
            <a:ext cx="10515600" cy="1325563"/>
          </a:xfrm>
        </p:spPr>
        <p:txBody>
          <a:bodyPr/>
          <a:lstStyle/>
          <a:p>
            <a:r>
              <a:rPr lang="en-US" dirty="0"/>
              <a:t>RECOMMENDATION</a:t>
            </a:r>
          </a:p>
        </p:txBody>
      </p:sp>
      <p:pic>
        <p:nvPicPr>
          <p:cNvPr id="3" name="Picture 2">
            <a:extLst>
              <a:ext uri="{FF2B5EF4-FFF2-40B4-BE49-F238E27FC236}">
                <a16:creationId xmlns:a16="http://schemas.microsoft.com/office/drawing/2014/main" id="{D994AF13-A55E-4D13-A261-494CFC74DA97}"/>
              </a:ext>
            </a:extLst>
          </p:cNvPr>
          <p:cNvPicPr>
            <a:picLocks noChangeAspect="1"/>
          </p:cNvPicPr>
          <p:nvPr/>
        </p:nvPicPr>
        <p:blipFill>
          <a:blip r:embed="rId2"/>
          <a:stretch>
            <a:fillRect/>
          </a:stretch>
        </p:blipFill>
        <p:spPr>
          <a:xfrm>
            <a:off x="466888" y="2081688"/>
            <a:ext cx="5629112" cy="4622202"/>
          </a:xfrm>
          <a:prstGeom prst="rect">
            <a:avLst/>
          </a:prstGeom>
        </p:spPr>
      </p:pic>
      <p:pic>
        <p:nvPicPr>
          <p:cNvPr id="4" name="Picture 3">
            <a:extLst>
              <a:ext uri="{FF2B5EF4-FFF2-40B4-BE49-F238E27FC236}">
                <a16:creationId xmlns:a16="http://schemas.microsoft.com/office/drawing/2014/main" id="{4237F3CC-86F2-4AF9-80B6-C413FA9C58B3}"/>
              </a:ext>
            </a:extLst>
          </p:cNvPr>
          <p:cNvPicPr>
            <a:picLocks noChangeAspect="1"/>
          </p:cNvPicPr>
          <p:nvPr/>
        </p:nvPicPr>
        <p:blipFill>
          <a:blip r:embed="rId3"/>
          <a:stretch>
            <a:fillRect/>
          </a:stretch>
        </p:blipFill>
        <p:spPr>
          <a:xfrm>
            <a:off x="6601378" y="2081689"/>
            <a:ext cx="5271754" cy="4622202"/>
          </a:xfrm>
          <a:prstGeom prst="rect">
            <a:avLst/>
          </a:prstGeom>
        </p:spPr>
      </p:pic>
      <p:sp>
        <p:nvSpPr>
          <p:cNvPr id="5" name="TextBox 4">
            <a:extLst>
              <a:ext uri="{FF2B5EF4-FFF2-40B4-BE49-F238E27FC236}">
                <a16:creationId xmlns:a16="http://schemas.microsoft.com/office/drawing/2014/main" id="{62874541-5B9D-4985-B795-389ECD70DF03}"/>
              </a:ext>
            </a:extLst>
          </p:cNvPr>
          <p:cNvSpPr txBox="1"/>
          <p:nvPr/>
        </p:nvSpPr>
        <p:spPr>
          <a:xfrm>
            <a:off x="2467148" y="1506022"/>
            <a:ext cx="1628591" cy="369332"/>
          </a:xfrm>
          <a:prstGeom prst="rect">
            <a:avLst/>
          </a:prstGeom>
          <a:noFill/>
        </p:spPr>
        <p:txBody>
          <a:bodyPr wrap="square" rtlCol="0">
            <a:spAutoFit/>
          </a:bodyPr>
          <a:lstStyle/>
          <a:p>
            <a:pPr algn="ctr"/>
            <a:r>
              <a:rPr lang="en-US" b="1" dirty="0"/>
              <a:t>GOOD LOAN</a:t>
            </a:r>
          </a:p>
        </p:txBody>
      </p:sp>
      <p:sp>
        <p:nvSpPr>
          <p:cNvPr id="6" name="Title 1">
            <a:extLst>
              <a:ext uri="{FF2B5EF4-FFF2-40B4-BE49-F238E27FC236}">
                <a16:creationId xmlns:a16="http://schemas.microsoft.com/office/drawing/2014/main" id="{CA556BE9-7BE0-49D7-8A93-7B6F590870B5}"/>
              </a:ext>
            </a:extLst>
          </p:cNvPr>
          <p:cNvSpPr txBox="1">
            <a:spLocks/>
          </p:cNvSpPr>
          <p:nvPr/>
        </p:nvSpPr>
        <p:spPr>
          <a:xfrm>
            <a:off x="838200" y="33862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RECOMMENDATION</a:t>
            </a:r>
            <a:endParaRPr lang="en-US" dirty="0"/>
          </a:p>
        </p:txBody>
      </p:sp>
      <p:sp>
        <p:nvSpPr>
          <p:cNvPr id="7" name="TextBox 6">
            <a:extLst>
              <a:ext uri="{FF2B5EF4-FFF2-40B4-BE49-F238E27FC236}">
                <a16:creationId xmlns:a16="http://schemas.microsoft.com/office/drawing/2014/main" id="{2AD66ED2-CA00-4FB6-A272-61FDDCB632CF}"/>
              </a:ext>
            </a:extLst>
          </p:cNvPr>
          <p:cNvSpPr txBox="1"/>
          <p:nvPr/>
        </p:nvSpPr>
        <p:spPr>
          <a:xfrm>
            <a:off x="8422959" y="1510230"/>
            <a:ext cx="1628591" cy="369332"/>
          </a:xfrm>
          <a:prstGeom prst="rect">
            <a:avLst/>
          </a:prstGeom>
          <a:noFill/>
        </p:spPr>
        <p:txBody>
          <a:bodyPr wrap="square" rtlCol="0">
            <a:spAutoFit/>
          </a:bodyPr>
          <a:lstStyle/>
          <a:p>
            <a:pPr algn="ctr"/>
            <a:r>
              <a:rPr lang="en-US" b="1" dirty="0"/>
              <a:t>BAD LOAN</a:t>
            </a:r>
          </a:p>
        </p:txBody>
      </p:sp>
    </p:spTree>
    <p:extLst>
      <p:ext uri="{BB962C8B-B14F-4D97-AF65-F5344CB8AC3E}">
        <p14:creationId xmlns:p14="http://schemas.microsoft.com/office/powerpoint/2010/main" val="780251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75AC6-21BC-4605-B4B5-8DE4EF05E500}"/>
              </a:ext>
            </a:extLst>
          </p:cNvPr>
          <p:cNvSpPr>
            <a:spLocks noGrp="1"/>
          </p:cNvSpPr>
          <p:nvPr>
            <p:ph type="title"/>
          </p:nvPr>
        </p:nvSpPr>
        <p:spPr/>
        <p:txBody>
          <a:bodyPr/>
          <a:lstStyle/>
          <a:p>
            <a:r>
              <a:rPr lang="en-US"/>
              <a:t>RECOMMENDATION</a:t>
            </a:r>
            <a:endParaRPr lang="en-US" dirty="0"/>
          </a:p>
        </p:txBody>
      </p:sp>
      <p:graphicFrame>
        <p:nvGraphicFramePr>
          <p:cNvPr id="7" name="Table 6">
            <a:extLst>
              <a:ext uri="{FF2B5EF4-FFF2-40B4-BE49-F238E27FC236}">
                <a16:creationId xmlns:a16="http://schemas.microsoft.com/office/drawing/2014/main" id="{F2675024-3CFB-4B2B-940A-B63774B73794}"/>
              </a:ext>
            </a:extLst>
          </p:cNvPr>
          <p:cNvGraphicFramePr>
            <a:graphicFrameLocks noGrp="1"/>
          </p:cNvGraphicFramePr>
          <p:nvPr>
            <p:extLst>
              <p:ext uri="{D42A27DB-BD31-4B8C-83A1-F6EECF244321}">
                <p14:modId xmlns:p14="http://schemas.microsoft.com/office/powerpoint/2010/main" val="3591656709"/>
              </p:ext>
            </p:extLst>
          </p:nvPr>
        </p:nvGraphicFramePr>
        <p:xfrm>
          <a:off x="1390357" y="3059399"/>
          <a:ext cx="9411285" cy="2076450"/>
        </p:xfrm>
        <a:graphic>
          <a:graphicData uri="http://schemas.openxmlformats.org/drawingml/2006/table">
            <a:tbl>
              <a:tblPr/>
              <a:tblGrid>
                <a:gridCol w="1380064">
                  <a:extLst>
                    <a:ext uri="{9D8B030D-6E8A-4147-A177-3AD203B41FA5}">
                      <a16:colId xmlns:a16="http://schemas.microsoft.com/office/drawing/2014/main" val="1746664796"/>
                    </a:ext>
                  </a:extLst>
                </a:gridCol>
                <a:gridCol w="1226725">
                  <a:extLst>
                    <a:ext uri="{9D8B030D-6E8A-4147-A177-3AD203B41FA5}">
                      <a16:colId xmlns:a16="http://schemas.microsoft.com/office/drawing/2014/main" val="4022930933"/>
                    </a:ext>
                  </a:extLst>
                </a:gridCol>
                <a:gridCol w="792262">
                  <a:extLst>
                    <a:ext uri="{9D8B030D-6E8A-4147-A177-3AD203B41FA5}">
                      <a16:colId xmlns:a16="http://schemas.microsoft.com/office/drawing/2014/main" val="3981756255"/>
                    </a:ext>
                  </a:extLst>
                </a:gridCol>
                <a:gridCol w="1897592">
                  <a:extLst>
                    <a:ext uri="{9D8B030D-6E8A-4147-A177-3AD203B41FA5}">
                      <a16:colId xmlns:a16="http://schemas.microsoft.com/office/drawing/2014/main" val="985603484"/>
                    </a:ext>
                  </a:extLst>
                </a:gridCol>
                <a:gridCol w="1891201">
                  <a:extLst>
                    <a:ext uri="{9D8B030D-6E8A-4147-A177-3AD203B41FA5}">
                      <a16:colId xmlns:a16="http://schemas.microsoft.com/office/drawing/2014/main" val="658420006"/>
                    </a:ext>
                  </a:extLst>
                </a:gridCol>
                <a:gridCol w="2223441">
                  <a:extLst>
                    <a:ext uri="{9D8B030D-6E8A-4147-A177-3AD203B41FA5}">
                      <a16:colId xmlns:a16="http://schemas.microsoft.com/office/drawing/2014/main" val="1449628187"/>
                    </a:ext>
                  </a:extLst>
                </a:gridCol>
              </a:tblGrid>
              <a:tr h="295275">
                <a:tc>
                  <a:txBody>
                    <a:bodyPr/>
                    <a:lstStyle/>
                    <a:p>
                      <a:pPr algn="ctr" fontAlgn="ctr"/>
                      <a:r>
                        <a:rPr lang="en-US" sz="1800" b="0" i="0" u="none" strike="noStrike">
                          <a:solidFill>
                            <a:srgbClr val="000000"/>
                          </a:solidFill>
                          <a:effectLst/>
                          <a:latin typeface="Arial" panose="020B0604020202020204" pitchFamily="34" charset="0"/>
                        </a:rPr>
                        <a:t>Good/Bad</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1800" b="0" i="0" u="none" strike="noStrike">
                          <a:solidFill>
                            <a:srgbClr val="000000"/>
                          </a:solidFill>
                          <a:effectLst/>
                          <a:latin typeface="Arial" panose="020B0604020202020204" pitchFamily="34" charset="0"/>
                        </a:rPr>
                        <a:t>GRADE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1800" b="0" i="0" u="none" strike="noStrike">
                          <a:solidFill>
                            <a:srgbClr val="000000"/>
                          </a:solidFill>
                          <a:effectLst/>
                          <a:latin typeface="Arial" panose="020B0604020202020204" pitchFamily="34" charset="0"/>
                        </a:rPr>
                        <a:t>TERM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1800" b="0" i="0" u="none" strike="noStrike">
                          <a:solidFill>
                            <a:srgbClr val="000000"/>
                          </a:solidFill>
                          <a:effectLst/>
                          <a:latin typeface="Arial" panose="020B0604020202020204" pitchFamily="34" charset="0"/>
                        </a:rPr>
                        <a:t>INTEREST RATE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1800" b="0" i="0" u="none" strike="noStrike">
                          <a:solidFill>
                            <a:srgbClr val="000000"/>
                          </a:solidFill>
                          <a:effectLst/>
                          <a:latin typeface="Arial" panose="020B0604020202020204" pitchFamily="34" charset="0"/>
                        </a:rPr>
                        <a:t>LOAN AMOUNT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1800" b="0" i="0" u="none" strike="noStrike">
                          <a:solidFill>
                            <a:srgbClr val="000000"/>
                          </a:solidFill>
                          <a:effectLst/>
                          <a:latin typeface="Arial" panose="020B0604020202020204" pitchFamily="34" charset="0"/>
                        </a:rPr>
                        <a:t>ANNUAL INCOME</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314281180"/>
                  </a:ext>
                </a:extLst>
              </a:tr>
              <a:tr h="295275">
                <a:tc rowSpan="4">
                  <a:txBody>
                    <a:bodyPr/>
                    <a:lstStyle/>
                    <a:p>
                      <a:pPr algn="ctr" fontAlgn="ctr"/>
                      <a:r>
                        <a:rPr lang="en-US" sz="1800" b="0" i="0" u="none" strike="noStrike">
                          <a:solidFill>
                            <a:srgbClr val="000000"/>
                          </a:solidFill>
                          <a:effectLst/>
                          <a:latin typeface="Arial" panose="020B0604020202020204" pitchFamily="34" charset="0"/>
                        </a:rPr>
                        <a:t>Good Loan</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800" b="0" i="0" u="none" strike="noStrike">
                          <a:solidFill>
                            <a:srgbClr val="000000"/>
                          </a:solidFill>
                          <a:effectLst/>
                          <a:latin typeface="Arial"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800" b="0" i="0" u="none" strike="noStrike">
                          <a:solidFill>
                            <a:srgbClr val="000000"/>
                          </a:solidFill>
                          <a:effectLst/>
                          <a:latin typeface="Arial" panose="020B0604020202020204" pitchFamily="34" charset="0"/>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800" b="0" i="0" u="none" strike="noStrike">
                          <a:solidFill>
                            <a:srgbClr val="000000"/>
                          </a:solidFill>
                          <a:effectLst/>
                          <a:latin typeface="Arial" panose="020B0604020202020204" pitchFamily="34" charset="0"/>
                        </a:rPr>
                        <a:t>less than 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800" b="0"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800" b="0"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2388625809"/>
                  </a:ext>
                </a:extLst>
              </a:tr>
              <a:tr h="295275">
                <a:tc vMerge="1">
                  <a:txBody>
                    <a:bodyPr/>
                    <a:lstStyle/>
                    <a:p>
                      <a:endParaRPr lang="en-US"/>
                    </a:p>
                  </a:txBody>
                  <a:tcPr/>
                </a:tc>
                <a:tc>
                  <a:txBody>
                    <a:bodyPr/>
                    <a:lstStyle/>
                    <a:p>
                      <a:pPr algn="ctr" fontAlgn="ctr"/>
                      <a:r>
                        <a:rPr lang="en-US" sz="1800" b="0" i="0" u="none" strike="noStrike">
                          <a:solidFill>
                            <a:srgbClr val="000000"/>
                          </a:solidFill>
                          <a:effectLst/>
                          <a:latin typeface="Arial" panose="020B0604020202020204" pitchFamily="34" charset="0"/>
                        </a:rPr>
                        <a: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800" b="0"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800" b="0" i="0" u="none" strike="noStrike">
                          <a:solidFill>
                            <a:srgbClr val="000000"/>
                          </a:solidFill>
                          <a:effectLst/>
                          <a:latin typeface="Arial" panose="020B0604020202020204" pitchFamily="34" charset="0"/>
                        </a:rPr>
                        <a:t>less than 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800" b="0" i="0" u="none" strike="noStrike">
                          <a:solidFill>
                            <a:srgbClr val="000000"/>
                          </a:solidFill>
                          <a:effectLst/>
                          <a:latin typeface="Arial" panose="020B0604020202020204" pitchFamily="34" charset="0"/>
                        </a:rPr>
                        <a:t>5k -15k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800" b="0" i="0" u="none" strike="noStrike" dirty="0">
                          <a:solidFill>
                            <a:srgbClr val="000000"/>
                          </a:solidFill>
                          <a:effectLst/>
                          <a:latin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4091903279"/>
                  </a:ext>
                </a:extLst>
              </a:tr>
              <a:tr h="295275">
                <a:tc vMerge="1">
                  <a:txBody>
                    <a:bodyPr/>
                    <a:lstStyle/>
                    <a:p>
                      <a:endParaRPr lang="en-US"/>
                    </a:p>
                  </a:txBody>
                  <a:tcPr/>
                </a:tc>
                <a:tc>
                  <a:txBody>
                    <a:bodyPr/>
                    <a:lstStyle/>
                    <a:p>
                      <a:pPr algn="ctr" fontAlgn="ctr"/>
                      <a:r>
                        <a:rPr lang="en-US" sz="1800" b="0" i="0" u="none" strike="noStrike">
                          <a:solidFill>
                            <a:srgbClr val="000000"/>
                          </a:solidFill>
                          <a:effectLst/>
                          <a:latin typeface="Arial" panose="020B0604020202020204" pitchFamily="34" charset="0"/>
                        </a:rPr>
                        <a:t>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800" b="0"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800" b="0" i="0" u="none" strike="noStrike">
                          <a:solidFill>
                            <a:srgbClr val="000000"/>
                          </a:solidFill>
                          <a:effectLst/>
                          <a:latin typeface="Arial" panose="020B0604020202020204" pitchFamily="34" charset="0"/>
                        </a:rPr>
                        <a:t>10% - 15%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800" b="0" i="0" u="none" strike="noStrike">
                          <a:solidFill>
                            <a:srgbClr val="000000"/>
                          </a:solidFill>
                          <a:effectLst/>
                          <a:latin typeface="Arial" panose="020B0604020202020204" pitchFamily="34" charset="0"/>
                        </a:rPr>
                        <a:t>less than 5k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800" b="0" i="0" u="none" strike="noStrike">
                          <a:solidFill>
                            <a:srgbClr val="000000"/>
                          </a:solidFill>
                          <a:effectLst/>
                          <a:latin typeface="Arial" panose="020B0604020202020204" pitchFamily="34" charset="0"/>
                        </a:rPr>
                        <a:t>above 75k</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4228554601"/>
                  </a:ext>
                </a:extLst>
              </a:tr>
              <a:tr h="295275">
                <a:tc vMerge="1">
                  <a:txBody>
                    <a:bodyPr/>
                    <a:lstStyle/>
                    <a:p>
                      <a:endParaRPr lang="en-US"/>
                    </a:p>
                  </a:txBody>
                  <a:tcPr/>
                </a:tc>
                <a:tc>
                  <a:txBody>
                    <a:bodyPr/>
                    <a:lstStyle/>
                    <a:p>
                      <a:pPr algn="ctr" fontAlgn="ctr"/>
                      <a:r>
                        <a:rPr lang="en-US" sz="1800" b="0" i="0" u="none" strike="noStrike">
                          <a:solidFill>
                            <a:srgbClr val="000000"/>
                          </a:solidFill>
                          <a:effectLst/>
                          <a:latin typeface="Arial" panose="020B0604020202020204" pitchFamily="34" charset="0"/>
                        </a:rPr>
                        <a:t>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800" b="0"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800" b="0" i="0" u="none" strike="noStrike">
                          <a:solidFill>
                            <a:srgbClr val="000000"/>
                          </a:solidFill>
                          <a:effectLst/>
                          <a:latin typeface="Arial" panose="020B0604020202020204" pitchFamily="34" charset="0"/>
                        </a:rPr>
                        <a:t>above 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800" b="0" i="0" u="none" strike="noStrike">
                          <a:solidFill>
                            <a:srgbClr val="000000"/>
                          </a:solidFill>
                          <a:effectLst/>
                          <a:latin typeface="Arial" panose="020B0604020202020204" pitchFamily="34" charset="0"/>
                        </a:rPr>
                        <a:t>5k -15k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sz="1800" b="0" i="0" u="none" strike="noStrike">
                          <a:solidFill>
                            <a:srgbClr val="000000"/>
                          </a:solidFill>
                          <a:effectLst/>
                          <a:latin typeface="Arial" panose="020B0604020202020204" pitchFamily="34" charset="0"/>
                        </a:rPr>
                        <a:t>above 75k</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2784313438"/>
                  </a:ext>
                </a:extLst>
              </a:tr>
              <a:tr h="295275">
                <a:tc rowSpan="2">
                  <a:txBody>
                    <a:bodyPr/>
                    <a:lstStyle/>
                    <a:p>
                      <a:pPr algn="ctr" fontAlgn="ctr"/>
                      <a:r>
                        <a:rPr lang="en-US" sz="1800" b="0" i="0" u="none" strike="noStrike" dirty="0">
                          <a:solidFill>
                            <a:srgbClr val="000000"/>
                          </a:solidFill>
                          <a:effectLst/>
                          <a:latin typeface="Arial" panose="020B0604020202020204" pitchFamily="34" charset="0"/>
                        </a:rPr>
                        <a:t>Bad Loan</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800" b="0" i="0" u="none" strike="noStrike">
                          <a:solidFill>
                            <a:srgbClr val="000000"/>
                          </a:solidFill>
                          <a:effectLst/>
                          <a:latin typeface="Arial" panose="020B0604020202020204" pitchFamily="34" charset="0"/>
                        </a:rPr>
                        <a:t>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800" b="0" i="0" u="none" strike="noStrike">
                          <a:solidFill>
                            <a:srgbClr val="000000"/>
                          </a:solidFill>
                          <a:effectLst/>
                          <a:latin typeface="Arial" panose="020B0604020202020204" pitchFamily="34" charset="0"/>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800" b="0" i="0" u="none" strike="noStrike">
                          <a:solidFill>
                            <a:srgbClr val="000000"/>
                          </a:solidFill>
                          <a:effectLst/>
                          <a:latin typeface="Arial" panose="020B0604020202020204" pitchFamily="34" charset="0"/>
                        </a:rPr>
                        <a:t>10% - 15%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800" b="0" i="0" u="none" strike="noStrike">
                          <a:solidFill>
                            <a:srgbClr val="000000"/>
                          </a:solidFill>
                          <a:effectLst/>
                          <a:latin typeface="Arial" panose="020B0604020202020204" pitchFamily="34" charset="0"/>
                        </a:rPr>
                        <a:t>above 10k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800" b="0" i="0" u="none" strike="noStrike">
                          <a:solidFill>
                            <a:srgbClr val="000000"/>
                          </a:solidFill>
                          <a:effectLst/>
                          <a:latin typeface="Arial" panose="020B0604020202020204" pitchFamily="34" charset="0"/>
                        </a:rPr>
                        <a:t>below 50k</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833655464"/>
                  </a:ext>
                </a:extLst>
              </a:tr>
              <a:tr h="304800">
                <a:tc vMerge="1">
                  <a:txBody>
                    <a:bodyPr/>
                    <a:lstStyle/>
                    <a:p>
                      <a:endParaRPr lang="en-US"/>
                    </a:p>
                  </a:txBody>
                  <a:tcPr/>
                </a:tc>
                <a:tc>
                  <a:txBody>
                    <a:bodyPr/>
                    <a:lstStyle/>
                    <a:p>
                      <a:pPr algn="ctr" fontAlgn="ctr"/>
                      <a:r>
                        <a:rPr lang="en-US" sz="1800" b="0" i="0" u="none" strike="noStrike">
                          <a:solidFill>
                            <a:srgbClr val="000000"/>
                          </a:solidFill>
                          <a:effectLst/>
                          <a:latin typeface="Arial" panose="020B0604020202020204" pitchFamily="34" charset="0"/>
                        </a:rPr>
                        <a:t>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800" b="0" i="0" u="none" strike="noStrike">
                          <a:solidFill>
                            <a:srgbClr val="000000"/>
                          </a:solidFill>
                          <a:effectLst/>
                          <a:latin typeface="Arial" panose="020B0604020202020204" pitchFamily="34" charset="0"/>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800" b="0" i="0" u="none" strike="noStrike" dirty="0">
                          <a:solidFill>
                            <a:srgbClr val="000000"/>
                          </a:solidFill>
                          <a:effectLst/>
                          <a:latin typeface="Arial" panose="020B0604020202020204" pitchFamily="34" charset="0"/>
                        </a:rPr>
                        <a:t>above 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800" b="0" i="0" u="none" strike="noStrike">
                          <a:solidFill>
                            <a:srgbClr val="000000"/>
                          </a:solidFill>
                          <a:effectLst/>
                          <a:latin typeface="Arial" panose="020B0604020202020204" pitchFamily="34" charset="0"/>
                        </a:rPr>
                        <a:t>5k -10k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800" b="0" i="0" u="none" strike="noStrike" dirty="0">
                          <a:solidFill>
                            <a:srgbClr val="000000"/>
                          </a:solidFill>
                          <a:effectLst/>
                          <a:latin typeface="Arial" panose="020B0604020202020204" pitchFamily="34" charset="0"/>
                        </a:rPr>
                        <a:t>below 50k</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964918316"/>
                  </a:ext>
                </a:extLst>
              </a:tr>
            </a:tbl>
          </a:graphicData>
        </a:graphic>
      </p:graphicFrame>
      <p:sp>
        <p:nvSpPr>
          <p:cNvPr id="10" name="TextBox 9">
            <a:extLst>
              <a:ext uri="{FF2B5EF4-FFF2-40B4-BE49-F238E27FC236}">
                <a16:creationId xmlns:a16="http://schemas.microsoft.com/office/drawing/2014/main" id="{EE097A08-A801-434A-995A-7562251F80C8}"/>
              </a:ext>
            </a:extLst>
          </p:cNvPr>
          <p:cNvSpPr txBox="1"/>
          <p:nvPr/>
        </p:nvSpPr>
        <p:spPr>
          <a:xfrm>
            <a:off x="967153" y="1560048"/>
            <a:ext cx="9597684" cy="1200329"/>
          </a:xfrm>
          <a:prstGeom prst="rect">
            <a:avLst/>
          </a:prstGeom>
          <a:noFill/>
        </p:spPr>
        <p:txBody>
          <a:bodyPr wrap="square">
            <a:spAutoFit/>
          </a:bodyPr>
          <a:lstStyle/>
          <a:p>
            <a:r>
              <a:rPr lang="en-US" sz="1800" b="0" i="0" u="none" strike="noStrike" baseline="0" dirty="0">
                <a:latin typeface="ArialMT"/>
              </a:rPr>
              <a:t>From the tables formulated in the last slide</a:t>
            </a:r>
          </a:p>
          <a:p>
            <a:endParaRPr lang="en-US" dirty="0">
              <a:latin typeface="ArialMT"/>
            </a:endParaRPr>
          </a:p>
          <a:p>
            <a:r>
              <a:rPr lang="en-US" sz="1800" b="0" i="0" u="none" strike="noStrike" baseline="0" dirty="0">
                <a:latin typeface="ArialMT"/>
              </a:rPr>
              <a:t>GOOD LOAN - Loan which has a default rate of less than 8%</a:t>
            </a:r>
          </a:p>
          <a:p>
            <a:r>
              <a:rPr lang="en-US" dirty="0">
                <a:latin typeface="ArialMT"/>
              </a:rPr>
              <a:t>BAD LOAN - Loan which has a default rate of more than 30%</a:t>
            </a:r>
            <a:endParaRPr lang="en-US" dirty="0"/>
          </a:p>
        </p:txBody>
      </p:sp>
      <p:sp>
        <p:nvSpPr>
          <p:cNvPr id="11" name="TextBox 10">
            <a:extLst>
              <a:ext uri="{FF2B5EF4-FFF2-40B4-BE49-F238E27FC236}">
                <a16:creationId xmlns:a16="http://schemas.microsoft.com/office/drawing/2014/main" id="{F665311A-4281-4F6E-A2B8-A5A7FE26551F}"/>
              </a:ext>
            </a:extLst>
          </p:cNvPr>
          <p:cNvSpPr txBox="1"/>
          <p:nvPr/>
        </p:nvSpPr>
        <p:spPr>
          <a:xfrm>
            <a:off x="967153" y="5297952"/>
            <a:ext cx="10515600" cy="923330"/>
          </a:xfrm>
          <a:prstGeom prst="rect">
            <a:avLst/>
          </a:prstGeom>
          <a:noFill/>
        </p:spPr>
        <p:txBody>
          <a:bodyPr wrap="square" rtlCol="0">
            <a:spAutoFit/>
          </a:bodyPr>
          <a:lstStyle/>
          <a:p>
            <a:r>
              <a:rPr lang="en-US" dirty="0"/>
              <a:t>We strongly recommend the club avoid giving loans to the people with combination in the Bad Loan category.</a:t>
            </a:r>
          </a:p>
          <a:p>
            <a:endParaRPr lang="en-US" dirty="0"/>
          </a:p>
          <a:p>
            <a:r>
              <a:rPr lang="en-US" dirty="0"/>
              <a:t>Also we found that there is high chance of not default for people who come under Good Loan category</a:t>
            </a:r>
          </a:p>
        </p:txBody>
      </p:sp>
    </p:spTree>
    <p:extLst>
      <p:ext uri="{BB962C8B-B14F-4D97-AF65-F5344CB8AC3E}">
        <p14:creationId xmlns:p14="http://schemas.microsoft.com/office/powerpoint/2010/main" val="3098487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25E3-F0AC-4AEF-A7D4-ED4AFAA4C653}"/>
              </a:ext>
            </a:extLst>
          </p:cNvPr>
          <p:cNvSpPr>
            <a:spLocks noGrp="1"/>
          </p:cNvSpPr>
          <p:nvPr>
            <p:ph type="title"/>
          </p:nvPr>
        </p:nvSpPr>
        <p:spPr>
          <a:xfrm>
            <a:off x="838200" y="365125"/>
            <a:ext cx="10515600" cy="1325563"/>
          </a:xfrm>
        </p:spPr>
        <p:txBody>
          <a:bodyPr/>
          <a:lstStyle/>
          <a:p>
            <a:r>
              <a:rPr lang="en-US" dirty="0"/>
              <a:t>Interesting Fact</a:t>
            </a:r>
          </a:p>
        </p:txBody>
      </p:sp>
      <p:sp>
        <p:nvSpPr>
          <p:cNvPr id="5" name="Arrow: Striped Right 4">
            <a:extLst>
              <a:ext uri="{FF2B5EF4-FFF2-40B4-BE49-F238E27FC236}">
                <a16:creationId xmlns:a16="http://schemas.microsoft.com/office/drawing/2014/main" id="{B2DB5DCA-3FFE-41CB-9766-5E9FE959EB17}"/>
              </a:ext>
            </a:extLst>
          </p:cNvPr>
          <p:cNvSpPr/>
          <p:nvPr/>
        </p:nvSpPr>
        <p:spPr>
          <a:xfrm>
            <a:off x="5378338" y="3944902"/>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7F203B3-1A98-4114-826A-405B863512E0}"/>
              </a:ext>
            </a:extLst>
          </p:cNvPr>
          <p:cNvSpPr/>
          <p:nvPr/>
        </p:nvSpPr>
        <p:spPr>
          <a:xfrm>
            <a:off x="6337332" y="2402581"/>
            <a:ext cx="5273477" cy="40902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D14A06A-1BDA-4332-8C0A-DCA68A907415}"/>
              </a:ext>
            </a:extLst>
          </p:cNvPr>
          <p:cNvSpPr txBox="1"/>
          <p:nvPr/>
        </p:nvSpPr>
        <p:spPr>
          <a:xfrm>
            <a:off x="6716060" y="2402581"/>
            <a:ext cx="4894749" cy="4093428"/>
          </a:xfrm>
          <a:prstGeom prst="rect">
            <a:avLst/>
          </a:prstGeom>
          <a:noFill/>
        </p:spPr>
        <p:txBody>
          <a:bodyPr wrap="square" rtlCol="0">
            <a:spAutoFit/>
          </a:bodyPr>
          <a:lstStyle/>
          <a:p>
            <a:pPr rtl="0"/>
            <a:r>
              <a:rPr lang="en-US" sz="2000" dirty="0">
                <a:effectLst/>
                <a:latin typeface="Arial" panose="020B0604020202020204" pitchFamily="34" charset="0"/>
                <a:cs typeface="Arial" panose="020B0604020202020204" pitchFamily="34" charset="0"/>
              </a:rPr>
              <a:t>Default by Year:</a:t>
            </a:r>
          </a:p>
          <a:p>
            <a:pPr rtl="0"/>
            <a:endParaRPr lang="en-US" sz="2000" dirty="0">
              <a:latin typeface="Arial" panose="020B0604020202020204" pitchFamily="34" charset="0"/>
              <a:cs typeface="Arial" panose="020B0604020202020204" pitchFamily="34" charset="0"/>
            </a:endParaRPr>
          </a:p>
          <a:p>
            <a:pPr rtl="0"/>
            <a:r>
              <a:rPr lang="en-US" sz="2000" dirty="0">
                <a:effectLst/>
                <a:latin typeface="Arial" panose="020B0604020202020204" pitchFamily="34" charset="0"/>
                <a:cs typeface="Arial" panose="020B0604020202020204" pitchFamily="34" charset="0"/>
              </a:rPr>
              <a:t>During the analysis it was observed that there was an upward </a:t>
            </a:r>
            <a:r>
              <a:rPr lang="en-US" sz="2000" dirty="0">
                <a:latin typeface="Arial" panose="020B0604020202020204" pitchFamily="34" charset="0"/>
                <a:cs typeface="Arial" panose="020B0604020202020204" pitchFamily="34" charset="0"/>
              </a:rPr>
              <a:t>trend year on year, going from 12% in 2009 to 16% in 2011 which may be due to the </a:t>
            </a:r>
            <a:r>
              <a:rPr lang="en-US" sz="2000" dirty="0">
                <a:effectLst/>
                <a:latin typeface="Arial" panose="020B0604020202020204" pitchFamily="34" charset="0"/>
                <a:cs typeface="Arial" panose="020B0604020202020204" pitchFamily="34" charset="0"/>
              </a:rPr>
              <a:t>Recession.</a:t>
            </a:r>
          </a:p>
          <a:p>
            <a:pPr rtl="0"/>
            <a:endParaRPr lang="en-US" sz="2000" dirty="0">
              <a:latin typeface="Arial" panose="020B0604020202020204" pitchFamily="34" charset="0"/>
              <a:cs typeface="Arial" panose="020B0604020202020204" pitchFamily="34" charset="0"/>
            </a:endParaRPr>
          </a:p>
          <a:p>
            <a:pPr rtl="0"/>
            <a:r>
              <a:rPr lang="en-US" sz="2000" dirty="0">
                <a:effectLst/>
                <a:latin typeface="Arial" panose="020B0604020202020204" pitchFamily="34" charset="0"/>
                <a:cs typeface="Arial" panose="020B0604020202020204" pitchFamily="34" charset="0"/>
              </a:rPr>
              <a:t>This can be taken as separate case study to find whether</a:t>
            </a:r>
          </a:p>
          <a:p>
            <a:pPr marL="342900" indent="-342900" rtl="0">
              <a:buFont typeface="Arial" panose="020B0604020202020204" pitchFamily="34" charset="0"/>
              <a:buChar char="•"/>
            </a:pPr>
            <a:r>
              <a:rPr lang="en-US" sz="2000" dirty="0">
                <a:effectLst/>
                <a:latin typeface="Arial" panose="020B0604020202020204" pitchFamily="34" charset="0"/>
                <a:cs typeface="Arial" panose="020B0604020202020204" pitchFamily="34" charset="0"/>
              </a:rPr>
              <a:t>People defaulted more due to Recession,</a:t>
            </a:r>
            <a:r>
              <a:rPr lang="en-US" sz="2000" dirty="0">
                <a:latin typeface="Arial" panose="020B0604020202020204" pitchFamily="34" charset="0"/>
                <a:cs typeface="Arial" panose="020B0604020202020204" pitchFamily="34" charset="0"/>
              </a:rPr>
              <a:t> or</a:t>
            </a:r>
          </a:p>
          <a:p>
            <a:pPr marL="342900" indent="-342900" rtl="0">
              <a:buFont typeface="Arial" panose="020B0604020202020204" pitchFamily="34" charset="0"/>
              <a:buChar char="•"/>
            </a:pPr>
            <a:r>
              <a:rPr lang="en-US" sz="2000" dirty="0">
                <a:effectLst/>
                <a:latin typeface="Arial" panose="020B0604020202020204" pitchFamily="34" charset="0"/>
                <a:cs typeface="Arial" panose="020B0604020202020204" pitchFamily="34" charset="0"/>
              </a:rPr>
              <a:t>There was a Recession as more people Defaulted in those years.</a:t>
            </a:r>
          </a:p>
        </p:txBody>
      </p:sp>
      <p:sp>
        <p:nvSpPr>
          <p:cNvPr id="9" name="Rectangle: Rounded Corners 8">
            <a:extLst>
              <a:ext uri="{FF2B5EF4-FFF2-40B4-BE49-F238E27FC236}">
                <a16:creationId xmlns:a16="http://schemas.microsoft.com/office/drawing/2014/main" id="{1561EDA9-C953-4ED0-B7C1-A138D6B0F978}"/>
              </a:ext>
            </a:extLst>
          </p:cNvPr>
          <p:cNvSpPr/>
          <p:nvPr/>
        </p:nvSpPr>
        <p:spPr>
          <a:xfrm>
            <a:off x="2741356" y="1472828"/>
            <a:ext cx="6135358" cy="7737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0EA3CBB-1687-491C-BDF7-14595A675990}"/>
              </a:ext>
            </a:extLst>
          </p:cNvPr>
          <p:cNvSpPr txBox="1"/>
          <p:nvPr/>
        </p:nvSpPr>
        <p:spPr>
          <a:xfrm>
            <a:off x="3579305" y="1628857"/>
            <a:ext cx="4459459"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RECESSION FACTOR</a:t>
            </a:r>
          </a:p>
        </p:txBody>
      </p:sp>
      <p:pic>
        <p:nvPicPr>
          <p:cNvPr id="12" name="Picture 11" descr="Chart, box and whisker chart&#10;&#10;Description automatically generated">
            <a:extLst>
              <a:ext uri="{FF2B5EF4-FFF2-40B4-BE49-F238E27FC236}">
                <a16:creationId xmlns:a16="http://schemas.microsoft.com/office/drawing/2014/main" id="{78E9DB10-DFF1-49A6-BF60-EFEBA9767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19" y="2922883"/>
            <a:ext cx="5046437" cy="3377132"/>
          </a:xfrm>
          <a:prstGeom prst="rect">
            <a:avLst/>
          </a:prstGeom>
        </p:spPr>
      </p:pic>
    </p:spTree>
    <p:extLst>
      <p:ext uri="{BB962C8B-B14F-4D97-AF65-F5344CB8AC3E}">
        <p14:creationId xmlns:p14="http://schemas.microsoft.com/office/powerpoint/2010/main" val="3392263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A24BA-9E03-46D7-9EF9-215032B4C093}"/>
              </a:ext>
            </a:extLst>
          </p:cNvPr>
          <p:cNvSpPr>
            <a:spLocks noGrp="1"/>
          </p:cNvSpPr>
          <p:nvPr>
            <p:ph type="title"/>
          </p:nvPr>
        </p:nvSpPr>
        <p:spPr/>
        <p:txBody>
          <a:bodyPr/>
          <a:lstStyle/>
          <a:p>
            <a:r>
              <a:rPr lang="en-US" dirty="0"/>
              <a:t>PROBLEM</a:t>
            </a:r>
          </a:p>
        </p:txBody>
      </p:sp>
      <p:sp>
        <p:nvSpPr>
          <p:cNvPr id="4" name="Rectangle: Rounded Corners 3">
            <a:extLst>
              <a:ext uri="{FF2B5EF4-FFF2-40B4-BE49-F238E27FC236}">
                <a16:creationId xmlns:a16="http://schemas.microsoft.com/office/drawing/2014/main" id="{580F5647-163C-47DD-8B63-2F8A07D97174}"/>
              </a:ext>
            </a:extLst>
          </p:cNvPr>
          <p:cNvSpPr/>
          <p:nvPr/>
        </p:nvSpPr>
        <p:spPr>
          <a:xfrm>
            <a:off x="1444487" y="2239617"/>
            <a:ext cx="2173356" cy="1013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EC78DCA5-7A9B-4721-B38D-FFEC82409B0D}"/>
              </a:ext>
            </a:extLst>
          </p:cNvPr>
          <p:cNvSpPr/>
          <p:nvPr/>
        </p:nvSpPr>
        <p:spPr>
          <a:xfrm>
            <a:off x="1444487" y="4527376"/>
            <a:ext cx="2173356" cy="1013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F6FE4DD-C830-4D32-BBFC-BB5EEF0B26BD}"/>
              </a:ext>
            </a:extLst>
          </p:cNvPr>
          <p:cNvSpPr txBox="1"/>
          <p:nvPr/>
        </p:nvSpPr>
        <p:spPr>
          <a:xfrm>
            <a:off x="1649895" y="2423351"/>
            <a:ext cx="1762540" cy="707886"/>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COMPANY PROFILE</a:t>
            </a:r>
          </a:p>
        </p:txBody>
      </p:sp>
      <p:sp>
        <p:nvSpPr>
          <p:cNvPr id="8" name="TextBox 7">
            <a:extLst>
              <a:ext uri="{FF2B5EF4-FFF2-40B4-BE49-F238E27FC236}">
                <a16:creationId xmlns:a16="http://schemas.microsoft.com/office/drawing/2014/main" id="{B2F3783E-02AB-46E3-B3CA-E82503F6EDF7}"/>
              </a:ext>
            </a:extLst>
          </p:cNvPr>
          <p:cNvSpPr txBox="1"/>
          <p:nvPr/>
        </p:nvSpPr>
        <p:spPr>
          <a:xfrm>
            <a:off x="1649895" y="4834221"/>
            <a:ext cx="176254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PROBLEM</a:t>
            </a:r>
          </a:p>
        </p:txBody>
      </p:sp>
      <p:sp>
        <p:nvSpPr>
          <p:cNvPr id="10" name="Arrow: Striped Right 9">
            <a:extLst>
              <a:ext uri="{FF2B5EF4-FFF2-40B4-BE49-F238E27FC236}">
                <a16:creationId xmlns:a16="http://schemas.microsoft.com/office/drawing/2014/main" id="{149E8953-568C-49B5-8786-72E1A50536C9}"/>
              </a:ext>
            </a:extLst>
          </p:cNvPr>
          <p:cNvSpPr/>
          <p:nvPr/>
        </p:nvSpPr>
        <p:spPr>
          <a:xfrm>
            <a:off x="4055165" y="2239617"/>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0C1454D0-7799-4D88-A8BB-973F8191EEA8}"/>
              </a:ext>
            </a:extLst>
          </p:cNvPr>
          <p:cNvSpPr/>
          <p:nvPr/>
        </p:nvSpPr>
        <p:spPr>
          <a:xfrm>
            <a:off x="5320748" y="2239617"/>
            <a:ext cx="6290059" cy="1013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25CEAA1-2E2B-4554-A045-7DFF2F60B76B}"/>
              </a:ext>
            </a:extLst>
          </p:cNvPr>
          <p:cNvSpPr txBox="1"/>
          <p:nvPr/>
        </p:nvSpPr>
        <p:spPr>
          <a:xfrm>
            <a:off x="5320748" y="2280776"/>
            <a:ext cx="6290059" cy="923330"/>
          </a:xfrm>
          <a:prstGeom prst="rect">
            <a:avLst/>
          </a:prstGeom>
          <a:noFill/>
        </p:spPr>
        <p:txBody>
          <a:bodyPr wrap="square" rtlCol="0">
            <a:spAutoFit/>
          </a:bodyPr>
          <a:lstStyle/>
          <a:p>
            <a:pPr algn="ctr"/>
            <a:r>
              <a:rPr lang="en-US" sz="1800" b="0" i="0" u="none" strike="noStrike" baseline="0" dirty="0">
                <a:solidFill>
                  <a:srgbClr val="000000"/>
                </a:solidFill>
                <a:latin typeface="Arial" panose="020B0604020202020204" pitchFamily="34" charset="0"/>
                <a:cs typeface="Arial" panose="020B0604020202020204" pitchFamily="34" charset="0"/>
              </a:rPr>
              <a:t>Lending Club is the largest online loan marketplace, facilitating personal loans, business loans, and financing of medical procedures.</a:t>
            </a:r>
            <a:endParaRPr lang="en-US" sz="2000" dirty="0">
              <a:latin typeface="Arial" panose="020B0604020202020204" pitchFamily="34" charset="0"/>
              <a:cs typeface="Arial" panose="020B0604020202020204" pitchFamily="34" charset="0"/>
            </a:endParaRPr>
          </a:p>
        </p:txBody>
      </p:sp>
      <p:sp>
        <p:nvSpPr>
          <p:cNvPr id="13" name="Arrow: Striped Right 12">
            <a:extLst>
              <a:ext uri="{FF2B5EF4-FFF2-40B4-BE49-F238E27FC236}">
                <a16:creationId xmlns:a16="http://schemas.microsoft.com/office/drawing/2014/main" id="{AC613030-68CC-417F-8CB6-314596EC5EA7}"/>
              </a:ext>
            </a:extLst>
          </p:cNvPr>
          <p:cNvSpPr/>
          <p:nvPr/>
        </p:nvSpPr>
        <p:spPr>
          <a:xfrm>
            <a:off x="4055165" y="4527376"/>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AEEC6D79-787D-40A9-8030-618040532487}"/>
              </a:ext>
            </a:extLst>
          </p:cNvPr>
          <p:cNvSpPr/>
          <p:nvPr/>
        </p:nvSpPr>
        <p:spPr>
          <a:xfrm>
            <a:off x="5320748" y="3777078"/>
            <a:ext cx="6290059" cy="28357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BCE36F5-84F7-41F4-ACCA-930CB912041F}"/>
              </a:ext>
            </a:extLst>
          </p:cNvPr>
          <p:cNvSpPr txBox="1"/>
          <p:nvPr/>
        </p:nvSpPr>
        <p:spPr>
          <a:xfrm>
            <a:off x="5320747" y="3864725"/>
            <a:ext cx="6290059" cy="2585323"/>
          </a:xfrm>
          <a:prstGeom prst="rect">
            <a:avLst/>
          </a:prstGeom>
          <a:noFill/>
        </p:spPr>
        <p:txBody>
          <a:bodyPr wrap="square" rtlCol="0">
            <a:spAutoFit/>
          </a:bodyPr>
          <a:lstStyle/>
          <a:p>
            <a:pPr algn="just"/>
            <a:r>
              <a:rPr lang="en-US" b="0" i="0" u="none" strike="noStrike" baseline="0" dirty="0">
                <a:solidFill>
                  <a:srgbClr val="000000"/>
                </a:solidFill>
                <a:latin typeface="Arial" panose="020B0604020202020204" pitchFamily="34" charset="0"/>
                <a:cs typeface="Arial" panose="020B0604020202020204" pitchFamily="34" charset="0"/>
              </a:rPr>
              <a:t>Lending Club wants to understand the driving factors behind loan default, i.e. the driver variables which are strong indicators of default. </a:t>
            </a:r>
          </a:p>
          <a:p>
            <a:pPr algn="just"/>
            <a:endParaRPr lang="en-US" dirty="0">
              <a:solidFill>
                <a:srgbClr val="000000"/>
              </a:solidFill>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So as a data scientist working for Lending Club, we have to analyze the dataset containing information about past loan applicants using EDA to understand how consumer attributes and loan attributes influence the tendency of defaulters.</a:t>
            </a:r>
          </a:p>
        </p:txBody>
      </p:sp>
    </p:spTree>
    <p:extLst>
      <p:ext uri="{BB962C8B-B14F-4D97-AF65-F5344CB8AC3E}">
        <p14:creationId xmlns:p14="http://schemas.microsoft.com/office/powerpoint/2010/main" val="4098013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6534-186F-487C-8473-BF74BCC9D0A3}"/>
              </a:ext>
            </a:extLst>
          </p:cNvPr>
          <p:cNvSpPr>
            <a:spLocks noGrp="1"/>
          </p:cNvSpPr>
          <p:nvPr>
            <p:ph type="title"/>
          </p:nvPr>
        </p:nvSpPr>
        <p:spPr/>
        <p:txBody>
          <a:bodyPr/>
          <a:lstStyle/>
          <a:p>
            <a:r>
              <a:rPr lang="en-US"/>
              <a:t>APPROACH</a:t>
            </a:r>
            <a:endParaRPr lang="en-US" dirty="0"/>
          </a:p>
        </p:txBody>
      </p:sp>
      <p:graphicFrame>
        <p:nvGraphicFramePr>
          <p:cNvPr id="7" name="Content Placeholder 6">
            <a:extLst>
              <a:ext uri="{FF2B5EF4-FFF2-40B4-BE49-F238E27FC236}">
                <a16:creationId xmlns:a16="http://schemas.microsoft.com/office/drawing/2014/main" id="{00F89F0B-A26D-4662-859C-1E29FC0686E9}"/>
              </a:ext>
            </a:extLst>
          </p:cNvPr>
          <p:cNvGraphicFramePr>
            <a:graphicFrameLocks noGrp="1"/>
          </p:cNvGraphicFramePr>
          <p:nvPr>
            <p:ph idx="1"/>
            <p:extLst>
              <p:ext uri="{D42A27DB-BD31-4B8C-83A1-F6EECF244321}">
                <p14:modId xmlns:p14="http://schemas.microsoft.com/office/powerpoint/2010/main" val="2515784115"/>
              </p:ext>
            </p:extLst>
          </p:nvPr>
        </p:nvGraphicFramePr>
        <p:xfrm>
          <a:off x="581192" y="2269894"/>
          <a:ext cx="11029616" cy="2960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8593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154C1-AC93-4B88-9D25-A69FECD1DA8C}"/>
              </a:ext>
            </a:extLst>
          </p:cNvPr>
          <p:cNvSpPr>
            <a:spLocks noGrp="1"/>
          </p:cNvSpPr>
          <p:nvPr>
            <p:ph type="title"/>
          </p:nvPr>
        </p:nvSpPr>
        <p:spPr/>
        <p:txBody>
          <a:bodyPr/>
          <a:lstStyle/>
          <a:p>
            <a:r>
              <a:rPr lang="en-US" dirty="0"/>
              <a:t>DATA CLEANUP</a:t>
            </a:r>
          </a:p>
        </p:txBody>
      </p:sp>
      <p:sp>
        <p:nvSpPr>
          <p:cNvPr id="3" name="Content Placeholder 2">
            <a:extLst>
              <a:ext uri="{FF2B5EF4-FFF2-40B4-BE49-F238E27FC236}">
                <a16:creationId xmlns:a16="http://schemas.microsoft.com/office/drawing/2014/main" id="{DCD5A3E2-2CF4-4586-99AF-32B47AA52C04}"/>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Drop columns with all null values</a:t>
            </a:r>
          </a:p>
          <a:p>
            <a:r>
              <a:rPr lang="en-US" dirty="0">
                <a:latin typeface="Arial" panose="020B0604020202020204" pitchFamily="34" charset="0"/>
                <a:cs typeface="Arial" panose="020B0604020202020204" pitchFamily="34" charset="0"/>
              </a:rPr>
              <a:t>Drop columns with high missing values and what won't contribute much to our analysis.</a:t>
            </a:r>
          </a:p>
          <a:p>
            <a:r>
              <a:rPr lang="en-US" dirty="0">
                <a:latin typeface="Arial" panose="020B0604020202020204" pitchFamily="34" charset="0"/>
                <a:cs typeface="Arial" panose="020B0604020202020204" pitchFamily="34" charset="0"/>
              </a:rPr>
              <a:t>As </a:t>
            </a:r>
            <a:r>
              <a:rPr lang="en-US" dirty="0" err="1">
                <a:latin typeface="Arial" panose="020B0604020202020204" pitchFamily="34" charset="0"/>
                <a:cs typeface="Arial" panose="020B0604020202020204" pitchFamily="34" charset="0"/>
              </a:rPr>
              <a:t>emp_title</a:t>
            </a:r>
            <a:r>
              <a:rPr lang="en-US" dirty="0">
                <a:latin typeface="Arial" panose="020B0604020202020204" pitchFamily="34" charset="0"/>
                <a:cs typeface="Arial" panose="020B0604020202020204" pitchFamily="34" charset="0"/>
              </a:rPr>
              <a:t> has ~73% unique values, it's impact on our analysis won't be of much significance. So let's drop it.</a:t>
            </a:r>
          </a:p>
          <a:p>
            <a:r>
              <a:rPr lang="en-US" dirty="0">
                <a:effectLst/>
                <a:latin typeface="Arial" panose="020B0604020202020204" pitchFamily="34" charset="0"/>
                <a:cs typeface="Arial" panose="020B0604020202020204" pitchFamily="34" charset="0"/>
              </a:rPr>
              <a:t>Since </a:t>
            </a:r>
            <a:r>
              <a:rPr lang="en-US" dirty="0" err="1">
                <a:effectLst/>
                <a:latin typeface="Arial" panose="020B0604020202020204" pitchFamily="34" charset="0"/>
                <a:cs typeface="Arial" panose="020B0604020202020204" pitchFamily="34" charset="0"/>
              </a:rPr>
              <a:t>loan_amnt</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funded_amnt</a:t>
            </a:r>
            <a:r>
              <a:rPr lang="en-US" dirty="0">
                <a:effectLst/>
                <a:latin typeface="Arial" panose="020B0604020202020204" pitchFamily="34" charset="0"/>
                <a:cs typeface="Arial" panose="020B0604020202020204" pitchFamily="34" charset="0"/>
              </a:rPr>
              <a:t> and </a:t>
            </a:r>
            <a:r>
              <a:rPr lang="en-US" dirty="0" err="1">
                <a:effectLst/>
                <a:latin typeface="Arial" panose="020B0604020202020204" pitchFamily="34" charset="0"/>
                <a:cs typeface="Arial" panose="020B0604020202020204" pitchFamily="34" charset="0"/>
              </a:rPr>
              <a:t>funded_amnt_inv</a:t>
            </a:r>
            <a:r>
              <a:rPr lang="en-US" dirty="0">
                <a:effectLst/>
                <a:latin typeface="Arial" panose="020B0604020202020204" pitchFamily="34" charset="0"/>
                <a:cs typeface="Arial" panose="020B0604020202020204" pitchFamily="34" charset="0"/>
              </a:rPr>
              <a:t> represent similar identity, it would be safe to just use 1 columns. We will use </a:t>
            </a:r>
            <a:r>
              <a:rPr lang="en-US" dirty="0" err="1">
                <a:effectLst/>
                <a:latin typeface="Arial" panose="020B0604020202020204" pitchFamily="34" charset="0"/>
                <a:cs typeface="Arial" panose="020B0604020202020204" pitchFamily="34" charset="0"/>
              </a:rPr>
              <a:t>funded_amnt_inv</a:t>
            </a:r>
            <a:r>
              <a:rPr lang="en-US" dirty="0">
                <a:effectLst/>
                <a:latin typeface="Arial" panose="020B0604020202020204" pitchFamily="34" charset="0"/>
                <a:cs typeface="Arial" panose="020B0604020202020204" pitchFamily="34" charset="0"/>
              </a:rPr>
              <a:t> as that represents the loan granted. We will also rename </a:t>
            </a:r>
            <a:r>
              <a:rPr lang="en-US" dirty="0" err="1">
                <a:effectLst/>
                <a:latin typeface="Arial" panose="020B0604020202020204" pitchFamily="34" charset="0"/>
                <a:cs typeface="Arial" panose="020B0604020202020204" pitchFamily="34" charset="0"/>
              </a:rPr>
              <a:t>funded_amnt_inv</a:t>
            </a:r>
            <a:r>
              <a:rPr lang="en-US" dirty="0">
                <a:effectLst/>
                <a:latin typeface="Arial" panose="020B0604020202020204" pitchFamily="34" charset="0"/>
                <a:cs typeface="Arial" panose="020B0604020202020204" pitchFamily="34" charset="0"/>
              </a:rPr>
              <a:t> to </a:t>
            </a:r>
            <a:r>
              <a:rPr lang="en-US" dirty="0" err="1">
                <a:effectLst/>
                <a:latin typeface="Arial" panose="020B0604020202020204" pitchFamily="34" charset="0"/>
                <a:cs typeface="Arial" panose="020B0604020202020204" pitchFamily="34" charset="0"/>
              </a:rPr>
              <a:t>loan_amnt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580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154C1-AC93-4B88-9D25-A69FECD1DA8C}"/>
              </a:ext>
            </a:extLst>
          </p:cNvPr>
          <p:cNvSpPr>
            <a:spLocks noGrp="1"/>
          </p:cNvSpPr>
          <p:nvPr>
            <p:ph type="title"/>
          </p:nvPr>
        </p:nvSpPr>
        <p:spPr/>
        <p:txBody>
          <a:bodyPr/>
          <a:lstStyle/>
          <a:p>
            <a:r>
              <a:rPr lang="en-US" dirty="0"/>
              <a:t>DATA CLEANUP</a:t>
            </a:r>
          </a:p>
        </p:txBody>
      </p:sp>
      <p:sp>
        <p:nvSpPr>
          <p:cNvPr id="3" name="Content Placeholder 2">
            <a:extLst>
              <a:ext uri="{FF2B5EF4-FFF2-40B4-BE49-F238E27FC236}">
                <a16:creationId xmlns:a16="http://schemas.microsoft.com/office/drawing/2014/main" id="{DCD5A3E2-2CF4-4586-99AF-32B47AA52C04}"/>
              </a:ext>
            </a:extLst>
          </p:cNvPr>
          <p:cNvSpPr>
            <a:spLocks noGrp="1"/>
          </p:cNvSpPr>
          <p:nvPr>
            <p:ph idx="1"/>
          </p:nvPr>
        </p:nvSpPr>
        <p:spPr/>
        <p:txBody>
          <a:bodyPr>
            <a:normAutofit fontScale="70000" lnSpcReduction="20000"/>
          </a:bodyPr>
          <a:lstStyle/>
          <a:p>
            <a:pPr rtl="0"/>
            <a:r>
              <a:rPr lang="en-US" dirty="0">
                <a:effectLst/>
                <a:latin typeface="Arial" panose="020B0604020202020204" pitchFamily="34" charset="0"/>
                <a:cs typeface="Arial" panose="020B0604020202020204" pitchFamily="34" charset="0"/>
              </a:rPr>
              <a:t>As </a:t>
            </a:r>
            <a:r>
              <a:rPr lang="en-US" dirty="0" err="1">
                <a:effectLst/>
                <a:latin typeface="Arial" panose="020B0604020202020204" pitchFamily="34" charset="0"/>
                <a:cs typeface="Arial" panose="020B0604020202020204" pitchFamily="34" charset="0"/>
              </a:rPr>
              <a:t>loan_status</a:t>
            </a:r>
            <a:r>
              <a:rPr lang="en-US" dirty="0">
                <a:effectLst/>
                <a:latin typeface="Arial" panose="020B0604020202020204" pitchFamily="34" charset="0"/>
                <a:cs typeface="Arial" panose="020B0604020202020204" pitchFamily="34" charset="0"/>
              </a:rPr>
              <a:t> is our target column. We only want to figure out if a customer defaulted or not.</a:t>
            </a:r>
          </a:p>
          <a:p>
            <a:pPr rtl="0"/>
            <a:r>
              <a:rPr lang="en-US" dirty="0">
                <a:latin typeface="Arial" panose="020B0604020202020204" pitchFamily="34" charset="0"/>
                <a:cs typeface="Arial" panose="020B0604020202020204" pitchFamily="34" charset="0"/>
              </a:rPr>
              <a:t>So W</a:t>
            </a:r>
            <a:r>
              <a:rPr lang="en-US" dirty="0">
                <a:effectLst/>
                <a:latin typeface="Arial" panose="020B0604020202020204" pitchFamily="34" charset="0"/>
                <a:cs typeface="Arial" panose="020B0604020202020204" pitchFamily="34" charset="0"/>
              </a:rPr>
              <a:t>e will create a new column named </a:t>
            </a:r>
            <a:r>
              <a:rPr lang="en-US" dirty="0" err="1">
                <a:effectLst/>
                <a:latin typeface="Arial" panose="020B0604020202020204" pitchFamily="34" charset="0"/>
                <a:cs typeface="Arial" panose="020B0604020202020204" pitchFamily="34" charset="0"/>
              </a:rPr>
              <a:t>default_rate</a:t>
            </a:r>
            <a:r>
              <a:rPr lang="en-US" dirty="0">
                <a:effectLst/>
                <a:latin typeface="Arial" panose="020B0604020202020204" pitchFamily="34" charset="0"/>
                <a:cs typeface="Arial" panose="020B0604020202020204" pitchFamily="34" charset="0"/>
              </a:rPr>
              <a:t> with will hold value of either 0 or 1 as such :-</a:t>
            </a:r>
          </a:p>
          <a:p>
            <a:pPr lvl="2"/>
            <a:r>
              <a:rPr lang="en-US" dirty="0">
                <a:effectLst/>
                <a:latin typeface="Arial" panose="020B0604020202020204" pitchFamily="34" charset="0"/>
                <a:cs typeface="Arial" panose="020B0604020202020204" pitchFamily="34" charset="0"/>
              </a:rPr>
              <a:t>0: Not Defaulted</a:t>
            </a:r>
          </a:p>
          <a:p>
            <a:pPr lvl="2"/>
            <a:r>
              <a:rPr lang="en-US" dirty="0">
                <a:effectLst/>
                <a:latin typeface="Arial" panose="020B0604020202020204" pitchFamily="34" charset="0"/>
                <a:cs typeface="Arial" panose="020B0604020202020204" pitchFamily="34" charset="0"/>
              </a:rPr>
              <a:t>1: Defaulted </a:t>
            </a:r>
          </a:p>
          <a:p>
            <a:pPr rtl="0"/>
            <a:r>
              <a:rPr lang="en-US" dirty="0">
                <a:effectLst/>
                <a:latin typeface="Arial" panose="020B0604020202020204" pitchFamily="34" charset="0"/>
                <a:cs typeface="Arial" panose="020B0604020202020204" pitchFamily="34" charset="0"/>
              </a:rPr>
              <a:t>We can also drop rows where </a:t>
            </a:r>
            <a:r>
              <a:rPr lang="en-US" dirty="0" err="1">
                <a:effectLst/>
                <a:latin typeface="Arial" panose="020B0604020202020204" pitchFamily="34" charset="0"/>
                <a:cs typeface="Arial" panose="020B0604020202020204" pitchFamily="34" charset="0"/>
              </a:rPr>
              <a:t>loan_status</a:t>
            </a:r>
            <a:r>
              <a:rPr lang="en-US" dirty="0">
                <a:effectLst/>
                <a:latin typeface="Arial" panose="020B0604020202020204" pitchFamily="34" charset="0"/>
                <a:cs typeface="Arial" panose="020B0604020202020204" pitchFamily="34" charset="0"/>
              </a:rPr>
              <a:t> is eq to Current as it will not contribute to analysis</a:t>
            </a:r>
          </a:p>
          <a:p>
            <a:pPr rtl="0"/>
            <a:r>
              <a:rPr lang="en-US" dirty="0">
                <a:latin typeface="Arial" panose="020B0604020202020204" pitchFamily="34" charset="0"/>
                <a:cs typeface="Arial" panose="020B0604020202020204" pitchFamily="34" charset="0"/>
              </a:rPr>
              <a:t>D</a:t>
            </a:r>
            <a:r>
              <a:rPr lang="en-US" dirty="0">
                <a:effectLst/>
                <a:latin typeface="Arial" panose="020B0604020202020204" pitchFamily="34" charset="0"/>
                <a:cs typeface="Arial" panose="020B0604020202020204" pitchFamily="34" charset="0"/>
              </a:rPr>
              <a:t>elete columns that are of data that are either collected after a loan is grated to the customer/have singular for all rows/ do not contribute to analysis.</a:t>
            </a:r>
          </a:p>
          <a:p>
            <a:pPr rtl="0"/>
            <a:r>
              <a:rPr lang="en-US" dirty="0">
                <a:latin typeface="Arial" panose="020B0604020202020204" pitchFamily="34" charset="0"/>
                <a:cs typeface="Arial" panose="020B0604020202020204" pitchFamily="34" charset="0"/>
              </a:rPr>
              <a:t>C</a:t>
            </a:r>
            <a:r>
              <a:rPr lang="en-US" dirty="0">
                <a:effectLst/>
                <a:latin typeface="Arial" panose="020B0604020202020204" pitchFamily="34" charset="0"/>
                <a:cs typeface="Arial" panose="020B0604020202020204" pitchFamily="34" charset="0"/>
              </a:rPr>
              <a:t>onvert term to numeric field</a:t>
            </a:r>
          </a:p>
          <a:p>
            <a:pPr rtl="0"/>
            <a:r>
              <a:rPr lang="en-US" dirty="0">
                <a:effectLst/>
                <a:latin typeface="Arial" panose="020B0604020202020204" pitchFamily="34" charset="0"/>
                <a:cs typeface="Arial" panose="020B0604020202020204" pitchFamily="34" charset="0"/>
              </a:rPr>
              <a:t>Drop column </a:t>
            </a:r>
            <a:r>
              <a:rPr lang="en-US" dirty="0" err="1">
                <a:effectLst/>
                <a:latin typeface="Arial" panose="020B0604020202020204" pitchFamily="34" charset="0"/>
                <a:cs typeface="Arial" panose="020B0604020202020204" pitchFamily="34" charset="0"/>
              </a:rPr>
              <a:t>member_id</a:t>
            </a:r>
            <a:r>
              <a:rPr lang="en-US" dirty="0">
                <a:effectLst/>
                <a:latin typeface="Arial" panose="020B0604020202020204" pitchFamily="34" charset="0"/>
                <a:cs typeface="Arial" panose="020B0604020202020204" pitchFamily="34" charset="0"/>
              </a:rPr>
              <a:t> as it has all unique values which do not  contribute to analysis.</a:t>
            </a:r>
          </a:p>
          <a:p>
            <a:pPr rtl="0"/>
            <a:r>
              <a:rPr lang="en-US" dirty="0">
                <a:latin typeface="Arial" panose="020B0604020202020204" pitchFamily="34" charset="0"/>
                <a:cs typeface="Arial" panose="020B0604020202020204" pitchFamily="34" charset="0"/>
              </a:rPr>
              <a:t>Remove Outliers from </a:t>
            </a:r>
            <a:r>
              <a:rPr lang="en-US" b="1" dirty="0">
                <a:effectLst/>
                <a:latin typeface="Arial" panose="020B0604020202020204" pitchFamily="34" charset="0"/>
                <a:cs typeface="Arial" panose="020B0604020202020204" pitchFamily="34" charset="0"/>
              </a:rPr>
              <a:t>Annual Income, Loan Amount, Interest Rate</a:t>
            </a:r>
          </a:p>
          <a:p>
            <a:pPr rtl="0"/>
            <a:r>
              <a:rPr lang="en-US" dirty="0">
                <a:effectLst/>
                <a:latin typeface="Arial" panose="020B0604020202020204" pitchFamily="34" charset="0"/>
                <a:cs typeface="Arial" panose="020B0604020202020204" pitchFamily="34" charset="0"/>
              </a:rPr>
              <a:t>Since there are very few records for Grade E, we will consider it an outlier and drop that column.</a:t>
            </a:r>
          </a:p>
        </p:txBody>
      </p:sp>
    </p:spTree>
    <p:extLst>
      <p:ext uri="{BB962C8B-B14F-4D97-AF65-F5344CB8AC3E}">
        <p14:creationId xmlns:p14="http://schemas.microsoft.com/office/powerpoint/2010/main" val="1249550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25E3-F0AC-4AEF-A7D4-ED4AFAA4C653}"/>
              </a:ext>
            </a:extLst>
          </p:cNvPr>
          <p:cNvSpPr>
            <a:spLocks noGrp="1"/>
          </p:cNvSpPr>
          <p:nvPr>
            <p:ph type="title"/>
          </p:nvPr>
        </p:nvSpPr>
        <p:spPr/>
        <p:txBody>
          <a:bodyPr/>
          <a:lstStyle/>
          <a:p>
            <a:r>
              <a:rPr lang="en-US" dirty="0"/>
              <a:t>ANALYSIS</a:t>
            </a:r>
          </a:p>
        </p:txBody>
      </p:sp>
      <p:pic>
        <p:nvPicPr>
          <p:cNvPr id="4" name="Picture 3">
            <a:extLst>
              <a:ext uri="{FF2B5EF4-FFF2-40B4-BE49-F238E27FC236}">
                <a16:creationId xmlns:a16="http://schemas.microsoft.com/office/drawing/2014/main" id="{64F537E5-F273-4680-A59E-60859602FF07}"/>
              </a:ext>
            </a:extLst>
          </p:cNvPr>
          <p:cNvPicPr>
            <a:picLocks noChangeAspect="1"/>
          </p:cNvPicPr>
          <p:nvPr/>
        </p:nvPicPr>
        <p:blipFill>
          <a:blip r:embed="rId2"/>
          <a:stretch>
            <a:fillRect/>
          </a:stretch>
        </p:blipFill>
        <p:spPr>
          <a:xfrm>
            <a:off x="156265" y="1566922"/>
            <a:ext cx="3783148" cy="2452683"/>
          </a:xfrm>
          <a:prstGeom prst="rect">
            <a:avLst/>
          </a:prstGeom>
        </p:spPr>
      </p:pic>
      <p:sp>
        <p:nvSpPr>
          <p:cNvPr id="5" name="Arrow: Striped Right 4">
            <a:extLst>
              <a:ext uri="{FF2B5EF4-FFF2-40B4-BE49-F238E27FC236}">
                <a16:creationId xmlns:a16="http://schemas.microsoft.com/office/drawing/2014/main" id="{B2DB5DCA-3FFE-41CB-9766-5E9FE959EB17}"/>
              </a:ext>
            </a:extLst>
          </p:cNvPr>
          <p:cNvSpPr/>
          <p:nvPr/>
        </p:nvSpPr>
        <p:spPr>
          <a:xfrm>
            <a:off x="3939413" y="2290438"/>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7F203B3-1A98-4114-826A-405B863512E0}"/>
              </a:ext>
            </a:extLst>
          </p:cNvPr>
          <p:cNvSpPr/>
          <p:nvPr/>
        </p:nvSpPr>
        <p:spPr>
          <a:xfrm>
            <a:off x="4998424" y="2023264"/>
            <a:ext cx="6873855" cy="14518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D14A06A-1BDA-4332-8C0A-DCA68A907415}"/>
              </a:ext>
            </a:extLst>
          </p:cNvPr>
          <p:cNvSpPr txBox="1"/>
          <p:nvPr/>
        </p:nvSpPr>
        <p:spPr>
          <a:xfrm>
            <a:off x="5012278" y="2156660"/>
            <a:ext cx="6873855" cy="1015663"/>
          </a:xfrm>
          <a:prstGeom prst="rect">
            <a:avLst/>
          </a:prstGeom>
          <a:noFill/>
        </p:spPr>
        <p:txBody>
          <a:bodyPr wrap="square" rtlCol="0">
            <a:spAutoFit/>
          </a:bodyPr>
          <a:lstStyle/>
          <a:p>
            <a:pPr rtl="0"/>
            <a:r>
              <a:rPr lang="en-US" sz="2000" dirty="0">
                <a:latin typeface="Arial" panose="020B0604020202020204" pitchFamily="34" charset="0"/>
                <a:cs typeface="Arial" panose="020B0604020202020204" pitchFamily="34" charset="0"/>
              </a:rPr>
              <a:t>Term Analysis</a:t>
            </a:r>
            <a:endParaRPr lang="en-US" sz="2000" dirty="0">
              <a:effectLst/>
              <a:latin typeface="Arial" panose="020B0604020202020204" pitchFamily="34" charset="0"/>
              <a:cs typeface="Arial" panose="020B0604020202020204" pitchFamily="34" charset="0"/>
            </a:endParaRPr>
          </a:p>
          <a:p>
            <a:pPr rtl="0">
              <a:buFont typeface="Arial" panose="020B0604020202020204" pitchFamily="34" charset="0"/>
              <a:buChar char="•"/>
            </a:pPr>
            <a:r>
              <a:rPr lang="en-US" sz="2000" dirty="0">
                <a:effectLst/>
                <a:latin typeface="Arial" panose="020B0604020202020204" pitchFamily="34" charset="0"/>
                <a:cs typeface="Arial" panose="020B0604020202020204" pitchFamily="34" charset="0"/>
              </a:rPr>
              <a:t>10% of the loans taken for a term of 36 months defaulted.</a:t>
            </a:r>
          </a:p>
          <a:p>
            <a:pPr rtl="0">
              <a:buFont typeface="Arial" panose="020B0604020202020204" pitchFamily="34" charset="0"/>
              <a:buChar char="•"/>
            </a:pPr>
            <a:r>
              <a:rPr lang="en-US" sz="2000" dirty="0">
                <a:effectLst/>
                <a:latin typeface="Arial" panose="020B0604020202020204" pitchFamily="34" charset="0"/>
                <a:cs typeface="Arial" panose="020B0604020202020204" pitchFamily="34" charset="0"/>
              </a:rPr>
              <a:t>21% of the loans taken for a term of 60 months defaulted.</a:t>
            </a:r>
          </a:p>
        </p:txBody>
      </p:sp>
      <p:sp>
        <p:nvSpPr>
          <p:cNvPr id="9" name="Rectangle: Rounded Corners 8">
            <a:extLst>
              <a:ext uri="{FF2B5EF4-FFF2-40B4-BE49-F238E27FC236}">
                <a16:creationId xmlns:a16="http://schemas.microsoft.com/office/drawing/2014/main" id="{522E37AC-E18F-4064-9D23-741B9B384A61}"/>
              </a:ext>
            </a:extLst>
          </p:cNvPr>
          <p:cNvSpPr/>
          <p:nvPr/>
        </p:nvSpPr>
        <p:spPr>
          <a:xfrm>
            <a:off x="220672" y="4188980"/>
            <a:ext cx="6484928" cy="24526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C1BA014-8D1F-4697-A4C5-9602E401D7B5}"/>
              </a:ext>
            </a:extLst>
          </p:cNvPr>
          <p:cNvSpPr txBox="1"/>
          <p:nvPr/>
        </p:nvSpPr>
        <p:spPr>
          <a:xfrm>
            <a:off x="251898" y="4268619"/>
            <a:ext cx="6453701" cy="2308324"/>
          </a:xfrm>
          <a:prstGeom prst="rect">
            <a:avLst/>
          </a:prstGeom>
          <a:noFill/>
        </p:spPr>
        <p:txBody>
          <a:bodyPr wrap="square" rtlCol="0">
            <a:spAutoFit/>
          </a:bodyPr>
          <a:lstStyle/>
          <a:p>
            <a:pPr rtl="0"/>
            <a:r>
              <a:rPr lang="en-US" dirty="0">
                <a:latin typeface="Arial" panose="020B0604020202020204" pitchFamily="34" charset="0"/>
                <a:cs typeface="Arial" panose="020B0604020202020204" pitchFamily="34" charset="0"/>
              </a:rPr>
              <a:t>Analysis with respect to Loan Amounts</a:t>
            </a:r>
            <a:endParaRPr lang="en-US" dirty="0">
              <a:effectLst/>
              <a:latin typeface="Arial" panose="020B0604020202020204" pitchFamily="34" charset="0"/>
              <a:cs typeface="Arial" panose="020B0604020202020204" pitchFamily="34" charset="0"/>
            </a:endParaRPr>
          </a:p>
          <a:p>
            <a:pPr rtl="0">
              <a:buFont typeface="Arial" panose="020B0604020202020204" pitchFamily="34" charset="0"/>
              <a:buChar char="•"/>
            </a:pPr>
            <a:r>
              <a:rPr lang="en-US" dirty="0">
                <a:effectLst/>
              </a:rPr>
              <a:t>~13% of the customers who borrow less than 5k tend to default.</a:t>
            </a:r>
          </a:p>
          <a:p>
            <a:pPr rtl="0">
              <a:buFont typeface="Arial" panose="020B0604020202020204" pitchFamily="34" charset="0"/>
              <a:buChar char="•"/>
            </a:pPr>
            <a:r>
              <a:rPr lang="en-US" b="1" dirty="0">
                <a:effectLst/>
              </a:rPr>
              <a:t>Lowest Risk</a:t>
            </a:r>
            <a:r>
              <a:rPr lang="en-US" dirty="0">
                <a:effectLst/>
              </a:rPr>
              <a:t> ~12% of the customers who borrow in the range of 5k to 10k tend to default.</a:t>
            </a:r>
          </a:p>
          <a:p>
            <a:pPr rtl="0">
              <a:buFont typeface="Arial" panose="020B0604020202020204" pitchFamily="34" charset="0"/>
              <a:buChar char="•"/>
            </a:pPr>
            <a:r>
              <a:rPr lang="en-US" dirty="0">
                <a:effectLst/>
              </a:rPr>
              <a:t>~12% of the customers who borrow in the range of 10k to 15k tend to default.</a:t>
            </a:r>
          </a:p>
          <a:p>
            <a:pPr rtl="0">
              <a:buFont typeface="Arial" panose="020B0604020202020204" pitchFamily="34" charset="0"/>
              <a:buChar char="•"/>
            </a:pPr>
            <a:r>
              <a:rPr lang="en-US" b="1" dirty="0">
                <a:effectLst/>
              </a:rPr>
              <a:t>Highest Risk</a:t>
            </a:r>
            <a:r>
              <a:rPr lang="en-US" dirty="0">
                <a:effectLst/>
              </a:rPr>
              <a:t> ~17% of the customers who borrow more than 15k tend to default.</a:t>
            </a:r>
          </a:p>
        </p:txBody>
      </p:sp>
      <p:sp>
        <p:nvSpPr>
          <p:cNvPr id="11" name="Arrow: Striped Right 10">
            <a:extLst>
              <a:ext uri="{FF2B5EF4-FFF2-40B4-BE49-F238E27FC236}">
                <a16:creationId xmlns:a16="http://schemas.microsoft.com/office/drawing/2014/main" id="{E9D40CFC-38DA-4B43-B993-3A02C9F3D6DF}"/>
              </a:ext>
            </a:extLst>
          </p:cNvPr>
          <p:cNvSpPr/>
          <p:nvPr/>
        </p:nvSpPr>
        <p:spPr>
          <a:xfrm rot="10800000">
            <a:off x="6924863" y="4834736"/>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hart&#10;&#10;Description automatically generated">
            <a:extLst>
              <a:ext uri="{FF2B5EF4-FFF2-40B4-BE49-F238E27FC236}">
                <a16:creationId xmlns:a16="http://schemas.microsoft.com/office/drawing/2014/main" id="{59F36954-B2C9-4ACC-8BFC-5723055987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517" y="3921709"/>
            <a:ext cx="4028283" cy="2655234"/>
          </a:xfrm>
          <a:prstGeom prst="rect">
            <a:avLst/>
          </a:prstGeom>
        </p:spPr>
      </p:pic>
    </p:spTree>
    <p:extLst>
      <p:ext uri="{BB962C8B-B14F-4D97-AF65-F5344CB8AC3E}">
        <p14:creationId xmlns:p14="http://schemas.microsoft.com/office/powerpoint/2010/main" val="2774068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25E3-F0AC-4AEF-A7D4-ED4AFAA4C653}"/>
              </a:ext>
            </a:extLst>
          </p:cNvPr>
          <p:cNvSpPr>
            <a:spLocks noGrp="1"/>
          </p:cNvSpPr>
          <p:nvPr>
            <p:ph type="title"/>
          </p:nvPr>
        </p:nvSpPr>
        <p:spPr/>
        <p:txBody>
          <a:bodyPr/>
          <a:lstStyle/>
          <a:p>
            <a:r>
              <a:rPr lang="en-US" dirty="0"/>
              <a:t>ANALYSIS</a:t>
            </a:r>
          </a:p>
        </p:txBody>
      </p:sp>
      <p:sp>
        <p:nvSpPr>
          <p:cNvPr id="5" name="Arrow: Striped Right 4">
            <a:extLst>
              <a:ext uri="{FF2B5EF4-FFF2-40B4-BE49-F238E27FC236}">
                <a16:creationId xmlns:a16="http://schemas.microsoft.com/office/drawing/2014/main" id="{B2DB5DCA-3FFE-41CB-9766-5E9FE959EB17}"/>
              </a:ext>
            </a:extLst>
          </p:cNvPr>
          <p:cNvSpPr/>
          <p:nvPr/>
        </p:nvSpPr>
        <p:spPr>
          <a:xfrm>
            <a:off x="4006402" y="2201285"/>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7F203B3-1A98-4114-826A-405B863512E0}"/>
              </a:ext>
            </a:extLst>
          </p:cNvPr>
          <p:cNvSpPr/>
          <p:nvPr/>
        </p:nvSpPr>
        <p:spPr>
          <a:xfrm>
            <a:off x="5077157" y="1572676"/>
            <a:ext cx="6873855" cy="21265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D14A06A-1BDA-4332-8C0A-DCA68A907415}"/>
              </a:ext>
            </a:extLst>
          </p:cNvPr>
          <p:cNvSpPr txBox="1"/>
          <p:nvPr/>
        </p:nvSpPr>
        <p:spPr>
          <a:xfrm>
            <a:off x="5238151" y="1545635"/>
            <a:ext cx="6712862" cy="2246769"/>
          </a:xfrm>
          <a:prstGeom prst="rect">
            <a:avLst/>
          </a:prstGeom>
          <a:noFill/>
        </p:spPr>
        <p:txBody>
          <a:bodyPr wrap="square" rtlCol="0">
            <a:spAutoFit/>
          </a:bodyPr>
          <a:lstStyle/>
          <a:p>
            <a:pPr rtl="0"/>
            <a:r>
              <a:rPr lang="en-US" sz="2000" dirty="0">
                <a:latin typeface="Arial" panose="020B0604020202020204" pitchFamily="34" charset="0"/>
                <a:cs typeface="Arial" panose="020B0604020202020204" pitchFamily="34" charset="0"/>
              </a:rPr>
              <a:t>Grade:</a:t>
            </a:r>
            <a:endParaRPr lang="en-US" sz="2000" dirty="0">
              <a:effectLst/>
              <a:latin typeface="Arial" panose="020B0604020202020204" pitchFamily="34" charset="0"/>
              <a:cs typeface="Arial" panose="020B0604020202020204" pitchFamily="34" charset="0"/>
            </a:endParaRPr>
          </a:p>
          <a:p>
            <a:pPr rtl="0"/>
            <a:r>
              <a:rPr lang="en-US" sz="2000" dirty="0">
                <a:effectLst/>
              </a:rPr>
              <a:t>As expected, as the grade increases, the risk or default increases as well.</a:t>
            </a:r>
          </a:p>
          <a:p>
            <a:pPr rtl="0"/>
            <a:r>
              <a:rPr lang="en-US" sz="2000" b="1" dirty="0">
                <a:effectLst/>
              </a:rPr>
              <a:t>Lowest Risk</a:t>
            </a:r>
            <a:r>
              <a:rPr lang="en-US" sz="2000" dirty="0">
                <a:effectLst/>
              </a:rPr>
              <a:t> Chances of default are minimum for loans given out to customers with grade A (~7%)</a:t>
            </a:r>
          </a:p>
          <a:p>
            <a:pPr rtl="0"/>
            <a:r>
              <a:rPr lang="en-US" sz="2000" b="1" dirty="0">
                <a:effectLst/>
              </a:rPr>
              <a:t>Highest Risk</a:t>
            </a:r>
            <a:r>
              <a:rPr lang="en-US" sz="2000" dirty="0">
                <a:effectLst/>
              </a:rPr>
              <a:t> Chances of default are maximum for loans given out to customers with grade D (~18%)</a:t>
            </a:r>
          </a:p>
        </p:txBody>
      </p:sp>
      <p:sp>
        <p:nvSpPr>
          <p:cNvPr id="9" name="Rectangle: Rounded Corners 8">
            <a:extLst>
              <a:ext uri="{FF2B5EF4-FFF2-40B4-BE49-F238E27FC236}">
                <a16:creationId xmlns:a16="http://schemas.microsoft.com/office/drawing/2014/main" id="{522E37AC-E18F-4064-9D23-741B9B384A61}"/>
              </a:ext>
            </a:extLst>
          </p:cNvPr>
          <p:cNvSpPr/>
          <p:nvPr/>
        </p:nvSpPr>
        <p:spPr>
          <a:xfrm>
            <a:off x="220672" y="4188980"/>
            <a:ext cx="6484928" cy="24526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C1BA014-8D1F-4697-A4C5-9602E401D7B5}"/>
              </a:ext>
            </a:extLst>
          </p:cNvPr>
          <p:cNvSpPr txBox="1"/>
          <p:nvPr/>
        </p:nvSpPr>
        <p:spPr>
          <a:xfrm>
            <a:off x="251899" y="4376033"/>
            <a:ext cx="6453701" cy="2585323"/>
          </a:xfrm>
          <a:prstGeom prst="rect">
            <a:avLst/>
          </a:prstGeom>
          <a:noFill/>
        </p:spPr>
        <p:txBody>
          <a:bodyPr wrap="square" rtlCol="0">
            <a:spAutoFit/>
          </a:bodyPr>
          <a:lstStyle/>
          <a:p>
            <a:pPr rtl="0"/>
            <a:r>
              <a:rPr lang="en-US" dirty="0">
                <a:latin typeface="Arial" panose="020B0604020202020204" pitchFamily="34" charset="0"/>
                <a:cs typeface="Arial" panose="020B0604020202020204" pitchFamily="34" charset="0"/>
              </a:rPr>
              <a:t>Analysis with respect to Interest Rate</a:t>
            </a:r>
            <a:endParaRPr lang="en-US" dirty="0">
              <a:effectLst/>
              <a:latin typeface="Arial" panose="020B0604020202020204" pitchFamily="34" charset="0"/>
              <a:cs typeface="Arial" panose="020B0604020202020204" pitchFamily="34" charset="0"/>
            </a:endParaRPr>
          </a:p>
          <a:p>
            <a:pPr rtl="0">
              <a:buFont typeface="Arial" panose="020B0604020202020204" pitchFamily="34" charset="0"/>
              <a:buChar char="•"/>
            </a:pPr>
            <a:r>
              <a:rPr lang="en-US" dirty="0">
                <a:effectLst/>
                <a:latin typeface="Arial" panose="020B0604020202020204" pitchFamily="34" charset="0"/>
                <a:cs typeface="Arial" panose="020B0604020202020204" pitchFamily="34" charset="0"/>
              </a:rPr>
              <a:t>~</a:t>
            </a:r>
            <a:r>
              <a:rPr lang="en-US" b="1" dirty="0">
                <a:effectLst/>
              </a:rPr>
              <a:t>low</a:t>
            </a:r>
            <a:r>
              <a:rPr lang="en-US" dirty="0">
                <a:effectLst/>
              </a:rPr>
              <a:t> ~7% default when interest rate is </a:t>
            </a:r>
            <a:r>
              <a:rPr lang="en-US" b="1" dirty="0">
                <a:effectLst/>
              </a:rPr>
              <a:t>less than 10%.</a:t>
            </a:r>
            <a:endParaRPr lang="en-US" dirty="0">
              <a:effectLst/>
            </a:endParaRPr>
          </a:p>
          <a:p>
            <a:pPr rtl="0">
              <a:buFont typeface="Arial" panose="020B0604020202020204" pitchFamily="34" charset="0"/>
              <a:buChar char="•"/>
            </a:pPr>
            <a:r>
              <a:rPr lang="en-US" dirty="0">
                <a:effectLst/>
              </a:rPr>
              <a:t>~ </a:t>
            </a:r>
            <a:r>
              <a:rPr lang="en-US" b="1" dirty="0">
                <a:effectLst/>
              </a:rPr>
              <a:t>Medium</a:t>
            </a:r>
            <a:r>
              <a:rPr lang="en-US" dirty="0">
                <a:effectLst/>
              </a:rPr>
              <a:t> ~14% default when interest rate is </a:t>
            </a:r>
            <a:r>
              <a:rPr lang="en-US" b="1" dirty="0">
                <a:effectLst/>
              </a:rPr>
              <a:t>between 10% to 15%.</a:t>
            </a:r>
            <a:endParaRPr lang="en-US" dirty="0">
              <a:effectLst/>
            </a:endParaRPr>
          </a:p>
          <a:p>
            <a:pPr rtl="0">
              <a:buFont typeface="Arial" panose="020B0604020202020204" pitchFamily="34" charset="0"/>
              <a:buChar char="•"/>
            </a:pPr>
            <a:r>
              <a:rPr lang="en-US" dirty="0">
                <a:effectLst/>
              </a:rPr>
              <a:t>~ </a:t>
            </a:r>
            <a:r>
              <a:rPr lang="en-US" b="1" dirty="0">
                <a:effectLst/>
              </a:rPr>
              <a:t>High</a:t>
            </a:r>
            <a:r>
              <a:rPr lang="en-US" dirty="0">
                <a:effectLst/>
              </a:rPr>
              <a:t> ~23% default when interest rate is </a:t>
            </a:r>
            <a:r>
              <a:rPr lang="en-US" b="1" dirty="0">
                <a:effectLst/>
              </a:rPr>
              <a:t>above 15%.</a:t>
            </a:r>
            <a:endParaRPr lang="en-US" dirty="0">
              <a:effectLst/>
            </a:endParaRPr>
          </a:p>
          <a:p>
            <a:pPr rtl="0"/>
            <a:endParaRPr lang="en-US" dirty="0">
              <a:effectLst/>
            </a:endParaRPr>
          </a:p>
          <a:p>
            <a:pPr rtl="0"/>
            <a:r>
              <a:rPr lang="en-US" dirty="0">
                <a:effectLst/>
              </a:rPr>
              <a:t>Interest Rate and Tendency to Default are directly proportional. As one increases, other increases as well.</a:t>
            </a:r>
          </a:p>
          <a:p>
            <a:pPr rtl="0"/>
            <a:r>
              <a:rPr lang="en-US" dirty="0">
                <a:effectLst/>
                <a:latin typeface="Arial" panose="020B0604020202020204" pitchFamily="34" charset="0"/>
                <a:cs typeface="Arial" panose="020B0604020202020204" pitchFamily="34" charset="0"/>
              </a:rPr>
              <a:t>.</a:t>
            </a:r>
          </a:p>
        </p:txBody>
      </p:sp>
      <p:sp>
        <p:nvSpPr>
          <p:cNvPr id="11" name="Arrow: Striped Right 10">
            <a:extLst>
              <a:ext uri="{FF2B5EF4-FFF2-40B4-BE49-F238E27FC236}">
                <a16:creationId xmlns:a16="http://schemas.microsoft.com/office/drawing/2014/main" id="{E9D40CFC-38DA-4B43-B993-3A02C9F3D6DF}"/>
              </a:ext>
            </a:extLst>
          </p:cNvPr>
          <p:cNvSpPr/>
          <p:nvPr/>
        </p:nvSpPr>
        <p:spPr>
          <a:xfrm rot="10800000">
            <a:off x="6924863" y="4834736"/>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hart, box and whisker chart&#10;&#10;Description automatically generated">
            <a:extLst>
              <a:ext uri="{FF2B5EF4-FFF2-40B4-BE49-F238E27FC236}">
                <a16:creationId xmlns:a16="http://schemas.microsoft.com/office/drawing/2014/main" id="{BC8CB167-42AE-49A6-A582-0E0847514A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45" y="1572677"/>
            <a:ext cx="3800475" cy="2495550"/>
          </a:xfrm>
          <a:prstGeom prst="rect">
            <a:avLst/>
          </a:prstGeom>
        </p:spPr>
      </p:pic>
      <p:pic>
        <p:nvPicPr>
          <p:cNvPr id="17" name="Picture 16" descr="Chart, box and whisker chart&#10;&#10;Description automatically generated">
            <a:extLst>
              <a:ext uri="{FF2B5EF4-FFF2-40B4-BE49-F238E27FC236}">
                <a16:creationId xmlns:a16="http://schemas.microsoft.com/office/drawing/2014/main" id="{4D41BB7D-4A99-4708-81DC-3042C1E06F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517" y="4150656"/>
            <a:ext cx="3743325" cy="2505075"/>
          </a:xfrm>
          <a:prstGeom prst="rect">
            <a:avLst/>
          </a:prstGeom>
        </p:spPr>
      </p:pic>
    </p:spTree>
    <p:extLst>
      <p:ext uri="{BB962C8B-B14F-4D97-AF65-F5344CB8AC3E}">
        <p14:creationId xmlns:p14="http://schemas.microsoft.com/office/powerpoint/2010/main" val="1981775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25E3-F0AC-4AEF-A7D4-ED4AFAA4C653}"/>
              </a:ext>
            </a:extLst>
          </p:cNvPr>
          <p:cNvSpPr>
            <a:spLocks noGrp="1"/>
          </p:cNvSpPr>
          <p:nvPr>
            <p:ph type="title"/>
          </p:nvPr>
        </p:nvSpPr>
        <p:spPr/>
        <p:txBody>
          <a:bodyPr/>
          <a:lstStyle/>
          <a:p>
            <a:r>
              <a:rPr lang="en-US" dirty="0"/>
              <a:t>ANALYSIS</a:t>
            </a:r>
          </a:p>
        </p:txBody>
      </p:sp>
      <p:sp>
        <p:nvSpPr>
          <p:cNvPr id="9" name="Rectangle: Rounded Corners 8">
            <a:extLst>
              <a:ext uri="{FF2B5EF4-FFF2-40B4-BE49-F238E27FC236}">
                <a16:creationId xmlns:a16="http://schemas.microsoft.com/office/drawing/2014/main" id="{522E37AC-E18F-4064-9D23-741B9B384A61}"/>
              </a:ext>
            </a:extLst>
          </p:cNvPr>
          <p:cNvSpPr/>
          <p:nvPr/>
        </p:nvSpPr>
        <p:spPr>
          <a:xfrm>
            <a:off x="104211" y="1391314"/>
            <a:ext cx="6704191" cy="24526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C1BA014-8D1F-4697-A4C5-9602E401D7B5}"/>
              </a:ext>
            </a:extLst>
          </p:cNvPr>
          <p:cNvSpPr txBox="1"/>
          <p:nvPr/>
        </p:nvSpPr>
        <p:spPr>
          <a:xfrm>
            <a:off x="197168" y="1829677"/>
            <a:ext cx="6672963" cy="1569660"/>
          </a:xfrm>
          <a:prstGeom prst="rect">
            <a:avLst/>
          </a:prstGeom>
          <a:noFill/>
        </p:spPr>
        <p:txBody>
          <a:bodyPr wrap="square" rtlCol="0">
            <a:spAutoFit/>
          </a:bodyPr>
          <a:lstStyle/>
          <a:p>
            <a:pPr rtl="0"/>
            <a:r>
              <a:rPr lang="en-US" sz="1600" dirty="0">
                <a:latin typeface="Arial" panose="020B0604020202020204" pitchFamily="34" charset="0"/>
                <a:cs typeface="Arial" panose="020B0604020202020204" pitchFamily="34" charset="0"/>
              </a:rPr>
              <a:t>Analysis with respect to Annual Income</a:t>
            </a:r>
            <a:endParaRPr lang="en-US" sz="1600" dirty="0">
              <a:effectLst/>
              <a:latin typeface="Arial" panose="020B0604020202020204" pitchFamily="34" charset="0"/>
              <a:cs typeface="Arial" panose="020B0604020202020204" pitchFamily="34" charset="0"/>
            </a:endParaRPr>
          </a:p>
          <a:p>
            <a:pPr rtl="0"/>
            <a:r>
              <a:rPr lang="en-US" sz="1600" dirty="0">
                <a:effectLst/>
              </a:rPr>
              <a:t>As income increases, the chances of customer defaulting decreases.</a:t>
            </a:r>
          </a:p>
          <a:p>
            <a:pPr rtl="0">
              <a:buFont typeface="Arial" panose="020B0604020202020204" pitchFamily="34" charset="0"/>
              <a:buChar char="•"/>
            </a:pPr>
            <a:r>
              <a:rPr lang="en-US" sz="1600" dirty="0">
                <a:effectLst/>
              </a:rPr>
              <a:t>~14% of customers with annual income of less than USD 50k tend to default.</a:t>
            </a:r>
          </a:p>
          <a:p>
            <a:pPr rtl="0">
              <a:buFont typeface="Arial" panose="020B0604020202020204" pitchFamily="34" charset="0"/>
              <a:buChar char="•"/>
            </a:pPr>
            <a:r>
              <a:rPr lang="en-US" sz="1600" dirty="0">
                <a:effectLst/>
              </a:rPr>
              <a:t>~12% of customers with annual income between USD 50k to USD 75k tend to default.</a:t>
            </a:r>
          </a:p>
          <a:p>
            <a:pPr rtl="0">
              <a:buFont typeface="Arial" panose="020B0604020202020204" pitchFamily="34" charset="0"/>
              <a:buChar char="•"/>
            </a:pPr>
            <a:r>
              <a:rPr lang="en-US" sz="1600" dirty="0">
                <a:effectLst/>
              </a:rPr>
              <a:t>~10% of customers with annual income above USD 75k tend to default.</a:t>
            </a:r>
          </a:p>
        </p:txBody>
      </p:sp>
      <p:sp>
        <p:nvSpPr>
          <p:cNvPr id="11" name="Arrow: Striped Right 10">
            <a:extLst>
              <a:ext uri="{FF2B5EF4-FFF2-40B4-BE49-F238E27FC236}">
                <a16:creationId xmlns:a16="http://schemas.microsoft.com/office/drawing/2014/main" id="{E9D40CFC-38DA-4B43-B993-3A02C9F3D6DF}"/>
              </a:ext>
            </a:extLst>
          </p:cNvPr>
          <p:cNvSpPr/>
          <p:nvPr/>
        </p:nvSpPr>
        <p:spPr>
          <a:xfrm rot="10800000">
            <a:off x="6918034" y="2077160"/>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77E04D7-49C6-4E69-83D4-0AF3693F3360}"/>
              </a:ext>
            </a:extLst>
          </p:cNvPr>
          <p:cNvGrpSpPr/>
          <p:nvPr/>
        </p:nvGrpSpPr>
        <p:grpSpPr>
          <a:xfrm>
            <a:off x="197168" y="4256858"/>
            <a:ext cx="11942618" cy="2601142"/>
            <a:chOff x="261630" y="1414224"/>
            <a:chExt cx="11942618" cy="2601142"/>
          </a:xfrm>
        </p:grpSpPr>
        <p:sp>
          <p:nvSpPr>
            <p:cNvPr id="6" name="Rectangle: Rounded Corners 5">
              <a:extLst>
                <a:ext uri="{FF2B5EF4-FFF2-40B4-BE49-F238E27FC236}">
                  <a16:creationId xmlns:a16="http://schemas.microsoft.com/office/drawing/2014/main" id="{E7F203B3-1A98-4114-826A-405B863512E0}"/>
                </a:ext>
              </a:extLst>
            </p:cNvPr>
            <p:cNvSpPr/>
            <p:nvPr/>
          </p:nvSpPr>
          <p:spPr>
            <a:xfrm>
              <a:off x="5330393" y="1890660"/>
              <a:ext cx="6873855" cy="14518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D14A06A-1BDA-4332-8C0A-DCA68A907415}"/>
                </a:ext>
              </a:extLst>
            </p:cNvPr>
            <p:cNvSpPr txBox="1"/>
            <p:nvPr/>
          </p:nvSpPr>
          <p:spPr>
            <a:xfrm>
              <a:off x="5330392" y="1985239"/>
              <a:ext cx="6873855" cy="1323439"/>
            </a:xfrm>
            <a:prstGeom prst="rect">
              <a:avLst/>
            </a:prstGeom>
            <a:noFill/>
          </p:spPr>
          <p:txBody>
            <a:bodyPr wrap="square" rtlCol="0">
              <a:spAutoFit/>
            </a:bodyPr>
            <a:lstStyle/>
            <a:p>
              <a:pPr rtl="0"/>
              <a:r>
                <a:rPr lang="en-US" sz="2000" dirty="0">
                  <a:latin typeface="Arial" panose="020B0604020202020204" pitchFamily="34" charset="0"/>
                  <a:cs typeface="Arial" panose="020B0604020202020204" pitchFamily="34" charset="0"/>
                </a:rPr>
                <a:t>Analyze DTI:</a:t>
              </a:r>
              <a:endParaRPr lang="en-US" sz="2000" dirty="0">
                <a:effectLst/>
                <a:latin typeface="Arial" panose="020B0604020202020204" pitchFamily="34" charset="0"/>
                <a:cs typeface="Arial" panose="020B0604020202020204" pitchFamily="34" charset="0"/>
              </a:endParaRPr>
            </a:p>
            <a:p>
              <a:pPr rtl="0"/>
              <a:r>
                <a:rPr lang="en-US" sz="2000" dirty="0">
                  <a:effectLst/>
                  <a:latin typeface="Arial" panose="020B0604020202020204" pitchFamily="34" charset="0"/>
                  <a:cs typeface="Arial" panose="020B0604020202020204" pitchFamily="34" charset="0"/>
                </a:rPr>
                <a:t>After Creating buckets for DTI ranging from 0-10, 10 to 20 and 20 - 30 and plot against default rate it is observed that </a:t>
              </a:r>
              <a:r>
                <a:rPr lang="en-US" sz="2000" b="1" dirty="0">
                  <a:effectLst/>
                  <a:latin typeface="Arial" panose="020B0604020202020204" pitchFamily="34" charset="0"/>
                  <a:cs typeface="Arial" panose="020B0604020202020204" pitchFamily="34" charset="0"/>
                </a:rPr>
                <a:t>as DTI increases, the tendency to default increases</a:t>
              </a:r>
            </a:p>
          </p:txBody>
        </p:sp>
        <p:pic>
          <p:nvPicPr>
            <p:cNvPr id="4" name="Picture 3">
              <a:extLst>
                <a:ext uri="{FF2B5EF4-FFF2-40B4-BE49-F238E27FC236}">
                  <a16:creationId xmlns:a16="http://schemas.microsoft.com/office/drawing/2014/main" id="{3030D8AF-C32C-4667-8813-0C46F683D3DE}"/>
                </a:ext>
              </a:extLst>
            </p:cNvPr>
            <p:cNvPicPr>
              <a:picLocks noChangeAspect="1"/>
            </p:cNvPicPr>
            <p:nvPr/>
          </p:nvPicPr>
          <p:blipFill>
            <a:blip r:embed="rId2"/>
            <a:stretch>
              <a:fillRect/>
            </a:stretch>
          </p:blipFill>
          <p:spPr>
            <a:xfrm>
              <a:off x="261630" y="1414224"/>
              <a:ext cx="4080464" cy="2601142"/>
            </a:xfrm>
            <a:prstGeom prst="rect">
              <a:avLst/>
            </a:prstGeom>
          </p:spPr>
        </p:pic>
        <p:sp>
          <p:nvSpPr>
            <p:cNvPr id="5" name="Arrow: Striped Right 4">
              <a:extLst>
                <a:ext uri="{FF2B5EF4-FFF2-40B4-BE49-F238E27FC236}">
                  <a16:creationId xmlns:a16="http://schemas.microsoft.com/office/drawing/2014/main" id="{B2DB5DCA-3FFE-41CB-9766-5E9FE959EB17}"/>
                </a:ext>
              </a:extLst>
            </p:cNvPr>
            <p:cNvSpPr/>
            <p:nvPr/>
          </p:nvSpPr>
          <p:spPr>
            <a:xfrm>
              <a:off x="4266812" y="2197046"/>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16" descr="Chart, box and whisker chart&#10;&#10;Description automatically generated">
            <a:extLst>
              <a:ext uri="{FF2B5EF4-FFF2-40B4-BE49-F238E27FC236}">
                <a16:creationId xmlns:a16="http://schemas.microsoft.com/office/drawing/2014/main" id="{551D9103-9F04-44D7-9E95-B59F5578F6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9058" y="1339986"/>
            <a:ext cx="3743325" cy="2505075"/>
          </a:xfrm>
          <a:prstGeom prst="rect">
            <a:avLst/>
          </a:prstGeom>
        </p:spPr>
      </p:pic>
    </p:spTree>
    <p:extLst>
      <p:ext uri="{BB962C8B-B14F-4D97-AF65-F5344CB8AC3E}">
        <p14:creationId xmlns:p14="http://schemas.microsoft.com/office/powerpoint/2010/main" val="1298037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25E3-F0AC-4AEF-A7D4-ED4AFAA4C653}"/>
              </a:ext>
            </a:extLst>
          </p:cNvPr>
          <p:cNvSpPr>
            <a:spLocks noGrp="1"/>
          </p:cNvSpPr>
          <p:nvPr>
            <p:ph type="title"/>
          </p:nvPr>
        </p:nvSpPr>
        <p:spPr/>
        <p:txBody>
          <a:bodyPr/>
          <a:lstStyle/>
          <a:p>
            <a:r>
              <a:rPr lang="en-US" dirty="0"/>
              <a:t>ANALYSIS</a:t>
            </a:r>
          </a:p>
        </p:txBody>
      </p:sp>
      <p:sp>
        <p:nvSpPr>
          <p:cNvPr id="9" name="Arrow: Striped Right 8">
            <a:extLst>
              <a:ext uri="{FF2B5EF4-FFF2-40B4-BE49-F238E27FC236}">
                <a16:creationId xmlns:a16="http://schemas.microsoft.com/office/drawing/2014/main" id="{26EACAE0-C6AD-4C2B-836B-2DE436701F96}"/>
              </a:ext>
            </a:extLst>
          </p:cNvPr>
          <p:cNvSpPr/>
          <p:nvPr/>
        </p:nvSpPr>
        <p:spPr>
          <a:xfrm rot="10800000">
            <a:off x="4913183" y="3198118"/>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40D1740-4F70-46C2-82B4-5FB70FCB6F9B}"/>
              </a:ext>
            </a:extLst>
          </p:cNvPr>
          <p:cNvSpPr/>
          <p:nvPr/>
        </p:nvSpPr>
        <p:spPr>
          <a:xfrm>
            <a:off x="170044" y="3076586"/>
            <a:ext cx="4421714" cy="14518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A9D9FA-BA9B-4808-B4FB-711C237E6D4D}"/>
              </a:ext>
            </a:extLst>
          </p:cNvPr>
          <p:cNvSpPr txBox="1"/>
          <p:nvPr/>
        </p:nvSpPr>
        <p:spPr>
          <a:xfrm>
            <a:off x="1347540" y="3544362"/>
            <a:ext cx="2066721" cy="400110"/>
          </a:xfrm>
          <a:prstGeom prst="rect">
            <a:avLst/>
          </a:prstGeom>
          <a:noFill/>
        </p:spPr>
        <p:txBody>
          <a:bodyPr wrap="square" rtlCol="0">
            <a:spAutoFit/>
          </a:bodyPr>
          <a:lstStyle/>
          <a:p>
            <a:pPr rtl="0"/>
            <a:r>
              <a:rPr lang="en-US" sz="2000" dirty="0">
                <a:effectLst/>
                <a:latin typeface="Arial" panose="020B0604020202020204" pitchFamily="34" charset="0"/>
                <a:cs typeface="Arial" panose="020B0604020202020204" pitchFamily="34" charset="0"/>
              </a:rPr>
              <a:t>Correlation map</a:t>
            </a:r>
            <a:endParaRPr lang="en-US" sz="2000" dirty="0">
              <a:latin typeface="Arial" panose="020B0604020202020204" pitchFamily="34" charset="0"/>
              <a:cs typeface="Arial" panose="020B0604020202020204" pitchFamily="34" charset="0"/>
            </a:endParaRPr>
          </a:p>
        </p:txBody>
      </p:sp>
      <p:pic>
        <p:nvPicPr>
          <p:cNvPr id="13" name="Picture 12" descr="Chart&#10;&#10;Description automatically generated">
            <a:extLst>
              <a:ext uri="{FF2B5EF4-FFF2-40B4-BE49-F238E27FC236}">
                <a16:creationId xmlns:a16="http://schemas.microsoft.com/office/drawing/2014/main" id="{8815F617-E8FC-4E50-B2BB-C72C019ED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8657" y="365125"/>
            <a:ext cx="6193343" cy="6508142"/>
          </a:xfrm>
          <a:prstGeom prst="rect">
            <a:avLst/>
          </a:prstGeom>
        </p:spPr>
      </p:pic>
    </p:spTree>
    <p:extLst>
      <p:ext uri="{BB962C8B-B14F-4D97-AF65-F5344CB8AC3E}">
        <p14:creationId xmlns:p14="http://schemas.microsoft.com/office/powerpoint/2010/main" val="256363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1507</TotalTime>
  <Words>1804</Words>
  <Application>Microsoft Office PowerPoint</Application>
  <PresentationFormat>Widescreen</PresentationFormat>
  <Paragraphs>184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Arial-BoldMT</vt:lpstr>
      <vt:lpstr>ArialMT</vt:lpstr>
      <vt:lpstr>Calibri</vt:lpstr>
      <vt:lpstr>Calibri Light</vt:lpstr>
      <vt:lpstr>Office Theme</vt:lpstr>
      <vt:lpstr>LENDING CLUB CASE STUDY  AMANDEEP MINHAS ARUN VINCENT J A     </vt:lpstr>
      <vt:lpstr>PROBLEM</vt:lpstr>
      <vt:lpstr>APPROACH</vt:lpstr>
      <vt:lpstr>DATA CLEANUP</vt:lpstr>
      <vt:lpstr>DATA CLEANUP</vt:lpstr>
      <vt:lpstr>ANALYSIS</vt:lpstr>
      <vt:lpstr>ANALYSIS</vt:lpstr>
      <vt:lpstr>ANALYSIS</vt:lpstr>
      <vt:lpstr>ANALYSIS</vt:lpstr>
      <vt:lpstr>ANALYSIS</vt:lpstr>
      <vt:lpstr>ANALYSIS</vt:lpstr>
      <vt:lpstr>ANALYSIS</vt:lpstr>
      <vt:lpstr>ANALYSIS</vt:lpstr>
      <vt:lpstr>ANALYSIS</vt:lpstr>
      <vt:lpstr>ANALYSIS</vt:lpstr>
      <vt:lpstr>ANALYSIS</vt:lpstr>
      <vt:lpstr>RECOMMENDATION</vt:lpstr>
      <vt:lpstr>RECOMMENDATION</vt:lpstr>
      <vt:lpstr>Interesting Fact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  AMANDEEP MINHAS ARUN VINCENT J A    </dc:title>
  <dc:creator>Arun Ja</dc:creator>
  <cp:lastModifiedBy>Arun Ja</cp:lastModifiedBy>
  <cp:revision>30</cp:revision>
  <dcterms:created xsi:type="dcterms:W3CDTF">2020-11-15T13:48:10Z</dcterms:created>
  <dcterms:modified xsi:type="dcterms:W3CDTF">2020-11-16T15:13:54Z</dcterms:modified>
</cp:coreProperties>
</file>