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1" r:id="rId1"/>
  </p:sldMasterIdLst>
  <p:sldIdLst>
    <p:sldId id="256" r:id="rId2"/>
    <p:sldId id="257" r:id="rId3"/>
    <p:sldId id="258" r:id="rId4"/>
    <p:sldId id="259" r:id="rId5"/>
    <p:sldId id="267" r:id="rId6"/>
    <p:sldId id="268" r:id="rId7"/>
    <p:sldId id="262" r:id="rId8"/>
    <p:sldId id="269" r:id="rId9"/>
    <p:sldId id="270" r:id="rId10"/>
    <p:sldId id="271" r:id="rId11"/>
    <p:sldId id="260"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Ja" initials="AJ" lastIdx="1" clrIdx="0">
    <p:extLst>
      <p:ext uri="{19B8F6BF-5375-455C-9EA6-DF929625EA0E}">
        <p15:presenceInfo xmlns:p15="http://schemas.microsoft.com/office/powerpoint/2012/main" userId="S::Arun.Ja@mphasis.com::545b6dc3-5785-41b5-b0a2-a1c1c5487e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46D35-03BA-4FED-9EBF-B412674EA7AA}" type="doc">
      <dgm:prSet loTypeId="urn:microsoft.com/office/officeart/2005/8/layout/hProcess7" loCatId="list" qsTypeId="urn:microsoft.com/office/officeart/2005/8/quickstyle/simple1" qsCatId="simple" csTypeId="urn:microsoft.com/office/officeart/2005/8/colors/colorful4" csCatId="colorful" phldr="1"/>
      <dgm:spPr/>
      <dgm:t>
        <a:bodyPr/>
        <a:lstStyle/>
        <a:p>
          <a:endParaRPr lang="en-US"/>
        </a:p>
      </dgm:t>
    </dgm:pt>
    <dgm:pt modelId="{A3F31E25-6494-45EC-BB68-EAF1BDC70E96}">
      <dgm:prSet phldrT="[Text]"/>
      <dgm:spPr/>
      <dgm:t>
        <a:bodyPr/>
        <a:lstStyle/>
        <a:p>
          <a:r>
            <a:rPr lang="en-US" dirty="0"/>
            <a:t>DATA CLEAN</a:t>
          </a:r>
        </a:p>
      </dgm:t>
    </dgm:pt>
    <dgm:pt modelId="{39E6BB0F-EF27-4E2C-8F19-71D9BCE714FC}" type="parTrans" cxnId="{9CA4F05E-094F-4689-B102-214E39FDF5B1}">
      <dgm:prSet/>
      <dgm:spPr/>
      <dgm:t>
        <a:bodyPr/>
        <a:lstStyle/>
        <a:p>
          <a:endParaRPr lang="en-US"/>
        </a:p>
      </dgm:t>
    </dgm:pt>
    <dgm:pt modelId="{1A066330-41D8-48A4-A470-E27D876C1A99}" type="sibTrans" cxnId="{9CA4F05E-094F-4689-B102-214E39FDF5B1}">
      <dgm:prSet/>
      <dgm:spPr/>
      <dgm:t>
        <a:bodyPr/>
        <a:lstStyle/>
        <a:p>
          <a:endParaRPr lang="en-US"/>
        </a:p>
      </dgm:t>
    </dgm:pt>
    <dgm:pt modelId="{84164173-2F64-4811-BD5C-79F6D0C75248}">
      <dgm:prSet phldrT="[Text]" custT="1"/>
      <dgm:spPr/>
      <dgm:t>
        <a:bodyPr/>
        <a:lstStyle/>
        <a:p>
          <a:pPr algn="ctr"/>
          <a:endParaRPr lang="en-US" sz="2400">
            <a:latin typeface="Arial" panose="020B0604020202020204" pitchFamily="34" charset="0"/>
            <a:cs typeface="Arial" panose="020B0604020202020204" pitchFamily="34" charset="0"/>
          </a:endParaRPr>
        </a:p>
        <a:p>
          <a:pPr algn="ctr"/>
          <a:r>
            <a:rPr lang="en-US" sz="2400">
              <a:latin typeface="Arial" panose="020B0604020202020204" pitchFamily="34" charset="0"/>
              <a:cs typeface="Arial" panose="020B0604020202020204" pitchFamily="34" charset="0"/>
            </a:rPr>
            <a:t>Clean the data by dropping the columns with null values</a:t>
          </a:r>
          <a:endParaRPr lang="en-US" sz="2400" dirty="0">
            <a:latin typeface="Arial" panose="020B0604020202020204" pitchFamily="34" charset="0"/>
            <a:cs typeface="Arial" panose="020B0604020202020204" pitchFamily="34" charset="0"/>
          </a:endParaRPr>
        </a:p>
      </dgm:t>
    </dgm:pt>
    <dgm:pt modelId="{C72FAC1A-BF22-48FD-AF43-C92593D23698}" type="parTrans" cxnId="{515090BD-0B93-4C77-BF12-F4B776F30ECB}">
      <dgm:prSet/>
      <dgm:spPr/>
      <dgm:t>
        <a:bodyPr/>
        <a:lstStyle/>
        <a:p>
          <a:endParaRPr lang="en-US"/>
        </a:p>
      </dgm:t>
    </dgm:pt>
    <dgm:pt modelId="{8BD74251-CD5C-46FF-89F4-854524E0D44A}" type="sibTrans" cxnId="{515090BD-0B93-4C77-BF12-F4B776F30ECB}">
      <dgm:prSet/>
      <dgm:spPr/>
      <dgm:t>
        <a:bodyPr/>
        <a:lstStyle/>
        <a:p>
          <a:endParaRPr lang="en-US"/>
        </a:p>
      </dgm:t>
    </dgm:pt>
    <dgm:pt modelId="{25882A83-C383-4EBD-A518-8880E1CD82F3}">
      <dgm:prSet phldrT="[Text]" custT="1"/>
      <dgm:spPr/>
      <dgm:t>
        <a:bodyPr/>
        <a:lstStyle/>
        <a:p>
          <a:r>
            <a:rPr lang="en-US" sz="1600">
              <a:latin typeface="Arial" panose="020B0604020202020204" pitchFamily="34" charset="0"/>
              <a:cs typeface="Arial" panose="020B0604020202020204" pitchFamily="34" charset="0"/>
            </a:rPr>
            <a:t>UNIVARIATE ANALYSIS</a:t>
          </a:r>
          <a:endParaRPr lang="en-US" sz="1600" dirty="0">
            <a:latin typeface="Arial" panose="020B0604020202020204" pitchFamily="34" charset="0"/>
            <a:cs typeface="Arial" panose="020B0604020202020204" pitchFamily="34" charset="0"/>
          </a:endParaRPr>
        </a:p>
      </dgm:t>
    </dgm:pt>
    <dgm:pt modelId="{43D5E8A4-5306-4805-910B-6F381B794274}" type="parTrans" cxnId="{A428199D-4E02-4060-ADDA-D70E3514E05B}">
      <dgm:prSet/>
      <dgm:spPr/>
      <dgm:t>
        <a:bodyPr/>
        <a:lstStyle/>
        <a:p>
          <a:endParaRPr lang="en-US"/>
        </a:p>
      </dgm:t>
    </dgm:pt>
    <dgm:pt modelId="{6F0DCA2F-772C-4A6A-B8AA-D83E368094FF}" type="sibTrans" cxnId="{A428199D-4E02-4060-ADDA-D70E3514E05B}">
      <dgm:prSet/>
      <dgm:spPr/>
      <dgm:t>
        <a:bodyPr/>
        <a:lstStyle/>
        <a:p>
          <a:endParaRPr lang="en-US"/>
        </a:p>
      </dgm:t>
    </dgm:pt>
    <dgm:pt modelId="{A141DF26-C152-4F6F-B0BA-3AAA31F96C9E}">
      <dgm:prSet phldrT="[Text]" custT="1"/>
      <dgm:spPr/>
      <dgm:t>
        <a:bodyPr/>
        <a:lstStyle/>
        <a:p>
          <a:pPr algn="ctr"/>
          <a:r>
            <a:rPr lang="en-US" sz="2400" dirty="0">
              <a:latin typeface="Arial" panose="020B0604020202020204" pitchFamily="34" charset="0"/>
              <a:cs typeface="Arial" panose="020B0604020202020204" pitchFamily="34" charset="0"/>
            </a:rPr>
            <a:t>Analyze the distribution of the categorical variables and create the derived variables</a:t>
          </a:r>
        </a:p>
      </dgm:t>
    </dgm:pt>
    <dgm:pt modelId="{722D3371-1C60-4BA8-98BE-6F1309C7E3D0}" type="parTrans" cxnId="{ED9F8B7B-543E-46EE-AEE9-572431F4C401}">
      <dgm:prSet/>
      <dgm:spPr/>
      <dgm:t>
        <a:bodyPr/>
        <a:lstStyle/>
        <a:p>
          <a:endParaRPr lang="en-US"/>
        </a:p>
      </dgm:t>
    </dgm:pt>
    <dgm:pt modelId="{96004B35-BFB8-4FA4-A4E8-412DCC562F49}" type="sibTrans" cxnId="{ED9F8B7B-543E-46EE-AEE9-572431F4C401}">
      <dgm:prSet/>
      <dgm:spPr/>
      <dgm:t>
        <a:bodyPr/>
        <a:lstStyle/>
        <a:p>
          <a:endParaRPr lang="en-US"/>
        </a:p>
      </dgm:t>
    </dgm:pt>
    <dgm:pt modelId="{11A2CA4C-757A-41E9-B1ED-1D8873E01FF5}">
      <dgm:prSet phldrT="[Text]"/>
      <dgm:spPr/>
      <dgm:t>
        <a:bodyPr/>
        <a:lstStyle/>
        <a:p>
          <a:r>
            <a:rPr lang="en-US" dirty="0"/>
            <a:t>BIVARIATE ANALYSIS</a:t>
          </a:r>
        </a:p>
      </dgm:t>
    </dgm:pt>
    <dgm:pt modelId="{2F82F042-C9EC-464F-9AA1-5D63E42E829D}" type="parTrans" cxnId="{43BE024F-AFE3-473E-8181-201FA2BA0EB9}">
      <dgm:prSet/>
      <dgm:spPr/>
      <dgm:t>
        <a:bodyPr/>
        <a:lstStyle/>
        <a:p>
          <a:endParaRPr lang="en-US"/>
        </a:p>
      </dgm:t>
    </dgm:pt>
    <dgm:pt modelId="{E4C4C7A5-19C2-45CF-86B1-D083FED40BDC}" type="sibTrans" cxnId="{43BE024F-AFE3-473E-8181-201FA2BA0EB9}">
      <dgm:prSet/>
      <dgm:spPr/>
      <dgm:t>
        <a:bodyPr/>
        <a:lstStyle/>
        <a:p>
          <a:endParaRPr lang="en-US"/>
        </a:p>
      </dgm:t>
    </dgm:pt>
    <dgm:pt modelId="{05094F54-CCED-4EB1-88E1-CA97CF9D90A8}">
      <dgm:prSet phldrT="[Text]" custT="1"/>
      <dgm:spPr/>
      <dgm:t>
        <a:bodyPr/>
        <a:lstStyle/>
        <a:p>
          <a:pPr algn="ctr"/>
          <a:endParaRPr lang="en-US" sz="2400">
            <a:latin typeface="Arial" panose="020B0604020202020204" pitchFamily="34" charset="0"/>
            <a:cs typeface="Arial" panose="020B0604020202020204" pitchFamily="34" charset="0"/>
          </a:endParaRPr>
        </a:p>
        <a:p>
          <a:pPr algn="ctr"/>
          <a:r>
            <a:rPr lang="en-US" sz="2400">
              <a:latin typeface="Arial" panose="020B0604020202020204" pitchFamily="34" charset="0"/>
              <a:cs typeface="Arial" panose="020B0604020202020204" pitchFamily="34" charset="0"/>
            </a:rPr>
            <a:t>Do a correlation analysis between two variable</a:t>
          </a:r>
          <a:endParaRPr lang="en-US" sz="2400" dirty="0">
            <a:latin typeface="Arial" panose="020B0604020202020204" pitchFamily="34" charset="0"/>
            <a:cs typeface="Arial" panose="020B0604020202020204" pitchFamily="34" charset="0"/>
          </a:endParaRPr>
        </a:p>
      </dgm:t>
    </dgm:pt>
    <dgm:pt modelId="{6E6944BE-776C-45D3-92A8-19401BD89009}" type="parTrans" cxnId="{CD6DA9A0-1730-42F8-B360-17E35E8FFCA1}">
      <dgm:prSet/>
      <dgm:spPr/>
      <dgm:t>
        <a:bodyPr/>
        <a:lstStyle/>
        <a:p>
          <a:endParaRPr lang="en-US"/>
        </a:p>
      </dgm:t>
    </dgm:pt>
    <dgm:pt modelId="{1979EC59-C854-4800-AC4B-FCEAB0BE9148}" type="sibTrans" cxnId="{CD6DA9A0-1730-42F8-B360-17E35E8FFCA1}">
      <dgm:prSet/>
      <dgm:spPr/>
      <dgm:t>
        <a:bodyPr/>
        <a:lstStyle/>
        <a:p>
          <a:endParaRPr lang="en-US"/>
        </a:p>
      </dgm:t>
    </dgm:pt>
    <dgm:pt modelId="{D6E00D29-92DA-4F1D-8F60-B6D5C7FDB305}">
      <dgm:prSet phldrT="[Text]" custT="1"/>
      <dgm:spPr/>
      <dgm:t>
        <a:bodyPr/>
        <a:lstStyle/>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From the analysis and the observations publish the findings</a:t>
          </a:r>
        </a:p>
      </dgm:t>
    </dgm:pt>
    <dgm:pt modelId="{2AB9AC18-6E90-4EDB-B9FE-85DCE24C411A}" type="parTrans" cxnId="{E45F64DB-4FFD-4582-8BD4-8D89105AE0ED}">
      <dgm:prSet/>
      <dgm:spPr/>
      <dgm:t>
        <a:bodyPr/>
        <a:lstStyle/>
        <a:p>
          <a:endParaRPr lang="en-US"/>
        </a:p>
      </dgm:t>
    </dgm:pt>
    <dgm:pt modelId="{F8703AFC-19A5-4210-A2A1-FAEBA9649282}" type="sibTrans" cxnId="{E45F64DB-4FFD-4582-8BD4-8D89105AE0ED}">
      <dgm:prSet/>
      <dgm:spPr/>
      <dgm:t>
        <a:bodyPr/>
        <a:lstStyle/>
        <a:p>
          <a:endParaRPr lang="en-US"/>
        </a:p>
      </dgm:t>
    </dgm:pt>
    <dgm:pt modelId="{61CFDC75-2A59-4E1B-8AB5-E1D0A5AD040B}">
      <dgm:prSet phldrT="[Text]"/>
      <dgm:spPr/>
      <dgm:t>
        <a:bodyPr/>
        <a:lstStyle/>
        <a:p>
          <a:r>
            <a:rPr lang="en-US" dirty="0"/>
            <a:t>RECOMMENDATION</a:t>
          </a:r>
        </a:p>
      </dgm:t>
    </dgm:pt>
    <dgm:pt modelId="{EA6256F2-5D53-4698-8822-C09701A6EEEE}" type="parTrans" cxnId="{D1783166-0416-410E-B11B-D661975C1581}">
      <dgm:prSet/>
      <dgm:spPr/>
      <dgm:t>
        <a:bodyPr/>
        <a:lstStyle/>
        <a:p>
          <a:endParaRPr lang="en-US"/>
        </a:p>
      </dgm:t>
    </dgm:pt>
    <dgm:pt modelId="{7C687876-A7EF-43C4-9489-6DA140177004}" type="sibTrans" cxnId="{D1783166-0416-410E-B11B-D661975C1581}">
      <dgm:prSet/>
      <dgm:spPr/>
      <dgm:t>
        <a:bodyPr/>
        <a:lstStyle/>
        <a:p>
          <a:endParaRPr lang="en-US"/>
        </a:p>
      </dgm:t>
    </dgm:pt>
    <dgm:pt modelId="{622BE6D6-C8F6-4D68-91A4-BD7CFD0E6940}" type="pres">
      <dgm:prSet presAssocID="{A9146D35-03BA-4FED-9EBF-B412674EA7AA}" presName="Name0" presStyleCnt="0">
        <dgm:presLayoutVars>
          <dgm:dir/>
          <dgm:animLvl val="lvl"/>
          <dgm:resizeHandles val="exact"/>
        </dgm:presLayoutVars>
      </dgm:prSet>
      <dgm:spPr/>
    </dgm:pt>
    <dgm:pt modelId="{AD434B4F-0AA1-499F-B215-CCA57F2017E4}" type="pres">
      <dgm:prSet presAssocID="{A3F31E25-6494-45EC-BB68-EAF1BDC70E96}" presName="compositeNode" presStyleCnt="0">
        <dgm:presLayoutVars>
          <dgm:bulletEnabled val="1"/>
        </dgm:presLayoutVars>
      </dgm:prSet>
      <dgm:spPr/>
    </dgm:pt>
    <dgm:pt modelId="{81033AA5-F04B-4570-8B3D-560BB9F26975}" type="pres">
      <dgm:prSet presAssocID="{A3F31E25-6494-45EC-BB68-EAF1BDC70E96}" presName="bgRect" presStyleLbl="node1" presStyleIdx="0" presStyleCnt="4" custLinFactNeighborX="-160"/>
      <dgm:spPr/>
    </dgm:pt>
    <dgm:pt modelId="{91A5FEAE-0655-46C4-ABCD-0DCA9C90A1DA}" type="pres">
      <dgm:prSet presAssocID="{A3F31E25-6494-45EC-BB68-EAF1BDC70E96}" presName="parentNode" presStyleLbl="node1" presStyleIdx="0" presStyleCnt="4">
        <dgm:presLayoutVars>
          <dgm:chMax val="0"/>
          <dgm:bulletEnabled val="1"/>
        </dgm:presLayoutVars>
      </dgm:prSet>
      <dgm:spPr/>
    </dgm:pt>
    <dgm:pt modelId="{5F80B261-ACAA-4EF2-A68B-D927D73E5DCB}" type="pres">
      <dgm:prSet presAssocID="{A3F31E25-6494-45EC-BB68-EAF1BDC70E96}" presName="childNode" presStyleLbl="node1" presStyleIdx="0" presStyleCnt="4">
        <dgm:presLayoutVars>
          <dgm:bulletEnabled val="1"/>
        </dgm:presLayoutVars>
      </dgm:prSet>
      <dgm:spPr/>
    </dgm:pt>
    <dgm:pt modelId="{D4DCCFAF-2084-4F01-836D-A8ED23638D3A}" type="pres">
      <dgm:prSet presAssocID="{1A066330-41D8-48A4-A470-E27D876C1A99}" presName="hSp" presStyleCnt="0"/>
      <dgm:spPr/>
    </dgm:pt>
    <dgm:pt modelId="{DB57435B-D515-4783-BE74-1AE7AAC5E88C}" type="pres">
      <dgm:prSet presAssocID="{1A066330-41D8-48A4-A470-E27D876C1A99}" presName="vProcSp" presStyleCnt="0"/>
      <dgm:spPr/>
    </dgm:pt>
    <dgm:pt modelId="{814F646D-E316-4910-815A-FF18604117E3}" type="pres">
      <dgm:prSet presAssocID="{1A066330-41D8-48A4-A470-E27D876C1A99}" presName="vSp1" presStyleCnt="0"/>
      <dgm:spPr/>
    </dgm:pt>
    <dgm:pt modelId="{610B0E97-A4A4-4A06-A3B6-C33B83E5EBA9}" type="pres">
      <dgm:prSet presAssocID="{1A066330-41D8-48A4-A470-E27D876C1A99}" presName="simulatedConn" presStyleLbl="solidFgAcc1" presStyleIdx="0" presStyleCnt="3"/>
      <dgm:spPr/>
    </dgm:pt>
    <dgm:pt modelId="{F3AF3E59-F505-4BF7-9C30-3083CD4F2335}" type="pres">
      <dgm:prSet presAssocID="{1A066330-41D8-48A4-A470-E27D876C1A99}" presName="vSp2" presStyleCnt="0"/>
      <dgm:spPr/>
    </dgm:pt>
    <dgm:pt modelId="{F941987B-E848-46E7-B909-0F6063EE15E8}" type="pres">
      <dgm:prSet presAssocID="{1A066330-41D8-48A4-A470-E27D876C1A99}" presName="sibTrans" presStyleCnt="0"/>
      <dgm:spPr/>
    </dgm:pt>
    <dgm:pt modelId="{F666E6BF-77C9-49B1-9BA8-48E35040EB09}" type="pres">
      <dgm:prSet presAssocID="{25882A83-C383-4EBD-A518-8880E1CD82F3}" presName="compositeNode" presStyleCnt="0">
        <dgm:presLayoutVars>
          <dgm:bulletEnabled val="1"/>
        </dgm:presLayoutVars>
      </dgm:prSet>
      <dgm:spPr/>
    </dgm:pt>
    <dgm:pt modelId="{3B95C624-A9D1-48EA-92F9-FF99534E9421}" type="pres">
      <dgm:prSet presAssocID="{25882A83-C383-4EBD-A518-8880E1CD82F3}" presName="bgRect" presStyleLbl="node1" presStyleIdx="1" presStyleCnt="4"/>
      <dgm:spPr/>
    </dgm:pt>
    <dgm:pt modelId="{5719B2EB-EA44-4DBD-91F9-801320AC55B6}" type="pres">
      <dgm:prSet presAssocID="{25882A83-C383-4EBD-A518-8880E1CD82F3}" presName="parentNode" presStyleLbl="node1" presStyleIdx="1" presStyleCnt="4">
        <dgm:presLayoutVars>
          <dgm:chMax val="0"/>
          <dgm:bulletEnabled val="1"/>
        </dgm:presLayoutVars>
      </dgm:prSet>
      <dgm:spPr/>
    </dgm:pt>
    <dgm:pt modelId="{775744D8-9297-424B-924A-BA309BA7F07D}" type="pres">
      <dgm:prSet presAssocID="{25882A83-C383-4EBD-A518-8880E1CD82F3}" presName="childNode" presStyleLbl="node1" presStyleIdx="1" presStyleCnt="4">
        <dgm:presLayoutVars>
          <dgm:bulletEnabled val="1"/>
        </dgm:presLayoutVars>
      </dgm:prSet>
      <dgm:spPr/>
    </dgm:pt>
    <dgm:pt modelId="{DE74A5E4-EA54-434F-A41F-B7E3E288E907}" type="pres">
      <dgm:prSet presAssocID="{6F0DCA2F-772C-4A6A-B8AA-D83E368094FF}" presName="hSp" presStyleCnt="0"/>
      <dgm:spPr/>
    </dgm:pt>
    <dgm:pt modelId="{BDBCEB65-1A69-4B27-8575-C9270CAA1926}" type="pres">
      <dgm:prSet presAssocID="{6F0DCA2F-772C-4A6A-B8AA-D83E368094FF}" presName="vProcSp" presStyleCnt="0"/>
      <dgm:spPr/>
    </dgm:pt>
    <dgm:pt modelId="{3A811458-20F5-4628-A266-2A992F087178}" type="pres">
      <dgm:prSet presAssocID="{6F0DCA2F-772C-4A6A-B8AA-D83E368094FF}" presName="vSp1" presStyleCnt="0"/>
      <dgm:spPr/>
    </dgm:pt>
    <dgm:pt modelId="{645649A0-4B0A-4175-A4AB-15E02BF5122A}" type="pres">
      <dgm:prSet presAssocID="{6F0DCA2F-772C-4A6A-B8AA-D83E368094FF}" presName="simulatedConn" presStyleLbl="solidFgAcc1" presStyleIdx="1" presStyleCnt="3"/>
      <dgm:spPr/>
    </dgm:pt>
    <dgm:pt modelId="{CFF6A41E-9E08-4451-AFAF-7D2E0E2EB23A}" type="pres">
      <dgm:prSet presAssocID="{6F0DCA2F-772C-4A6A-B8AA-D83E368094FF}" presName="vSp2" presStyleCnt="0"/>
      <dgm:spPr/>
    </dgm:pt>
    <dgm:pt modelId="{E5FDE1DB-621C-43BB-A8F1-82402F0E1E59}" type="pres">
      <dgm:prSet presAssocID="{6F0DCA2F-772C-4A6A-B8AA-D83E368094FF}" presName="sibTrans" presStyleCnt="0"/>
      <dgm:spPr/>
    </dgm:pt>
    <dgm:pt modelId="{F01ECF6F-15AB-46E1-A1BF-73F750188DEB}" type="pres">
      <dgm:prSet presAssocID="{11A2CA4C-757A-41E9-B1ED-1D8873E01FF5}" presName="compositeNode" presStyleCnt="0">
        <dgm:presLayoutVars>
          <dgm:bulletEnabled val="1"/>
        </dgm:presLayoutVars>
      </dgm:prSet>
      <dgm:spPr/>
    </dgm:pt>
    <dgm:pt modelId="{07677591-65B8-4223-B5B1-683EF5754096}" type="pres">
      <dgm:prSet presAssocID="{11A2CA4C-757A-41E9-B1ED-1D8873E01FF5}" presName="bgRect" presStyleLbl="node1" presStyleIdx="2" presStyleCnt="4"/>
      <dgm:spPr/>
    </dgm:pt>
    <dgm:pt modelId="{974732D5-EA6C-485A-885F-65773CEC6491}" type="pres">
      <dgm:prSet presAssocID="{11A2CA4C-757A-41E9-B1ED-1D8873E01FF5}" presName="parentNode" presStyleLbl="node1" presStyleIdx="2" presStyleCnt="4">
        <dgm:presLayoutVars>
          <dgm:chMax val="0"/>
          <dgm:bulletEnabled val="1"/>
        </dgm:presLayoutVars>
      </dgm:prSet>
      <dgm:spPr/>
    </dgm:pt>
    <dgm:pt modelId="{75AE5E8E-CDCB-4043-B42E-19930E717390}" type="pres">
      <dgm:prSet presAssocID="{11A2CA4C-757A-41E9-B1ED-1D8873E01FF5}" presName="childNode" presStyleLbl="node1" presStyleIdx="2" presStyleCnt="4">
        <dgm:presLayoutVars>
          <dgm:bulletEnabled val="1"/>
        </dgm:presLayoutVars>
      </dgm:prSet>
      <dgm:spPr/>
    </dgm:pt>
    <dgm:pt modelId="{3BA293C3-0640-440A-8DE0-143142EB55E4}" type="pres">
      <dgm:prSet presAssocID="{E4C4C7A5-19C2-45CF-86B1-D083FED40BDC}" presName="hSp" presStyleCnt="0"/>
      <dgm:spPr/>
    </dgm:pt>
    <dgm:pt modelId="{1E0B6C8A-E4D1-49BD-AE41-293BFA44C933}" type="pres">
      <dgm:prSet presAssocID="{E4C4C7A5-19C2-45CF-86B1-D083FED40BDC}" presName="vProcSp" presStyleCnt="0"/>
      <dgm:spPr/>
    </dgm:pt>
    <dgm:pt modelId="{BC6E9652-BA17-4647-B642-86D26A57CEC2}" type="pres">
      <dgm:prSet presAssocID="{E4C4C7A5-19C2-45CF-86B1-D083FED40BDC}" presName="vSp1" presStyleCnt="0"/>
      <dgm:spPr/>
    </dgm:pt>
    <dgm:pt modelId="{107ACF0D-B2CA-4803-A447-737CCE9D6D17}" type="pres">
      <dgm:prSet presAssocID="{E4C4C7A5-19C2-45CF-86B1-D083FED40BDC}" presName="simulatedConn" presStyleLbl="solidFgAcc1" presStyleIdx="2" presStyleCnt="3"/>
      <dgm:spPr/>
    </dgm:pt>
    <dgm:pt modelId="{C9605056-0C57-474B-8263-C1EF2114CB6C}" type="pres">
      <dgm:prSet presAssocID="{E4C4C7A5-19C2-45CF-86B1-D083FED40BDC}" presName="vSp2" presStyleCnt="0"/>
      <dgm:spPr/>
    </dgm:pt>
    <dgm:pt modelId="{2F395E53-5983-481A-9282-99680E6F5349}" type="pres">
      <dgm:prSet presAssocID="{E4C4C7A5-19C2-45CF-86B1-D083FED40BDC}" presName="sibTrans" presStyleCnt="0"/>
      <dgm:spPr/>
    </dgm:pt>
    <dgm:pt modelId="{DB4C907B-58F7-4DDC-9C81-7D3E55E8B12D}" type="pres">
      <dgm:prSet presAssocID="{61CFDC75-2A59-4E1B-8AB5-E1D0A5AD040B}" presName="compositeNode" presStyleCnt="0">
        <dgm:presLayoutVars>
          <dgm:bulletEnabled val="1"/>
        </dgm:presLayoutVars>
      </dgm:prSet>
      <dgm:spPr/>
    </dgm:pt>
    <dgm:pt modelId="{8E2BB780-954B-4F58-B40E-0D4CF5A6A248}" type="pres">
      <dgm:prSet presAssocID="{61CFDC75-2A59-4E1B-8AB5-E1D0A5AD040B}" presName="bgRect" presStyleLbl="node1" presStyleIdx="3" presStyleCnt="4"/>
      <dgm:spPr/>
    </dgm:pt>
    <dgm:pt modelId="{F7A92194-7A5F-411D-8E94-A5227F1C1E63}" type="pres">
      <dgm:prSet presAssocID="{61CFDC75-2A59-4E1B-8AB5-E1D0A5AD040B}" presName="parentNode" presStyleLbl="node1" presStyleIdx="3" presStyleCnt="4">
        <dgm:presLayoutVars>
          <dgm:chMax val="0"/>
          <dgm:bulletEnabled val="1"/>
        </dgm:presLayoutVars>
      </dgm:prSet>
      <dgm:spPr/>
    </dgm:pt>
    <dgm:pt modelId="{2C3EE0F4-F882-4D49-8C23-514E2CBF12EE}" type="pres">
      <dgm:prSet presAssocID="{61CFDC75-2A59-4E1B-8AB5-E1D0A5AD040B}" presName="childNode" presStyleLbl="node1" presStyleIdx="3" presStyleCnt="4">
        <dgm:presLayoutVars>
          <dgm:bulletEnabled val="1"/>
        </dgm:presLayoutVars>
      </dgm:prSet>
      <dgm:spPr/>
    </dgm:pt>
  </dgm:ptLst>
  <dgm:cxnLst>
    <dgm:cxn modelId="{20220A12-B01E-4666-9F48-721E0589A2B8}" type="presOf" srcId="{61CFDC75-2A59-4E1B-8AB5-E1D0A5AD040B}" destId="{8E2BB780-954B-4F58-B40E-0D4CF5A6A248}" srcOrd="0" destOrd="0" presId="urn:microsoft.com/office/officeart/2005/8/layout/hProcess7"/>
    <dgm:cxn modelId="{9E831C17-EC12-4F6C-A7A4-9DC59294A2A3}" type="presOf" srcId="{A3F31E25-6494-45EC-BB68-EAF1BDC70E96}" destId="{81033AA5-F04B-4570-8B3D-560BB9F26975}" srcOrd="0" destOrd="0" presId="urn:microsoft.com/office/officeart/2005/8/layout/hProcess7"/>
    <dgm:cxn modelId="{F6527826-7788-46D1-8F04-25AB3957D046}" type="presOf" srcId="{D6E00D29-92DA-4F1D-8F60-B6D5C7FDB305}" destId="{2C3EE0F4-F882-4D49-8C23-514E2CBF12EE}" srcOrd="0" destOrd="0" presId="urn:microsoft.com/office/officeart/2005/8/layout/hProcess7"/>
    <dgm:cxn modelId="{9CA4F05E-094F-4689-B102-214E39FDF5B1}" srcId="{A9146D35-03BA-4FED-9EBF-B412674EA7AA}" destId="{A3F31E25-6494-45EC-BB68-EAF1BDC70E96}" srcOrd="0" destOrd="0" parTransId="{39E6BB0F-EF27-4E2C-8F19-71D9BCE714FC}" sibTransId="{1A066330-41D8-48A4-A470-E27D876C1A99}"/>
    <dgm:cxn modelId="{A756F561-E86B-43D3-97A3-FA6CABA7EB76}" type="presOf" srcId="{05094F54-CCED-4EB1-88E1-CA97CF9D90A8}" destId="{75AE5E8E-CDCB-4043-B42E-19930E717390}" srcOrd="0" destOrd="0" presId="urn:microsoft.com/office/officeart/2005/8/layout/hProcess7"/>
    <dgm:cxn modelId="{D1783166-0416-410E-B11B-D661975C1581}" srcId="{A9146D35-03BA-4FED-9EBF-B412674EA7AA}" destId="{61CFDC75-2A59-4E1B-8AB5-E1D0A5AD040B}" srcOrd="3" destOrd="0" parTransId="{EA6256F2-5D53-4698-8822-C09701A6EEEE}" sibTransId="{7C687876-A7EF-43C4-9489-6DA140177004}"/>
    <dgm:cxn modelId="{43BE024F-AFE3-473E-8181-201FA2BA0EB9}" srcId="{A9146D35-03BA-4FED-9EBF-B412674EA7AA}" destId="{11A2CA4C-757A-41E9-B1ED-1D8873E01FF5}" srcOrd="2" destOrd="0" parTransId="{2F82F042-C9EC-464F-9AA1-5D63E42E829D}" sibTransId="{E4C4C7A5-19C2-45CF-86B1-D083FED40BDC}"/>
    <dgm:cxn modelId="{25918C70-E1E9-47ED-BBD7-0723E17D32F6}" type="presOf" srcId="{11A2CA4C-757A-41E9-B1ED-1D8873E01FF5}" destId="{974732D5-EA6C-485A-885F-65773CEC6491}" srcOrd="1" destOrd="0" presId="urn:microsoft.com/office/officeart/2005/8/layout/hProcess7"/>
    <dgm:cxn modelId="{EB705576-2A2F-4A10-9E6B-29DF181F6982}" type="presOf" srcId="{25882A83-C383-4EBD-A518-8880E1CD82F3}" destId="{3B95C624-A9D1-48EA-92F9-FF99534E9421}" srcOrd="0" destOrd="0" presId="urn:microsoft.com/office/officeart/2005/8/layout/hProcess7"/>
    <dgm:cxn modelId="{ED9F8B7B-543E-46EE-AEE9-572431F4C401}" srcId="{25882A83-C383-4EBD-A518-8880E1CD82F3}" destId="{A141DF26-C152-4F6F-B0BA-3AAA31F96C9E}" srcOrd="0" destOrd="0" parTransId="{722D3371-1C60-4BA8-98BE-6F1309C7E3D0}" sibTransId="{96004B35-BFB8-4FA4-A4E8-412DCC562F49}"/>
    <dgm:cxn modelId="{1B0D807C-81D7-4A4C-80FA-FBF21A05469B}" type="presOf" srcId="{25882A83-C383-4EBD-A518-8880E1CD82F3}" destId="{5719B2EB-EA44-4DBD-91F9-801320AC55B6}" srcOrd="1" destOrd="0" presId="urn:microsoft.com/office/officeart/2005/8/layout/hProcess7"/>
    <dgm:cxn modelId="{5AA76B81-5763-4FC5-88B7-1A84D2D05CC2}" type="presOf" srcId="{A3F31E25-6494-45EC-BB68-EAF1BDC70E96}" destId="{91A5FEAE-0655-46C4-ABCD-0DCA9C90A1DA}" srcOrd="1" destOrd="0" presId="urn:microsoft.com/office/officeart/2005/8/layout/hProcess7"/>
    <dgm:cxn modelId="{1DABC08B-94ED-457E-902E-6522C3450972}" type="presOf" srcId="{A141DF26-C152-4F6F-B0BA-3AAA31F96C9E}" destId="{775744D8-9297-424B-924A-BA309BA7F07D}" srcOrd="0" destOrd="0" presId="urn:microsoft.com/office/officeart/2005/8/layout/hProcess7"/>
    <dgm:cxn modelId="{A428199D-4E02-4060-ADDA-D70E3514E05B}" srcId="{A9146D35-03BA-4FED-9EBF-B412674EA7AA}" destId="{25882A83-C383-4EBD-A518-8880E1CD82F3}" srcOrd="1" destOrd="0" parTransId="{43D5E8A4-5306-4805-910B-6F381B794274}" sibTransId="{6F0DCA2F-772C-4A6A-B8AA-D83E368094FF}"/>
    <dgm:cxn modelId="{48F2A39D-51D0-4C1A-8D89-52AF08B8F39A}" type="presOf" srcId="{84164173-2F64-4811-BD5C-79F6D0C75248}" destId="{5F80B261-ACAA-4EF2-A68B-D927D73E5DCB}" srcOrd="0" destOrd="0" presId="urn:microsoft.com/office/officeart/2005/8/layout/hProcess7"/>
    <dgm:cxn modelId="{CD6DA9A0-1730-42F8-B360-17E35E8FFCA1}" srcId="{11A2CA4C-757A-41E9-B1ED-1D8873E01FF5}" destId="{05094F54-CCED-4EB1-88E1-CA97CF9D90A8}" srcOrd="0" destOrd="0" parTransId="{6E6944BE-776C-45D3-92A8-19401BD89009}" sibTransId="{1979EC59-C854-4800-AC4B-FCEAB0BE9148}"/>
    <dgm:cxn modelId="{2418F2AA-1ED3-4B2F-AC50-162F3765ABFB}" type="presOf" srcId="{A9146D35-03BA-4FED-9EBF-B412674EA7AA}" destId="{622BE6D6-C8F6-4D68-91A4-BD7CFD0E6940}" srcOrd="0" destOrd="0" presId="urn:microsoft.com/office/officeart/2005/8/layout/hProcess7"/>
    <dgm:cxn modelId="{515090BD-0B93-4C77-BF12-F4B776F30ECB}" srcId="{A3F31E25-6494-45EC-BB68-EAF1BDC70E96}" destId="{84164173-2F64-4811-BD5C-79F6D0C75248}" srcOrd="0" destOrd="0" parTransId="{C72FAC1A-BF22-48FD-AF43-C92593D23698}" sibTransId="{8BD74251-CD5C-46FF-89F4-854524E0D44A}"/>
    <dgm:cxn modelId="{B93263CF-C48E-4AB8-85EB-A771831CDDEB}" type="presOf" srcId="{61CFDC75-2A59-4E1B-8AB5-E1D0A5AD040B}" destId="{F7A92194-7A5F-411D-8E94-A5227F1C1E63}" srcOrd="1" destOrd="0" presId="urn:microsoft.com/office/officeart/2005/8/layout/hProcess7"/>
    <dgm:cxn modelId="{DBD6C8D4-F38C-49C0-AA17-D26258AF8AE5}" type="presOf" srcId="{11A2CA4C-757A-41E9-B1ED-1D8873E01FF5}" destId="{07677591-65B8-4223-B5B1-683EF5754096}" srcOrd="0" destOrd="0" presId="urn:microsoft.com/office/officeart/2005/8/layout/hProcess7"/>
    <dgm:cxn modelId="{E45F64DB-4FFD-4582-8BD4-8D89105AE0ED}" srcId="{61CFDC75-2A59-4E1B-8AB5-E1D0A5AD040B}" destId="{D6E00D29-92DA-4F1D-8F60-B6D5C7FDB305}" srcOrd="0" destOrd="0" parTransId="{2AB9AC18-6E90-4EDB-B9FE-85DCE24C411A}" sibTransId="{F8703AFC-19A5-4210-A2A1-FAEBA9649282}"/>
    <dgm:cxn modelId="{61FD5DA8-D32C-4293-B833-576E34DC9413}" type="presParOf" srcId="{622BE6D6-C8F6-4D68-91A4-BD7CFD0E6940}" destId="{AD434B4F-0AA1-499F-B215-CCA57F2017E4}" srcOrd="0" destOrd="0" presId="urn:microsoft.com/office/officeart/2005/8/layout/hProcess7"/>
    <dgm:cxn modelId="{61DC42B5-1C88-4D57-8CE6-D5C34622FE24}" type="presParOf" srcId="{AD434B4F-0AA1-499F-B215-CCA57F2017E4}" destId="{81033AA5-F04B-4570-8B3D-560BB9F26975}" srcOrd="0" destOrd="0" presId="urn:microsoft.com/office/officeart/2005/8/layout/hProcess7"/>
    <dgm:cxn modelId="{5195B9A0-44E0-433E-8273-85869EDD7638}" type="presParOf" srcId="{AD434B4F-0AA1-499F-B215-CCA57F2017E4}" destId="{91A5FEAE-0655-46C4-ABCD-0DCA9C90A1DA}" srcOrd="1" destOrd="0" presId="urn:microsoft.com/office/officeart/2005/8/layout/hProcess7"/>
    <dgm:cxn modelId="{2E163538-4572-4EB2-9A30-7B2BC786141F}" type="presParOf" srcId="{AD434B4F-0AA1-499F-B215-CCA57F2017E4}" destId="{5F80B261-ACAA-4EF2-A68B-D927D73E5DCB}" srcOrd="2" destOrd="0" presId="urn:microsoft.com/office/officeart/2005/8/layout/hProcess7"/>
    <dgm:cxn modelId="{B62A0299-FC46-49B3-8CDB-99F0149E4701}" type="presParOf" srcId="{622BE6D6-C8F6-4D68-91A4-BD7CFD0E6940}" destId="{D4DCCFAF-2084-4F01-836D-A8ED23638D3A}" srcOrd="1" destOrd="0" presId="urn:microsoft.com/office/officeart/2005/8/layout/hProcess7"/>
    <dgm:cxn modelId="{AABBB783-394B-4AD1-A2D3-114FD705FB57}" type="presParOf" srcId="{622BE6D6-C8F6-4D68-91A4-BD7CFD0E6940}" destId="{DB57435B-D515-4783-BE74-1AE7AAC5E88C}" srcOrd="2" destOrd="0" presId="urn:microsoft.com/office/officeart/2005/8/layout/hProcess7"/>
    <dgm:cxn modelId="{3B49B11D-28E7-4CF9-96EC-5B5673A0392C}" type="presParOf" srcId="{DB57435B-D515-4783-BE74-1AE7AAC5E88C}" destId="{814F646D-E316-4910-815A-FF18604117E3}" srcOrd="0" destOrd="0" presId="urn:microsoft.com/office/officeart/2005/8/layout/hProcess7"/>
    <dgm:cxn modelId="{A8EFD2CA-C3B3-47E1-B1AD-84DC37BB58AF}" type="presParOf" srcId="{DB57435B-D515-4783-BE74-1AE7AAC5E88C}" destId="{610B0E97-A4A4-4A06-A3B6-C33B83E5EBA9}" srcOrd="1" destOrd="0" presId="urn:microsoft.com/office/officeart/2005/8/layout/hProcess7"/>
    <dgm:cxn modelId="{62CDCAC1-5AF0-41CC-9447-5DAF4704CF16}" type="presParOf" srcId="{DB57435B-D515-4783-BE74-1AE7AAC5E88C}" destId="{F3AF3E59-F505-4BF7-9C30-3083CD4F2335}" srcOrd="2" destOrd="0" presId="urn:microsoft.com/office/officeart/2005/8/layout/hProcess7"/>
    <dgm:cxn modelId="{F7E21103-D27D-4072-8486-A715739638F6}" type="presParOf" srcId="{622BE6D6-C8F6-4D68-91A4-BD7CFD0E6940}" destId="{F941987B-E848-46E7-B909-0F6063EE15E8}" srcOrd="3" destOrd="0" presId="urn:microsoft.com/office/officeart/2005/8/layout/hProcess7"/>
    <dgm:cxn modelId="{457137B2-1EF9-48A7-830A-59D8A732933C}" type="presParOf" srcId="{622BE6D6-C8F6-4D68-91A4-BD7CFD0E6940}" destId="{F666E6BF-77C9-49B1-9BA8-48E35040EB09}" srcOrd="4" destOrd="0" presId="urn:microsoft.com/office/officeart/2005/8/layout/hProcess7"/>
    <dgm:cxn modelId="{6AD68038-236B-4819-BE8F-99B767A0F493}" type="presParOf" srcId="{F666E6BF-77C9-49B1-9BA8-48E35040EB09}" destId="{3B95C624-A9D1-48EA-92F9-FF99534E9421}" srcOrd="0" destOrd="0" presId="urn:microsoft.com/office/officeart/2005/8/layout/hProcess7"/>
    <dgm:cxn modelId="{6ED19463-A911-4829-861D-39E33CD87A54}" type="presParOf" srcId="{F666E6BF-77C9-49B1-9BA8-48E35040EB09}" destId="{5719B2EB-EA44-4DBD-91F9-801320AC55B6}" srcOrd="1" destOrd="0" presId="urn:microsoft.com/office/officeart/2005/8/layout/hProcess7"/>
    <dgm:cxn modelId="{A9C2B8DE-F676-4262-8C89-823CB6F46FD4}" type="presParOf" srcId="{F666E6BF-77C9-49B1-9BA8-48E35040EB09}" destId="{775744D8-9297-424B-924A-BA309BA7F07D}" srcOrd="2" destOrd="0" presId="urn:microsoft.com/office/officeart/2005/8/layout/hProcess7"/>
    <dgm:cxn modelId="{3F191A9D-3393-4E05-979C-1E9411FFDAC1}" type="presParOf" srcId="{622BE6D6-C8F6-4D68-91A4-BD7CFD0E6940}" destId="{DE74A5E4-EA54-434F-A41F-B7E3E288E907}" srcOrd="5" destOrd="0" presId="urn:microsoft.com/office/officeart/2005/8/layout/hProcess7"/>
    <dgm:cxn modelId="{A3075D44-3342-45CF-A7D1-98C30024270B}" type="presParOf" srcId="{622BE6D6-C8F6-4D68-91A4-BD7CFD0E6940}" destId="{BDBCEB65-1A69-4B27-8575-C9270CAA1926}" srcOrd="6" destOrd="0" presId="urn:microsoft.com/office/officeart/2005/8/layout/hProcess7"/>
    <dgm:cxn modelId="{0F02C5FF-2CF4-41D9-924F-535E85B8FCA4}" type="presParOf" srcId="{BDBCEB65-1A69-4B27-8575-C9270CAA1926}" destId="{3A811458-20F5-4628-A266-2A992F087178}" srcOrd="0" destOrd="0" presId="urn:microsoft.com/office/officeart/2005/8/layout/hProcess7"/>
    <dgm:cxn modelId="{B4AE8C37-1CBB-413E-850D-E801B4E5779C}" type="presParOf" srcId="{BDBCEB65-1A69-4B27-8575-C9270CAA1926}" destId="{645649A0-4B0A-4175-A4AB-15E02BF5122A}" srcOrd="1" destOrd="0" presId="urn:microsoft.com/office/officeart/2005/8/layout/hProcess7"/>
    <dgm:cxn modelId="{5585BFBA-E745-493A-9AC2-43E94D378382}" type="presParOf" srcId="{BDBCEB65-1A69-4B27-8575-C9270CAA1926}" destId="{CFF6A41E-9E08-4451-AFAF-7D2E0E2EB23A}" srcOrd="2" destOrd="0" presId="urn:microsoft.com/office/officeart/2005/8/layout/hProcess7"/>
    <dgm:cxn modelId="{DBBBF1E0-1850-464F-8A4D-07012B8B46A5}" type="presParOf" srcId="{622BE6D6-C8F6-4D68-91A4-BD7CFD0E6940}" destId="{E5FDE1DB-621C-43BB-A8F1-82402F0E1E59}" srcOrd="7" destOrd="0" presId="urn:microsoft.com/office/officeart/2005/8/layout/hProcess7"/>
    <dgm:cxn modelId="{6F80016A-7402-4C38-AC5F-F5FA09E79A11}" type="presParOf" srcId="{622BE6D6-C8F6-4D68-91A4-BD7CFD0E6940}" destId="{F01ECF6F-15AB-46E1-A1BF-73F750188DEB}" srcOrd="8" destOrd="0" presId="urn:microsoft.com/office/officeart/2005/8/layout/hProcess7"/>
    <dgm:cxn modelId="{6012E065-AEFF-4908-8FBC-BBEECE3AC52E}" type="presParOf" srcId="{F01ECF6F-15AB-46E1-A1BF-73F750188DEB}" destId="{07677591-65B8-4223-B5B1-683EF5754096}" srcOrd="0" destOrd="0" presId="urn:microsoft.com/office/officeart/2005/8/layout/hProcess7"/>
    <dgm:cxn modelId="{35EFCC54-F047-456B-B55C-40F094883224}" type="presParOf" srcId="{F01ECF6F-15AB-46E1-A1BF-73F750188DEB}" destId="{974732D5-EA6C-485A-885F-65773CEC6491}" srcOrd="1" destOrd="0" presId="urn:microsoft.com/office/officeart/2005/8/layout/hProcess7"/>
    <dgm:cxn modelId="{A9D249EA-5D76-4F03-9C05-2063E51E5530}" type="presParOf" srcId="{F01ECF6F-15AB-46E1-A1BF-73F750188DEB}" destId="{75AE5E8E-CDCB-4043-B42E-19930E717390}" srcOrd="2" destOrd="0" presId="urn:microsoft.com/office/officeart/2005/8/layout/hProcess7"/>
    <dgm:cxn modelId="{2CEBC187-D026-4550-8182-49112952FF67}" type="presParOf" srcId="{622BE6D6-C8F6-4D68-91A4-BD7CFD0E6940}" destId="{3BA293C3-0640-440A-8DE0-143142EB55E4}" srcOrd="9" destOrd="0" presId="urn:microsoft.com/office/officeart/2005/8/layout/hProcess7"/>
    <dgm:cxn modelId="{C4D48F81-ECCF-4649-B522-A278F8D27F84}" type="presParOf" srcId="{622BE6D6-C8F6-4D68-91A4-BD7CFD0E6940}" destId="{1E0B6C8A-E4D1-49BD-AE41-293BFA44C933}" srcOrd="10" destOrd="0" presId="urn:microsoft.com/office/officeart/2005/8/layout/hProcess7"/>
    <dgm:cxn modelId="{053FADD0-E5C6-4978-BBED-55933D2159B2}" type="presParOf" srcId="{1E0B6C8A-E4D1-49BD-AE41-293BFA44C933}" destId="{BC6E9652-BA17-4647-B642-86D26A57CEC2}" srcOrd="0" destOrd="0" presId="urn:microsoft.com/office/officeart/2005/8/layout/hProcess7"/>
    <dgm:cxn modelId="{D1E617AD-BEA5-480F-9177-25F3F59E5D0B}" type="presParOf" srcId="{1E0B6C8A-E4D1-49BD-AE41-293BFA44C933}" destId="{107ACF0D-B2CA-4803-A447-737CCE9D6D17}" srcOrd="1" destOrd="0" presId="urn:microsoft.com/office/officeart/2005/8/layout/hProcess7"/>
    <dgm:cxn modelId="{04051411-B77F-4156-BA3D-24C79FA91CB7}" type="presParOf" srcId="{1E0B6C8A-E4D1-49BD-AE41-293BFA44C933}" destId="{C9605056-0C57-474B-8263-C1EF2114CB6C}" srcOrd="2" destOrd="0" presId="urn:microsoft.com/office/officeart/2005/8/layout/hProcess7"/>
    <dgm:cxn modelId="{506BC416-8459-48AC-9F6C-91D8FA704460}" type="presParOf" srcId="{622BE6D6-C8F6-4D68-91A4-BD7CFD0E6940}" destId="{2F395E53-5983-481A-9282-99680E6F5349}" srcOrd="11" destOrd="0" presId="urn:microsoft.com/office/officeart/2005/8/layout/hProcess7"/>
    <dgm:cxn modelId="{7B77391D-DC5F-450C-9E77-B29EE36F286F}" type="presParOf" srcId="{622BE6D6-C8F6-4D68-91A4-BD7CFD0E6940}" destId="{DB4C907B-58F7-4DDC-9C81-7D3E55E8B12D}" srcOrd="12" destOrd="0" presId="urn:microsoft.com/office/officeart/2005/8/layout/hProcess7"/>
    <dgm:cxn modelId="{2337011E-47BE-43EB-8A2B-F3359C3522A5}" type="presParOf" srcId="{DB4C907B-58F7-4DDC-9C81-7D3E55E8B12D}" destId="{8E2BB780-954B-4F58-B40E-0D4CF5A6A248}" srcOrd="0" destOrd="0" presId="urn:microsoft.com/office/officeart/2005/8/layout/hProcess7"/>
    <dgm:cxn modelId="{7C32A5A8-811E-4AEF-B655-0662620D9B10}" type="presParOf" srcId="{DB4C907B-58F7-4DDC-9C81-7D3E55E8B12D}" destId="{F7A92194-7A5F-411D-8E94-A5227F1C1E63}" srcOrd="1" destOrd="0" presId="urn:microsoft.com/office/officeart/2005/8/layout/hProcess7"/>
    <dgm:cxn modelId="{F8CFD685-2F65-48C9-A29D-3C1F6A8B5D22}" type="presParOf" srcId="{DB4C907B-58F7-4DDC-9C81-7D3E55E8B12D}" destId="{2C3EE0F4-F882-4D49-8C23-514E2CBF12EE}"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33AA5-F04B-4570-8B3D-560BB9F26975}">
      <dsp:nvSpPr>
        <dsp:cNvPr id="0" name=""/>
        <dsp:cNvSpPr/>
      </dsp:nvSpPr>
      <dsp:spPr>
        <a:xfrm>
          <a:off x="167" y="0"/>
          <a:ext cx="2684699" cy="2960820"/>
        </a:xfrm>
        <a:prstGeom prst="roundRect">
          <a:avLst>
            <a:gd name="adj" fmla="val 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dirty="0"/>
            <a:t>DATA CLEAN</a:t>
          </a:r>
        </a:p>
      </dsp:txBody>
      <dsp:txXfrm rot="16200000">
        <a:off x="-945298" y="945466"/>
        <a:ext cx="2427872" cy="536939"/>
      </dsp:txXfrm>
    </dsp:sp>
    <dsp:sp modelId="{5F80B261-ACAA-4EF2-A68B-D927D73E5DCB}">
      <dsp:nvSpPr>
        <dsp:cNvPr id="0" name=""/>
        <dsp:cNvSpPr/>
      </dsp:nvSpPr>
      <dsp:spPr>
        <a:xfrm>
          <a:off x="537107" y="0"/>
          <a:ext cx="2000100" cy="2960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ctr" defTabSz="1066800">
            <a:lnSpc>
              <a:spcPct val="90000"/>
            </a:lnSpc>
            <a:spcBef>
              <a:spcPct val="0"/>
            </a:spcBef>
            <a:spcAft>
              <a:spcPct val="35000"/>
            </a:spcAft>
            <a:buNone/>
          </a:pPr>
          <a:endParaRPr lang="en-US" sz="2400" kern="1200">
            <a:latin typeface="Arial" panose="020B0604020202020204" pitchFamily="34" charset="0"/>
            <a:cs typeface="Arial" panose="020B0604020202020204" pitchFamily="34" charset="0"/>
          </a:endParaRPr>
        </a:p>
        <a:p>
          <a:pPr marL="0" lvl="0" indent="0" algn="ctr"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Clean the data by dropping the columns with null values</a:t>
          </a:r>
          <a:endParaRPr lang="en-US" sz="2400" kern="1200" dirty="0">
            <a:latin typeface="Arial" panose="020B0604020202020204" pitchFamily="34" charset="0"/>
            <a:cs typeface="Arial" panose="020B0604020202020204" pitchFamily="34" charset="0"/>
          </a:endParaRPr>
        </a:p>
      </dsp:txBody>
      <dsp:txXfrm>
        <a:off x="537107" y="0"/>
        <a:ext cx="2000100" cy="2960820"/>
      </dsp:txXfrm>
    </dsp:sp>
    <dsp:sp modelId="{3B95C624-A9D1-48EA-92F9-FF99534E9421}">
      <dsp:nvSpPr>
        <dsp:cNvPr id="0" name=""/>
        <dsp:cNvSpPr/>
      </dsp:nvSpPr>
      <dsp:spPr>
        <a:xfrm>
          <a:off x="2783126" y="0"/>
          <a:ext cx="2684699" cy="2960820"/>
        </a:xfrm>
        <a:prstGeom prst="roundRect">
          <a:avLst>
            <a:gd name="adj" fmla="val 5000"/>
          </a:avLst>
        </a:prstGeom>
        <a:solidFill>
          <a:schemeClr val="accent4">
            <a:hueOff val="-3732583"/>
            <a:satOff val="1753"/>
            <a:lumOff val="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UNIVARIATE ANALYSIS</a:t>
          </a:r>
          <a:endParaRPr lang="en-US" sz="1600" kern="1200" dirty="0">
            <a:latin typeface="Arial" panose="020B0604020202020204" pitchFamily="34" charset="0"/>
            <a:cs typeface="Arial" panose="020B0604020202020204" pitchFamily="34" charset="0"/>
          </a:endParaRPr>
        </a:p>
      </dsp:txBody>
      <dsp:txXfrm rot="16200000">
        <a:off x="1837660" y="945466"/>
        <a:ext cx="2427872" cy="536939"/>
      </dsp:txXfrm>
    </dsp:sp>
    <dsp:sp modelId="{610B0E97-A4A4-4A06-A3B6-C33B83E5EBA9}">
      <dsp:nvSpPr>
        <dsp:cNvPr id="0" name=""/>
        <dsp:cNvSpPr/>
      </dsp:nvSpPr>
      <dsp:spPr>
        <a:xfrm rot="5400000">
          <a:off x="2579243" y="2333897"/>
          <a:ext cx="434614" cy="402704"/>
        </a:xfrm>
        <a:prstGeom prst="flowChartExtra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5744D8-9297-424B-924A-BA309BA7F07D}">
      <dsp:nvSpPr>
        <dsp:cNvPr id="0" name=""/>
        <dsp:cNvSpPr/>
      </dsp:nvSpPr>
      <dsp:spPr>
        <a:xfrm>
          <a:off x="3320066" y="0"/>
          <a:ext cx="2000100" cy="2960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Analyze the distribution of the categorical variables and create the derived variables</a:t>
          </a:r>
        </a:p>
      </dsp:txBody>
      <dsp:txXfrm>
        <a:off x="3320066" y="0"/>
        <a:ext cx="2000100" cy="2960820"/>
      </dsp:txXfrm>
    </dsp:sp>
    <dsp:sp modelId="{07677591-65B8-4223-B5B1-683EF5754096}">
      <dsp:nvSpPr>
        <dsp:cNvPr id="0" name=""/>
        <dsp:cNvSpPr/>
      </dsp:nvSpPr>
      <dsp:spPr>
        <a:xfrm>
          <a:off x="5561790" y="0"/>
          <a:ext cx="2684699" cy="2960820"/>
        </a:xfrm>
        <a:prstGeom prst="roundRect">
          <a:avLst>
            <a:gd name="adj" fmla="val 5000"/>
          </a:avLst>
        </a:prstGeom>
        <a:solidFill>
          <a:schemeClr val="accent4">
            <a:hueOff val="-7465166"/>
            <a:satOff val="3507"/>
            <a:lumOff val="13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dirty="0"/>
            <a:t>BIVARIATE ANALYSIS</a:t>
          </a:r>
        </a:p>
      </dsp:txBody>
      <dsp:txXfrm rot="16200000">
        <a:off x="4616323" y="945466"/>
        <a:ext cx="2427872" cy="536939"/>
      </dsp:txXfrm>
    </dsp:sp>
    <dsp:sp modelId="{645649A0-4B0A-4175-A4AB-15E02BF5122A}">
      <dsp:nvSpPr>
        <dsp:cNvPr id="0" name=""/>
        <dsp:cNvSpPr/>
      </dsp:nvSpPr>
      <dsp:spPr>
        <a:xfrm rot="5400000">
          <a:off x="5357906" y="2333897"/>
          <a:ext cx="434614" cy="402704"/>
        </a:xfrm>
        <a:prstGeom prst="flowChartExtract">
          <a:avLst/>
        </a:prstGeom>
        <a:solidFill>
          <a:schemeClr val="lt1">
            <a:hueOff val="0"/>
            <a:satOff val="0"/>
            <a:lumOff val="0"/>
            <a:alphaOff val="0"/>
          </a:schemeClr>
        </a:solidFill>
        <a:ln w="12700" cap="flat" cmpd="sng" algn="ctr">
          <a:solidFill>
            <a:schemeClr val="accent4">
              <a:hueOff val="-5598875"/>
              <a:satOff val="2630"/>
              <a:lumOff val="9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AE5E8E-CDCB-4043-B42E-19930E717390}">
      <dsp:nvSpPr>
        <dsp:cNvPr id="0" name=""/>
        <dsp:cNvSpPr/>
      </dsp:nvSpPr>
      <dsp:spPr>
        <a:xfrm>
          <a:off x="6098730" y="0"/>
          <a:ext cx="2000100" cy="2960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ctr" defTabSz="1066800">
            <a:lnSpc>
              <a:spcPct val="90000"/>
            </a:lnSpc>
            <a:spcBef>
              <a:spcPct val="0"/>
            </a:spcBef>
            <a:spcAft>
              <a:spcPct val="35000"/>
            </a:spcAft>
            <a:buNone/>
          </a:pPr>
          <a:endParaRPr lang="en-US" sz="2400" kern="1200">
            <a:latin typeface="Arial" panose="020B0604020202020204" pitchFamily="34" charset="0"/>
            <a:cs typeface="Arial" panose="020B0604020202020204" pitchFamily="34" charset="0"/>
          </a:endParaRPr>
        </a:p>
        <a:p>
          <a:pPr marL="0" lvl="0" indent="0" algn="ctr"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Do a correlation analysis between two variable</a:t>
          </a:r>
          <a:endParaRPr lang="en-US" sz="2400" kern="1200" dirty="0">
            <a:latin typeface="Arial" panose="020B0604020202020204" pitchFamily="34" charset="0"/>
            <a:cs typeface="Arial" panose="020B0604020202020204" pitchFamily="34" charset="0"/>
          </a:endParaRPr>
        </a:p>
      </dsp:txBody>
      <dsp:txXfrm>
        <a:off x="6098730" y="0"/>
        <a:ext cx="2000100" cy="2960820"/>
      </dsp:txXfrm>
    </dsp:sp>
    <dsp:sp modelId="{8E2BB780-954B-4F58-B40E-0D4CF5A6A248}">
      <dsp:nvSpPr>
        <dsp:cNvPr id="0" name=""/>
        <dsp:cNvSpPr/>
      </dsp:nvSpPr>
      <dsp:spPr>
        <a:xfrm>
          <a:off x="8340453" y="0"/>
          <a:ext cx="2684699" cy="2960820"/>
        </a:xfrm>
        <a:prstGeom prst="roundRect">
          <a:avLst>
            <a:gd name="adj" fmla="val 5000"/>
          </a:avLst>
        </a:prstGeom>
        <a:solidFill>
          <a:schemeClr val="accent4">
            <a:hueOff val="-11197749"/>
            <a:satOff val="5260"/>
            <a:lumOff val="1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dirty="0"/>
            <a:t>RECOMMENDATION</a:t>
          </a:r>
        </a:p>
      </dsp:txBody>
      <dsp:txXfrm rot="16200000">
        <a:off x="7394987" y="945466"/>
        <a:ext cx="2427872" cy="536939"/>
      </dsp:txXfrm>
    </dsp:sp>
    <dsp:sp modelId="{107ACF0D-B2CA-4803-A447-737CCE9D6D17}">
      <dsp:nvSpPr>
        <dsp:cNvPr id="0" name=""/>
        <dsp:cNvSpPr/>
      </dsp:nvSpPr>
      <dsp:spPr>
        <a:xfrm rot="5400000">
          <a:off x="8136570" y="2333897"/>
          <a:ext cx="434614" cy="402704"/>
        </a:xfrm>
        <a:prstGeom prst="flowChartExtract">
          <a:avLst/>
        </a:prstGeom>
        <a:solidFill>
          <a:schemeClr val="lt1">
            <a:hueOff val="0"/>
            <a:satOff val="0"/>
            <a:lumOff val="0"/>
            <a:alphaOff val="0"/>
          </a:schemeClr>
        </a:solidFill>
        <a:ln w="12700" cap="flat" cmpd="sng" algn="ctr">
          <a:solidFill>
            <a:schemeClr val="accent4">
              <a:hueOff val="-11197749"/>
              <a:satOff val="5260"/>
              <a:lumOff val="19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3EE0F4-F882-4D49-8C23-514E2CBF12EE}">
      <dsp:nvSpPr>
        <dsp:cNvPr id="0" name=""/>
        <dsp:cNvSpPr/>
      </dsp:nvSpPr>
      <dsp:spPr>
        <a:xfrm>
          <a:off x="8877393" y="0"/>
          <a:ext cx="2000100" cy="2960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latin typeface="Arial" panose="020B0604020202020204" pitchFamily="34" charset="0"/>
            <a:cs typeface="Arial" panose="020B0604020202020204" pitchFamily="34" charset="0"/>
          </a:endParaRPr>
        </a:p>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From the analysis and the observations publish the findings</a:t>
          </a:r>
        </a:p>
      </dsp:txBody>
      <dsp:txXfrm>
        <a:off x="8877393" y="0"/>
        <a:ext cx="2000100" cy="29608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155410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70688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53690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362804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985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DDB28E-2A15-47A2-830C-1D190863D7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3615640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DB28E-2A15-47A2-830C-1D190863D7B4}"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64215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DDB28E-2A15-47A2-830C-1D190863D7B4}"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1405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DB28E-2A15-47A2-830C-1D190863D7B4}"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101116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DB28E-2A15-47A2-830C-1D190863D7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423852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DB28E-2A15-47A2-830C-1D190863D7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348323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DB28E-2A15-47A2-830C-1D190863D7B4}" type="datetimeFigureOut">
              <a:rPr lang="en-US" smtClean="0"/>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C855A-AE2D-49C2-9086-B8DB31B11425}" type="slidenum">
              <a:rPr lang="en-US" smtClean="0"/>
              <a:t>‹#›</a:t>
            </a:fld>
            <a:endParaRPr lang="en-US"/>
          </a:p>
        </p:txBody>
      </p:sp>
    </p:spTree>
    <p:extLst>
      <p:ext uri="{BB962C8B-B14F-4D97-AF65-F5344CB8AC3E}">
        <p14:creationId xmlns:p14="http://schemas.microsoft.com/office/powerpoint/2010/main" val="2633942110"/>
      </p:ext>
    </p:extLst>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86A1-980F-4F7A-967C-E892E83D05D4}"/>
              </a:ext>
            </a:extLst>
          </p:cNvPr>
          <p:cNvSpPr>
            <a:spLocks noGrp="1"/>
          </p:cNvSpPr>
          <p:nvPr>
            <p:ph type="ctrTitle"/>
          </p:nvPr>
        </p:nvSpPr>
        <p:spPr>
          <a:xfrm>
            <a:off x="5256628" y="-42203"/>
            <a:ext cx="6935371" cy="6900203"/>
          </a:xfrm>
          <a:solidFill>
            <a:srgbClr val="F8F8F8"/>
          </a:solidFill>
        </p:spPr>
        <p:txBody>
          <a:bodyPr/>
          <a:lstStyle/>
          <a:p>
            <a:pPr algn="ctr"/>
            <a:r>
              <a:rPr lang="en-US" i="1" dirty="0">
                <a:solidFill>
                  <a:schemeClr val="tx1">
                    <a:lumMod val="75000"/>
                    <a:lumOff val="25000"/>
                  </a:schemeClr>
                </a:solidFill>
                <a:latin typeface="Arial" panose="020B0604020202020204" pitchFamily="34" charset="0"/>
                <a:cs typeface="Arial" panose="020B0604020202020204" pitchFamily="34" charset="0"/>
              </a:rPr>
              <a:t>LENDING CLUB</a:t>
            </a:r>
            <a:br>
              <a:rPr lang="en-US" i="1" dirty="0">
                <a:solidFill>
                  <a:schemeClr val="tx1">
                    <a:lumMod val="75000"/>
                    <a:lumOff val="25000"/>
                  </a:schemeClr>
                </a:solidFill>
                <a:latin typeface="Arial" panose="020B0604020202020204" pitchFamily="34" charset="0"/>
                <a:cs typeface="Arial" panose="020B0604020202020204" pitchFamily="34" charset="0"/>
              </a:rPr>
            </a:br>
            <a:r>
              <a:rPr lang="en-US" i="1" dirty="0">
                <a:solidFill>
                  <a:schemeClr val="tx1">
                    <a:lumMod val="75000"/>
                    <a:lumOff val="25000"/>
                  </a:schemeClr>
                </a:solidFill>
                <a:latin typeface="Arial" panose="020B0604020202020204" pitchFamily="34" charset="0"/>
                <a:cs typeface="Arial" panose="020B0604020202020204" pitchFamily="34" charset="0"/>
              </a:rPr>
              <a:t>CASE STUDY</a:t>
            </a:r>
            <a:br>
              <a:rPr lang="en-US" dirty="0"/>
            </a:br>
            <a:br>
              <a:rPr lang="en-US" dirty="0"/>
            </a:br>
            <a:r>
              <a:rPr lang="en-US" sz="2800" dirty="0"/>
              <a:t>AMANDEEP MINHAS</a:t>
            </a:r>
            <a:br>
              <a:rPr lang="en-US" sz="2800" dirty="0"/>
            </a:br>
            <a:r>
              <a:rPr lang="en-US" sz="2800" dirty="0"/>
              <a:t>ARUN VINCENT J A</a:t>
            </a:r>
            <a:br>
              <a:rPr lang="en-US" sz="2800" dirty="0"/>
            </a:br>
            <a:br>
              <a:rPr lang="en-US" sz="2800" dirty="0"/>
            </a:br>
            <a:br>
              <a:rPr lang="en-US" sz="2800" dirty="0"/>
            </a:br>
            <a:br>
              <a:rPr lang="en-US" sz="2800" dirty="0"/>
            </a:br>
            <a:br>
              <a:rPr lang="en-US" sz="2800" dirty="0"/>
            </a:br>
            <a:endParaRPr lang="en-US" sz="2800" dirty="0"/>
          </a:p>
        </p:txBody>
      </p:sp>
      <p:pic>
        <p:nvPicPr>
          <p:cNvPr id="5" name="Picture 4" descr="A picture containing diagram&#10;&#10;Description automatically generated">
            <a:extLst>
              <a:ext uri="{FF2B5EF4-FFF2-40B4-BE49-F238E27FC236}">
                <a16:creationId xmlns:a16="http://schemas.microsoft.com/office/drawing/2014/main" id="{A83F8CB4-946B-4D71-BFF0-69068160063C}"/>
              </a:ext>
            </a:extLst>
          </p:cNvPr>
          <p:cNvPicPr>
            <a:picLocks noChangeAspect="1"/>
          </p:cNvPicPr>
          <p:nvPr/>
        </p:nvPicPr>
        <p:blipFill rotWithShape="1">
          <a:blip r:embed="rId2">
            <a:extLst>
              <a:ext uri="{28A0092B-C50C-407E-A947-70E740481C1C}">
                <a14:useLocalDpi xmlns:a14="http://schemas.microsoft.com/office/drawing/2010/main" val="0"/>
              </a:ext>
            </a:extLst>
          </a:blip>
          <a:srcRect r="42513"/>
          <a:stretch/>
        </p:blipFill>
        <p:spPr>
          <a:xfrm>
            <a:off x="0" y="-21102"/>
            <a:ext cx="5256628" cy="6858000"/>
          </a:xfrm>
          <a:prstGeom prst="rect">
            <a:avLst/>
          </a:prstGeom>
        </p:spPr>
      </p:pic>
    </p:spTree>
    <p:extLst>
      <p:ext uri="{BB962C8B-B14F-4D97-AF65-F5344CB8AC3E}">
        <p14:creationId xmlns:p14="http://schemas.microsoft.com/office/powerpoint/2010/main" val="235483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78025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5AC6-21BC-4605-B4B5-8DE4EF05E500}"/>
              </a:ext>
            </a:extLst>
          </p:cNvPr>
          <p:cNvSpPr>
            <a:spLocks noGrp="1"/>
          </p:cNvSpPr>
          <p:nvPr>
            <p:ph type="title"/>
          </p:nvPr>
        </p:nvSpPr>
        <p:spPr/>
        <p:txBody>
          <a:bodyPr/>
          <a:lstStyle/>
          <a:p>
            <a:r>
              <a:rPr lang="en-US" dirty="0"/>
              <a:t>RECOMMENDATION</a:t>
            </a:r>
          </a:p>
        </p:txBody>
      </p:sp>
    </p:spTree>
    <p:extLst>
      <p:ext uri="{BB962C8B-B14F-4D97-AF65-F5344CB8AC3E}">
        <p14:creationId xmlns:p14="http://schemas.microsoft.com/office/powerpoint/2010/main" val="309848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a:xfrm>
            <a:off x="838200" y="365125"/>
            <a:ext cx="10515600" cy="1325563"/>
          </a:xfrm>
        </p:spPr>
        <p:txBody>
          <a:bodyPr/>
          <a:lstStyle/>
          <a:p>
            <a:r>
              <a:rPr lang="en-US" dirty="0"/>
              <a:t>Interesting Fact</a:t>
            </a:r>
          </a:p>
        </p:txBody>
      </p:sp>
      <p:sp>
        <p:nvSpPr>
          <p:cNvPr id="5" name="Arrow: Striped Right 4">
            <a:extLst>
              <a:ext uri="{FF2B5EF4-FFF2-40B4-BE49-F238E27FC236}">
                <a16:creationId xmlns:a16="http://schemas.microsoft.com/office/drawing/2014/main" id="{B2DB5DCA-3FFE-41CB-9766-5E9FE959EB17}"/>
              </a:ext>
            </a:extLst>
          </p:cNvPr>
          <p:cNvSpPr/>
          <p:nvPr/>
        </p:nvSpPr>
        <p:spPr>
          <a:xfrm>
            <a:off x="5380286" y="3604982"/>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6337332" y="2848824"/>
            <a:ext cx="5273477" cy="2835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6526695" y="3451093"/>
            <a:ext cx="4894749" cy="1631216"/>
          </a:xfrm>
          <a:prstGeom prst="rect">
            <a:avLst/>
          </a:prstGeom>
          <a:noFill/>
        </p:spPr>
        <p:txBody>
          <a:bodyPr wrap="square" rtlCol="0">
            <a:spAutoFit/>
          </a:bodyPr>
          <a:lstStyle/>
          <a:p>
            <a:pPr rtl="0"/>
            <a:r>
              <a:rPr lang="en-US" sz="2000" dirty="0">
                <a:effectLst/>
                <a:latin typeface="Arial" panose="020B0604020202020204" pitchFamily="34" charset="0"/>
                <a:cs typeface="Arial" panose="020B0604020202020204" pitchFamily="34" charset="0"/>
              </a:rPr>
              <a:t>Default by Year:</a:t>
            </a:r>
          </a:p>
          <a:p>
            <a:pPr rtl="0"/>
            <a:endParaRPr lang="en-US" sz="2000" dirty="0">
              <a:latin typeface="Arial" panose="020B0604020202020204" pitchFamily="34" charset="0"/>
              <a:cs typeface="Arial" panose="020B0604020202020204" pitchFamily="34" charset="0"/>
            </a:endParaRPr>
          </a:p>
          <a:p>
            <a:pPr rtl="0"/>
            <a:r>
              <a:rPr lang="en-US" sz="2000" dirty="0">
                <a:effectLst/>
                <a:latin typeface="Arial" panose="020B0604020202020204" pitchFamily="34" charset="0"/>
                <a:cs typeface="Arial" panose="020B0604020202020204" pitchFamily="34" charset="0"/>
              </a:rPr>
              <a:t>During the analysis it was observed that people tend to default more during a Recession/Financial Crisis.</a:t>
            </a:r>
          </a:p>
        </p:txBody>
      </p:sp>
      <p:pic>
        <p:nvPicPr>
          <p:cNvPr id="8" name="Picture 7" descr="Chart, bar chart&#10;&#10;Description automatically generated">
            <a:extLst>
              <a:ext uri="{FF2B5EF4-FFF2-40B4-BE49-F238E27FC236}">
                <a16:creationId xmlns:a16="http://schemas.microsoft.com/office/drawing/2014/main" id="{5CCC0852-A984-4830-B503-2D7FE522B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75" y="2569529"/>
            <a:ext cx="5072157" cy="3394344"/>
          </a:xfrm>
          <a:prstGeom prst="rect">
            <a:avLst/>
          </a:prstGeom>
        </p:spPr>
      </p:pic>
      <p:sp>
        <p:nvSpPr>
          <p:cNvPr id="9" name="Rectangle: Rounded Corners 8">
            <a:extLst>
              <a:ext uri="{FF2B5EF4-FFF2-40B4-BE49-F238E27FC236}">
                <a16:creationId xmlns:a16="http://schemas.microsoft.com/office/drawing/2014/main" id="{1561EDA9-C953-4ED0-B7C1-A138D6B0F978}"/>
              </a:ext>
            </a:extLst>
          </p:cNvPr>
          <p:cNvSpPr/>
          <p:nvPr/>
        </p:nvSpPr>
        <p:spPr>
          <a:xfrm>
            <a:off x="2741356" y="1472828"/>
            <a:ext cx="6135358" cy="7737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0EA3CBB-1687-491C-BDF7-14595A675990}"/>
              </a:ext>
            </a:extLst>
          </p:cNvPr>
          <p:cNvSpPr txBox="1"/>
          <p:nvPr/>
        </p:nvSpPr>
        <p:spPr>
          <a:xfrm>
            <a:off x="3579305" y="1628857"/>
            <a:ext cx="4459459"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RECESSION FACTOR</a:t>
            </a:r>
          </a:p>
        </p:txBody>
      </p:sp>
    </p:spTree>
    <p:extLst>
      <p:ext uri="{BB962C8B-B14F-4D97-AF65-F5344CB8AC3E}">
        <p14:creationId xmlns:p14="http://schemas.microsoft.com/office/powerpoint/2010/main" val="339226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24BA-9E03-46D7-9EF9-215032B4C093}"/>
              </a:ext>
            </a:extLst>
          </p:cNvPr>
          <p:cNvSpPr>
            <a:spLocks noGrp="1"/>
          </p:cNvSpPr>
          <p:nvPr>
            <p:ph type="title"/>
          </p:nvPr>
        </p:nvSpPr>
        <p:spPr/>
        <p:txBody>
          <a:bodyPr/>
          <a:lstStyle/>
          <a:p>
            <a:r>
              <a:rPr lang="en-US" dirty="0"/>
              <a:t>PROBLEM</a:t>
            </a:r>
          </a:p>
        </p:txBody>
      </p:sp>
      <p:sp>
        <p:nvSpPr>
          <p:cNvPr id="4" name="Rectangle: Rounded Corners 3">
            <a:extLst>
              <a:ext uri="{FF2B5EF4-FFF2-40B4-BE49-F238E27FC236}">
                <a16:creationId xmlns:a16="http://schemas.microsoft.com/office/drawing/2014/main" id="{580F5647-163C-47DD-8B63-2F8A07D97174}"/>
              </a:ext>
            </a:extLst>
          </p:cNvPr>
          <p:cNvSpPr/>
          <p:nvPr/>
        </p:nvSpPr>
        <p:spPr>
          <a:xfrm>
            <a:off x="1444487" y="2239617"/>
            <a:ext cx="2173356" cy="1013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C78DCA5-7A9B-4721-B38D-FFEC82409B0D}"/>
              </a:ext>
            </a:extLst>
          </p:cNvPr>
          <p:cNvSpPr/>
          <p:nvPr/>
        </p:nvSpPr>
        <p:spPr>
          <a:xfrm>
            <a:off x="1444487" y="4527376"/>
            <a:ext cx="2173356" cy="1013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6FE4DD-C830-4D32-BBFC-BB5EEF0B26BD}"/>
              </a:ext>
            </a:extLst>
          </p:cNvPr>
          <p:cNvSpPr txBox="1"/>
          <p:nvPr/>
        </p:nvSpPr>
        <p:spPr>
          <a:xfrm>
            <a:off x="1649895" y="2423351"/>
            <a:ext cx="1762540"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COMPANY PROFILE</a:t>
            </a:r>
          </a:p>
        </p:txBody>
      </p:sp>
      <p:sp>
        <p:nvSpPr>
          <p:cNvPr id="8" name="TextBox 7">
            <a:extLst>
              <a:ext uri="{FF2B5EF4-FFF2-40B4-BE49-F238E27FC236}">
                <a16:creationId xmlns:a16="http://schemas.microsoft.com/office/drawing/2014/main" id="{B2F3783E-02AB-46E3-B3CA-E82503F6EDF7}"/>
              </a:ext>
            </a:extLst>
          </p:cNvPr>
          <p:cNvSpPr txBox="1"/>
          <p:nvPr/>
        </p:nvSpPr>
        <p:spPr>
          <a:xfrm>
            <a:off x="1649895" y="4834221"/>
            <a:ext cx="176254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PROBLEM</a:t>
            </a:r>
          </a:p>
        </p:txBody>
      </p:sp>
      <p:sp>
        <p:nvSpPr>
          <p:cNvPr id="10" name="Arrow: Striped Right 9">
            <a:extLst>
              <a:ext uri="{FF2B5EF4-FFF2-40B4-BE49-F238E27FC236}">
                <a16:creationId xmlns:a16="http://schemas.microsoft.com/office/drawing/2014/main" id="{149E8953-568C-49B5-8786-72E1A50536C9}"/>
              </a:ext>
            </a:extLst>
          </p:cNvPr>
          <p:cNvSpPr/>
          <p:nvPr/>
        </p:nvSpPr>
        <p:spPr>
          <a:xfrm>
            <a:off x="4055165" y="2239617"/>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C1454D0-7799-4D88-A8BB-973F8191EEA8}"/>
              </a:ext>
            </a:extLst>
          </p:cNvPr>
          <p:cNvSpPr/>
          <p:nvPr/>
        </p:nvSpPr>
        <p:spPr>
          <a:xfrm>
            <a:off x="5320748" y="2239617"/>
            <a:ext cx="6290059" cy="1013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25CEAA1-2E2B-4554-A045-7DFF2F60B76B}"/>
              </a:ext>
            </a:extLst>
          </p:cNvPr>
          <p:cNvSpPr txBox="1"/>
          <p:nvPr/>
        </p:nvSpPr>
        <p:spPr>
          <a:xfrm>
            <a:off x="5320748" y="2280776"/>
            <a:ext cx="6290059" cy="923330"/>
          </a:xfrm>
          <a:prstGeom prst="rect">
            <a:avLst/>
          </a:prstGeom>
          <a:noFill/>
        </p:spPr>
        <p:txBody>
          <a:bodyPr wrap="square" rtlCol="0">
            <a:spAutoFit/>
          </a:bodyPr>
          <a:lstStyle/>
          <a:p>
            <a:pPr algn="ctr"/>
            <a:r>
              <a:rPr lang="en-US" sz="1800" b="0" i="0" u="none" strike="noStrike" baseline="0" dirty="0">
                <a:solidFill>
                  <a:srgbClr val="000000"/>
                </a:solidFill>
                <a:latin typeface="Arial" panose="020B0604020202020204" pitchFamily="34" charset="0"/>
                <a:cs typeface="Arial" panose="020B0604020202020204" pitchFamily="34" charset="0"/>
              </a:rPr>
              <a:t>Lending Club is the largest online loan marketplace, facilitating personal loans, business loans, and financing of medical procedures.</a:t>
            </a:r>
            <a:endParaRPr lang="en-US" sz="2000" dirty="0">
              <a:latin typeface="Arial" panose="020B0604020202020204" pitchFamily="34" charset="0"/>
              <a:cs typeface="Arial" panose="020B0604020202020204" pitchFamily="34" charset="0"/>
            </a:endParaRPr>
          </a:p>
        </p:txBody>
      </p:sp>
      <p:sp>
        <p:nvSpPr>
          <p:cNvPr id="13" name="Arrow: Striped Right 12">
            <a:extLst>
              <a:ext uri="{FF2B5EF4-FFF2-40B4-BE49-F238E27FC236}">
                <a16:creationId xmlns:a16="http://schemas.microsoft.com/office/drawing/2014/main" id="{AC613030-68CC-417F-8CB6-314596EC5EA7}"/>
              </a:ext>
            </a:extLst>
          </p:cNvPr>
          <p:cNvSpPr/>
          <p:nvPr/>
        </p:nvSpPr>
        <p:spPr>
          <a:xfrm>
            <a:off x="4055165" y="452737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EEC6D79-787D-40A9-8030-618040532487}"/>
              </a:ext>
            </a:extLst>
          </p:cNvPr>
          <p:cNvSpPr/>
          <p:nvPr/>
        </p:nvSpPr>
        <p:spPr>
          <a:xfrm>
            <a:off x="5320748" y="3777078"/>
            <a:ext cx="6290059" cy="2835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BCE36F5-84F7-41F4-ACCA-930CB912041F}"/>
              </a:ext>
            </a:extLst>
          </p:cNvPr>
          <p:cNvSpPr txBox="1"/>
          <p:nvPr/>
        </p:nvSpPr>
        <p:spPr>
          <a:xfrm>
            <a:off x="5320747" y="3864725"/>
            <a:ext cx="6290059" cy="2585323"/>
          </a:xfrm>
          <a:prstGeom prst="rect">
            <a:avLst/>
          </a:prstGeom>
          <a:noFill/>
        </p:spPr>
        <p:txBody>
          <a:bodyPr wrap="square" rtlCol="0">
            <a:spAutoFit/>
          </a:bodyPr>
          <a:lstStyle/>
          <a:p>
            <a:pPr algn="just"/>
            <a:r>
              <a:rPr lang="en-US" b="0" i="0" u="none" strike="noStrike" baseline="0" dirty="0">
                <a:solidFill>
                  <a:srgbClr val="000000"/>
                </a:solidFill>
                <a:latin typeface="Arial" panose="020B0604020202020204" pitchFamily="34" charset="0"/>
                <a:cs typeface="Arial" panose="020B0604020202020204" pitchFamily="34" charset="0"/>
              </a:rPr>
              <a:t>Lending Club wants to understand the driving factors behind loan default, i.e. the driver variables which are strong indicators of default. </a:t>
            </a:r>
          </a:p>
          <a:p>
            <a:pPr algn="just"/>
            <a:endParaRPr lang="en-US" dirty="0">
              <a:solidFill>
                <a:srgbClr val="000000"/>
              </a:solidFill>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So as a data scientist working for Lending Club, we have to analyze the dataset containing information about past loan applicants using EDA to understand how consumer attributes and loan attributes influence the tendency of defaulters.</a:t>
            </a:r>
          </a:p>
        </p:txBody>
      </p:sp>
    </p:spTree>
    <p:extLst>
      <p:ext uri="{BB962C8B-B14F-4D97-AF65-F5344CB8AC3E}">
        <p14:creationId xmlns:p14="http://schemas.microsoft.com/office/powerpoint/2010/main" val="409801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6534-186F-487C-8473-BF74BCC9D0A3}"/>
              </a:ext>
            </a:extLst>
          </p:cNvPr>
          <p:cNvSpPr>
            <a:spLocks noGrp="1"/>
          </p:cNvSpPr>
          <p:nvPr>
            <p:ph type="title"/>
          </p:nvPr>
        </p:nvSpPr>
        <p:spPr/>
        <p:txBody>
          <a:bodyPr/>
          <a:lstStyle/>
          <a:p>
            <a:r>
              <a:rPr lang="en-US"/>
              <a:t>APPROACH</a:t>
            </a:r>
            <a:endParaRPr lang="en-US" dirty="0"/>
          </a:p>
        </p:txBody>
      </p:sp>
      <p:graphicFrame>
        <p:nvGraphicFramePr>
          <p:cNvPr id="7" name="Content Placeholder 6">
            <a:extLst>
              <a:ext uri="{FF2B5EF4-FFF2-40B4-BE49-F238E27FC236}">
                <a16:creationId xmlns:a16="http://schemas.microsoft.com/office/drawing/2014/main" id="{00F89F0B-A26D-4662-859C-1E29FC0686E9}"/>
              </a:ext>
            </a:extLst>
          </p:cNvPr>
          <p:cNvGraphicFramePr>
            <a:graphicFrameLocks noGrp="1"/>
          </p:cNvGraphicFramePr>
          <p:nvPr>
            <p:ph idx="1"/>
            <p:extLst>
              <p:ext uri="{D42A27DB-BD31-4B8C-83A1-F6EECF244321}">
                <p14:modId xmlns:p14="http://schemas.microsoft.com/office/powerpoint/2010/main" val="228625959"/>
              </p:ext>
            </p:extLst>
          </p:nvPr>
        </p:nvGraphicFramePr>
        <p:xfrm>
          <a:off x="581192" y="2269894"/>
          <a:ext cx="11029616" cy="296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859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pic>
        <p:nvPicPr>
          <p:cNvPr id="4" name="Picture 3">
            <a:extLst>
              <a:ext uri="{FF2B5EF4-FFF2-40B4-BE49-F238E27FC236}">
                <a16:creationId xmlns:a16="http://schemas.microsoft.com/office/drawing/2014/main" id="{64F537E5-F273-4680-A59E-60859602FF07}"/>
              </a:ext>
            </a:extLst>
          </p:cNvPr>
          <p:cNvPicPr>
            <a:picLocks noChangeAspect="1"/>
          </p:cNvPicPr>
          <p:nvPr/>
        </p:nvPicPr>
        <p:blipFill>
          <a:blip r:embed="rId2"/>
          <a:stretch>
            <a:fillRect/>
          </a:stretch>
        </p:blipFill>
        <p:spPr>
          <a:xfrm>
            <a:off x="156265" y="1566922"/>
            <a:ext cx="3783148" cy="2452683"/>
          </a:xfrm>
          <a:prstGeom prst="rect">
            <a:avLst/>
          </a:prstGeom>
        </p:spPr>
      </p:pic>
      <p:sp>
        <p:nvSpPr>
          <p:cNvPr id="5" name="Arrow: Striped Right 4">
            <a:extLst>
              <a:ext uri="{FF2B5EF4-FFF2-40B4-BE49-F238E27FC236}">
                <a16:creationId xmlns:a16="http://schemas.microsoft.com/office/drawing/2014/main" id="{B2DB5DCA-3FFE-41CB-9766-5E9FE959EB17}"/>
              </a:ext>
            </a:extLst>
          </p:cNvPr>
          <p:cNvSpPr/>
          <p:nvPr/>
        </p:nvSpPr>
        <p:spPr>
          <a:xfrm>
            <a:off x="3939413" y="2423351"/>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5068763" y="2226553"/>
            <a:ext cx="6873855" cy="14518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082617" y="2359949"/>
            <a:ext cx="6873855" cy="1015663"/>
          </a:xfrm>
          <a:prstGeom prst="rect">
            <a:avLst/>
          </a:prstGeom>
          <a:noFill/>
        </p:spPr>
        <p:txBody>
          <a:bodyPr wrap="square" rtlCol="0">
            <a:spAutoFit/>
          </a:bodyPr>
          <a:lstStyle/>
          <a:p>
            <a:pPr rtl="0"/>
            <a:r>
              <a:rPr lang="en-US" sz="2000" dirty="0">
                <a:latin typeface="Arial" panose="020B0604020202020204" pitchFamily="34" charset="0"/>
                <a:cs typeface="Arial" panose="020B0604020202020204" pitchFamily="34" charset="0"/>
              </a:rPr>
              <a:t>Term Analysis</a:t>
            </a:r>
            <a:endParaRPr lang="en-US" sz="2000" dirty="0">
              <a:effectLst/>
              <a:latin typeface="Arial" panose="020B0604020202020204" pitchFamily="34" charset="0"/>
              <a:cs typeface="Arial" panose="020B0604020202020204" pitchFamily="34" charset="0"/>
            </a:endParaRPr>
          </a:p>
          <a:p>
            <a:pPr rtl="0">
              <a:buFont typeface="Arial" panose="020B0604020202020204" pitchFamily="34" charset="0"/>
              <a:buChar char="•"/>
            </a:pPr>
            <a:r>
              <a:rPr lang="en-US" sz="2000" dirty="0">
                <a:effectLst/>
                <a:latin typeface="Arial" panose="020B0604020202020204" pitchFamily="34" charset="0"/>
                <a:cs typeface="Arial" panose="020B0604020202020204" pitchFamily="34" charset="0"/>
              </a:rPr>
              <a:t>11% of the loans taken for a term of 36 months defaulted.</a:t>
            </a:r>
          </a:p>
          <a:p>
            <a:pPr rtl="0">
              <a:buFont typeface="Arial" panose="020B0604020202020204" pitchFamily="34" charset="0"/>
              <a:buChar char="•"/>
            </a:pPr>
            <a:r>
              <a:rPr lang="en-US" sz="2000" dirty="0">
                <a:effectLst/>
                <a:latin typeface="Arial" panose="020B0604020202020204" pitchFamily="34" charset="0"/>
                <a:cs typeface="Arial" panose="020B0604020202020204" pitchFamily="34" charset="0"/>
              </a:rPr>
              <a:t>25% of the loans taken for a term of 60 months defaulted.</a:t>
            </a:r>
          </a:p>
        </p:txBody>
      </p:sp>
      <p:pic>
        <p:nvPicPr>
          <p:cNvPr id="8" name="Picture 7">
            <a:extLst>
              <a:ext uri="{FF2B5EF4-FFF2-40B4-BE49-F238E27FC236}">
                <a16:creationId xmlns:a16="http://schemas.microsoft.com/office/drawing/2014/main" id="{59C02506-62A7-4F04-9E31-48DBC9CB30EB}"/>
              </a:ext>
            </a:extLst>
          </p:cNvPr>
          <p:cNvPicPr>
            <a:picLocks noChangeAspect="1"/>
          </p:cNvPicPr>
          <p:nvPr/>
        </p:nvPicPr>
        <p:blipFill>
          <a:blip r:embed="rId3"/>
          <a:stretch>
            <a:fillRect/>
          </a:stretch>
        </p:blipFill>
        <p:spPr>
          <a:xfrm>
            <a:off x="8005518" y="4019605"/>
            <a:ext cx="4198730" cy="2854163"/>
          </a:xfrm>
          <a:prstGeom prst="rect">
            <a:avLst/>
          </a:prstGeom>
        </p:spPr>
      </p:pic>
      <p:sp>
        <p:nvSpPr>
          <p:cNvPr id="9" name="Rectangle: Rounded Corners 8">
            <a:extLst>
              <a:ext uri="{FF2B5EF4-FFF2-40B4-BE49-F238E27FC236}">
                <a16:creationId xmlns:a16="http://schemas.microsoft.com/office/drawing/2014/main" id="{522E37AC-E18F-4064-9D23-741B9B384A61}"/>
              </a:ext>
            </a:extLst>
          </p:cNvPr>
          <p:cNvSpPr/>
          <p:nvPr/>
        </p:nvSpPr>
        <p:spPr>
          <a:xfrm>
            <a:off x="220672" y="4188980"/>
            <a:ext cx="6484928" cy="2452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1BA014-8D1F-4697-A4C5-9602E401D7B5}"/>
              </a:ext>
            </a:extLst>
          </p:cNvPr>
          <p:cNvSpPr txBox="1"/>
          <p:nvPr/>
        </p:nvSpPr>
        <p:spPr>
          <a:xfrm>
            <a:off x="251898" y="4268619"/>
            <a:ext cx="6453701" cy="2308324"/>
          </a:xfrm>
          <a:prstGeom prst="rect">
            <a:avLst/>
          </a:prstGeom>
          <a:noFill/>
        </p:spPr>
        <p:txBody>
          <a:bodyPr wrap="square" rtlCol="0">
            <a:spAutoFit/>
          </a:bodyPr>
          <a:lstStyle/>
          <a:p>
            <a:pPr rtl="0"/>
            <a:r>
              <a:rPr lang="en-US" dirty="0">
                <a:latin typeface="Arial" panose="020B0604020202020204" pitchFamily="34" charset="0"/>
                <a:cs typeface="Arial" panose="020B0604020202020204" pitchFamily="34" charset="0"/>
              </a:rPr>
              <a:t>Analysis with respect to Loan Amounts</a:t>
            </a:r>
            <a:endParaRPr lang="en-US" dirty="0">
              <a:effectLst/>
              <a:latin typeface="Arial" panose="020B0604020202020204" pitchFamily="34" charset="0"/>
              <a:cs typeface="Arial" panose="020B0604020202020204" pitchFamily="34" charset="0"/>
            </a:endParaRP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Most of the loans provided are approximately between 5k to 15k.</a:t>
            </a: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~13% of the loans lent in this range tend to default.</a:t>
            </a: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~18% of the customer who borrow more than 15k tend to default.</a:t>
            </a: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~15% of the customer who borrow less than or eq to 5k tend to default.</a:t>
            </a:r>
          </a:p>
        </p:txBody>
      </p:sp>
      <p:sp>
        <p:nvSpPr>
          <p:cNvPr id="11" name="Arrow: Striped Right 10">
            <a:extLst>
              <a:ext uri="{FF2B5EF4-FFF2-40B4-BE49-F238E27FC236}">
                <a16:creationId xmlns:a16="http://schemas.microsoft.com/office/drawing/2014/main" id="{E9D40CFC-38DA-4B43-B993-3A02C9F3D6DF}"/>
              </a:ext>
            </a:extLst>
          </p:cNvPr>
          <p:cNvSpPr/>
          <p:nvPr/>
        </p:nvSpPr>
        <p:spPr>
          <a:xfrm rot="10800000">
            <a:off x="6924863" y="483473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406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5" name="Arrow: Striped Right 4">
            <a:extLst>
              <a:ext uri="{FF2B5EF4-FFF2-40B4-BE49-F238E27FC236}">
                <a16:creationId xmlns:a16="http://schemas.microsoft.com/office/drawing/2014/main" id="{B2DB5DCA-3FFE-41CB-9766-5E9FE959EB17}"/>
              </a:ext>
            </a:extLst>
          </p:cNvPr>
          <p:cNvSpPr/>
          <p:nvPr/>
        </p:nvSpPr>
        <p:spPr>
          <a:xfrm>
            <a:off x="3939413" y="2423351"/>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5068763" y="2226553"/>
            <a:ext cx="6873855" cy="14518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082617" y="2359949"/>
            <a:ext cx="6873855" cy="1015663"/>
          </a:xfrm>
          <a:prstGeom prst="rect">
            <a:avLst/>
          </a:prstGeom>
          <a:noFill/>
        </p:spPr>
        <p:txBody>
          <a:bodyPr wrap="square" rtlCol="0">
            <a:spAutoFit/>
          </a:bodyPr>
          <a:lstStyle/>
          <a:p>
            <a:pPr rtl="0"/>
            <a:r>
              <a:rPr lang="en-US" sz="2000" dirty="0">
                <a:latin typeface="Arial" panose="020B0604020202020204" pitchFamily="34" charset="0"/>
                <a:cs typeface="Arial" panose="020B0604020202020204" pitchFamily="34" charset="0"/>
              </a:rPr>
              <a:t>Grade:</a:t>
            </a:r>
            <a:endParaRPr lang="en-US" sz="2000" dirty="0">
              <a:effectLst/>
              <a:latin typeface="Arial" panose="020B0604020202020204" pitchFamily="34" charset="0"/>
              <a:cs typeface="Arial" panose="020B0604020202020204" pitchFamily="34" charset="0"/>
            </a:endParaRPr>
          </a:p>
          <a:p>
            <a:pPr rtl="0"/>
            <a:r>
              <a:rPr lang="en-US" sz="2000" dirty="0">
                <a:effectLst/>
                <a:latin typeface="Arial" panose="020B0604020202020204" pitchFamily="34" charset="0"/>
                <a:cs typeface="Arial" panose="020B0604020202020204" pitchFamily="34" charset="0"/>
              </a:rPr>
              <a:t>As expected, as the grade increases, the risk or default increases as well.</a:t>
            </a:r>
          </a:p>
        </p:txBody>
      </p:sp>
      <p:sp>
        <p:nvSpPr>
          <p:cNvPr id="9" name="Rectangle: Rounded Corners 8">
            <a:extLst>
              <a:ext uri="{FF2B5EF4-FFF2-40B4-BE49-F238E27FC236}">
                <a16:creationId xmlns:a16="http://schemas.microsoft.com/office/drawing/2014/main" id="{522E37AC-E18F-4064-9D23-741B9B384A61}"/>
              </a:ext>
            </a:extLst>
          </p:cNvPr>
          <p:cNvSpPr/>
          <p:nvPr/>
        </p:nvSpPr>
        <p:spPr>
          <a:xfrm>
            <a:off x="220672" y="4188980"/>
            <a:ext cx="6484928" cy="2452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1BA014-8D1F-4697-A4C5-9602E401D7B5}"/>
              </a:ext>
            </a:extLst>
          </p:cNvPr>
          <p:cNvSpPr txBox="1"/>
          <p:nvPr/>
        </p:nvSpPr>
        <p:spPr>
          <a:xfrm>
            <a:off x="251899" y="4376033"/>
            <a:ext cx="6453701" cy="2031325"/>
          </a:xfrm>
          <a:prstGeom prst="rect">
            <a:avLst/>
          </a:prstGeom>
          <a:noFill/>
        </p:spPr>
        <p:txBody>
          <a:bodyPr wrap="square" rtlCol="0">
            <a:spAutoFit/>
          </a:bodyPr>
          <a:lstStyle/>
          <a:p>
            <a:pPr rtl="0"/>
            <a:r>
              <a:rPr lang="en-US" dirty="0">
                <a:latin typeface="Arial" panose="020B0604020202020204" pitchFamily="34" charset="0"/>
                <a:cs typeface="Arial" panose="020B0604020202020204" pitchFamily="34" charset="0"/>
              </a:rPr>
              <a:t>Analysis with respect to Interest Rate</a:t>
            </a:r>
            <a:endParaRPr lang="en-US" dirty="0">
              <a:effectLst/>
              <a:latin typeface="Arial" panose="020B0604020202020204" pitchFamily="34" charset="0"/>
              <a:cs typeface="Arial" panose="020B0604020202020204" pitchFamily="34" charset="0"/>
            </a:endParaRP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 </a:t>
            </a:r>
            <a:r>
              <a:rPr lang="en-US" b="1" dirty="0">
                <a:effectLst/>
                <a:latin typeface="Arial" panose="020B0604020202020204" pitchFamily="34" charset="0"/>
                <a:cs typeface="Arial" panose="020B0604020202020204" pitchFamily="34" charset="0"/>
              </a:rPr>
              <a:t>low</a:t>
            </a:r>
            <a:r>
              <a:rPr lang="en-US" dirty="0">
                <a:effectLst/>
                <a:latin typeface="Arial" panose="020B0604020202020204" pitchFamily="34" charset="0"/>
                <a:cs typeface="Arial" panose="020B0604020202020204" pitchFamily="34" charset="0"/>
              </a:rPr>
              <a:t> ~6% default when interest rate is </a:t>
            </a:r>
            <a:r>
              <a:rPr lang="en-US" b="1" dirty="0">
                <a:effectLst/>
                <a:latin typeface="Arial" panose="020B0604020202020204" pitchFamily="34" charset="0"/>
                <a:cs typeface="Arial" panose="020B0604020202020204" pitchFamily="34" charset="0"/>
              </a:rPr>
              <a:t>less than 10%.</a:t>
            </a:r>
            <a:endParaRPr lang="en-US" dirty="0">
              <a:effectLst/>
              <a:latin typeface="Arial" panose="020B0604020202020204" pitchFamily="34" charset="0"/>
              <a:cs typeface="Arial" panose="020B0604020202020204" pitchFamily="34" charset="0"/>
            </a:endParaRP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 </a:t>
            </a:r>
            <a:r>
              <a:rPr lang="en-US" b="1" dirty="0">
                <a:effectLst/>
                <a:latin typeface="Arial" panose="020B0604020202020204" pitchFamily="34" charset="0"/>
                <a:cs typeface="Arial" panose="020B0604020202020204" pitchFamily="34" charset="0"/>
              </a:rPr>
              <a:t>Medium</a:t>
            </a:r>
            <a:r>
              <a:rPr lang="en-US" dirty="0">
                <a:effectLst/>
                <a:latin typeface="Arial" panose="020B0604020202020204" pitchFamily="34" charset="0"/>
                <a:cs typeface="Arial" panose="020B0604020202020204" pitchFamily="34" charset="0"/>
              </a:rPr>
              <a:t> ~15% default when interest rate is </a:t>
            </a:r>
            <a:r>
              <a:rPr lang="en-US" b="1" dirty="0">
                <a:effectLst/>
                <a:latin typeface="Arial" panose="020B0604020202020204" pitchFamily="34" charset="0"/>
                <a:cs typeface="Arial" panose="020B0604020202020204" pitchFamily="34" charset="0"/>
              </a:rPr>
              <a:t>between 10% to 15%.</a:t>
            </a:r>
            <a:endParaRPr lang="en-US" dirty="0">
              <a:effectLst/>
              <a:latin typeface="Arial" panose="020B0604020202020204" pitchFamily="34" charset="0"/>
              <a:cs typeface="Arial" panose="020B0604020202020204" pitchFamily="34" charset="0"/>
            </a:endParaRP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 </a:t>
            </a:r>
            <a:r>
              <a:rPr lang="en-US" b="1" dirty="0">
                <a:effectLst/>
                <a:latin typeface="Arial" panose="020B0604020202020204" pitchFamily="34" charset="0"/>
                <a:cs typeface="Arial" panose="020B0604020202020204" pitchFamily="34" charset="0"/>
              </a:rPr>
              <a:t>High</a:t>
            </a:r>
            <a:r>
              <a:rPr lang="en-US" dirty="0">
                <a:effectLst/>
                <a:latin typeface="Arial" panose="020B0604020202020204" pitchFamily="34" charset="0"/>
                <a:cs typeface="Arial" panose="020B0604020202020204" pitchFamily="34" charset="0"/>
              </a:rPr>
              <a:t> ~26% default when interest rate is </a:t>
            </a:r>
            <a:r>
              <a:rPr lang="en-US" b="1" dirty="0">
                <a:effectLst/>
                <a:latin typeface="Arial" panose="020B0604020202020204" pitchFamily="34" charset="0"/>
                <a:cs typeface="Arial" panose="020B0604020202020204" pitchFamily="34" charset="0"/>
              </a:rPr>
              <a:t>above 15%.</a:t>
            </a:r>
            <a:endParaRPr lang="en-US" dirty="0">
              <a:effectLst/>
              <a:latin typeface="Arial" panose="020B0604020202020204" pitchFamily="34" charset="0"/>
              <a:cs typeface="Arial" panose="020B0604020202020204" pitchFamily="34" charset="0"/>
            </a:endParaRPr>
          </a:p>
          <a:p>
            <a:pPr rtl="0"/>
            <a:r>
              <a:rPr lang="en-US" dirty="0">
                <a:effectLst/>
                <a:latin typeface="Arial" panose="020B0604020202020204" pitchFamily="34" charset="0"/>
                <a:cs typeface="Arial" panose="020B0604020202020204" pitchFamily="34" charset="0"/>
              </a:rPr>
              <a:t>Interest Rate and Tendency to Default are directly proportional. As one increases, other increases as well.</a:t>
            </a:r>
          </a:p>
        </p:txBody>
      </p:sp>
      <p:sp>
        <p:nvSpPr>
          <p:cNvPr id="11" name="Arrow: Striped Right 10">
            <a:extLst>
              <a:ext uri="{FF2B5EF4-FFF2-40B4-BE49-F238E27FC236}">
                <a16:creationId xmlns:a16="http://schemas.microsoft.com/office/drawing/2014/main" id="{E9D40CFC-38DA-4B43-B993-3A02C9F3D6DF}"/>
              </a:ext>
            </a:extLst>
          </p:cNvPr>
          <p:cNvSpPr/>
          <p:nvPr/>
        </p:nvSpPr>
        <p:spPr>
          <a:xfrm rot="10800000">
            <a:off x="6924863" y="483473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1D6BB0-6DA5-4BB8-A74A-9B079014D30A}"/>
              </a:ext>
            </a:extLst>
          </p:cNvPr>
          <p:cNvPicPr>
            <a:picLocks noChangeAspect="1"/>
          </p:cNvPicPr>
          <p:nvPr/>
        </p:nvPicPr>
        <p:blipFill>
          <a:blip r:embed="rId2"/>
          <a:stretch>
            <a:fillRect/>
          </a:stretch>
        </p:blipFill>
        <p:spPr>
          <a:xfrm>
            <a:off x="240988" y="1690688"/>
            <a:ext cx="3564446" cy="2328917"/>
          </a:xfrm>
          <a:prstGeom prst="rect">
            <a:avLst/>
          </a:prstGeom>
        </p:spPr>
      </p:pic>
      <p:pic>
        <p:nvPicPr>
          <p:cNvPr id="13" name="Picture 12" descr="Chart, box and whisker chart&#10;&#10;Description automatically generated">
            <a:extLst>
              <a:ext uri="{FF2B5EF4-FFF2-40B4-BE49-F238E27FC236}">
                <a16:creationId xmlns:a16="http://schemas.microsoft.com/office/drawing/2014/main" id="{6889973B-85A5-4B0B-9DDC-E5825AE6A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517" y="4085023"/>
            <a:ext cx="3743325" cy="2505075"/>
          </a:xfrm>
          <a:prstGeom prst="rect">
            <a:avLst/>
          </a:prstGeom>
        </p:spPr>
      </p:pic>
    </p:spTree>
    <p:extLst>
      <p:ext uri="{BB962C8B-B14F-4D97-AF65-F5344CB8AC3E}">
        <p14:creationId xmlns:p14="http://schemas.microsoft.com/office/powerpoint/2010/main" val="198177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9" name="Rectangle: Rounded Corners 8">
            <a:extLst>
              <a:ext uri="{FF2B5EF4-FFF2-40B4-BE49-F238E27FC236}">
                <a16:creationId xmlns:a16="http://schemas.microsoft.com/office/drawing/2014/main" id="{522E37AC-E18F-4064-9D23-741B9B384A61}"/>
              </a:ext>
            </a:extLst>
          </p:cNvPr>
          <p:cNvSpPr/>
          <p:nvPr/>
        </p:nvSpPr>
        <p:spPr>
          <a:xfrm>
            <a:off x="104211" y="1391314"/>
            <a:ext cx="6704191" cy="2452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1BA014-8D1F-4697-A4C5-9602E401D7B5}"/>
              </a:ext>
            </a:extLst>
          </p:cNvPr>
          <p:cNvSpPr txBox="1"/>
          <p:nvPr/>
        </p:nvSpPr>
        <p:spPr>
          <a:xfrm>
            <a:off x="303305" y="1372577"/>
            <a:ext cx="6672963" cy="2554545"/>
          </a:xfrm>
          <a:prstGeom prst="rect">
            <a:avLst/>
          </a:prstGeom>
          <a:noFill/>
        </p:spPr>
        <p:txBody>
          <a:bodyPr wrap="square" rtlCol="0">
            <a:spAutoFit/>
          </a:bodyPr>
          <a:lstStyle/>
          <a:p>
            <a:pPr rtl="0"/>
            <a:r>
              <a:rPr lang="en-US" sz="1600" dirty="0">
                <a:latin typeface="Arial" panose="020B0604020202020204" pitchFamily="34" charset="0"/>
                <a:cs typeface="Arial" panose="020B0604020202020204" pitchFamily="34" charset="0"/>
              </a:rPr>
              <a:t>Analysis with respect to Annual Income</a:t>
            </a:r>
            <a:endParaRPr lang="en-US" sz="1600" dirty="0">
              <a:effectLst/>
              <a:latin typeface="Arial" panose="020B0604020202020204" pitchFamily="34" charset="0"/>
              <a:cs typeface="Arial" panose="020B0604020202020204" pitchFamily="34" charset="0"/>
            </a:endParaRPr>
          </a:p>
          <a:p>
            <a:pPr rtl="0"/>
            <a:r>
              <a:rPr lang="en-US" sz="1600" dirty="0">
                <a:effectLst/>
                <a:latin typeface="Arial" panose="020B0604020202020204" pitchFamily="34" charset="0"/>
                <a:cs typeface="Arial" panose="020B0604020202020204" pitchFamily="34" charset="0"/>
              </a:rPr>
              <a:t>As income increases, the chances of customer defaulting decreases.</a:t>
            </a:r>
          </a:p>
          <a:p>
            <a:pPr rtl="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~17% of customers with annual income of less than USD 50k tend to default.</a:t>
            </a:r>
          </a:p>
          <a:p>
            <a:pPr rtl="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~13% of customers with annual income between USD 50k to USD 100k tend to default.</a:t>
            </a:r>
          </a:p>
          <a:p>
            <a:pPr rtl="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~10% of customers with annual income between USD 100k to USD 200k tend to default.</a:t>
            </a:r>
          </a:p>
          <a:p>
            <a:pPr rtl="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~10% of customers with annual income above USD 200k tend to default.</a:t>
            </a:r>
          </a:p>
        </p:txBody>
      </p:sp>
      <p:sp>
        <p:nvSpPr>
          <p:cNvPr id="11" name="Arrow: Striped Right 10">
            <a:extLst>
              <a:ext uri="{FF2B5EF4-FFF2-40B4-BE49-F238E27FC236}">
                <a16:creationId xmlns:a16="http://schemas.microsoft.com/office/drawing/2014/main" id="{E9D40CFC-38DA-4B43-B993-3A02C9F3D6DF}"/>
              </a:ext>
            </a:extLst>
          </p:cNvPr>
          <p:cNvSpPr/>
          <p:nvPr/>
        </p:nvSpPr>
        <p:spPr>
          <a:xfrm rot="10800000">
            <a:off x="6918034" y="2077160"/>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77E04D7-49C6-4E69-83D4-0AF3693F3360}"/>
              </a:ext>
            </a:extLst>
          </p:cNvPr>
          <p:cNvGrpSpPr/>
          <p:nvPr/>
        </p:nvGrpSpPr>
        <p:grpSpPr>
          <a:xfrm>
            <a:off x="197168" y="4256858"/>
            <a:ext cx="11942618" cy="2601142"/>
            <a:chOff x="261630" y="1414224"/>
            <a:chExt cx="11942618" cy="2601142"/>
          </a:xfrm>
        </p:grpSpPr>
        <p:sp>
          <p:nvSpPr>
            <p:cNvPr id="6" name="Rectangle: Rounded Corners 5">
              <a:extLst>
                <a:ext uri="{FF2B5EF4-FFF2-40B4-BE49-F238E27FC236}">
                  <a16:creationId xmlns:a16="http://schemas.microsoft.com/office/drawing/2014/main" id="{E7F203B3-1A98-4114-826A-405B863512E0}"/>
                </a:ext>
              </a:extLst>
            </p:cNvPr>
            <p:cNvSpPr/>
            <p:nvPr/>
          </p:nvSpPr>
          <p:spPr>
            <a:xfrm>
              <a:off x="5330393" y="1890660"/>
              <a:ext cx="6873855" cy="14518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330392" y="1985239"/>
              <a:ext cx="6873855" cy="1323439"/>
            </a:xfrm>
            <a:prstGeom prst="rect">
              <a:avLst/>
            </a:prstGeom>
            <a:noFill/>
          </p:spPr>
          <p:txBody>
            <a:bodyPr wrap="square" rtlCol="0">
              <a:spAutoFit/>
            </a:bodyPr>
            <a:lstStyle/>
            <a:p>
              <a:pPr rtl="0"/>
              <a:r>
                <a:rPr lang="en-US" sz="2000" dirty="0">
                  <a:latin typeface="Arial" panose="020B0604020202020204" pitchFamily="34" charset="0"/>
                  <a:cs typeface="Arial" panose="020B0604020202020204" pitchFamily="34" charset="0"/>
                </a:rPr>
                <a:t>Analyze DTI:</a:t>
              </a:r>
              <a:endParaRPr lang="en-US" sz="2000" dirty="0">
                <a:effectLst/>
                <a:latin typeface="Arial" panose="020B0604020202020204" pitchFamily="34" charset="0"/>
                <a:cs typeface="Arial" panose="020B0604020202020204" pitchFamily="34" charset="0"/>
              </a:endParaRPr>
            </a:p>
            <a:p>
              <a:pPr rtl="0"/>
              <a:r>
                <a:rPr lang="en-US" sz="2000" dirty="0">
                  <a:effectLst/>
                  <a:latin typeface="Arial" panose="020B0604020202020204" pitchFamily="34" charset="0"/>
                  <a:cs typeface="Arial" panose="020B0604020202020204" pitchFamily="34" charset="0"/>
                </a:rPr>
                <a:t>After Creating buckets for DTI ranging from 0-10, 10 to 20 and 20 - 30 and plot against default rate it is observed that </a:t>
              </a:r>
              <a:r>
                <a:rPr lang="en-US" sz="2000" b="1" dirty="0">
                  <a:effectLst/>
                  <a:latin typeface="Arial" panose="020B0604020202020204" pitchFamily="34" charset="0"/>
                  <a:cs typeface="Arial" panose="020B0604020202020204" pitchFamily="34" charset="0"/>
                </a:rPr>
                <a:t>as DTI increases, the tendency to default increases</a:t>
              </a:r>
            </a:p>
          </p:txBody>
        </p:sp>
        <p:pic>
          <p:nvPicPr>
            <p:cNvPr id="4" name="Picture 3">
              <a:extLst>
                <a:ext uri="{FF2B5EF4-FFF2-40B4-BE49-F238E27FC236}">
                  <a16:creationId xmlns:a16="http://schemas.microsoft.com/office/drawing/2014/main" id="{3030D8AF-C32C-4667-8813-0C46F683D3DE}"/>
                </a:ext>
              </a:extLst>
            </p:cNvPr>
            <p:cNvPicPr>
              <a:picLocks noChangeAspect="1"/>
            </p:cNvPicPr>
            <p:nvPr/>
          </p:nvPicPr>
          <p:blipFill>
            <a:blip r:embed="rId2"/>
            <a:stretch>
              <a:fillRect/>
            </a:stretch>
          </p:blipFill>
          <p:spPr>
            <a:xfrm>
              <a:off x="261630" y="1414224"/>
              <a:ext cx="4080464" cy="2601142"/>
            </a:xfrm>
            <a:prstGeom prst="rect">
              <a:avLst/>
            </a:prstGeom>
          </p:spPr>
        </p:pic>
        <p:sp>
          <p:nvSpPr>
            <p:cNvPr id="5" name="Arrow: Striped Right 4">
              <a:extLst>
                <a:ext uri="{FF2B5EF4-FFF2-40B4-BE49-F238E27FC236}">
                  <a16:creationId xmlns:a16="http://schemas.microsoft.com/office/drawing/2014/main" id="{B2DB5DCA-3FFE-41CB-9766-5E9FE959EB17}"/>
                </a:ext>
              </a:extLst>
            </p:cNvPr>
            <p:cNvSpPr/>
            <p:nvPr/>
          </p:nvSpPr>
          <p:spPr>
            <a:xfrm>
              <a:off x="4266812" y="219704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descr="Chart, bar chart&#10;&#10;Description automatically generated">
            <a:extLst>
              <a:ext uri="{FF2B5EF4-FFF2-40B4-BE49-F238E27FC236}">
                <a16:creationId xmlns:a16="http://schemas.microsoft.com/office/drawing/2014/main" id="{13CE5AC8-E04F-4A40-909B-74FD4244F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058" y="1372577"/>
            <a:ext cx="3800475" cy="2505075"/>
          </a:xfrm>
          <a:prstGeom prst="rect">
            <a:avLst/>
          </a:prstGeom>
        </p:spPr>
      </p:pic>
    </p:spTree>
    <p:extLst>
      <p:ext uri="{BB962C8B-B14F-4D97-AF65-F5344CB8AC3E}">
        <p14:creationId xmlns:p14="http://schemas.microsoft.com/office/powerpoint/2010/main" val="129803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pic>
        <p:nvPicPr>
          <p:cNvPr id="8" name="Picture 7" descr="Chart, waterfall chart&#10;&#10;Description automatically generated">
            <a:extLst>
              <a:ext uri="{FF2B5EF4-FFF2-40B4-BE49-F238E27FC236}">
                <a16:creationId xmlns:a16="http://schemas.microsoft.com/office/drawing/2014/main" id="{5AFA45FD-8B7A-425B-89C4-92C15134C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30835"/>
            <a:ext cx="5925956" cy="6227165"/>
          </a:xfrm>
          <a:prstGeom prst="rect">
            <a:avLst/>
          </a:prstGeom>
        </p:spPr>
      </p:pic>
      <p:sp>
        <p:nvSpPr>
          <p:cNvPr id="9" name="Arrow: Striped Right 8">
            <a:extLst>
              <a:ext uri="{FF2B5EF4-FFF2-40B4-BE49-F238E27FC236}">
                <a16:creationId xmlns:a16="http://schemas.microsoft.com/office/drawing/2014/main" id="{26EACAE0-C6AD-4C2B-836B-2DE436701F96}"/>
              </a:ext>
            </a:extLst>
          </p:cNvPr>
          <p:cNvSpPr/>
          <p:nvPr/>
        </p:nvSpPr>
        <p:spPr>
          <a:xfrm rot="10800000">
            <a:off x="4913183" y="3198118"/>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40D1740-4F70-46C2-82B4-5FB70FCB6F9B}"/>
              </a:ext>
            </a:extLst>
          </p:cNvPr>
          <p:cNvSpPr/>
          <p:nvPr/>
        </p:nvSpPr>
        <p:spPr>
          <a:xfrm>
            <a:off x="170043" y="3076586"/>
            <a:ext cx="5091275" cy="14518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A9D9FA-BA9B-4808-B4FB-711C237E6D4D}"/>
              </a:ext>
            </a:extLst>
          </p:cNvPr>
          <p:cNvSpPr txBox="1"/>
          <p:nvPr/>
        </p:nvSpPr>
        <p:spPr>
          <a:xfrm>
            <a:off x="170042" y="3512753"/>
            <a:ext cx="5091275" cy="1015663"/>
          </a:xfrm>
          <a:prstGeom prst="rect">
            <a:avLst/>
          </a:prstGeom>
          <a:noFill/>
        </p:spPr>
        <p:txBody>
          <a:bodyPr wrap="square" rtlCol="0">
            <a:spAutoFit/>
          </a:bodyPr>
          <a:lstStyle/>
          <a:p>
            <a:pPr rtl="0"/>
            <a:r>
              <a:rPr lang="en-US" sz="2000" dirty="0">
                <a:effectLst/>
                <a:latin typeface="Arial" panose="020B0604020202020204" pitchFamily="34" charset="0"/>
                <a:cs typeface="Arial" panose="020B0604020202020204" pitchFamily="34" charset="0"/>
              </a:rPr>
              <a:t>Correlation map</a:t>
            </a:r>
          </a:p>
          <a:p>
            <a:pPr rtl="0"/>
            <a:endParaRPr lang="en-US" sz="2000" dirty="0">
              <a:latin typeface="Arial" panose="020B0604020202020204" pitchFamily="34" charset="0"/>
              <a:cs typeface="Arial" panose="020B0604020202020204" pitchFamily="34" charset="0"/>
            </a:endParaRPr>
          </a:p>
          <a:p>
            <a:pPr rtl="0"/>
            <a:endParaRPr lang="en-US" sz="20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305575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38022314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1198</TotalTime>
  <Words>495</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LENDING CLUB CASE STUDY  AMANDEEP MINHAS ARUN VINCENT J A     </vt:lpstr>
      <vt:lpstr>PROBLEM</vt:lpstr>
      <vt:lpstr>APPROACH</vt:lpstr>
      <vt:lpstr>ANALYSIS</vt:lpstr>
      <vt:lpstr>ANALYSIS</vt:lpstr>
      <vt:lpstr>ANALYSIS</vt:lpstr>
      <vt:lpstr>ANALYSIS</vt:lpstr>
      <vt:lpstr>ANALYSIS</vt:lpstr>
      <vt:lpstr>ANALYSIS</vt:lpstr>
      <vt:lpstr>ANALYSIS</vt:lpstr>
      <vt:lpstr>RECOMMENDATION</vt:lpstr>
      <vt:lpstr>Interesting Fact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AMANDEEP MINHAS ARUN VINCENT J A    </dc:title>
  <dc:creator>Arun Ja</dc:creator>
  <cp:lastModifiedBy>Arun Ja</cp:lastModifiedBy>
  <cp:revision>15</cp:revision>
  <dcterms:created xsi:type="dcterms:W3CDTF">2020-11-15T13:48:10Z</dcterms:created>
  <dcterms:modified xsi:type="dcterms:W3CDTF">2020-11-16T09:52:29Z</dcterms:modified>
</cp:coreProperties>
</file>