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40283" y="0"/>
            <a:ext cx="9752330" cy="6858000"/>
          </a:xfrm>
          <a:custGeom>
            <a:avLst/>
            <a:gdLst/>
            <a:ahLst/>
            <a:cxnLst/>
            <a:rect l="l" t="t" r="r" b="b"/>
            <a:pathLst>
              <a:path w="9752330" h="6858000">
                <a:moveTo>
                  <a:pt x="0" y="6857999"/>
                </a:moveTo>
                <a:lnTo>
                  <a:pt x="9751716" y="6857999"/>
                </a:lnTo>
                <a:lnTo>
                  <a:pt x="9751716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374737" y="2912397"/>
            <a:ext cx="683260" cy="256540"/>
          </a:xfrm>
          <a:custGeom>
            <a:avLst/>
            <a:gdLst/>
            <a:ahLst/>
            <a:cxnLst/>
            <a:rect l="l" t="t" r="r" b="b"/>
            <a:pathLst>
              <a:path w="683259" h="256539">
                <a:moveTo>
                  <a:pt x="554469" y="0"/>
                </a:moveTo>
                <a:lnTo>
                  <a:pt x="0" y="0"/>
                </a:lnTo>
                <a:lnTo>
                  <a:pt x="128272" y="128272"/>
                </a:lnTo>
                <a:lnTo>
                  <a:pt x="0" y="256543"/>
                </a:lnTo>
                <a:lnTo>
                  <a:pt x="554469" y="256543"/>
                </a:lnTo>
                <a:lnTo>
                  <a:pt x="682741" y="128272"/>
                </a:lnTo>
                <a:lnTo>
                  <a:pt x="5544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830089" y="1334926"/>
            <a:ext cx="0" cy="1577975"/>
          </a:xfrm>
          <a:custGeom>
            <a:avLst/>
            <a:gdLst/>
            <a:ahLst/>
            <a:cxnLst/>
            <a:rect l="l" t="t" r="r" b="b"/>
            <a:pathLst>
              <a:path w="0" h="1577975">
                <a:moveTo>
                  <a:pt x="0" y="0"/>
                </a:moveTo>
                <a:lnTo>
                  <a:pt x="1" y="1577471"/>
                </a:lnTo>
              </a:path>
            </a:pathLst>
          </a:custGeom>
          <a:ln w="9525">
            <a:solidFill>
              <a:srgbClr val="6C6C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461514" y="2279421"/>
            <a:ext cx="0" cy="633095"/>
          </a:xfrm>
          <a:custGeom>
            <a:avLst/>
            <a:gdLst/>
            <a:ahLst/>
            <a:cxnLst/>
            <a:rect l="l" t="t" r="r" b="b"/>
            <a:pathLst>
              <a:path w="0" h="633094">
                <a:moveTo>
                  <a:pt x="0" y="0"/>
                </a:moveTo>
                <a:lnTo>
                  <a:pt x="0" y="632973"/>
                </a:lnTo>
              </a:path>
            </a:pathLst>
          </a:custGeom>
          <a:ln w="9528">
            <a:solidFill>
              <a:srgbClr val="6C6C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6096000" y="3218882"/>
            <a:ext cx="0" cy="762635"/>
          </a:xfrm>
          <a:custGeom>
            <a:avLst/>
            <a:gdLst/>
            <a:ahLst/>
            <a:cxnLst/>
            <a:rect l="l" t="t" r="r" b="b"/>
            <a:pathLst>
              <a:path w="0" h="762635">
                <a:moveTo>
                  <a:pt x="0" y="0"/>
                </a:moveTo>
                <a:lnTo>
                  <a:pt x="1" y="762275"/>
                </a:lnTo>
              </a:path>
            </a:pathLst>
          </a:custGeom>
          <a:ln w="9525">
            <a:solidFill>
              <a:srgbClr val="6C6C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1095390" y="3185261"/>
            <a:ext cx="0" cy="615950"/>
          </a:xfrm>
          <a:custGeom>
            <a:avLst/>
            <a:gdLst/>
            <a:ahLst/>
            <a:cxnLst/>
            <a:rect l="l" t="t" r="r" b="b"/>
            <a:pathLst>
              <a:path w="0" h="615950">
                <a:moveTo>
                  <a:pt x="0" y="0"/>
                </a:moveTo>
                <a:lnTo>
                  <a:pt x="1" y="615846"/>
                </a:lnTo>
              </a:path>
            </a:pathLst>
          </a:custGeom>
          <a:ln w="9525">
            <a:solidFill>
              <a:srgbClr val="6C6C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9884929" y="2190341"/>
            <a:ext cx="0" cy="722630"/>
          </a:xfrm>
          <a:custGeom>
            <a:avLst/>
            <a:gdLst/>
            <a:ahLst/>
            <a:cxnLst/>
            <a:rect l="l" t="t" r="r" b="b"/>
            <a:pathLst>
              <a:path w="0" h="722630">
                <a:moveTo>
                  <a:pt x="0" y="0"/>
                </a:moveTo>
                <a:lnTo>
                  <a:pt x="0" y="722053"/>
                </a:lnTo>
              </a:path>
            </a:pathLst>
          </a:custGeom>
          <a:ln w="9526">
            <a:solidFill>
              <a:srgbClr val="6C6C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654191" y="3185261"/>
            <a:ext cx="0" cy="570230"/>
          </a:xfrm>
          <a:custGeom>
            <a:avLst/>
            <a:gdLst/>
            <a:ahLst/>
            <a:cxnLst/>
            <a:rect l="l" t="t" r="r" b="b"/>
            <a:pathLst>
              <a:path w="0" h="570229">
                <a:moveTo>
                  <a:pt x="0" y="0"/>
                </a:moveTo>
                <a:lnTo>
                  <a:pt x="1" y="570107"/>
                </a:lnTo>
              </a:path>
            </a:pathLst>
          </a:custGeom>
          <a:ln w="9525">
            <a:solidFill>
              <a:srgbClr val="6C6C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7940486" y="2070583"/>
            <a:ext cx="0" cy="842010"/>
          </a:xfrm>
          <a:custGeom>
            <a:avLst/>
            <a:gdLst/>
            <a:ahLst/>
            <a:cxnLst/>
            <a:rect l="l" t="t" r="r" b="b"/>
            <a:pathLst>
              <a:path w="0" h="842010">
                <a:moveTo>
                  <a:pt x="0" y="0"/>
                </a:moveTo>
                <a:lnTo>
                  <a:pt x="0" y="841810"/>
                </a:lnTo>
              </a:path>
            </a:pathLst>
          </a:custGeom>
          <a:ln w="9566">
            <a:solidFill>
              <a:srgbClr val="6C6C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000" y="2539"/>
            <a:ext cx="11430000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0120" y="1319212"/>
            <a:ext cx="10671759" cy="386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hyperlink" Target="mailto:Phil.Pillsbury@ibm.com" TargetMode="External"/><Relationship Id="rId6" Type="http://schemas.openxmlformats.org/officeDocument/2006/relationships/hyperlink" Target="mailto:Anjali.Shah@ibm.com" TargetMode="External"/><Relationship Id="rId7" Type="http://schemas.openxmlformats.org/officeDocument/2006/relationships/hyperlink" Target="mailto:Arun.Wagle@ibm.com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jp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jp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22" Type="http://schemas.openxmlformats.org/officeDocument/2006/relationships/image" Target="../media/image48.png"/><Relationship Id="rId23" Type="http://schemas.openxmlformats.org/officeDocument/2006/relationships/image" Target="../media/image49.png"/><Relationship Id="rId24" Type="http://schemas.openxmlformats.org/officeDocument/2006/relationships/image" Target="../media/image50.jpg"/><Relationship Id="rId25" Type="http://schemas.openxmlformats.org/officeDocument/2006/relationships/image" Target="../media/image51.png"/><Relationship Id="rId26" Type="http://schemas.openxmlformats.org/officeDocument/2006/relationships/image" Target="../media/image52.png"/><Relationship Id="rId27" Type="http://schemas.openxmlformats.org/officeDocument/2006/relationships/image" Target="../media/image53.png"/><Relationship Id="rId28" Type="http://schemas.openxmlformats.org/officeDocument/2006/relationships/image" Target="../media/image54.png"/><Relationship Id="rId29" Type="http://schemas.openxmlformats.org/officeDocument/2006/relationships/image" Target="../media/image55.png"/><Relationship Id="rId30" Type="http://schemas.openxmlformats.org/officeDocument/2006/relationships/image" Target="../media/image56.png"/><Relationship Id="rId31" Type="http://schemas.openxmlformats.org/officeDocument/2006/relationships/image" Target="../media/image57.jpg"/><Relationship Id="rId32" Type="http://schemas.openxmlformats.org/officeDocument/2006/relationships/image" Target="../media/image58.png"/><Relationship Id="rId33" Type="http://schemas.openxmlformats.org/officeDocument/2006/relationships/image" Target="../media/image5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jpg"/><Relationship Id="rId14" Type="http://schemas.openxmlformats.org/officeDocument/2006/relationships/image" Target="../media/image7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4.jpg"/><Relationship Id="rId3" Type="http://schemas.openxmlformats.org/officeDocument/2006/relationships/hyperlink" Target="http://www.ibm.com/watson/covid-response" TargetMode="External"/><Relationship Id="rId4" Type="http://schemas.openxmlformats.org/officeDocument/2006/relationships/image" Target="../media/image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006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91749" y="6257436"/>
            <a:ext cx="695451" cy="275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0415" y="6113585"/>
            <a:ext cx="493802" cy="461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34778"/>
            <a:ext cx="12192000" cy="66232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27261" y="1083564"/>
            <a:ext cx="7738109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Arial"/>
                <a:cs typeface="Arial"/>
              </a:rPr>
              <a:t>COVID-19 Watson Assistant for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Citizens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574" y="2277871"/>
            <a:ext cx="1035367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0">
                <a:solidFill>
                  <a:srgbClr val="FFFFFF"/>
                </a:solidFill>
                <a:latin typeface="Arial"/>
                <a:cs typeface="Arial"/>
              </a:rPr>
              <a:t>Helping </a:t>
            </a:r>
            <a:r>
              <a:rPr dirty="0" sz="2100" spc="5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dirty="0" sz="2100" spc="10">
                <a:solidFill>
                  <a:srgbClr val="FFFFFF"/>
                </a:solidFill>
                <a:latin typeface="Arial"/>
                <a:cs typeface="Arial"/>
              </a:rPr>
              <a:t>Banking Customers Be Ready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100" spc="10">
                <a:solidFill>
                  <a:srgbClr val="FFFFFF"/>
                </a:solidFill>
                <a:latin typeface="Arial"/>
                <a:cs typeface="Arial"/>
              </a:rPr>
              <a:t>Serve Their Customers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100" spc="1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dirty="0" sz="2100" spc="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100" spc="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7585" y="3858259"/>
            <a:ext cx="1908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April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10,</a:t>
            </a:r>
            <a:r>
              <a:rPr dirty="0" sz="2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2020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243" y="5257291"/>
            <a:ext cx="3522979" cy="1010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Phil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Pillsbury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North America Sales</a:t>
            </a:r>
            <a:r>
              <a:rPr dirty="0" sz="22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Leader</a:t>
            </a:r>
            <a:endParaRPr sz="22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40"/>
              </a:spcBef>
            </a:pPr>
            <a:r>
              <a:rPr dirty="0" u="sng" sz="1800" spc="-5">
                <a:solidFill>
                  <a:srgbClr val="FEFFFF"/>
                </a:solidFill>
                <a:uFill>
                  <a:solidFill>
                    <a:srgbClr val="FEFFFF"/>
                  </a:solidFill>
                </a:uFill>
                <a:latin typeface="Arial"/>
                <a:cs typeface="Arial"/>
                <a:hlinkClick r:id="rId5"/>
              </a:rPr>
              <a:t>Phil.Pillsbury@ibm.com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9928" y="5257291"/>
            <a:ext cx="2292985" cy="101028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 indent="361315">
              <a:lnSpc>
                <a:spcPct val="101299"/>
              </a:lnSpc>
              <a:spcBef>
                <a:spcPts val="6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Anjali Shah 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Senior AI</a:t>
            </a:r>
            <a:r>
              <a:rPr dirty="0" sz="22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Scientist  </a:t>
            </a:r>
            <a:r>
              <a:rPr dirty="0" u="sng" sz="1800" spc="-5">
                <a:solidFill>
                  <a:srgbClr val="FEFFFF"/>
                </a:solidFill>
                <a:uFill>
                  <a:solidFill>
                    <a:srgbClr val="FEFFFF"/>
                  </a:solidFill>
                </a:uFill>
                <a:latin typeface="Arial"/>
                <a:cs typeface="Arial"/>
                <a:hlinkClick r:id="rId6"/>
              </a:rPr>
              <a:t>Anjali.Shah@ibm.com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10183" y="5260340"/>
            <a:ext cx="3364229" cy="101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747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Arun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Wagle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Senior Data </a:t>
            </a: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dirty="0" sz="22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Specialist</a:t>
            </a:r>
            <a:endParaRPr sz="2200">
              <a:latin typeface="Arial"/>
              <a:cs typeface="Arial"/>
            </a:endParaRPr>
          </a:p>
          <a:p>
            <a:pPr algn="ctr" marL="77470">
              <a:lnSpc>
                <a:spcPct val="100000"/>
              </a:lnSpc>
              <a:spcBef>
                <a:spcPts val="65"/>
              </a:spcBef>
            </a:pPr>
            <a:r>
              <a:rPr dirty="0" u="sng" sz="1800" spc="-10">
                <a:solidFill>
                  <a:srgbClr val="FEFFFF"/>
                </a:solidFill>
                <a:uFill>
                  <a:solidFill>
                    <a:srgbClr val="FEFFFF"/>
                  </a:solidFill>
                </a:uFill>
                <a:latin typeface="Arial"/>
                <a:cs typeface="Arial"/>
                <a:hlinkClick r:id="rId7"/>
              </a:rPr>
              <a:t>Arun.Wagle@ibm.com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9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7407" y="2501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45131" y="2501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0" y="253861"/>
                </a:lnTo>
                <a:lnTo>
                  <a:pt x="253861" y="223451"/>
                </a:lnTo>
                <a:lnTo>
                  <a:pt x="273804" y="184887"/>
                </a:lnTo>
                <a:lnTo>
                  <a:pt x="280965" y="140483"/>
                </a:lnTo>
                <a:lnTo>
                  <a:pt x="273804" y="96079"/>
                </a:lnTo>
                <a:lnTo>
                  <a:pt x="253861" y="57515"/>
                </a:lnTo>
                <a:lnTo>
                  <a:pt x="223450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56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91268" y="2501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666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83545" y="2501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60939" y="2596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4" y="0"/>
                </a:moveTo>
                <a:lnTo>
                  <a:pt x="96080" y="7161"/>
                </a:lnTo>
                <a:lnTo>
                  <a:pt x="57516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6" y="253861"/>
                </a:lnTo>
                <a:lnTo>
                  <a:pt x="96080" y="273805"/>
                </a:lnTo>
                <a:lnTo>
                  <a:pt x="140484" y="280967"/>
                </a:lnTo>
                <a:lnTo>
                  <a:pt x="184888" y="273805"/>
                </a:lnTo>
                <a:lnTo>
                  <a:pt x="223452" y="253861"/>
                </a:lnTo>
                <a:lnTo>
                  <a:pt x="253863" y="223451"/>
                </a:lnTo>
                <a:lnTo>
                  <a:pt x="273806" y="184887"/>
                </a:lnTo>
                <a:lnTo>
                  <a:pt x="280968" y="140483"/>
                </a:lnTo>
                <a:lnTo>
                  <a:pt x="273806" y="96079"/>
                </a:lnTo>
                <a:lnTo>
                  <a:pt x="253863" y="57515"/>
                </a:lnTo>
                <a:lnTo>
                  <a:pt x="223452" y="27105"/>
                </a:lnTo>
                <a:lnTo>
                  <a:pt x="184888" y="7161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68666" y="2596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56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14802" y="2596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4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607078" y="2596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3402" y="216250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69539" y="216250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140484" y="0"/>
                </a:moveTo>
                <a:lnTo>
                  <a:pt x="96080" y="7161"/>
                </a:lnTo>
                <a:lnTo>
                  <a:pt x="57516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6" y="253861"/>
                </a:lnTo>
                <a:lnTo>
                  <a:pt x="96080" y="273805"/>
                </a:lnTo>
                <a:lnTo>
                  <a:pt x="140484" y="280967"/>
                </a:lnTo>
                <a:lnTo>
                  <a:pt x="184888" y="273805"/>
                </a:lnTo>
                <a:lnTo>
                  <a:pt x="223452" y="253861"/>
                </a:lnTo>
                <a:lnTo>
                  <a:pt x="253863" y="223451"/>
                </a:lnTo>
                <a:lnTo>
                  <a:pt x="273806" y="184887"/>
                </a:lnTo>
                <a:lnTo>
                  <a:pt x="280968" y="140483"/>
                </a:lnTo>
                <a:lnTo>
                  <a:pt x="273806" y="96079"/>
                </a:lnTo>
                <a:lnTo>
                  <a:pt x="253863" y="57515"/>
                </a:lnTo>
                <a:lnTo>
                  <a:pt x="223452" y="27105"/>
                </a:lnTo>
                <a:lnTo>
                  <a:pt x="184888" y="7161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pc="315"/>
              <a:t>Banks</a:t>
            </a:r>
            <a:r>
              <a:rPr dirty="0" spc="25"/>
              <a:t> </a:t>
            </a:r>
            <a:r>
              <a:rPr dirty="0" spc="229"/>
              <a:t>have</a:t>
            </a:r>
            <a:r>
              <a:rPr dirty="0" spc="30"/>
              <a:t> </a:t>
            </a:r>
            <a:r>
              <a:rPr dirty="0" spc="180"/>
              <a:t>the</a:t>
            </a:r>
            <a:r>
              <a:rPr dirty="0" spc="35"/>
              <a:t> </a:t>
            </a:r>
            <a:r>
              <a:rPr dirty="0" spc="170"/>
              <a:t>opportunity</a:t>
            </a:r>
            <a:r>
              <a:rPr dirty="0" spc="30"/>
              <a:t> </a:t>
            </a:r>
            <a:r>
              <a:rPr dirty="0" spc="140"/>
              <a:t>for</a:t>
            </a:r>
            <a:r>
              <a:rPr dirty="0" spc="25"/>
              <a:t> </a:t>
            </a:r>
            <a:r>
              <a:rPr dirty="0" spc="185"/>
              <a:t>differentiated</a:t>
            </a:r>
            <a:r>
              <a:rPr dirty="0" spc="35"/>
              <a:t> </a:t>
            </a:r>
            <a:r>
              <a:rPr dirty="0" spc="240"/>
              <a:t>service  </a:t>
            </a:r>
            <a:r>
              <a:rPr dirty="0" spc="185"/>
              <a:t>through </a:t>
            </a:r>
            <a:r>
              <a:rPr dirty="0" spc="265"/>
              <a:t>use </a:t>
            </a:r>
            <a:r>
              <a:rPr dirty="0" spc="125"/>
              <a:t>of</a:t>
            </a:r>
            <a:r>
              <a:rPr dirty="0" spc="-350"/>
              <a:t> </a:t>
            </a:r>
            <a:r>
              <a:rPr dirty="0" spc="434"/>
              <a:t>AI</a:t>
            </a:r>
          </a:p>
        </p:txBody>
      </p:sp>
      <p:sp>
        <p:nvSpPr>
          <p:cNvPr id="14" name="object 14"/>
          <p:cNvSpPr/>
          <p:nvPr/>
        </p:nvSpPr>
        <p:spPr>
          <a:xfrm>
            <a:off x="423400" y="1235209"/>
            <a:ext cx="7107536" cy="3425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57927" y="4741631"/>
            <a:ext cx="6174259" cy="2004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9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7407" y="2501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45131" y="2501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0" y="253861"/>
                </a:lnTo>
                <a:lnTo>
                  <a:pt x="253861" y="223451"/>
                </a:lnTo>
                <a:lnTo>
                  <a:pt x="273804" y="184887"/>
                </a:lnTo>
                <a:lnTo>
                  <a:pt x="280965" y="140483"/>
                </a:lnTo>
                <a:lnTo>
                  <a:pt x="273804" y="96079"/>
                </a:lnTo>
                <a:lnTo>
                  <a:pt x="253861" y="57515"/>
                </a:lnTo>
                <a:lnTo>
                  <a:pt x="223450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56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91268" y="2501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666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83545" y="2501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60939" y="2596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4" y="0"/>
                </a:moveTo>
                <a:lnTo>
                  <a:pt x="96080" y="7161"/>
                </a:lnTo>
                <a:lnTo>
                  <a:pt x="57516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6" y="253861"/>
                </a:lnTo>
                <a:lnTo>
                  <a:pt x="96080" y="273805"/>
                </a:lnTo>
                <a:lnTo>
                  <a:pt x="140484" y="280967"/>
                </a:lnTo>
                <a:lnTo>
                  <a:pt x="184888" y="273805"/>
                </a:lnTo>
                <a:lnTo>
                  <a:pt x="223452" y="253861"/>
                </a:lnTo>
                <a:lnTo>
                  <a:pt x="253863" y="223451"/>
                </a:lnTo>
                <a:lnTo>
                  <a:pt x="273806" y="184887"/>
                </a:lnTo>
                <a:lnTo>
                  <a:pt x="280968" y="140483"/>
                </a:lnTo>
                <a:lnTo>
                  <a:pt x="273806" y="96079"/>
                </a:lnTo>
                <a:lnTo>
                  <a:pt x="253863" y="57515"/>
                </a:lnTo>
                <a:lnTo>
                  <a:pt x="223452" y="27105"/>
                </a:lnTo>
                <a:lnTo>
                  <a:pt x="184888" y="7161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68666" y="2596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56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14802" y="2596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4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607078" y="2596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3402" y="216250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69539" y="216250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140484" y="0"/>
                </a:moveTo>
                <a:lnTo>
                  <a:pt x="96080" y="7161"/>
                </a:lnTo>
                <a:lnTo>
                  <a:pt x="57516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6" y="253861"/>
                </a:lnTo>
                <a:lnTo>
                  <a:pt x="96080" y="273805"/>
                </a:lnTo>
                <a:lnTo>
                  <a:pt x="140484" y="280967"/>
                </a:lnTo>
                <a:lnTo>
                  <a:pt x="184888" y="273805"/>
                </a:lnTo>
                <a:lnTo>
                  <a:pt x="223452" y="253861"/>
                </a:lnTo>
                <a:lnTo>
                  <a:pt x="253863" y="223451"/>
                </a:lnTo>
                <a:lnTo>
                  <a:pt x="273806" y="184887"/>
                </a:lnTo>
                <a:lnTo>
                  <a:pt x="280968" y="140483"/>
                </a:lnTo>
                <a:lnTo>
                  <a:pt x="273806" y="96079"/>
                </a:lnTo>
                <a:lnTo>
                  <a:pt x="253863" y="57515"/>
                </a:lnTo>
                <a:lnTo>
                  <a:pt x="223452" y="27105"/>
                </a:lnTo>
                <a:lnTo>
                  <a:pt x="184888" y="7161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1001" y="107343"/>
            <a:ext cx="11233150" cy="1611630"/>
          </a:xfrm>
          <a:prstGeom prst="rect"/>
        </p:spPr>
        <p:txBody>
          <a:bodyPr wrap="square" lIns="0" tIns="154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pc="204"/>
              <a:t>Developing</a:t>
            </a:r>
            <a:r>
              <a:rPr dirty="0" spc="35"/>
              <a:t> </a:t>
            </a:r>
            <a:r>
              <a:rPr dirty="0" spc="270"/>
              <a:t>a</a:t>
            </a:r>
            <a:r>
              <a:rPr dirty="0" spc="35"/>
              <a:t> </a:t>
            </a:r>
            <a:r>
              <a:rPr dirty="0" spc="220"/>
              <a:t>chat-bot</a:t>
            </a:r>
            <a:r>
              <a:rPr dirty="0" spc="30"/>
              <a:t> </a:t>
            </a:r>
            <a:r>
              <a:rPr dirty="0" spc="215"/>
              <a:t>requires</a:t>
            </a:r>
            <a:r>
              <a:rPr dirty="0" spc="35"/>
              <a:t> </a:t>
            </a:r>
            <a:r>
              <a:rPr dirty="0" spc="229"/>
              <a:t>deep</a:t>
            </a:r>
            <a:r>
              <a:rPr dirty="0" spc="35"/>
              <a:t> </a:t>
            </a:r>
            <a:r>
              <a:rPr dirty="0" spc="225"/>
              <a:t>expertise</a:t>
            </a:r>
          </a:p>
          <a:p>
            <a:pPr marL="12700" marR="5080">
              <a:lnSpc>
                <a:spcPct val="100000"/>
              </a:lnSpc>
              <a:spcBef>
                <a:spcPts val="810"/>
              </a:spcBef>
            </a:pPr>
            <a:r>
              <a:rPr dirty="0" sz="2600" spc="150" b="0">
                <a:latin typeface="Calibri"/>
                <a:cs typeface="Calibri"/>
              </a:rPr>
              <a:t>IBM’s</a:t>
            </a:r>
            <a:r>
              <a:rPr dirty="0" sz="2600" spc="-10" b="0">
                <a:latin typeface="Calibri"/>
                <a:cs typeface="Calibri"/>
              </a:rPr>
              <a:t> </a:t>
            </a:r>
            <a:r>
              <a:rPr dirty="0" sz="2600" spc="75" b="0">
                <a:latin typeface="Calibri"/>
                <a:cs typeface="Calibri"/>
              </a:rPr>
              <a:t>Watson</a:t>
            </a:r>
            <a:r>
              <a:rPr dirty="0" sz="2600" spc="-5" b="0">
                <a:latin typeface="Calibri"/>
                <a:cs typeface="Calibri"/>
              </a:rPr>
              <a:t> </a:t>
            </a:r>
            <a:r>
              <a:rPr dirty="0" sz="2600" spc="120" b="0">
                <a:latin typeface="Calibri"/>
                <a:cs typeface="Calibri"/>
              </a:rPr>
              <a:t>Assistant</a:t>
            </a:r>
            <a:r>
              <a:rPr dirty="0" sz="2600" spc="15" b="0">
                <a:latin typeface="Calibri"/>
                <a:cs typeface="Calibri"/>
              </a:rPr>
              <a:t> </a:t>
            </a:r>
            <a:r>
              <a:rPr dirty="0" sz="2600" spc="90" b="0">
                <a:latin typeface="Calibri"/>
                <a:cs typeface="Calibri"/>
              </a:rPr>
              <a:t>significantly</a:t>
            </a:r>
            <a:r>
              <a:rPr dirty="0" sz="2600" b="0">
                <a:latin typeface="Calibri"/>
                <a:cs typeface="Calibri"/>
              </a:rPr>
              <a:t> </a:t>
            </a:r>
            <a:r>
              <a:rPr dirty="0" sz="2600" spc="114" b="0">
                <a:latin typeface="Calibri"/>
                <a:cs typeface="Calibri"/>
              </a:rPr>
              <a:t>accelerates</a:t>
            </a:r>
            <a:r>
              <a:rPr dirty="0" sz="2600" spc="-10" b="0">
                <a:latin typeface="Calibri"/>
                <a:cs typeface="Calibri"/>
              </a:rPr>
              <a:t> </a:t>
            </a:r>
            <a:r>
              <a:rPr dirty="0" sz="2600" spc="80" b="0">
                <a:latin typeface="Calibri"/>
                <a:cs typeface="Calibri"/>
              </a:rPr>
              <a:t>the</a:t>
            </a:r>
            <a:r>
              <a:rPr dirty="0" sz="2600" spc="-5" b="0">
                <a:latin typeface="Calibri"/>
                <a:cs typeface="Calibri"/>
              </a:rPr>
              <a:t> </a:t>
            </a:r>
            <a:r>
              <a:rPr dirty="0" sz="2600" spc="90" b="0">
                <a:latin typeface="Calibri"/>
                <a:cs typeface="Calibri"/>
              </a:rPr>
              <a:t>development</a:t>
            </a:r>
            <a:r>
              <a:rPr dirty="0" sz="2600" spc="15" b="0">
                <a:latin typeface="Calibri"/>
                <a:cs typeface="Calibri"/>
              </a:rPr>
              <a:t> </a:t>
            </a:r>
            <a:r>
              <a:rPr dirty="0" sz="2600" spc="80" b="0">
                <a:latin typeface="Calibri"/>
                <a:cs typeface="Calibri"/>
              </a:rPr>
              <a:t>timeline</a:t>
            </a:r>
            <a:r>
              <a:rPr dirty="0" sz="2600" spc="-10" b="0">
                <a:latin typeface="Calibri"/>
                <a:cs typeface="Calibri"/>
              </a:rPr>
              <a:t> </a:t>
            </a:r>
            <a:r>
              <a:rPr dirty="0" sz="2600" spc="45" b="0">
                <a:latin typeface="Calibri"/>
                <a:cs typeface="Calibri"/>
              </a:rPr>
              <a:t>of  </a:t>
            </a:r>
            <a:r>
              <a:rPr dirty="0" sz="2600" spc="254" b="0">
                <a:latin typeface="Calibri"/>
                <a:cs typeface="Calibri"/>
              </a:rPr>
              <a:t>AI</a:t>
            </a:r>
            <a:r>
              <a:rPr dirty="0" sz="2600" spc="-5" b="0">
                <a:latin typeface="Calibri"/>
                <a:cs typeface="Calibri"/>
              </a:rPr>
              <a:t> </a:t>
            </a:r>
            <a:r>
              <a:rPr dirty="0" sz="2600" spc="90" b="0">
                <a:latin typeface="Calibri"/>
                <a:cs typeface="Calibri"/>
              </a:rPr>
              <a:t>powered</a:t>
            </a:r>
            <a:r>
              <a:rPr dirty="0" sz="2600" spc="-25" b="0">
                <a:latin typeface="Calibri"/>
                <a:cs typeface="Calibri"/>
              </a:rPr>
              <a:t> </a:t>
            </a:r>
            <a:r>
              <a:rPr dirty="0" sz="2600" spc="85" b="0">
                <a:latin typeface="Calibri"/>
                <a:cs typeface="Calibri"/>
              </a:rPr>
              <a:t>chatbot</a:t>
            </a:r>
            <a:r>
              <a:rPr dirty="0" sz="2600" spc="-5" b="0">
                <a:latin typeface="Calibri"/>
                <a:cs typeface="Calibri"/>
              </a:rPr>
              <a:t> </a:t>
            </a:r>
            <a:r>
              <a:rPr dirty="0" sz="2600" spc="150" b="0">
                <a:latin typeface="Calibri"/>
                <a:cs typeface="Calibri"/>
              </a:rPr>
              <a:t>so</a:t>
            </a:r>
            <a:r>
              <a:rPr dirty="0" sz="2600" spc="-20" b="0">
                <a:latin typeface="Calibri"/>
                <a:cs typeface="Calibri"/>
              </a:rPr>
              <a:t> </a:t>
            </a:r>
            <a:r>
              <a:rPr dirty="0" sz="2600" spc="85" b="0">
                <a:latin typeface="Calibri"/>
                <a:cs typeface="Calibri"/>
              </a:rPr>
              <a:t>you</a:t>
            </a:r>
            <a:r>
              <a:rPr dirty="0" sz="2600" spc="-15" b="0">
                <a:latin typeface="Calibri"/>
                <a:cs typeface="Calibri"/>
              </a:rPr>
              <a:t> </a:t>
            </a:r>
            <a:r>
              <a:rPr dirty="0" sz="2600" spc="135" b="0">
                <a:latin typeface="Calibri"/>
                <a:cs typeface="Calibri"/>
              </a:rPr>
              <a:t>can</a:t>
            </a:r>
            <a:r>
              <a:rPr dirty="0" sz="2600" spc="-15" b="0">
                <a:latin typeface="Calibri"/>
                <a:cs typeface="Calibri"/>
              </a:rPr>
              <a:t> </a:t>
            </a:r>
            <a:r>
              <a:rPr dirty="0" sz="2600" spc="114" b="0">
                <a:latin typeface="Calibri"/>
                <a:cs typeface="Calibri"/>
              </a:rPr>
              <a:t>focus</a:t>
            </a:r>
            <a:r>
              <a:rPr dirty="0" sz="2600" spc="-20" b="0">
                <a:latin typeface="Calibri"/>
                <a:cs typeface="Calibri"/>
              </a:rPr>
              <a:t> </a:t>
            </a:r>
            <a:r>
              <a:rPr dirty="0" sz="2600" spc="80" b="0">
                <a:latin typeface="Calibri"/>
                <a:cs typeface="Calibri"/>
              </a:rPr>
              <a:t>on</a:t>
            </a:r>
            <a:r>
              <a:rPr dirty="0" sz="2600" spc="-15" b="0">
                <a:latin typeface="Calibri"/>
                <a:cs typeface="Calibri"/>
              </a:rPr>
              <a:t> </a:t>
            </a:r>
            <a:r>
              <a:rPr dirty="0" sz="2600" spc="90" b="0">
                <a:latin typeface="Calibri"/>
                <a:cs typeface="Calibri"/>
              </a:rPr>
              <a:t>helping</a:t>
            </a:r>
            <a:r>
              <a:rPr dirty="0" sz="2600" spc="-15" b="0">
                <a:latin typeface="Calibri"/>
                <a:cs typeface="Calibri"/>
              </a:rPr>
              <a:t> </a:t>
            </a:r>
            <a:r>
              <a:rPr dirty="0" sz="2600" spc="65" b="0">
                <a:latin typeface="Calibri"/>
                <a:cs typeface="Calibri"/>
              </a:rPr>
              <a:t>your</a:t>
            </a:r>
            <a:r>
              <a:rPr dirty="0" sz="2600" spc="-5" b="0">
                <a:latin typeface="Calibri"/>
                <a:cs typeface="Calibri"/>
              </a:rPr>
              <a:t> </a:t>
            </a:r>
            <a:r>
              <a:rPr dirty="0" sz="2600" spc="120" b="0">
                <a:latin typeface="Calibri"/>
                <a:cs typeface="Calibri"/>
              </a:rPr>
              <a:t>customers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3400" y="2028988"/>
            <a:ext cx="5673433" cy="3788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8638" y="2024225"/>
            <a:ext cx="5683250" cy="3798570"/>
          </a:xfrm>
          <a:custGeom>
            <a:avLst/>
            <a:gdLst/>
            <a:ahLst/>
            <a:cxnLst/>
            <a:rect l="l" t="t" r="r" b="b"/>
            <a:pathLst>
              <a:path w="5683250" h="3798570">
                <a:moveTo>
                  <a:pt x="0" y="0"/>
                </a:moveTo>
                <a:lnTo>
                  <a:pt x="5682958" y="0"/>
                </a:lnTo>
                <a:lnTo>
                  <a:pt x="5682958" y="3798296"/>
                </a:lnTo>
                <a:lnTo>
                  <a:pt x="0" y="379829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94489" y="2028987"/>
            <a:ext cx="5574108" cy="3830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89727" y="2024225"/>
            <a:ext cx="5584190" cy="3839845"/>
          </a:xfrm>
          <a:custGeom>
            <a:avLst/>
            <a:gdLst/>
            <a:ahLst/>
            <a:cxnLst/>
            <a:rect l="l" t="t" r="r" b="b"/>
            <a:pathLst>
              <a:path w="5584190" h="3839845">
                <a:moveTo>
                  <a:pt x="0" y="0"/>
                </a:moveTo>
                <a:lnTo>
                  <a:pt x="5583634" y="0"/>
                </a:lnTo>
                <a:lnTo>
                  <a:pt x="5583634" y="3839596"/>
                </a:lnTo>
                <a:lnTo>
                  <a:pt x="0" y="383959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41419" y="5892291"/>
            <a:ext cx="417067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Inner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Workings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of Intent Identification</a:t>
            </a: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37444" y="5895340"/>
            <a:ext cx="350392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Conceptual Map of Chatbot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11599" y="6582156"/>
            <a:ext cx="170116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Source: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medium.com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9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7407" y="2501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83545" y="47898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09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45131" y="176334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140483" y="0"/>
                </a:moveTo>
                <a:lnTo>
                  <a:pt x="96079" y="7161"/>
                </a:lnTo>
                <a:lnTo>
                  <a:pt x="57515" y="27104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0"/>
                </a:lnTo>
                <a:lnTo>
                  <a:pt x="57515" y="253861"/>
                </a:lnTo>
                <a:lnTo>
                  <a:pt x="96079" y="273804"/>
                </a:lnTo>
                <a:lnTo>
                  <a:pt x="140483" y="280965"/>
                </a:lnTo>
                <a:lnTo>
                  <a:pt x="184887" y="273804"/>
                </a:lnTo>
                <a:lnTo>
                  <a:pt x="223450" y="253861"/>
                </a:lnTo>
                <a:lnTo>
                  <a:pt x="253861" y="223450"/>
                </a:lnTo>
                <a:lnTo>
                  <a:pt x="273804" y="184887"/>
                </a:lnTo>
                <a:lnTo>
                  <a:pt x="280965" y="140483"/>
                </a:lnTo>
                <a:lnTo>
                  <a:pt x="273804" y="96079"/>
                </a:lnTo>
                <a:lnTo>
                  <a:pt x="253861" y="57515"/>
                </a:lnTo>
                <a:lnTo>
                  <a:pt x="223450" y="27104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45131" y="47898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0" y="253861"/>
                </a:lnTo>
                <a:lnTo>
                  <a:pt x="253861" y="223451"/>
                </a:lnTo>
                <a:lnTo>
                  <a:pt x="273804" y="184887"/>
                </a:lnTo>
                <a:lnTo>
                  <a:pt x="280965" y="140483"/>
                </a:lnTo>
                <a:lnTo>
                  <a:pt x="273804" y="96079"/>
                </a:lnTo>
                <a:lnTo>
                  <a:pt x="253861" y="57515"/>
                </a:lnTo>
                <a:lnTo>
                  <a:pt x="223450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09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91268" y="630304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37407" y="630304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82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45131" y="2501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0" y="253861"/>
                </a:lnTo>
                <a:lnTo>
                  <a:pt x="253861" y="223451"/>
                </a:lnTo>
                <a:lnTo>
                  <a:pt x="273804" y="184887"/>
                </a:lnTo>
                <a:lnTo>
                  <a:pt x="280965" y="140483"/>
                </a:lnTo>
                <a:lnTo>
                  <a:pt x="273804" y="96079"/>
                </a:lnTo>
                <a:lnTo>
                  <a:pt x="253861" y="57515"/>
                </a:lnTo>
                <a:lnTo>
                  <a:pt x="223450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56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83545" y="3276578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91268" y="47898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09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91268" y="2501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666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91268" y="3276578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83545" y="176334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4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0"/>
                </a:lnTo>
                <a:lnTo>
                  <a:pt x="57515" y="253861"/>
                </a:lnTo>
                <a:lnTo>
                  <a:pt x="96079" y="273804"/>
                </a:lnTo>
                <a:lnTo>
                  <a:pt x="140483" y="280965"/>
                </a:lnTo>
                <a:lnTo>
                  <a:pt x="184887" y="273804"/>
                </a:lnTo>
                <a:lnTo>
                  <a:pt x="223451" y="253861"/>
                </a:lnTo>
                <a:lnTo>
                  <a:pt x="253861" y="223450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4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17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91268" y="176334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4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0"/>
                </a:lnTo>
                <a:lnTo>
                  <a:pt x="57515" y="253861"/>
                </a:lnTo>
                <a:lnTo>
                  <a:pt x="96079" y="273804"/>
                </a:lnTo>
                <a:lnTo>
                  <a:pt x="140483" y="280965"/>
                </a:lnTo>
                <a:lnTo>
                  <a:pt x="184887" y="273804"/>
                </a:lnTo>
                <a:lnTo>
                  <a:pt x="223451" y="253861"/>
                </a:lnTo>
                <a:lnTo>
                  <a:pt x="253861" y="223450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4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37407" y="47898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09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83545" y="25011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45131" y="3276578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0" y="253861"/>
                </a:lnTo>
                <a:lnTo>
                  <a:pt x="253861" y="223451"/>
                </a:lnTo>
                <a:lnTo>
                  <a:pt x="273804" y="184887"/>
                </a:lnTo>
                <a:lnTo>
                  <a:pt x="280965" y="140483"/>
                </a:lnTo>
                <a:lnTo>
                  <a:pt x="273804" y="96079"/>
                </a:lnTo>
                <a:lnTo>
                  <a:pt x="253861" y="57515"/>
                </a:lnTo>
                <a:lnTo>
                  <a:pt x="223450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37407" y="176334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4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0"/>
                </a:lnTo>
                <a:lnTo>
                  <a:pt x="57515" y="253861"/>
                </a:lnTo>
                <a:lnTo>
                  <a:pt x="96079" y="273804"/>
                </a:lnTo>
                <a:lnTo>
                  <a:pt x="140483" y="280965"/>
                </a:lnTo>
                <a:lnTo>
                  <a:pt x="184887" y="273804"/>
                </a:lnTo>
                <a:lnTo>
                  <a:pt x="223451" y="253861"/>
                </a:lnTo>
                <a:lnTo>
                  <a:pt x="253861" y="223450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4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83545" y="630304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37407" y="3276578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45131" y="630304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0" y="253861"/>
                </a:lnTo>
                <a:lnTo>
                  <a:pt x="253861" y="223451"/>
                </a:lnTo>
                <a:lnTo>
                  <a:pt x="273804" y="184887"/>
                </a:lnTo>
                <a:lnTo>
                  <a:pt x="280965" y="140483"/>
                </a:lnTo>
                <a:lnTo>
                  <a:pt x="273804" y="96079"/>
                </a:lnTo>
                <a:lnTo>
                  <a:pt x="253861" y="57515"/>
                </a:lnTo>
                <a:lnTo>
                  <a:pt x="223450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360939" y="2596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4" y="0"/>
                </a:moveTo>
                <a:lnTo>
                  <a:pt x="96080" y="7161"/>
                </a:lnTo>
                <a:lnTo>
                  <a:pt x="57516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6" y="253861"/>
                </a:lnTo>
                <a:lnTo>
                  <a:pt x="96080" y="273805"/>
                </a:lnTo>
                <a:lnTo>
                  <a:pt x="140484" y="280967"/>
                </a:lnTo>
                <a:lnTo>
                  <a:pt x="184888" y="273805"/>
                </a:lnTo>
                <a:lnTo>
                  <a:pt x="223452" y="253861"/>
                </a:lnTo>
                <a:lnTo>
                  <a:pt x="253863" y="223451"/>
                </a:lnTo>
                <a:lnTo>
                  <a:pt x="273806" y="184887"/>
                </a:lnTo>
                <a:lnTo>
                  <a:pt x="280968" y="140483"/>
                </a:lnTo>
                <a:lnTo>
                  <a:pt x="273806" y="96079"/>
                </a:lnTo>
                <a:lnTo>
                  <a:pt x="253863" y="57515"/>
                </a:lnTo>
                <a:lnTo>
                  <a:pt x="223452" y="27105"/>
                </a:lnTo>
                <a:lnTo>
                  <a:pt x="184888" y="7161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607078" y="47993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4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0"/>
                </a:lnTo>
                <a:lnTo>
                  <a:pt x="57515" y="253861"/>
                </a:lnTo>
                <a:lnTo>
                  <a:pt x="96079" y="273804"/>
                </a:lnTo>
                <a:lnTo>
                  <a:pt x="140483" y="280965"/>
                </a:lnTo>
                <a:lnTo>
                  <a:pt x="184887" y="273804"/>
                </a:lnTo>
                <a:lnTo>
                  <a:pt x="223451" y="253861"/>
                </a:lnTo>
                <a:lnTo>
                  <a:pt x="253861" y="223450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4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4666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868666" y="177286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68666" y="47993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4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0"/>
                </a:lnTo>
                <a:lnTo>
                  <a:pt x="57515" y="253861"/>
                </a:lnTo>
                <a:lnTo>
                  <a:pt x="96079" y="273804"/>
                </a:lnTo>
                <a:lnTo>
                  <a:pt x="140483" y="280965"/>
                </a:lnTo>
                <a:lnTo>
                  <a:pt x="184887" y="273804"/>
                </a:lnTo>
                <a:lnTo>
                  <a:pt x="223451" y="253861"/>
                </a:lnTo>
                <a:lnTo>
                  <a:pt x="253861" y="223450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4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09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114802" y="6312563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6"/>
                </a:lnTo>
                <a:lnTo>
                  <a:pt x="7161" y="96080"/>
                </a:lnTo>
                <a:lnTo>
                  <a:pt x="0" y="140484"/>
                </a:lnTo>
                <a:lnTo>
                  <a:pt x="7161" y="184887"/>
                </a:lnTo>
                <a:lnTo>
                  <a:pt x="27105" y="223452"/>
                </a:lnTo>
                <a:lnTo>
                  <a:pt x="57515" y="253862"/>
                </a:lnTo>
                <a:lnTo>
                  <a:pt x="96079" y="273806"/>
                </a:lnTo>
                <a:lnTo>
                  <a:pt x="140483" y="280968"/>
                </a:lnTo>
                <a:lnTo>
                  <a:pt x="184887" y="273806"/>
                </a:lnTo>
                <a:lnTo>
                  <a:pt x="223451" y="253862"/>
                </a:lnTo>
                <a:lnTo>
                  <a:pt x="253861" y="223452"/>
                </a:lnTo>
                <a:lnTo>
                  <a:pt x="273805" y="184887"/>
                </a:lnTo>
                <a:lnTo>
                  <a:pt x="280967" y="140484"/>
                </a:lnTo>
                <a:lnTo>
                  <a:pt x="273805" y="96080"/>
                </a:lnTo>
                <a:lnTo>
                  <a:pt x="253861" y="57516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360939" y="6312563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4" y="0"/>
                </a:moveTo>
                <a:lnTo>
                  <a:pt x="96080" y="7161"/>
                </a:lnTo>
                <a:lnTo>
                  <a:pt x="57516" y="27105"/>
                </a:lnTo>
                <a:lnTo>
                  <a:pt x="27105" y="57516"/>
                </a:lnTo>
                <a:lnTo>
                  <a:pt x="7161" y="96080"/>
                </a:lnTo>
                <a:lnTo>
                  <a:pt x="0" y="140484"/>
                </a:lnTo>
                <a:lnTo>
                  <a:pt x="7161" y="184887"/>
                </a:lnTo>
                <a:lnTo>
                  <a:pt x="27105" y="223452"/>
                </a:lnTo>
                <a:lnTo>
                  <a:pt x="57516" y="253862"/>
                </a:lnTo>
                <a:lnTo>
                  <a:pt x="96080" y="273806"/>
                </a:lnTo>
                <a:lnTo>
                  <a:pt x="140484" y="280968"/>
                </a:lnTo>
                <a:lnTo>
                  <a:pt x="184888" y="273806"/>
                </a:lnTo>
                <a:lnTo>
                  <a:pt x="223452" y="253862"/>
                </a:lnTo>
                <a:lnTo>
                  <a:pt x="253863" y="223452"/>
                </a:lnTo>
                <a:lnTo>
                  <a:pt x="273806" y="184887"/>
                </a:lnTo>
                <a:lnTo>
                  <a:pt x="280968" y="140484"/>
                </a:lnTo>
                <a:lnTo>
                  <a:pt x="273806" y="96080"/>
                </a:lnTo>
                <a:lnTo>
                  <a:pt x="253863" y="57516"/>
                </a:lnTo>
                <a:lnTo>
                  <a:pt x="223452" y="27105"/>
                </a:lnTo>
                <a:lnTo>
                  <a:pt x="184888" y="7161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82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868666" y="2596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56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607078" y="3286098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4"/>
                </a:lnTo>
                <a:lnTo>
                  <a:pt x="27105" y="57515"/>
                </a:lnTo>
                <a:lnTo>
                  <a:pt x="7161" y="96078"/>
                </a:lnTo>
                <a:lnTo>
                  <a:pt x="0" y="140482"/>
                </a:lnTo>
                <a:lnTo>
                  <a:pt x="7161" y="184886"/>
                </a:lnTo>
                <a:lnTo>
                  <a:pt x="27105" y="223450"/>
                </a:lnTo>
                <a:lnTo>
                  <a:pt x="57515" y="253861"/>
                </a:lnTo>
                <a:lnTo>
                  <a:pt x="96079" y="273804"/>
                </a:lnTo>
                <a:lnTo>
                  <a:pt x="140483" y="280965"/>
                </a:lnTo>
                <a:lnTo>
                  <a:pt x="184887" y="273804"/>
                </a:lnTo>
                <a:lnTo>
                  <a:pt x="223451" y="253861"/>
                </a:lnTo>
                <a:lnTo>
                  <a:pt x="253861" y="223450"/>
                </a:lnTo>
                <a:lnTo>
                  <a:pt x="273805" y="184886"/>
                </a:lnTo>
                <a:lnTo>
                  <a:pt x="280967" y="140482"/>
                </a:lnTo>
                <a:lnTo>
                  <a:pt x="273805" y="96078"/>
                </a:lnTo>
                <a:lnTo>
                  <a:pt x="253861" y="57515"/>
                </a:lnTo>
                <a:lnTo>
                  <a:pt x="223451" y="27104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14802" y="47993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4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0"/>
                </a:lnTo>
                <a:lnTo>
                  <a:pt x="57515" y="253861"/>
                </a:lnTo>
                <a:lnTo>
                  <a:pt x="96079" y="273804"/>
                </a:lnTo>
                <a:lnTo>
                  <a:pt x="140483" y="280965"/>
                </a:lnTo>
                <a:lnTo>
                  <a:pt x="184887" y="273804"/>
                </a:lnTo>
                <a:lnTo>
                  <a:pt x="223451" y="253861"/>
                </a:lnTo>
                <a:lnTo>
                  <a:pt x="253861" y="223450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4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4744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14802" y="2596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4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114802" y="3286098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4"/>
                </a:lnTo>
                <a:lnTo>
                  <a:pt x="27105" y="57515"/>
                </a:lnTo>
                <a:lnTo>
                  <a:pt x="7161" y="96078"/>
                </a:lnTo>
                <a:lnTo>
                  <a:pt x="0" y="140482"/>
                </a:lnTo>
                <a:lnTo>
                  <a:pt x="7161" y="184886"/>
                </a:lnTo>
                <a:lnTo>
                  <a:pt x="27105" y="223450"/>
                </a:lnTo>
                <a:lnTo>
                  <a:pt x="57515" y="253861"/>
                </a:lnTo>
                <a:lnTo>
                  <a:pt x="96079" y="273804"/>
                </a:lnTo>
                <a:lnTo>
                  <a:pt x="140483" y="280965"/>
                </a:lnTo>
                <a:lnTo>
                  <a:pt x="184887" y="273804"/>
                </a:lnTo>
                <a:lnTo>
                  <a:pt x="223451" y="253861"/>
                </a:lnTo>
                <a:lnTo>
                  <a:pt x="253861" y="223450"/>
                </a:lnTo>
                <a:lnTo>
                  <a:pt x="273805" y="184886"/>
                </a:lnTo>
                <a:lnTo>
                  <a:pt x="280967" y="140482"/>
                </a:lnTo>
                <a:lnTo>
                  <a:pt x="273805" y="96078"/>
                </a:lnTo>
                <a:lnTo>
                  <a:pt x="253861" y="57515"/>
                </a:lnTo>
                <a:lnTo>
                  <a:pt x="223451" y="27104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1607078" y="177286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114802" y="177286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360939" y="47993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4" y="0"/>
                </a:moveTo>
                <a:lnTo>
                  <a:pt x="96080" y="7161"/>
                </a:lnTo>
                <a:lnTo>
                  <a:pt x="57516" y="27104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0"/>
                </a:lnTo>
                <a:lnTo>
                  <a:pt x="57516" y="253861"/>
                </a:lnTo>
                <a:lnTo>
                  <a:pt x="96080" y="273804"/>
                </a:lnTo>
                <a:lnTo>
                  <a:pt x="140484" y="280965"/>
                </a:lnTo>
                <a:lnTo>
                  <a:pt x="184888" y="273804"/>
                </a:lnTo>
                <a:lnTo>
                  <a:pt x="223452" y="253861"/>
                </a:lnTo>
                <a:lnTo>
                  <a:pt x="253863" y="223450"/>
                </a:lnTo>
                <a:lnTo>
                  <a:pt x="273806" y="184887"/>
                </a:lnTo>
                <a:lnTo>
                  <a:pt x="280968" y="140483"/>
                </a:lnTo>
                <a:lnTo>
                  <a:pt x="273806" y="96079"/>
                </a:lnTo>
                <a:lnTo>
                  <a:pt x="253863" y="57515"/>
                </a:lnTo>
                <a:lnTo>
                  <a:pt x="223452" y="27104"/>
                </a:lnTo>
                <a:lnTo>
                  <a:pt x="184888" y="7161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2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607078" y="259631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868666" y="3286098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4"/>
                </a:lnTo>
                <a:lnTo>
                  <a:pt x="27105" y="57515"/>
                </a:lnTo>
                <a:lnTo>
                  <a:pt x="7161" y="96078"/>
                </a:lnTo>
                <a:lnTo>
                  <a:pt x="0" y="140482"/>
                </a:lnTo>
                <a:lnTo>
                  <a:pt x="7161" y="184886"/>
                </a:lnTo>
                <a:lnTo>
                  <a:pt x="27105" y="223450"/>
                </a:lnTo>
                <a:lnTo>
                  <a:pt x="57515" y="253861"/>
                </a:lnTo>
                <a:lnTo>
                  <a:pt x="96079" y="273804"/>
                </a:lnTo>
                <a:lnTo>
                  <a:pt x="140483" y="280965"/>
                </a:lnTo>
                <a:lnTo>
                  <a:pt x="184887" y="273804"/>
                </a:lnTo>
                <a:lnTo>
                  <a:pt x="223451" y="253861"/>
                </a:lnTo>
                <a:lnTo>
                  <a:pt x="253861" y="223450"/>
                </a:lnTo>
                <a:lnTo>
                  <a:pt x="273805" y="184886"/>
                </a:lnTo>
                <a:lnTo>
                  <a:pt x="280967" y="140482"/>
                </a:lnTo>
                <a:lnTo>
                  <a:pt x="273805" y="96078"/>
                </a:lnTo>
                <a:lnTo>
                  <a:pt x="253861" y="57515"/>
                </a:lnTo>
                <a:lnTo>
                  <a:pt x="223451" y="27104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360939" y="177286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140484" y="0"/>
                </a:moveTo>
                <a:lnTo>
                  <a:pt x="96080" y="7161"/>
                </a:lnTo>
                <a:lnTo>
                  <a:pt x="57516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6" y="253861"/>
                </a:lnTo>
                <a:lnTo>
                  <a:pt x="96080" y="273805"/>
                </a:lnTo>
                <a:lnTo>
                  <a:pt x="140484" y="280967"/>
                </a:lnTo>
                <a:lnTo>
                  <a:pt x="184888" y="273805"/>
                </a:lnTo>
                <a:lnTo>
                  <a:pt x="223452" y="253861"/>
                </a:lnTo>
                <a:lnTo>
                  <a:pt x="253863" y="223451"/>
                </a:lnTo>
                <a:lnTo>
                  <a:pt x="273806" y="184887"/>
                </a:lnTo>
                <a:lnTo>
                  <a:pt x="280968" y="140483"/>
                </a:lnTo>
                <a:lnTo>
                  <a:pt x="273806" y="96079"/>
                </a:lnTo>
                <a:lnTo>
                  <a:pt x="253863" y="57515"/>
                </a:lnTo>
                <a:lnTo>
                  <a:pt x="223452" y="27105"/>
                </a:lnTo>
                <a:lnTo>
                  <a:pt x="184888" y="7161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607078" y="6312563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6"/>
                </a:lnTo>
                <a:lnTo>
                  <a:pt x="7161" y="96080"/>
                </a:lnTo>
                <a:lnTo>
                  <a:pt x="0" y="140484"/>
                </a:lnTo>
                <a:lnTo>
                  <a:pt x="7161" y="184887"/>
                </a:lnTo>
                <a:lnTo>
                  <a:pt x="27105" y="223452"/>
                </a:lnTo>
                <a:lnTo>
                  <a:pt x="57515" y="253862"/>
                </a:lnTo>
                <a:lnTo>
                  <a:pt x="96079" y="273806"/>
                </a:lnTo>
                <a:lnTo>
                  <a:pt x="140483" y="280968"/>
                </a:lnTo>
                <a:lnTo>
                  <a:pt x="184887" y="273806"/>
                </a:lnTo>
                <a:lnTo>
                  <a:pt x="223451" y="253862"/>
                </a:lnTo>
                <a:lnTo>
                  <a:pt x="253861" y="223452"/>
                </a:lnTo>
                <a:lnTo>
                  <a:pt x="273805" y="184887"/>
                </a:lnTo>
                <a:lnTo>
                  <a:pt x="280967" y="140484"/>
                </a:lnTo>
                <a:lnTo>
                  <a:pt x="273805" y="96080"/>
                </a:lnTo>
                <a:lnTo>
                  <a:pt x="253861" y="57516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3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360939" y="3286098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4" y="0"/>
                </a:moveTo>
                <a:lnTo>
                  <a:pt x="96080" y="7161"/>
                </a:lnTo>
                <a:lnTo>
                  <a:pt x="57516" y="27104"/>
                </a:lnTo>
                <a:lnTo>
                  <a:pt x="27105" y="57515"/>
                </a:lnTo>
                <a:lnTo>
                  <a:pt x="7161" y="96078"/>
                </a:lnTo>
                <a:lnTo>
                  <a:pt x="0" y="140482"/>
                </a:lnTo>
                <a:lnTo>
                  <a:pt x="7161" y="184886"/>
                </a:lnTo>
                <a:lnTo>
                  <a:pt x="27105" y="223450"/>
                </a:lnTo>
                <a:lnTo>
                  <a:pt x="57516" y="253861"/>
                </a:lnTo>
                <a:lnTo>
                  <a:pt x="96080" y="273804"/>
                </a:lnTo>
                <a:lnTo>
                  <a:pt x="140484" y="280965"/>
                </a:lnTo>
                <a:lnTo>
                  <a:pt x="184888" y="273804"/>
                </a:lnTo>
                <a:lnTo>
                  <a:pt x="223452" y="253861"/>
                </a:lnTo>
                <a:lnTo>
                  <a:pt x="253863" y="223450"/>
                </a:lnTo>
                <a:lnTo>
                  <a:pt x="273806" y="184886"/>
                </a:lnTo>
                <a:lnTo>
                  <a:pt x="280968" y="140482"/>
                </a:lnTo>
                <a:lnTo>
                  <a:pt x="273806" y="96078"/>
                </a:lnTo>
                <a:lnTo>
                  <a:pt x="253863" y="57515"/>
                </a:lnTo>
                <a:lnTo>
                  <a:pt x="223452" y="27104"/>
                </a:lnTo>
                <a:lnTo>
                  <a:pt x="184888" y="7161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868666" y="6312563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6"/>
                </a:lnTo>
                <a:lnTo>
                  <a:pt x="7161" y="96080"/>
                </a:lnTo>
                <a:lnTo>
                  <a:pt x="0" y="140484"/>
                </a:lnTo>
                <a:lnTo>
                  <a:pt x="7161" y="184887"/>
                </a:lnTo>
                <a:lnTo>
                  <a:pt x="27105" y="223452"/>
                </a:lnTo>
                <a:lnTo>
                  <a:pt x="57515" y="253862"/>
                </a:lnTo>
                <a:lnTo>
                  <a:pt x="96079" y="273806"/>
                </a:lnTo>
                <a:lnTo>
                  <a:pt x="140483" y="280968"/>
                </a:lnTo>
                <a:lnTo>
                  <a:pt x="184887" y="273806"/>
                </a:lnTo>
                <a:lnTo>
                  <a:pt x="223451" y="253862"/>
                </a:lnTo>
                <a:lnTo>
                  <a:pt x="253861" y="223452"/>
                </a:lnTo>
                <a:lnTo>
                  <a:pt x="273805" y="184887"/>
                </a:lnTo>
                <a:lnTo>
                  <a:pt x="280967" y="140484"/>
                </a:lnTo>
                <a:lnTo>
                  <a:pt x="273805" y="96080"/>
                </a:lnTo>
                <a:lnTo>
                  <a:pt x="253861" y="57516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3402" y="216250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669539" y="4755950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4">
                <a:moveTo>
                  <a:pt x="140484" y="0"/>
                </a:moveTo>
                <a:lnTo>
                  <a:pt x="96080" y="7161"/>
                </a:lnTo>
                <a:lnTo>
                  <a:pt x="57516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6" y="253861"/>
                </a:lnTo>
                <a:lnTo>
                  <a:pt x="96080" y="273805"/>
                </a:lnTo>
                <a:lnTo>
                  <a:pt x="140484" y="280967"/>
                </a:lnTo>
                <a:lnTo>
                  <a:pt x="184888" y="273805"/>
                </a:lnTo>
                <a:lnTo>
                  <a:pt x="223452" y="253861"/>
                </a:lnTo>
                <a:lnTo>
                  <a:pt x="253863" y="223451"/>
                </a:lnTo>
                <a:lnTo>
                  <a:pt x="273806" y="184887"/>
                </a:lnTo>
                <a:lnTo>
                  <a:pt x="280968" y="140483"/>
                </a:lnTo>
                <a:lnTo>
                  <a:pt x="273806" y="96079"/>
                </a:lnTo>
                <a:lnTo>
                  <a:pt x="253863" y="57515"/>
                </a:lnTo>
                <a:lnTo>
                  <a:pt x="223452" y="27105"/>
                </a:lnTo>
                <a:lnTo>
                  <a:pt x="184888" y="7161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294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3402" y="626918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4"/>
                </a:lnTo>
                <a:lnTo>
                  <a:pt x="140483" y="280966"/>
                </a:lnTo>
                <a:lnTo>
                  <a:pt x="184887" y="273804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4744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669539" y="3242716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4">
                <a:moveTo>
                  <a:pt x="140484" y="0"/>
                </a:moveTo>
                <a:lnTo>
                  <a:pt x="96080" y="7162"/>
                </a:lnTo>
                <a:lnTo>
                  <a:pt x="57516" y="27105"/>
                </a:lnTo>
                <a:lnTo>
                  <a:pt x="27105" y="57516"/>
                </a:lnTo>
                <a:lnTo>
                  <a:pt x="7161" y="96081"/>
                </a:lnTo>
                <a:lnTo>
                  <a:pt x="0" y="140484"/>
                </a:lnTo>
                <a:lnTo>
                  <a:pt x="7161" y="184888"/>
                </a:lnTo>
                <a:lnTo>
                  <a:pt x="27105" y="223452"/>
                </a:lnTo>
                <a:lnTo>
                  <a:pt x="57516" y="253863"/>
                </a:lnTo>
                <a:lnTo>
                  <a:pt x="96080" y="273806"/>
                </a:lnTo>
                <a:lnTo>
                  <a:pt x="140484" y="280968"/>
                </a:lnTo>
                <a:lnTo>
                  <a:pt x="184888" y="273806"/>
                </a:lnTo>
                <a:lnTo>
                  <a:pt x="223452" y="253863"/>
                </a:lnTo>
                <a:lnTo>
                  <a:pt x="253863" y="223452"/>
                </a:lnTo>
                <a:lnTo>
                  <a:pt x="273806" y="184888"/>
                </a:lnTo>
                <a:lnTo>
                  <a:pt x="280968" y="140484"/>
                </a:lnTo>
                <a:lnTo>
                  <a:pt x="273806" y="96081"/>
                </a:lnTo>
                <a:lnTo>
                  <a:pt x="253863" y="57516"/>
                </a:lnTo>
                <a:lnTo>
                  <a:pt x="223452" y="27105"/>
                </a:lnTo>
                <a:lnTo>
                  <a:pt x="184888" y="7162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669539" y="172948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140484" y="0"/>
                </a:moveTo>
                <a:lnTo>
                  <a:pt x="96080" y="7161"/>
                </a:lnTo>
                <a:lnTo>
                  <a:pt x="57516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6" y="253861"/>
                </a:lnTo>
                <a:lnTo>
                  <a:pt x="96080" y="273805"/>
                </a:lnTo>
                <a:lnTo>
                  <a:pt x="140484" y="280967"/>
                </a:lnTo>
                <a:lnTo>
                  <a:pt x="184888" y="273805"/>
                </a:lnTo>
                <a:lnTo>
                  <a:pt x="223452" y="253861"/>
                </a:lnTo>
                <a:lnTo>
                  <a:pt x="253863" y="223451"/>
                </a:lnTo>
                <a:lnTo>
                  <a:pt x="273806" y="184887"/>
                </a:lnTo>
                <a:lnTo>
                  <a:pt x="280968" y="140483"/>
                </a:lnTo>
                <a:lnTo>
                  <a:pt x="273806" y="96079"/>
                </a:lnTo>
                <a:lnTo>
                  <a:pt x="253863" y="57515"/>
                </a:lnTo>
                <a:lnTo>
                  <a:pt x="223452" y="27105"/>
                </a:lnTo>
                <a:lnTo>
                  <a:pt x="184888" y="7161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82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3402" y="4755950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4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388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669539" y="216250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140484" y="0"/>
                </a:moveTo>
                <a:lnTo>
                  <a:pt x="96080" y="7161"/>
                </a:lnTo>
                <a:lnTo>
                  <a:pt x="57516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6" y="253861"/>
                </a:lnTo>
                <a:lnTo>
                  <a:pt x="96080" y="273805"/>
                </a:lnTo>
                <a:lnTo>
                  <a:pt x="140484" y="280967"/>
                </a:lnTo>
                <a:lnTo>
                  <a:pt x="184888" y="273805"/>
                </a:lnTo>
                <a:lnTo>
                  <a:pt x="223452" y="253861"/>
                </a:lnTo>
                <a:lnTo>
                  <a:pt x="253863" y="223451"/>
                </a:lnTo>
                <a:lnTo>
                  <a:pt x="273806" y="184887"/>
                </a:lnTo>
                <a:lnTo>
                  <a:pt x="280968" y="140483"/>
                </a:lnTo>
                <a:lnTo>
                  <a:pt x="273806" y="96079"/>
                </a:lnTo>
                <a:lnTo>
                  <a:pt x="253863" y="57515"/>
                </a:lnTo>
                <a:lnTo>
                  <a:pt x="223452" y="27105"/>
                </a:lnTo>
                <a:lnTo>
                  <a:pt x="184888" y="7161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203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3402" y="172948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140483" y="0"/>
                </a:moveTo>
                <a:lnTo>
                  <a:pt x="96079" y="7161"/>
                </a:lnTo>
                <a:lnTo>
                  <a:pt x="57515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5" y="253861"/>
                </a:lnTo>
                <a:lnTo>
                  <a:pt x="96079" y="273805"/>
                </a:lnTo>
                <a:lnTo>
                  <a:pt x="140483" y="280967"/>
                </a:lnTo>
                <a:lnTo>
                  <a:pt x="184887" y="273805"/>
                </a:lnTo>
                <a:lnTo>
                  <a:pt x="223451" y="253861"/>
                </a:lnTo>
                <a:lnTo>
                  <a:pt x="253861" y="223451"/>
                </a:lnTo>
                <a:lnTo>
                  <a:pt x="273805" y="184887"/>
                </a:lnTo>
                <a:lnTo>
                  <a:pt x="280967" y="140483"/>
                </a:lnTo>
                <a:lnTo>
                  <a:pt x="273805" y="96079"/>
                </a:lnTo>
                <a:lnTo>
                  <a:pt x="253861" y="57515"/>
                </a:lnTo>
                <a:lnTo>
                  <a:pt x="223451" y="27105"/>
                </a:lnTo>
                <a:lnTo>
                  <a:pt x="184887" y="7161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82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669539" y="626918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4">
                <a:moveTo>
                  <a:pt x="140484" y="0"/>
                </a:moveTo>
                <a:lnTo>
                  <a:pt x="96080" y="7161"/>
                </a:lnTo>
                <a:lnTo>
                  <a:pt x="57516" y="27105"/>
                </a:lnTo>
                <a:lnTo>
                  <a:pt x="27105" y="57515"/>
                </a:lnTo>
                <a:lnTo>
                  <a:pt x="7161" y="96079"/>
                </a:lnTo>
                <a:lnTo>
                  <a:pt x="0" y="140483"/>
                </a:lnTo>
                <a:lnTo>
                  <a:pt x="7161" y="184887"/>
                </a:lnTo>
                <a:lnTo>
                  <a:pt x="27105" y="223451"/>
                </a:lnTo>
                <a:lnTo>
                  <a:pt x="57516" y="253861"/>
                </a:lnTo>
                <a:lnTo>
                  <a:pt x="96080" y="273804"/>
                </a:lnTo>
                <a:lnTo>
                  <a:pt x="140484" y="280966"/>
                </a:lnTo>
                <a:lnTo>
                  <a:pt x="184888" y="273804"/>
                </a:lnTo>
                <a:lnTo>
                  <a:pt x="223452" y="253861"/>
                </a:lnTo>
                <a:lnTo>
                  <a:pt x="253863" y="223451"/>
                </a:lnTo>
                <a:lnTo>
                  <a:pt x="273806" y="184887"/>
                </a:lnTo>
                <a:lnTo>
                  <a:pt x="280968" y="140483"/>
                </a:lnTo>
                <a:lnTo>
                  <a:pt x="273806" y="96079"/>
                </a:lnTo>
                <a:lnTo>
                  <a:pt x="253863" y="57515"/>
                </a:lnTo>
                <a:lnTo>
                  <a:pt x="223452" y="27105"/>
                </a:lnTo>
                <a:lnTo>
                  <a:pt x="184888" y="7161"/>
                </a:lnTo>
                <a:lnTo>
                  <a:pt x="140484" y="0"/>
                </a:lnTo>
                <a:close/>
              </a:path>
            </a:pathLst>
          </a:custGeom>
          <a:solidFill>
            <a:srgbClr val="326BF6">
              <a:alpha val="3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3402" y="3242716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5" h="281304">
                <a:moveTo>
                  <a:pt x="140483" y="0"/>
                </a:moveTo>
                <a:lnTo>
                  <a:pt x="96079" y="7162"/>
                </a:lnTo>
                <a:lnTo>
                  <a:pt x="57515" y="27105"/>
                </a:lnTo>
                <a:lnTo>
                  <a:pt x="27105" y="57516"/>
                </a:lnTo>
                <a:lnTo>
                  <a:pt x="7161" y="96081"/>
                </a:lnTo>
                <a:lnTo>
                  <a:pt x="0" y="140484"/>
                </a:lnTo>
                <a:lnTo>
                  <a:pt x="7161" y="184888"/>
                </a:lnTo>
                <a:lnTo>
                  <a:pt x="27105" y="223452"/>
                </a:lnTo>
                <a:lnTo>
                  <a:pt x="57515" y="253863"/>
                </a:lnTo>
                <a:lnTo>
                  <a:pt x="96079" y="273806"/>
                </a:lnTo>
                <a:lnTo>
                  <a:pt x="140483" y="280968"/>
                </a:lnTo>
                <a:lnTo>
                  <a:pt x="184887" y="273806"/>
                </a:lnTo>
                <a:lnTo>
                  <a:pt x="223451" y="253863"/>
                </a:lnTo>
                <a:lnTo>
                  <a:pt x="253861" y="223452"/>
                </a:lnTo>
                <a:lnTo>
                  <a:pt x="273805" y="184888"/>
                </a:lnTo>
                <a:lnTo>
                  <a:pt x="280967" y="140484"/>
                </a:lnTo>
                <a:lnTo>
                  <a:pt x="273805" y="96081"/>
                </a:lnTo>
                <a:lnTo>
                  <a:pt x="253861" y="57516"/>
                </a:lnTo>
                <a:lnTo>
                  <a:pt x="223451" y="27105"/>
                </a:lnTo>
                <a:lnTo>
                  <a:pt x="184887" y="7162"/>
                </a:lnTo>
                <a:lnTo>
                  <a:pt x="140483" y="0"/>
                </a:lnTo>
                <a:close/>
              </a:path>
            </a:pathLst>
          </a:custGeom>
          <a:solidFill>
            <a:srgbClr val="326BF6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381001" y="249427"/>
            <a:ext cx="3759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5">
                <a:solidFill>
                  <a:srgbClr val="9971F7"/>
                </a:solidFill>
              </a:rPr>
              <a:t>Watson</a:t>
            </a:r>
            <a:r>
              <a:rPr dirty="0" spc="-30">
                <a:solidFill>
                  <a:srgbClr val="9971F7"/>
                </a:solidFill>
              </a:rPr>
              <a:t> </a:t>
            </a:r>
            <a:r>
              <a:rPr dirty="0" spc="225"/>
              <a:t>Assistant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381001" y="934212"/>
            <a:ext cx="903033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4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8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140" b="1">
                <a:solidFill>
                  <a:srgbClr val="9971F7"/>
                </a:solidFill>
                <a:latin typeface="Calibri"/>
                <a:cs typeface="Calibri"/>
              </a:rPr>
              <a:t>AI</a:t>
            </a:r>
            <a:r>
              <a:rPr dirty="0" sz="2600" spc="140">
                <a:solidFill>
                  <a:srgbClr val="FFFFFF"/>
                </a:solidFill>
                <a:latin typeface="Calibri"/>
                <a:cs typeface="Calibri"/>
              </a:rPr>
              <a:t>-powered</a:t>
            </a:r>
            <a:r>
              <a:rPr dirty="0" sz="2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Calibri"/>
                <a:cs typeface="Calibri"/>
              </a:rPr>
              <a:t>foundation</a:t>
            </a:r>
            <a:r>
              <a:rPr dirty="0" sz="2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150" b="1">
                <a:solidFill>
                  <a:srgbClr val="9971F7"/>
                </a:solidFill>
                <a:latin typeface="Calibri"/>
                <a:cs typeface="Calibri"/>
              </a:rPr>
              <a:t>smart</a:t>
            </a:r>
            <a:r>
              <a:rPr dirty="0" sz="2600" spc="-5" b="1">
                <a:solidFill>
                  <a:srgbClr val="9971F7"/>
                </a:solidFill>
                <a:latin typeface="Calibri"/>
                <a:cs typeface="Calibri"/>
              </a:rPr>
              <a:t> </a:t>
            </a:r>
            <a:r>
              <a:rPr dirty="0" sz="2600" spc="105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105">
                <a:solidFill>
                  <a:srgbClr val="FFFFFF"/>
                </a:solidFill>
                <a:latin typeface="Calibri"/>
                <a:cs typeface="Calibri"/>
              </a:rPr>
              <a:t>experiences.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70649" y="1986512"/>
            <a:ext cx="2540000" cy="1414780"/>
          </a:xfrm>
          <a:prstGeom prst="rect">
            <a:avLst/>
          </a:prstGeom>
          <a:solidFill>
            <a:srgbClr val="2D224A"/>
          </a:solidFill>
        </p:spPr>
        <p:txBody>
          <a:bodyPr wrap="square" lIns="0" tIns="130810" rIns="0" bIns="0" rtlCol="0" vert="horz">
            <a:spAutoFit/>
          </a:bodyPr>
          <a:lstStyle/>
          <a:p>
            <a:pPr marL="175895" marR="354330">
              <a:lnSpc>
                <a:spcPct val="95900"/>
              </a:lnSpc>
              <a:spcBef>
                <a:spcPts val="1030"/>
              </a:spcBef>
            </a:pPr>
            <a:r>
              <a:rPr dirty="0" sz="1700" spc="65" b="1">
                <a:solidFill>
                  <a:srgbClr val="FFFFFF"/>
                </a:solidFill>
                <a:latin typeface="Calibri"/>
                <a:cs typeface="Calibri"/>
              </a:rPr>
              <a:t>Get started </a:t>
            </a:r>
            <a:r>
              <a:rPr dirty="0" sz="1700" spc="75" b="1">
                <a:solidFill>
                  <a:srgbClr val="FFFFFF"/>
                </a:solidFill>
                <a:latin typeface="Calibri"/>
                <a:cs typeface="Calibri"/>
              </a:rPr>
              <a:t>fast</a:t>
            </a:r>
            <a:r>
              <a:rPr dirty="0" sz="1700" spc="-25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55" b="1">
                <a:solidFill>
                  <a:srgbClr val="FFFFFF"/>
                </a:solidFill>
                <a:latin typeface="Calibri"/>
                <a:cs typeface="Calibri"/>
              </a:rPr>
              <a:t>with  </a:t>
            </a:r>
            <a:r>
              <a:rPr dirty="0" sz="1700" spc="45" b="1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dirty="0" sz="1700" spc="70" b="1">
                <a:solidFill>
                  <a:srgbClr val="FFFFFF"/>
                </a:solidFill>
                <a:latin typeface="Calibri"/>
                <a:cs typeface="Calibri"/>
              </a:rPr>
              <a:t>existing </a:t>
            </a:r>
            <a:r>
              <a:rPr dirty="0" sz="1700" spc="80" b="1">
                <a:solidFill>
                  <a:srgbClr val="FFFFFF"/>
                </a:solidFill>
                <a:latin typeface="Calibri"/>
                <a:cs typeface="Calibri"/>
              </a:rPr>
              <a:t>logs  and </a:t>
            </a:r>
            <a:r>
              <a:rPr dirty="0" sz="1700" spc="85" b="1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700" spc="-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50" b="1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17419" y="1986512"/>
            <a:ext cx="2540000" cy="1414780"/>
          </a:xfrm>
          <a:prstGeom prst="rect">
            <a:avLst/>
          </a:prstGeom>
          <a:solidFill>
            <a:srgbClr val="392B5C"/>
          </a:solidFill>
        </p:spPr>
        <p:txBody>
          <a:bodyPr wrap="square" lIns="0" tIns="130810" rIns="0" bIns="0" rtlCol="0" vert="horz">
            <a:spAutoFit/>
          </a:bodyPr>
          <a:lstStyle/>
          <a:p>
            <a:pPr marL="175895" marR="383540">
              <a:lnSpc>
                <a:spcPts val="1900"/>
              </a:lnSpc>
              <a:spcBef>
                <a:spcPts val="1030"/>
              </a:spcBef>
            </a:pPr>
            <a:r>
              <a:rPr dirty="0" sz="1700" spc="65" b="1">
                <a:solidFill>
                  <a:srgbClr val="FFFFFF"/>
                </a:solidFill>
                <a:latin typeface="Calibri"/>
                <a:cs typeface="Calibri"/>
              </a:rPr>
              <a:t>Go </a:t>
            </a:r>
            <a:r>
              <a:rPr dirty="0" sz="1700" spc="60" b="1">
                <a:solidFill>
                  <a:srgbClr val="FFFFFF"/>
                </a:solidFill>
                <a:latin typeface="Calibri"/>
                <a:cs typeface="Calibri"/>
              </a:rPr>
              <a:t>live </a:t>
            </a:r>
            <a:r>
              <a:rPr dirty="0" sz="1700" spc="40" b="1">
                <a:solidFill>
                  <a:srgbClr val="FFFFFF"/>
                </a:solidFill>
                <a:latin typeface="Calibri"/>
                <a:cs typeface="Calibri"/>
              </a:rPr>
              <a:t>without  </a:t>
            </a:r>
            <a:r>
              <a:rPr dirty="0" sz="1700" spc="65" b="1">
                <a:solidFill>
                  <a:srgbClr val="FFFFFF"/>
                </a:solidFill>
                <a:latin typeface="Calibri"/>
                <a:cs typeface="Calibri"/>
              </a:rPr>
              <a:t>needing </a:t>
            </a:r>
            <a:r>
              <a:rPr dirty="0" sz="1700" spc="1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700" spc="-1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60" b="1">
                <a:solidFill>
                  <a:srgbClr val="FFFFFF"/>
                </a:solidFill>
                <a:latin typeface="Calibri"/>
                <a:cs typeface="Calibri"/>
              </a:rPr>
              <a:t>developer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15936" y="1986512"/>
            <a:ext cx="2540000" cy="1414780"/>
          </a:xfrm>
          <a:prstGeom prst="rect">
            <a:avLst/>
          </a:prstGeom>
          <a:solidFill>
            <a:srgbClr val="261C3F"/>
          </a:solidFill>
        </p:spPr>
        <p:txBody>
          <a:bodyPr wrap="square" lIns="0" tIns="110489" rIns="0" bIns="0" rtlCol="0" vert="horz">
            <a:spAutoFit/>
          </a:bodyPr>
          <a:lstStyle/>
          <a:p>
            <a:pPr marL="175260" marR="433705">
              <a:lnSpc>
                <a:spcPct val="96500"/>
              </a:lnSpc>
              <a:spcBef>
                <a:spcPts val="869"/>
              </a:spcBef>
            </a:pPr>
            <a:r>
              <a:rPr dirty="0" sz="1700" spc="75" b="1">
                <a:solidFill>
                  <a:srgbClr val="FFFFFF"/>
                </a:solidFill>
                <a:latin typeface="Calibri"/>
                <a:cs typeface="Calibri"/>
              </a:rPr>
              <a:t>Centralize </a:t>
            </a:r>
            <a:r>
              <a:rPr dirty="0" sz="1700" spc="45" b="1">
                <a:solidFill>
                  <a:srgbClr val="FFFFFF"/>
                </a:solidFill>
                <a:latin typeface="Calibri"/>
                <a:cs typeface="Calibri"/>
              </a:rPr>
              <a:t>your  </a:t>
            </a:r>
            <a:r>
              <a:rPr dirty="0" sz="1700" spc="70" b="1">
                <a:solidFill>
                  <a:srgbClr val="FFFFFF"/>
                </a:solidFill>
                <a:latin typeface="Calibri"/>
                <a:cs typeface="Calibri"/>
              </a:rPr>
              <a:t>customer  </a:t>
            </a:r>
            <a:r>
              <a:rPr dirty="0" sz="1700" spc="60" b="1">
                <a:solidFill>
                  <a:srgbClr val="FFFFFF"/>
                </a:solidFill>
                <a:latin typeface="Calibri"/>
                <a:cs typeface="Calibri"/>
              </a:rPr>
              <a:t>communication</a:t>
            </a:r>
            <a:r>
              <a:rPr dirty="0" sz="17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80" b="1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dirty="0" sz="1700" spc="65" b="1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dirty="0" sz="17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50" b="1">
                <a:solidFill>
                  <a:srgbClr val="FFFFFF"/>
                </a:solidFill>
                <a:latin typeface="Calibri"/>
                <a:cs typeface="Calibri"/>
              </a:rPr>
              <a:t>resolution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364191" y="1982068"/>
            <a:ext cx="2540000" cy="1414780"/>
          </a:xfrm>
          <a:prstGeom prst="rect">
            <a:avLst/>
          </a:prstGeom>
          <a:solidFill>
            <a:srgbClr val="453371"/>
          </a:solidFill>
        </p:spPr>
        <p:txBody>
          <a:bodyPr wrap="square" lIns="0" tIns="128905" rIns="0" bIns="0" rtlCol="0" vert="horz">
            <a:spAutoFit/>
          </a:bodyPr>
          <a:lstStyle/>
          <a:p>
            <a:pPr marL="189230" marR="317500">
              <a:lnSpc>
                <a:spcPts val="1900"/>
              </a:lnSpc>
              <a:spcBef>
                <a:spcPts val="1015"/>
              </a:spcBef>
            </a:pPr>
            <a:r>
              <a:rPr dirty="0" sz="1700" spc="70" b="1">
                <a:solidFill>
                  <a:srgbClr val="FFFFFF"/>
                </a:solidFill>
                <a:latin typeface="Calibri"/>
                <a:cs typeface="Calibri"/>
              </a:rPr>
              <a:t>Dynamically</a:t>
            </a:r>
            <a:r>
              <a:rPr dirty="0" sz="17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75" b="1">
                <a:solidFill>
                  <a:srgbClr val="FFFFFF"/>
                </a:solidFill>
                <a:latin typeface="Calibri"/>
                <a:cs typeface="Calibri"/>
              </a:rPr>
              <a:t>manage  vague</a:t>
            </a:r>
            <a:r>
              <a:rPr dirty="0" sz="17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70" b="1">
                <a:solidFill>
                  <a:srgbClr val="FFFFFF"/>
                </a:solidFill>
                <a:latin typeface="Calibri"/>
                <a:cs typeface="Calibri"/>
              </a:rPr>
              <a:t>questions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632872" y="3956439"/>
            <a:ext cx="6263640" cy="1753235"/>
          </a:xfrm>
          <a:custGeom>
            <a:avLst/>
            <a:gdLst/>
            <a:ahLst/>
            <a:cxnLst/>
            <a:rect l="l" t="t" r="r" b="b"/>
            <a:pathLst>
              <a:path w="6263640" h="1753235">
                <a:moveTo>
                  <a:pt x="0" y="0"/>
                </a:moveTo>
                <a:lnTo>
                  <a:pt x="6263227" y="0"/>
                </a:lnTo>
                <a:lnTo>
                  <a:pt x="6263227" y="1752640"/>
                </a:lnTo>
                <a:lnTo>
                  <a:pt x="0" y="1752640"/>
                </a:lnTo>
                <a:lnTo>
                  <a:pt x="0" y="0"/>
                </a:lnTo>
                <a:close/>
              </a:path>
            </a:pathLst>
          </a:custGeom>
          <a:solidFill>
            <a:srgbClr val="191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928981" y="4361330"/>
            <a:ext cx="1090182" cy="1090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941368" y="4853033"/>
            <a:ext cx="90467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753196" y="4853033"/>
            <a:ext cx="90467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870482" y="4853033"/>
            <a:ext cx="90467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91285" y="4853033"/>
            <a:ext cx="90468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380016" y="4853033"/>
            <a:ext cx="90467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378829" y="4853033"/>
            <a:ext cx="90467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763864" y="4853033"/>
            <a:ext cx="90467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315517" y="4853033"/>
            <a:ext cx="90467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177544" y="4853033"/>
            <a:ext cx="90467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199905" y="4853033"/>
            <a:ext cx="90468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968709" y="4853033"/>
            <a:ext cx="90465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532403" y="4853033"/>
            <a:ext cx="90467" cy="9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436100" y="5802883"/>
            <a:ext cx="1045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3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800" spc="14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800" spc="18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 spc="5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6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14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800" spc="1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800" spc="6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442853" y="5802883"/>
            <a:ext cx="887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3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800" spc="14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18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10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dirty="0" sz="1800" spc="1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800" spc="9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302124" y="4415421"/>
            <a:ext cx="387985" cy="386080"/>
          </a:xfrm>
          <a:custGeom>
            <a:avLst/>
            <a:gdLst/>
            <a:ahLst/>
            <a:cxnLst/>
            <a:rect l="l" t="t" r="r" b="b"/>
            <a:pathLst>
              <a:path w="387985" h="386079">
                <a:moveTo>
                  <a:pt x="39790" y="27424"/>
                </a:moveTo>
                <a:lnTo>
                  <a:pt x="32963" y="33935"/>
                </a:lnTo>
                <a:lnTo>
                  <a:pt x="18268" y="53227"/>
                </a:lnTo>
                <a:lnTo>
                  <a:pt x="4387" y="84938"/>
                </a:lnTo>
                <a:lnTo>
                  <a:pt x="0" y="128704"/>
                </a:lnTo>
                <a:lnTo>
                  <a:pt x="5376" y="141086"/>
                </a:lnTo>
                <a:lnTo>
                  <a:pt x="55939" y="222475"/>
                </a:lnTo>
                <a:lnTo>
                  <a:pt x="106161" y="279703"/>
                </a:lnTo>
                <a:lnTo>
                  <a:pt x="163390" y="329931"/>
                </a:lnTo>
                <a:lnTo>
                  <a:pt x="211558" y="362698"/>
                </a:lnTo>
                <a:lnTo>
                  <a:pt x="257159" y="385898"/>
                </a:lnTo>
                <a:lnTo>
                  <a:pt x="300919" y="381511"/>
                </a:lnTo>
                <a:lnTo>
                  <a:pt x="332638" y="367632"/>
                </a:lnTo>
                <a:lnTo>
                  <a:pt x="351942" y="352941"/>
                </a:lnTo>
                <a:lnTo>
                  <a:pt x="358460" y="346115"/>
                </a:lnTo>
                <a:lnTo>
                  <a:pt x="286353" y="293357"/>
                </a:lnTo>
                <a:lnTo>
                  <a:pt x="236525" y="293357"/>
                </a:lnTo>
                <a:lnTo>
                  <a:pt x="221044" y="291147"/>
                </a:lnTo>
                <a:lnTo>
                  <a:pt x="206590" y="281546"/>
                </a:lnTo>
                <a:lnTo>
                  <a:pt x="104348" y="179290"/>
                </a:lnTo>
                <a:lnTo>
                  <a:pt x="94745" y="164839"/>
                </a:lnTo>
                <a:lnTo>
                  <a:pt x="92537" y="149358"/>
                </a:lnTo>
                <a:lnTo>
                  <a:pt x="97164" y="134210"/>
                </a:lnTo>
                <a:lnTo>
                  <a:pt x="108066" y="120755"/>
                </a:lnTo>
                <a:lnTo>
                  <a:pt x="39790" y="27424"/>
                </a:lnTo>
                <a:close/>
              </a:path>
              <a:path w="387985" h="386079">
                <a:moveTo>
                  <a:pt x="301649" y="238620"/>
                </a:moveTo>
                <a:lnTo>
                  <a:pt x="295189" y="239577"/>
                </a:lnTo>
                <a:lnTo>
                  <a:pt x="292141" y="241275"/>
                </a:lnTo>
                <a:lnTo>
                  <a:pt x="270586" y="270435"/>
                </a:lnTo>
                <a:lnTo>
                  <a:pt x="363884" y="338744"/>
                </a:lnTo>
                <a:lnTo>
                  <a:pt x="387581" y="306767"/>
                </a:lnTo>
                <a:lnTo>
                  <a:pt x="386129" y="298583"/>
                </a:lnTo>
                <a:lnTo>
                  <a:pt x="380160" y="294157"/>
                </a:lnTo>
                <a:lnTo>
                  <a:pt x="307891" y="241457"/>
                </a:lnTo>
                <a:lnTo>
                  <a:pt x="305060" y="239361"/>
                </a:lnTo>
                <a:lnTo>
                  <a:pt x="301649" y="238620"/>
                </a:lnTo>
                <a:close/>
              </a:path>
              <a:path w="387985" h="386079">
                <a:moveTo>
                  <a:pt x="265125" y="277825"/>
                </a:moveTo>
                <a:lnTo>
                  <a:pt x="251672" y="288731"/>
                </a:lnTo>
                <a:lnTo>
                  <a:pt x="236525" y="293357"/>
                </a:lnTo>
                <a:lnTo>
                  <a:pt x="286353" y="293357"/>
                </a:lnTo>
                <a:lnTo>
                  <a:pt x="265125" y="277825"/>
                </a:lnTo>
                <a:close/>
              </a:path>
              <a:path w="387985" h="386079">
                <a:moveTo>
                  <a:pt x="84733" y="0"/>
                </a:moveTo>
                <a:lnTo>
                  <a:pt x="78074" y="125"/>
                </a:lnTo>
                <a:lnTo>
                  <a:pt x="75589" y="920"/>
                </a:lnTo>
                <a:lnTo>
                  <a:pt x="47156" y="21968"/>
                </a:lnTo>
                <a:lnTo>
                  <a:pt x="115434" y="115299"/>
                </a:lnTo>
                <a:lnTo>
                  <a:pt x="147403" y="91613"/>
                </a:lnTo>
                <a:lnTo>
                  <a:pt x="148601" y="83610"/>
                </a:lnTo>
                <a:lnTo>
                  <a:pt x="144410" y="77956"/>
                </a:lnTo>
                <a:lnTo>
                  <a:pt x="91737" y="5690"/>
                </a:lnTo>
                <a:lnTo>
                  <a:pt x="88980" y="1950"/>
                </a:lnTo>
                <a:lnTo>
                  <a:pt x="84733" y="0"/>
                </a:lnTo>
                <a:close/>
              </a:path>
            </a:pathLst>
          </a:custGeom>
          <a:solidFill>
            <a:srgbClr val="55AFCC">
              <a:alpha val="6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882713" y="4415495"/>
            <a:ext cx="610870" cy="386715"/>
          </a:xfrm>
          <a:custGeom>
            <a:avLst/>
            <a:gdLst/>
            <a:ahLst/>
            <a:cxnLst/>
            <a:rect l="l" t="t" r="r" b="b"/>
            <a:pathLst>
              <a:path w="610870" h="386714">
                <a:moveTo>
                  <a:pt x="0" y="2805"/>
                </a:moveTo>
                <a:lnTo>
                  <a:pt x="0" y="384648"/>
                </a:lnTo>
                <a:lnTo>
                  <a:pt x="1469" y="386114"/>
                </a:lnTo>
                <a:lnTo>
                  <a:pt x="609316" y="386114"/>
                </a:lnTo>
                <a:lnTo>
                  <a:pt x="610787" y="384648"/>
                </a:lnTo>
                <a:lnTo>
                  <a:pt x="610787" y="237246"/>
                </a:lnTo>
                <a:lnTo>
                  <a:pt x="303527" y="237246"/>
                </a:lnTo>
                <a:lnTo>
                  <a:pt x="301689" y="236548"/>
                </a:lnTo>
                <a:lnTo>
                  <a:pt x="300076" y="235422"/>
                </a:lnTo>
                <a:lnTo>
                  <a:pt x="0" y="2805"/>
                </a:lnTo>
                <a:close/>
              </a:path>
              <a:path w="610870" h="386714">
                <a:moveTo>
                  <a:pt x="610787" y="2805"/>
                </a:moveTo>
                <a:lnTo>
                  <a:pt x="308899" y="236763"/>
                </a:lnTo>
                <a:lnTo>
                  <a:pt x="307119" y="237246"/>
                </a:lnTo>
                <a:lnTo>
                  <a:pt x="610787" y="237246"/>
                </a:lnTo>
                <a:lnTo>
                  <a:pt x="610787" y="2805"/>
                </a:lnTo>
                <a:close/>
              </a:path>
              <a:path w="610870" h="386714">
                <a:moveTo>
                  <a:pt x="589749" y="0"/>
                </a:moveTo>
                <a:lnTo>
                  <a:pt x="21037" y="0"/>
                </a:lnTo>
                <a:lnTo>
                  <a:pt x="305478" y="218315"/>
                </a:lnTo>
                <a:lnTo>
                  <a:pt x="589749" y="0"/>
                </a:lnTo>
                <a:close/>
              </a:path>
            </a:pathLst>
          </a:custGeom>
          <a:solidFill>
            <a:srgbClr val="55A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284408" y="5011266"/>
            <a:ext cx="689610" cy="386715"/>
          </a:xfrm>
          <a:custGeom>
            <a:avLst/>
            <a:gdLst/>
            <a:ahLst/>
            <a:cxnLst/>
            <a:rect l="l" t="t" r="r" b="b"/>
            <a:pathLst>
              <a:path w="689610" h="386714">
                <a:moveTo>
                  <a:pt x="689288" y="345517"/>
                </a:moveTo>
                <a:lnTo>
                  <a:pt x="0" y="345517"/>
                </a:lnTo>
                <a:lnTo>
                  <a:pt x="0" y="366988"/>
                </a:lnTo>
                <a:lnTo>
                  <a:pt x="1299" y="378053"/>
                </a:lnTo>
                <a:lnTo>
                  <a:pt x="5847" y="383731"/>
                </a:lnTo>
                <a:lnTo>
                  <a:pt x="14620" y="385819"/>
                </a:lnTo>
                <a:lnTo>
                  <a:pt x="28592" y="386115"/>
                </a:lnTo>
                <a:lnTo>
                  <a:pt x="660695" y="386115"/>
                </a:lnTo>
                <a:lnTo>
                  <a:pt x="674089" y="385819"/>
                </a:lnTo>
                <a:lnTo>
                  <a:pt x="682926" y="383731"/>
                </a:lnTo>
                <a:lnTo>
                  <a:pt x="687796" y="378053"/>
                </a:lnTo>
                <a:lnTo>
                  <a:pt x="689288" y="366988"/>
                </a:lnTo>
                <a:lnTo>
                  <a:pt x="689288" y="345517"/>
                </a:lnTo>
                <a:close/>
              </a:path>
              <a:path w="689610" h="386714">
                <a:moveTo>
                  <a:pt x="627540" y="0"/>
                </a:moveTo>
                <a:lnTo>
                  <a:pt x="62290" y="0"/>
                </a:lnTo>
                <a:lnTo>
                  <a:pt x="52584" y="2418"/>
                </a:lnTo>
                <a:lnTo>
                  <a:pt x="47751" y="9007"/>
                </a:lnTo>
                <a:lnTo>
                  <a:pt x="46095" y="18771"/>
                </a:lnTo>
                <a:lnTo>
                  <a:pt x="45920" y="30712"/>
                </a:lnTo>
                <a:lnTo>
                  <a:pt x="45920" y="345517"/>
                </a:lnTo>
                <a:lnTo>
                  <a:pt x="78981" y="345517"/>
                </a:lnTo>
                <a:lnTo>
                  <a:pt x="78981" y="33054"/>
                </a:lnTo>
                <a:lnTo>
                  <a:pt x="643368" y="33054"/>
                </a:lnTo>
                <a:lnTo>
                  <a:pt x="643277" y="18771"/>
                </a:lnTo>
                <a:lnTo>
                  <a:pt x="641808" y="9007"/>
                </a:lnTo>
                <a:lnTo>
                  <a:pt x="637162" y="2418"/>
                </a:lnTo>
                <a:lnTo>
                  <a:pt x="627540" y="0"/>
                </a:lnTo>
                <a:close/>
              </a:path>
              <a:path w="689610" h="386714">
                <a:moveTo>
                  <a:pt x="643368" y="33054"/>
                </a:moveTo>
                <a:lnTo>
                  <a:pt x="610308" y="33054"/>
                </a:lnTo>
                <a:lnTo>
                  <a:pt x="610308" y="345517"/>
                </a:lnTo>
                <a:lnTo>
                  <a:pt x="643368" y="345517"/>
                </a:lnTo>
                <a:lnTo>
                  <a:pt x="643368" y="33054"/>
                </a:lnTo>
                <a:close/>
              </a:path>
            </a:pathLst>
          </a:custGeom>
          <a:solidFill>
            <a:srgbClr val="2962F6">
              <a:alpha val="6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284440" y="5011266"/>
            <a:ext cx="187960" cy="386715"/>
          </a:xfrm>
          <a:custGeom>
            <a:avLst/>
            <a:gdLst/>
            <a:ahLst/>
            <a:cxnLst/>
            <a:rect l="l" t="t" r="r" b="b"/>
            <a:pathLst>
              <a:path w="187960" h="386714">
                <a:moveTo>
                  <a:pt x="179478" y="0"/>
                </a:moveTo>
                <a:lnTo>
                  <a:pt x="8107" y="0"/>
                </a:lnTo>
                <a:lnTo>
                  <a:pt x="0" y="8098"/>
                </a:lnTo>
                <a:lnTo>
                  <a:pt x="0" y="378106"/>
                </a:lnTo>
                <a:lnTo>
                  <a:pt x="8107" y="386115"/>
                </a:lnTo>
                <a:lnTo>
                  <a:pt x="179383" y="386115"/>
                </a:lnTo>
                <a:lnTo>
                  <a:pt x="187402" y="378106"/>
                </a:lnTo>
                <a:lnTo>
                  <a:pt x="187491" y="339370"/>
                </a:lnTo>
                <a:lnTo>
                  <a:pt x="12820" y="339370"/>
                </a:lnTo>
                <a:lnTo>
                  <a:pt x="12820" y="52322"/>
                </a:lnTo>
                <a:lnTo>
                  <a:pt x="187491" y="52322"/>
                </a:lnTo>
                <a:lnTo>
                  <a:pt x="187491" y="33213"/>
                </a:lnTo>
                <a:lnTo>
                  <a:pt x="76845" y="33213"/>
                </a:lnTo>
                <a:lnTo>
                  <a:pt x="74830" y="31175"/>
                </a:lnTo>
                <a:lnTo>
                  <a:pt x="74830" y="26153"/>
                </a:lnTo>
                <a:lnTo>
                  <a:pt x="76845" y="24132"/>
                </a:lnTo>
                <a:lnTo>
                  <a:pt x="187491" y="24132"/>
                </a:lnTo>
                <a:lnTo>
                  <a:pt x="187491" y="8098"/>
                </a:lnTo>
                <a:lnTo>
                  <a:pt x="179478" y="0"/>
                </a:lnTo>
                <a:close/>
              </a:path>
              <a:path w="187960" h="386714">
                <a:moveTo>
                  <a:pt x="187491" y="52322"/>
                </a:moveTo>
                <a:lnTo>
                  <a:pt x="174670" y="52322"/>
                </a:lnTo>
                <a:lnTo>
                  <a:pt x="174670" y="339370"/>
                </a:lnTo>
                <a:lnTo>
                  <a:pt x="187491" y="339370"/>
                </a:lnTo>
                <a:lnTo>
                  <a:pt x="187491" y="52322"/>
                </a:lnTo>
                <a:close/>
              </a:path>
              <a:path w="187960" h="386714">
                <a:moveTo>
                  <a:pt x="187491" y="24132"/>
                </a:moveTo>
                <a:lnTo>
                  <a:pt x="110741" y="24132"/>
                </a:lnTo>
                <a:lnTo>
                  <a:pt x="112754" y="26153"/>
                </a:lnTo>
                <a:lnTo>
                  <a:pt x="112754" y="31175"/>
                </a:lnTo>
                <a:lnTo>
                  <a:pt x="110741" y="33213"/>
                </a:lnTo>
                <a:lnTo>
                  <a:pt x="187491" y="33213"/>
                </a:lnTo>
                <a:lnTo>
                  <a:pt x="187491" y="24132"/>
                </a:lnTo>
                <a:close/>
              </a:path>
            </a:pathLst>
          </a:custGeom>
          <a:solidFill>
            <a:srgbClr val="C93A64">
              <a:alpha val="6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4596896" y="5802883"/>
            <a:ext cx="1147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5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dirty="0" sz="1800" spc="18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 spc="6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9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800" spc="10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800" spc="5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5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6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9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662325" y="4401893"/>
            <a:ext cx="1027430" cy="1027430"/>
          </a:xfrm>
          <a:custGeom>
            <a:avLst/>
            <a:gdLst/>
            <a:ahLst/>
            <a:cxnLst/>
            <a:rect l="l" t="t" r="r" b="b"/>
            <a:pathLst>
              <a:path w="1027429" h="1027429">
                <a:moveTo>
                  <a:pt x="0" y="0"/>
                </a:moveTo>
                <a:lnTo>
                  <a:pt x="1027203" y="0"/>
                </a:lnTo>
                <a:lnTo>
                  <a:pt x="1027203" y="1027203"/>
                </a:lnTo>
                <a:lnTo>
                  <a:pt x="0" y="1027203"/>
                </a:lnTo>
                <a:lnTo>
                  <a:pt x="0" y="0"/>
                </a:lnTo>
                <a:close/>
              </a:path>
            </a:pathLst>
          </a:custGeom>
          <a:solidFill>
            <a:srgbClr val="184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766559" y="4517135"/>
            <a:ext cx="371855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6662325" y="5075935"/>
            <a:ext cx="10274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080">
              <a:lnSpc>
                <a:spcPct val="100000"/>
              </a:lnSpc>
              <a:spcBef>
                <a:spcPts val="100"/>
              </a:spcBef>
            </a:pPr>
            <a:r>
              <a:rPr dirty="0" sz="1500" spc="80">
                <a:solidFill>
                  <a:srgbClr val="FFFFFF"/>
                </a:solidFill>
                <a:latin typeface="Calibri"/>
                <a:cs typeface="Calibri"/>
              </a:rPr>
              <a:t>Dialog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8112504" y="4401893"/>
            <a:ext cx="1027203" cy="1027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236947" y="4517535"/>
            <a:ext cx="313690" cy="368300"/>
          </a:xfrm>
          <a:custGeom>
            <a:avLst/>
            <a:gdLst/>
            <a:ahLst/>
            <a:cxnLst/>
            <a:rect l="l" t="t" r="r" b="b"/>
            <a:pathLst>
              <a:path w="313690" h="368300">
                <a:moveTo>
                  <a:pt x="241169" y="239684"/>
                </a:moveTo>
                <a:lnTo>
                  <a:pt x="181279" y="239684"/>
                </a:lnTo>
                <a:lnTo>
                  <a:pt x="183815" y="243803"/>
                </a:lnTo>
                <a:lnTo>
                  <a:pt x="272129" y="365098"/>
                </a:lnTo>
                <a:lnTo>
                  <a:pt x="274865" y="366773"/>
                </a:lnTo>
                <a:lnTo>
                  <a:pt x="281136" y="367764"/>
                </a:lnTo>
                <a:lnTo>
                  <a:pt x="284287" y="367030"/>
                </a:lnTo>
                <a:lnTo>
                  <a:pt x="312383" y="346555"/>
                </a:lnTo>
                <a:lnTo>
                  <a:pt x="313566" y="339136"/>
                </a:lnTo>
                <a:lnTo>
                  <a:pt x="241169" y="239684"/>
                </a:lnTo>
                <a:close/>
              </a:path>
              <a:path w="313690" h="368300">
                <a:moveTo>
                  <a:pt x="120306" y="0"/>
                </a:moveTo>
                <a:lnTo>
                  <a:pt x="66855" y="13956"/>
                </a:lnTo>
                <a:lnTo>
                  <a:pt x="16541" y="61098"/>
                </a:lnTo>
                <a:lnTo>
                  <a:pt x="0" y="106701"/>
                </a:lnTo>
                <a:lnTo>
                  <a:pt x="1729" y="155178"/>
                </a:lnTo>
                <a:lnTo>
                  <a:pt x="22632" y="200802"/>
                </a:lnTo>
                <a:lnTo>
                  <a:pt x="54030" y="231085"/>
                </a:lnTo>
                <a:lnTo>
                  <a:pt x="92829" y="248616"/>
                </a:lnTo>
                <a:lnTo>
                  <a:pt x="135230" y="252396"/>
                </a:lnTo>
                <a:lnTo>
                  <a:pt x="177436" y="241428"/>
                </a:lnTo>
                <a:lnTo>
                  <a:pt x="181279" y="239684"/>
                </a:lnTo>
                <a:lnTo>
                  <a:pt x="241169" y="239684"/>
                </a:lnTo>
                <a:lnTo>
                  <a:pt x="231489" y="226387"/>
                </a:lnTo>
                <a:lnTo>
                  <a:pt x="125010" y="226387"/>
                </a:lnTo>
                <a:lnTo>
                  <a:pt x="102048" y="223738"/>
                </a:lnTo>
                <a:lnTo>
                  <a:pt x="60551" y="203012"/>
                </a:lnTo>
                <a:lnTo>
                  <a:pt x="27456" y="149158"/>
                </a:lnTo>
                <a:lnTo>
                  <a:pt x="26080" y="110814"/>
                </a:lnTo>
                <a:lnTo>
                  <a:pt x="39156" y="74744"/>
                </a:lnTo>
                <a:lnTo>
                  <a:pt x="65974" y="45478"/>
                </a:lnTo>
                <a:lnTo>
                  <a:pt x="106137" y="28039"/>
                </a:lnTo>
                <a:lnTo>
                  <a:pt x="127207" y="26132"/>
                </a:lnTo>
                <a:lnTo>
                  <a:pt x="201211" y="26132"/>
                </a:lnTo>
                <a:lnTo>
                  <a:pt x="179319" y="12220"/>
                </a:lnTo>
                <a:lnTo>
                  <a:pt x="150514" y="2566"/>
                </a:lnTo>
                <a:lnTo>
                  <a:pt x="120306" y="0"/>
                </a:lnTo>
                <a:close/>
              </a:path>
              <a:path w="313690" h="368300">
                <a:moveTo>
                  <a:pt x="201211" y="26132"/>
                </a:moveTo>
                <a:lnTo>
                  <a:pt x="127207" y="26132"/>
                </a:lnTo>
                <a:lnTo>
                  <a:pt x="133816" y="26525"/>
                </a:lnTo>
                <a:lnTo>
                  <a:pt x="140425" y="27567"/>
                </a:lnTo>
                <a:lnTo>
                  <a:pt x="177111" y="40997"/>
                </a:lnTo>
                <a:lnTo>
                  <a:pt x="205763" y="67475"/>
                </a:lnTo>
                <a:lnTo>
                  <a:pt x="222300" y="103569"/>
                </a:lnTo>
                <a:lnTo>
                  <a:pt x="223672" y="141919"/>
                </a:lnTo>
                <a:lnTo>
                  <a:pt x="210595" y="177994"/>
                </a:lnTo>
                <a:lnTo>
                  <a:pt x="183783" y="207262"/>
                </a:lnTo>
                <a:lnTo>
                  <a:pt x="140316" y="225216"/>
                </a:lnTo>
                <a:lnTo>
                  <a:pt x="125010" y="226387"/>
                </a:lnTo>
                <a:lnTo>
                  <a:pt x="231489" y="226387"/>
                </a:lnTo>
                <a:lnTo>
                  <a:pt x="223054" y="214800"/>
                </a:lnTo>
                <a:lnTo>
                  <a:pt x="222223" y="213927"/>
                </a:lnTo>
                <a:lnTo>
                  <a:pt x="219150" y="210835"/>
                </a:lnTo>
                <a:lnTo>
                  <a:pt x="221931" y="207468"/>
                </a:lnTo>
                <a:lnTo>
                  <a:pt x="243270" y="170950"/>
                </a:lnTo>
                <a:lnTo>
                  <a:pt x="251324" y="130579"/>
                </a:lnTo>
                <a:lnTo>
                  <a:pt x="245981" y="89767"/>
                </a:lnTo>
                <a:lnTo>
                  <a:pt x="227127" y="51922"/>
                </a:lnTo>
                <a:lnTo>
                  <a:pt x="205322" y="28745"/>
                </a:lnTo>
                <a:lnTo>
                  <a:pt x="201211" y="261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8112504" y="5103367"/>
            <a:ext cx="10274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</a:pPr>
            <a:r>
              <a:rPr dirty="0" sz="1500" spc="105">
                <a:solidFill>
                  <a:srgbClr val="FFFFFF"/>
                </a:solidFill>
                <a:latin typeface="Calibri"/>
                <a:cs typeface="Calibri"/>
              </a:rPr>
              <a:t>Search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9544877" y="4401894"/>
            <a:ext cx="1027430" cy="1027430"/>
          </a:xfrm>
          <a:custGeom>
            <a:avLst/>
            <a:gdLst/>
            <a:ahLst/>
            <a:cxnLst/>
            <a:rect l="l" t="t" r="r" b="b"/>
            <a:pathLst>
              <a:path w="1027429" h="1027429">
                <a:moveTo>
                  <a:pt x="0" y="0"/>
                </a:moveTo>
                <a:lnTo>
                  <a:pt x="1027205" y="0"/>
                </a:lnTo>
                <a:lnTo>
                  <a:pt x="1027205" y="1027203"/>
                </a:lnTo>
                <a:lnTo>
                  <a:pt x="0" y="1027203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9673534" y="4517468"/>
            <a:ext cx="424180" cy="367665"/>
          </a:xfrm>
          <a:custGeom>
            <a:avLst/>
            <a:gdLst/>
            <a:ahLst/>
            <a:cxnLst/>
            <a:rect l="l" t="t" r="r" b="b"/>
            <a:pathLst>
              <a:path w="424179" h="367664">
                <a:moveTo>
                  <a:pt x="292599" y="170611"/>
                </a:moveTo>
                <a:lnTo>
                  <a:pt x="131570" y="170611"/>
                </a:lnTo>
                <a:lnTo>
                  <a:pt x="134874" y="192607"/>
                </a:lnTo>
                <a:lnTo>
                  <a:pt x="139372" y="208204"/>
                </a:lnTo>
                <a:lnTo>
                  <a:pt x="145687" y="220143"/>
                </a:lnTo>
                <a:lnTo>
                  <a:pt x="154448" y="231161"/>
                </a:lnTo>
                <a:lnTo>
                  <a:pt x="154213" y="247766"/>
                </a:lnTo>
                <a:lnTo>
                  <a:pt x="134059" y="290950"/>
                </a:lnTo>
                <a:lnTo>
                  <a:pt x="99181" y="309441"/>
                </a:lnTo>
                <a:lnTo>
                  <a:pt x="82890" y="311652"/>
                </a:lnTo>
                <a:lnTo>
                  <a:pt x="50624" y="317116"/>
                </a:lnTo>
                <a:lnTo>
                  <a:pt x="28101" y="329102"/>
                </a:lnTo>
                <a:lnTo>
                  <a:pt x="12249" y="346322"/>
                </a:lnTo>
                <a:lnTo>
                  <a:pt x="0" y="367491"/>
                </a:lnTo>
                <a:lnTo>
                  <a:pt x="424169" y="367491"/>
                </a:lnTo>
                <a:lnTo>
                  <a:pt x="396068" y="329102"/>
                </a:lnTo>
                <a:lnTo>
                  <a:pt x="341279" y="311652"/>
                </a:lnTo>
                <a:lnTo>
                  <a:pt x="333062" y="310895"/>
                </a:lnTo>
                <a:lnTo>
                  <a:pt x="324951" y="309396"/>
                </a:lnTo>
                <a:lnTo>
                  <a:pt x="317061" y="307090"/>
                </a:lnTo>
                <a:lnTo>
                  <a:pt x="309506" y="303912"/>
                </a:lnTo>
                <a:lnTo>
                  <a:pt x="307875" y="303043"/>
                </a:lnTo>
                <a:lnTo>
                  <a:pt x="306167" y="302176"/>
                </a:lnTo>
                <a:lnTo>
                  <a:pt x="272451" y="263967"/>
                </a:lnTo>
                <a:lnTo>
                  <a:pt x="269760" y="231161"/>
                </a:lnTo>
                <a:lnTo>
                  <a:pt x="278492" y="220143"/>
                </a:lnTo>
                <a:lnTo>
                  <a:pt x="284773" y="208204"/>
                </a:lnTo>
                <a:lnTo>
                  <a:pt x="289256" y="192607"/>
                </a:lnTo>
                <a:lnTo>
                  <a:pt x="292599" y="170611"/>
                </a:lnTo>
                <a:close/>
              </a:path>
              <a:path w="424179" h="367664">
                <a:moveTo>
                  <a:pt x="299870" y="170611"/>
                </a:moveTo>
                <a:lnTo>
                  <a:pt x="292599" y="170611"/>
                </a:lnTo>
                <a:lnTo>
                  <a:pt x="294425" y="171258"/>
                </a:lnTo>
                <a:lnTo>
                  <a:pt x="299059" y="172227"/>
                </a:lnTo>
                <a:lnTo>
                  <a:pt x="299870" y="170611"/>
                </a:lnTo>
                <a:close/>
              </a:path>
              <a:path w="424179" h="367664">
                <a:moveTo>
                  <a:pt x="122754" y="111438"/>
                </a:moveTo>
                <a:lnTo>
                  <a:pt x="119847" y="111438"/>
                </a:lnTo>
                <a:lnTo>
                  <a:pt x="116725" y="111540"/>
                </a:lnTo>
                <a:lnTo>
                  <a:pt x="109847" y="117771"/>
                </a:lnTo>
                <a:lnTo>
                  <a:pt x="110301" y="132292"/>
                </a:lnTo>
                <a:lnTo>
                  <a:pt x="115523" y="150533"/>
                </a:lnTo>
                <a:lnTo>
                  <a:pt x="122949" y="167923"/>
                </a:lnTo>
                <a:lnTo>
                  <a:pt x="125110" y="172125"/>
                </a:lnTo>
                <a:lnTo>
                  <a:pt x="129646" y="171155"/>
                </a:lnTo>
                <a:lnTo>
                  <a:pt x="131570" y="170611"/>
                </a:lnTo>
                <a:lnTo>
                  <a:pt x="299870" y="170611"/>
                </a:lnTo>
                <a:lnTo>
                  <a:pt x="301219" y="167923"/>
                </a:lnTo>
                <a:lnTo>
                  <a:pt x="308690" y="150533"/>
                </a:lnTo>
                <a:lnTo>
                  <a:pt x="313917" y="132292"/>
                </a:lnTo>
                <a:lnTo>
                  <a:pt x="314361" y="117771"/>
                </a:lnTo>
                <a:lnTo>
                  <a:pt x="307483" y="111540"/>
                </a:lnTo>
                <a:lnTo>
                  <a:pt x="125346" y="111540"/>
                </a:lnTo>
                <a:lnTo>
                  <a:pt x="122754" y="111438"/>
                </a:lnTo>
                <a:close/>
              </a:path>
              <a:path w="424179" h="367664">
                <a:moveTo>
                  <a:pt x="212103" y="0"/>
                </a:moveTo>
                <a:lnTo>
                  <a:pt x="156446" y="15863"/>
                </a:lnTo>
                <a:lnTo>
                  <a:pt x="128684" y="56774"/>
                </a:lnTo>
                <a:lnTo>
                  <a:pt x="124643" y="96707"/>
                </a:lnTo>
                <a:lnTo>
                  <a:pt x="125346" y="111540"/>
                </a:lnTo>
                <a:lnTo>
                  <a:pt x="298862" y="111540"/>
                </a:lnTo>
                <a:lnTo>
                  <a:pt x="299574" y="96664"/>
                </a:lnTo>
                <a:lnTo>
                  <a:pt x="295485" y="56774"/>
                </a:lnTo>
                <a:lnTo>
                  <a:pt x="267742" y="15863"/>
                </a:lnTo>
                <a:lnTo>
                  <a:pt x="212103" y="0"/>
                </a:lnTo>
                <a:close/>
              </a:path>
              <a:path w="424179" h="367664">
                <a:moveTo>
                  <a:pt x="301435" y="111319"/>
                </a:moveTo>
                <a:lnTo>
                  <a:pt x="298862" y="111540"/>
                </a:lnTo>
                <a:lnTo>
                  <a:pt x="307483" y="111540"/>
                </a:lnTo>
                <a:lnTo>
                  <a:pt x="301435" y="111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9544877" y="5103367"/>
            <a:ext cx="10274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dirty="0" sz="1500" spc="80">
                <a:solidFill>
                  <a:srgbClr val="FFFFFF"/>
                </a:solidFill>
                <a:latin typeface="Calibri"/>
                <a:cs typeface="Calibri"/>
              </a:rPr>
              <a:t>Agent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660150" y="5796788"/>
            <a:ext cx="1137285" cy="3606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</a:pPr>
            <a:r>
              <a:rPr dirty="0" sz="1200" spc="50">
                <a:solidFill>
                  <a:srgbClr val="76A6F8"/>
                </a:solidFill>
                <a:latin typeface="Calibri"/>
                <a:cs typeface="Calibri"/>
              </a:rPr>
              <a:t>Provides</a:t>
            </a:r>
            <a:r>
              <a:rPr dirty="0" sz="1200" spc="-75">
                <a:solidFill>
                  <a:srgbClr val="76A6F8"/>
                </a:solidFill>
                <a:latin typeface="Calibri"/>
                <a:cs typeface="Calibri"/>
              </a:rPr>
              <a:t> </a:t>
            </a:r>
            <a:r>
              <a:rPr dirty="0" sz="1200" spc="45">
                <a:solidFill>
                  <a:srgbClr val="76A6F8"/>
                </a:solidFill>
                <a:latin typeface="Calibri"/>
                <a:cs typeface="Calibri"/>
              </a:rPr>
              <a:t>explicit  </a:t>
            </a:r>
            <a:r>
              <a:rPr dirty="0" sz="1200" spc="60">
                <a:solidFill>
                  <a:srgbClr val="76A6F8"/>
                </a:solidFill>
                <a:latin typeface="Calibri"/>
                <a:cs typeface="Calibri"/>
              </a:rPr>
              <a:t>answers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028431" y="5785103"/>
            <a:ext cx="1234440" cy="3139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028431" y="5937503"/>
            <a:ext cx="694944" cy="3139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9460992" y="5785103"/>
            <a:ext cx="1283207" cy="3139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9460992" y="5937503"/>
            <a:ext cx="1082040" cy="3139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31668" y="4619400"/>
            <a:ext cx="406399" cy="5689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4632872" y="4070604"/>
            <a:ext cx="62636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3685">
              <a:lnSpc>
                <a:spcPct val="100000"/>
              </a:lnSpc>
              <a:spcBef>
                <a:spcPts val="100"/>
              </a:spcBef>
              <a:tabLst>
                <a:tab pos="2009775" algn="l"/>
              </a:tabLst>
            </a:pPr>
            <a:r>
              <a:rPr dirty="0" sz="1400" spc="75">
                <a:solidFill>
                  <a:srgbClr val="FFFFFF"/>
                </a:solidFill>
                <a:latin typeface="Calibri"/>
                <a:cs typeface="Calibri"/>
              </a:rPr>
              <a:t>Assistant	</a:t>
            </a:r>
            <a:r>
              <a:rPr dirty="0" sz="1400" spc="85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13983" y="6673595"/>
            <a:ext cx="18427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0">
                <a:solidFill>
                  <a:srgbClr val="959F9F"/>
                </a:solidFill>
                <a:latin typeface="Arial"/>
                <a:cs typeface="Arial"/>
              </a:rPr>
              <a:t>IBM </a:t>
            </a:r>
            <a:r>
              <a:rPr dirty="0" sz="800" spc="10">
                <a:solidFill>
                  <a:srgbClr val="959F9F"/>
                </a:solidFill>
                <a:latin typeface="Arial"/>
                <a:cs typeface="Arial"/>
              </a:rPr>
              <a:t>Watson </a:t>
            </a:r>
            <a:r>
              <a:rPr dirty="0" sz="800" spc="55">
                <a:solidFill>
                  <a:srgbClr val="959F9F"/>
                </a:solidFill>
                <a:latin typeface="Arial"/>
                <a:cs typeface="Arial"/>
              </a:rPr>
              <a:t>/ </a:t>
            </a:r>
            <a:r>
              <a:rPr dirty="0" sz="800" spc="50">
                <a:solidFill>
                  <a:srgbClr val="959F9F"/>
                </a:solidFill>
                <a:latin typeface="Arial"/>
                <a:cs typeface="Arial"/>
              </a:rPr>
              <a:t>© </a:t>
            </a:r>
            <a:r>
              <a:rPr dirty="0" sz="800">
                <a:solidFill>
                  <a:srgbClr val="959F9F"/>
                </a:solidFill>
                <a:latin typeface="Arial"/>
                <a:cs typeface="Arial"/>
              </a:rPr>
              <a:t>2020 </a:t>
            </a:r>
            <a:r>
              <a:rPr dirty="0" sz="800" spc="20">
                <a:solidFill>
                  <a:srgbClr val="959F9F"/>
                </a:solidFill>
                <a:latin typeface="Arial"/>
                <a:cs typeface="Arial"/>
              </a:rPr>
              <a:t>IBM</a:t>
            </a:r>
            <a:r>
              <a:rPr dirty="0" sz="800" spc="-145">
                <a:solidFill>
                  <a:srgbClr val="959F9F"/>
                </a:solidFill>
                <a:latin typeface="Arial"/>
                <a:cs typeface="Arial"/>
              </a:rPr>
              <a:t> </a:t>
            </a:r>
            <a:r>
              <a:rPr dirty="0" sz="800" spc="20">
                <a:solidFill>
                  <a:srgbClr val="959F9F"/>
                </a:solidFill>
                <a:latin typeface="Arial"/>
                <a:cs typeface="Arial"/>
              </a:rPr>
              <a:t>Corporation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545840"/>
          </a:xfrm>
          <a:custGeom>
            <a:avLst/>
            <a:gdLst/>
            <a:ahLst/>
            <a:cxnLst/>
            <a:rect l="l" t="t" r="r" b="b"/>
            <a:pathLst>
              <a:path w="12192000" h="3545840">
                <a:moveTo>
                  <a:pt x="0" y="3545608"/>
                </a:moveTo>
                <a:lnTo>
                  <a:pt x="12192000" y="3545608"/>
                </a:lnTo>
                <a:lnTo>
                  <a:pt x="12192000" y="0"/>
                </a:lnTo>
                <a:lnTo>
                  <a:pt x="0" y="0"/>
                </a:lnTo>
                <a:lnTo>
                  <a:pt x="0" y="3545608"/>
                </a:lnTo>
                <a:close/>
              </a:path>
            </a:pathLst>
          </a:custGeom>
          <a:solidFill>
            <a:srgbClr val="1517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545608"/>
            <a:ext cx="12192000" cy="3312795"/>
          </a:xfrm>
          <a:custGeom>
            <a:avLst/>
            <a:gdLst/>
            <a:ahLst/>
            <a:cxnLst/>
            <a:rect l="l" t="t" r="r" b="b"/>
            <a:pathLst>
              <a:path w="12192000" h="3312795">
                <a:moveTo>
                  <a:pt x="0" y="3312391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3312391"/>
                </a:lnTo>
                <a:lnTo>
                  <a:pt x="0" y="3312391"/>
                </a:lnTo>
                <a:close/>
              </a:path>
            </a:pathLst>
          </a:custGeom>
          <a:solidFill>
            <a:srgbClr val="2E5FD9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1552" y="1445259"/>
            <a:ext cx="5954395" cy="62928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610"/>
              </a:spcBef>
            </a:pPr>
            <a:r>
              <a:rPr dirty="0" sz="2200" spc="135" b="1">
                <a:solidFill>
                  <a:srgbClr val="326BF6"/>
                </a:solidFill>
                <a:latin typeface="Calibri"/>
                <a:cs typeface="Calibri"/>
              </a:rPr>
              <a:t>Transform </a:t>
            </a:r>
            <a:r>
              <a:rPr dirty="0" sz="2200" spc="105" b="1">
                <a:solidFill>
                  <a:srgbClr val="326BF6"/>
                </a:solidFill>
                <a:latin typeface="Calibri"/>
                <a:cs typeface="Calibri"/>
              </a:rPr>
              <a:t>your </a:t>
            </a:r>
            <a:r>
              <a:rPr dirty="0" sz="2200" spc="135" b="1">
                <a:solidFill>
                  <a:srgbClr val="326BF6"/>
                </a:solidFill>
                <a:latin typeface="Calibri"/>
                <a:cs typeface="Calibri"/>
              </a:rPr>
              <a:t>customer </a:t>
            </a:r>
            <a:r>
              <a:rPr dirty="0" sz="2200" spc="140" b="1">
                <a:solidFill>
                  <a:srgbClr val="326BF6"/>
                </a:solidFill>
                <a:latin typeface="Calibri"/>
                <a:cs typeface="Calibri"/>
              </a:rPr>
              <a:t>experience</a:t>
            </a:r>
            <a:r>
              <a:rPr dirty="0" sz="2200" spc="-315" b="1">
                <a:solidFill>
                  <a:srgbClr val="326BF6"/>
                </a:solidFill>
                <a:latin typeface="Calibri"/>
                <a:cs typeface="Calibri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2200" spc="8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dirty="0" sz="2200" spc="100">
                <a:solidFill>
                  <a:srgbClr val="FFFFFF"/>
                </a:solidFill>
                <a:latin typeface="Calibri"/>
                <a:cs typeface="Calibri"/>
              </a:rPr>
              <a:t>world’s </a:t>
            </a:r>
            <a:r>
              <a:rPr dirty="0" sz="2200" spc="330">
                <a:solidFill>
                  <a:srgbClr val="FFFFFF"/>
                </a:solidFill>
                <a:latin typeface="Calibri"/>
                <a:cs typeface="Calibri"/>
              </a:rPr>
              <a:t>#1</a:t>
            </a:r>
            <a:r>
              <a:rPr dirty="0" sz="22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Calibri"/>
                <a:cs typeface="Calibri"/>
              </a:rPr>
              <a:t>conversational computing </a:t>
            </a:r>
            <a:r>
              <a:rPr dirty="0" sz="2200" spc="80">
                <a:solidFill>
                  <a:srgbClr val="FFFFFF"/>
                </a:solidFill>
                <a:latin typeface="Calibri"/>
                <a:cs typeface="Calibri"/>
              </a:rPr>
              <a:t>platform.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32192" y="308903"/>
            <a:ext cx="1834896" cy="4872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1" y="249427"/>
            <a:ext cx="3759200" cy="8801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205"/>
              </a:lnSpc>
              <a:spcBef>
                <a:spcPts val="100"/>
              </a:spcBef>
            </a:pPr>
            <a:r>
              <a:rPr dirty="0" spc="215">
                <a:solidFill>
                  <a:srgbClr val="326BF6"/>
                </a:solidFill>
              </a:rPr>
              <a:t>Watson</a:t>
            </a:r>
            <a:r>
              <a:rPr dirty="0" spc="-30">
                <a:solidFill>
                  <a:srgbClr val="326BF6"/>
                </a:solidFill>
              </a:rPr>
              <a:t> </a:t>
            </a:r>
            <a:r>
              <a:rPr dirty="0" spc="225"/>
              <a:t>Assistant</a:t>
            </a:r>
          </a:p>
          <a:p>
            <a:pPr marL="39370">
              <a:lnSpc>
                <a:spcPts val="2525"/>
              </a:lnSpc>
            </a:pPr>
            <a:r>
              <a:rPr dirty="0" sz="2200" spc="50"/>
              <a:t>for </a:t>
            </a:r>
            <a:r>
              <a:rPr dirty="0" sz="2200" spc="100"/>
              <a:t>Customer</a:t>
            </a:r>
            <a:r>
              <a:rPr dirty="0" sz="2200" spc="-55"/>
              <a:t> </a:t>
            </a:r>
            <a:r>
              <a:rPr dirty="0" sz="2200" spc="125"/>
              <a:t>Self-Service</a:t>
            </a:r>
            <a:endParaRPr sz="2200"/>
          </a:p>
        </p:txBody>
      </p:sp>
      <p:sp>
        <p:nvSpPr>
          <p:cNvPr id="7" name="object 7"/>
          <p:cNvSpPr/>
          <p:nvPr/>
        </p:nvSpPr>
        <p:spPr>
          <a:xfrm>
            <a:off x="395337" y="3909076"/>
            <a:ext cx="2642870" cy="2560320"/>
          </a:xfrm>
          <a:custGeom>
            <a:avLst/>
            <a:gdLst/>
            <a:ahLst/>
            <a:cxnLst/>
            <a:rect l="l" t="t" r="r" b="b"/>
            <a:pathLst>
              <a:path w="2642870" h="2560320">
                <a:moveTo>
                  <a:pt x="0" y="0"/>
                </a:moveTo>
                <a:lnTo>
                  <a:pt x="2642777" y="0"/>
                </a:lnTo>
                <a:lnTo>
                  <a:pt x="2642777" y="2559880"/>
                </a:lnTo>
                <a:lnTo>
                  <a:pt x="0" y="2559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7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5337" y="4042664"/>
            <a:ext cx="2642870" cy="223075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94945" marR="647700">
              <a:lnSpc>
                <a:spcPct val="97300"/>
              </a:lnSpc>
              <a:spcBef>
                <a:spcPts val="145"/>
              </a:spcBef>
            </a:pPr>
            <a:r>
              <a:rPr dirty="0" sz="1500" spc="75" b="1">
                <a:solidFill>
                  <a:srgbClr val="FFFFFF"/>
                </a:solidFill>
                <a:latin typeface="Calibri"/>
                <a:cs typeface="Calibri"/>
              </a:rPr>
              <a:t>Centralize </a:t>
            </a:r>
            <a:r>
              <a:rPr dirty="0" sz="1500" spc="70" b="1">
                <a:solidFill>
                  <a:srgbClr val="FFFFFF"/>
                </a:solidFill>
                <a:latin typeface="Calibri"/>
                <a:cs typeface="Calibri"/>
              </a:rPr>
              <a:t>disparate  </a:t>
            </a:r>
            <a:r>
              <a:rPr dirty="0" sz="1500" spc="55" b="1">
                <a:solidFill>
                  <a:srgbClr val="FFFFFF"/>
                </a:solidFill>
                <a:latin typeface="Calibri"/>
                <a:cs typeface="Calibri"/>
              </a:rPr>
              <a:t>routes </a:t>
            </a:r>
            <a:r>
              <a:rPr dirty="0" sz="1500" spc="40" b="1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500" spc="-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00" spc="70" b="1">
                <a:solidFill>
                  <a:srgbClr val="FFFFFF"/>
                </a:solidFill>
                <a:latin typeface="Calibri"/>
                <a:cs typeface="Calibri"/>
              </a:rPr>
              <a:t>customers  </a:t>
            </a:r>
            <a:r>
              <a:rPr dirty="0" sz="1500" spc="30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500" spc="70" b="1">
                <a:solidFill>
                  <a:srgbClr val="FFFFFF"/>
                </a:solidFill>
                <a:latin typeface="Calibri"/>
                <a:cs typeface="Calibri"/>
              </a:rPr>
              <a:t>solve</a:t>
            </a:r>
            <a:r>
              <a:rPr dirty="0" sz="1500" spc="-1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00" spc="70" b="1">
                <a:solidFill>
                  <a:srgbClr val="FFFFFF"/>
                </a:solidFill>
                <a:latin typeface="Calibri"/>
                <a:cs typeface="Calibri"/>
              </a:rPr>
              <a:t>problems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 marL="194945" marR="272415">
              <a:lnSpc>
                <a:spcPct val="102200"/>
              </a:lnSpc>
              <a:spcBef>
                <a:spcPts val="1535"/>
              </a:spcBef>
            </a:pPr>
            <a:r>
              <a:rPr dirty="0" sz="1200" spc="45">
                <a:solidFill>
                  <a:srgbClr val="FFFFFF"/>
                </a:solidFill>
                <a:latin typeface="Calibri"/>
                <a:cs typeface="Calibri"/>
              </a:rPr>
              <a:t>Watson </a:t>
            </a:r>
            <a:r>
              <a:rPr dirty="0" sz="1200" spc="75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dirty="0" sz="1200" spc="50">
                <a:solidFill>
                  <a:srgbClr val="FFFFFF"/>
                </a:solidFill>
                <a:latin typeface="Calibri"/>
                <a:cs typeface="Calibri"/>
              </a:rPr>
              <a:t>multiple </a:t>
            </a:r>
            <a:r>
              <a:rPr dirty="0" sz="1200" spc="65">
                <a:solidFill>
                  <a:srgbClr val="FFFFFF"/>
                </a:solidFill>
                <a:latin typeface="Calibri"/>
                <a:cs typeface="Calibri"/>
              </a:rPr>
              <a:t>“skills,”  </a:t>
            </a:r>
            <a:r>
              <a:rPr dirty="0" sz="1200" spc="50">
                <a:solidFill>
                  <a:srgbClr val="FFFFFF"/>
                </a:solidFill>
                <a:latin typeface="Calibri"/>
                <a:cs typeface="Calibri"/>
              </a:rPr>
              <a:t>including </a:t>
            </a:r>
            <a:r>
              <a:rPr dirty="0" sz="1200" spc="4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200" spc="40">
                <a:solidFill>
                  <a:srgbClr val="FFFFFF"/>
                </a:solidFill>
                <a:latin typeface="Calibri"/>
                <a:cs typeface="Calibri"/>
              </a:rPr>
              <a:t>ability </a:t>
            </a:r>
            <a:r>
              <a:rPr dirty="0" sz="1200" spc="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200" spc="55">
                <a:solidFill>
                  <a:srgbClr val="FFFFFF"/>
                </a:solidFill>
                <a:latin typeface="Calibri"/>
                <a:cs typeface="Calibri"/>
              </a:rPr>
              <a:t>reach </a:t>
            </a:r>
            <a:r>
              <a:rPr dirty="0" sz="1200" spc="65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dirty="0" sz="1200" spc="60">
                <a:solidFill>
                  <a:srgbClr val="FFFFFF"/>
                </a:solidFill>
                <a:latin typeface="Calibri"/>
                <a:cs typeface="Calibri"/>
              </a:rPr>
              <a:t>human </a:t>
            </a:r>
            <a:r>
              <a:rPr dirty="0" sz="1200" spc="45">
                <a:solidFill>
                  <a:srgbClr val="FFFFFF"/>
                </a:solidFill>
                <a:latin typeface="Calibri"/>
                <a:cs typeface="Calibri"/>
              </a:rPr>
              <a:t>agent, </a:t>
            </a:r>
            <a:r>
              <a:rPr dirty="0" sz="1200" spc="55">
                <a:solidFill>
                  <a:srgbClr val="FFFFFF"/>
                </a:solidFill>
                <a:latin typeface="Calibri"/>
                <a:cs typeface="Calibri"/>
              </a:rPr>
              <a:t>meaning </a:t>
            </a:r>
            <a:r>
              <a:rPr dirty="0" sz="1200" spc="65" b="1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dirty="0" sz="1200" spc="80" b="1">
                <a:solidFill>
                  <a:srgbClr val="FFFFFF"/>
                </a:solidFill>
                <a:latin typeface="Calibri"/>
                <a:cs typeface="Calibri"/>
              </a:rPr>
              <a:t>is  </a:t>
            </a:r>
            <a:r>
              <a:rPr dirty="0" sz="1200" spc="60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200" spc="55" b="1">
                <a:solidFill>
                  <a:srgbClr val="FFFFFF"/>
                </a:solidFill>
                <a:latin typeface="Calibri"/>
                <a:cs typeface="Calibri"/>
              </a:rPr>
              <a:t>only </a:t>
            </a:r>
            <a:r>
              <a:rPr dirty="0" sz="1200" spc="50" b="1">
                <a:solidFill>
                  <a:srgbClr val="FFFFFF"/>
                </a:solidFill>
                <a:latin typeface="Calibri"/>
                <a:cs typeface="Calibri"/>
              </a:rPr>
              <a:t>route your </a:t>
            </a:r>
            <a:r>
              <a:rPr dirty="0" sz="1200" spc="85" b="1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dirty="0" sz="1200" spc="-1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70" b="1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9298" y="4949676"/>
            <a:ext cx="427990" cy="426720"/>
          </a:xfrm>
          <a:custGeom>
            <a:avLst/>
            <a:gdLst/>
            <a:ahLst/>
            <a:cxnLst/>
            <a:rect l="l" t="t" r="r" b="b"/>
            <a:pathLst>
              <a:path w="427990" h="426720">
                <a:moveTo>
                  <a:pt x="215325" y="0"/>
                </a:moveTo>
                <a:lnTo>
                  <a:pt x="214217" y="0"/>
                </a:lnTo>
                <a:lnTo>
                  <a:pt x="213643" y="1027"/>
                </a:lnTo>
                <a:lnTo>
                  <a:pt x="206360" y="35460"/>
                </a:lnTo>
                <a:lnTo>
                  <a:pt x="162260" y="42897"/>
                </a:lnTo>
                <a:lnTo>
                  <a:pt x="122526" y="60483"/>
                </a:lnTo>
                <a:lnTo>
                  <a:pt x="88589" y="86791"/>
                </a:lnTo>
                <a:lnTo>
                  <a:pt x="61879" y="120395"/>
                </a:lnTo>
                <a:lnTo>
                  <a:pt x="43826" y="159868"/>
                </a:lnTo>
                <a:lnTo>
                  <a:pt x="35861" y="203781"/>
                </a:lnTo>
                <a:lnTo>
                  <a:pt x="0" y="211028"/>
                </a:lnTo>
                <a:lnTo>
                  <a:pt x="0" y="212410"/>
                </a:lnTo>
                <a:lnTo>
                  <a:pt x="35742" y="219971"/>
                </a:lnTo>
                <a:lnTo>
                  <a:pt x="43057" y="264405"/>
                </a:lnTo>
                <a:lnTo>
                  <a:pt x="60666" y="304432"/>
                </a:lnTo>
                <a:lnTo>
                  <a:pt x="87117" y="338595"/>
                </a:lnTo>
                <a:lnTo>
                  <a:pt x="120955" y="365441"/>
                </a:lnTo>
                <a:lnTo>
                  <a:pt x="160725" y="383511"/>
                </a:lnTo>
                <a:lnTo>
                  <a:pt x="204974" y="391353"/>
                </a:lnTo>
                <a:lnTo>
                  <a:pt x="211209" y="422410"/>
                </a:lnTo>
                <a:lnTo>
                  <a:pt x="212040" y="426478"/>
                </a:lnTo>
                <a:lnTo>
                  <a:pt x="213405" y="426478"/>
                </a:lnTo>
                <a:lnTo>
                  <a:pt x="220827" y="391431"/>
                </a:lnTo>
                <a:lnTo>
                  <a:pt x="265214" y="383990"/>
                </a:lnTo>
                <a:lnTo>
                  <a:pt x="300308" y="368429"/>
                </a:lnTo>
                <a:lnTo>
                  <a:pt x="225715" y="368429"/>
                </a:lnTo>
                <a:lnTo>
                  <a:pt x="225745" y="368291"/>
                </a:lnTo>
                <a:lnTo>
                  <a:pt x="200324" y="368291"/>
                </a:lnTo>
                <a:lnTo>
                  <a:pt x="174223" y="363776"/>
                </a:lnTo>
                <a:lnTo>
                  <a:pt x="149795" y="355107"/>
                </a:lnTo>
                <a:lnTo>
                  <a:pt x="127426" y="342669"/>
                </a:lnTo>
                <a:lnTo>
                  <a:pt x="107504" y="326848"/>
                </a:lnTo>
                <a:lnTo>
                  <a:pt x="114879" y="321398"/>
                </a:lnTo>
                <a:lnTo>
                  <a:pt x="102002" y="321398"/>
                </a:lnTo>
                <a:lnTo>
                  <a:pt x="85253" y="300837"/>
                </a:lnTo>
                <a:lnTo>
                  <a:pt x="72167" y="277593"/>
                </a:lnTo>
                <a:lnTo>
                  <a:pt x="63178" y="252110"/>
                </a:lnTo>
                <a:lnTo>
                  <a:pt x="58719" y="224829"/>
                </a:lnTo>
                <a:lnTo>
                  <a:pt x="191086" y="224829"/>
                </a:lnTo>
                <a:lnTo>
                  <a:pt x="188327" y="218986"/>
                </a:lnTo>
                <a:lnTo>
                  <a:pt x="187848" y="208967"/>
                </a:lnTo>
                <a:lnTo>
                  <a:pt x="191158" y="199498"/>
                </a:lnTo>
                <a:lnTo>
                  <a:pt x="191477" y="199142"/>
                </a:lnTo>
                <a:lnTo>
                  <a:pt x="58957" y="199142"/>
                </a:lnTo>
                <a:lnTo>
                  <a:pt x="63699" y="172746"/>
                </a:lnTo>
                <a:lnTo>
                  <a:pt x="72699" y="148088"/>
                </a:lnTo>
                <a:lnTo>
                  <a:pt x="85555" y="125568"/>
                </a:lnTo>
                <a:lnTo>
                  <a:pt x="101864" y="105592"/>
                </a:lnTo>
                <a:lnTo>
                  <a:pt x="113687" y="105592"/>
                </a:lnTo>
                <a:lnTo>
                  <a:pt x="107009" y="100558"/>
                </a:lnTo>
                <a:lnTo>
                  <a:pt x="127229" y="84371"/>
                </a:lnTo>
                <a:lnTo>
                  <a:pt x="149980" y="71685"/>
                </a:lnTo>
                <a:lnTo>
                  <a:pt x="174861" y="62911"/>
                </a:lnTo>
                <a:lnTo>
                  <a:pt x="201471" y="58463"/>
                </a:lnTo>
                <a:lnTo>
                  <a:pt x="300147" y="58463"/>
                </a:lnTo>
                <a:lnTo>
                  <a:pt x="266789" y="43331"/>
                </a:lnTo>
                <a:lnTo>
                  <a:pt x="222826" y="35500"/>
                </a:lnTo>
                <a:lnTo>
                  <a:pt x="215859" y="1027"/>
                </a:lnTo>
                <a:lnTo>
                  <a:pt x="215325" y="0"/>
                </a:lnTo>
                <a:close/>
              </a:path>
              <a:path w="427990" h="426720">
                <a:moveTo>
                  <a:pt x="288091" y="270498"/>
                </a:moveTo>
                <a:lnTo>
                  <a:pt x="246417" y="270498"/>
                </a:lnTo>
                <a:lnTo>
                  <a:pt x="320474" y="326315"/>
                </a:lnTo>
                <a:lnTo>
                  <a:pt x="300199" y="342538"/>
                </a:lnTo>
                <a:lnTo>
                  <a:pt x="277377" y="355243"/>
                </a:lnTo>
                <a:lnTo>
                  <a:pt x="252414" y="364012"/>
                </a:lnTo>
                <a:lnTo>
                  <a:pt x="225715" y="368429"/>
                </a:lnTo>
                <a:lnTo>
                  <a:pt x="300308" y="368429"/>
                </a:lnTo>
                <a:lnTo>
                  <a:pt x="305180" y="366268"/>
                </a:lnTo>
                <a:lnTo>
                  <a:pt x="339268" y="339721"/>
                </a:lnTo>
                <a:lnTo>
                  <a:pt x="353830" y="321260"/>
                </a:lnTo>
                <a:lnTo>
                  <a:pt x="325620" y="321260"/>
                </a:lnTo>
                <a:lnTo>
                  <a:pt x="288091" y="270498"/>
                </a:lnTo>
                <a:close/>
              </a:path>
              <a:path w="427990" h="426720">
                <a:moveTo>
                  <a:pt x="245987" y="272531"/>
                </a:moveTo>
                <a:lnTo>
                  <a:pt x="181008" y="272531"/>
                </a:lnTo>
                <a:lnTo>
                  <a:pt x="200324" y="368291"/>
                </a:lnTo>
                <a:lnTo>
                  <a:pt x="225745" y="368291"/>
                </a:lnTo>
                <a:lnTo>
                  <a:pt x="245987" y="272531"/>
                </a:lnTo>
                <a:close/>
              </a:path>
              <a:path w="427990" h="426720">
                <a:moveTo>
                  <a:pt x="191086" y="224829"/>
                </a:moveTo>
                <a:lnTo>
                  <a:pt x="58719" y="224829"/>
                </a:lnTo>
                <a:lnTo>
                  <a:pt x="158802" y="245995"/>
                </a:lnTo>
                <a:lnTo>
                  <a:pt x="102002" y="321398"/>
                </a:lnTo>
                <a:lnTo>
                  <a:pt x="114879" y="321398"/>
                </a:lnTo>
                <a:lnTo>
                  <a:pt x="181008" y="272531"/>
                </a:lnTo>
                <a:lnTo>
                  <a:pt x="245987" y="272531"/>
                </a:lnTo>
                <a:lnTo>
                  <a:pt x="246417" y="270498"/>
                </a:lnTo>
                <a:lnTo>
                  <a:pt x="288091" y="270498"/>
                </a:lnTo>
                <a:lnTo>
                  <a:pt x="270106" y="246172"/>
                </a:lnTo>
                <a:lnTo>
                  <a:pt x="307479" y="238630"/>
                </a:lnTo>
                <a:lnTo>
                  <a:pt x="209981" y="238630"/>
                </a:lnTo>
                <a:lnTo>
                  <a:pt x="200508" y="235318"/>
                </a:lnTo>
                <a:lnTo>
                  <a:pt x="192763" y="228382"/>
                </a:lnTo>
                <a:lnTo>
                  <a:pt x="191086" y="224829"/>
                </a:lnTo>
                <a:close/>
              </a:path>
              <a:path w="427990" h="426720">
                <a:moveTo>
                  <a:pt x="390897" y="226289"/>
                </a:moveTo>
                <a:lnTo>
                  <a:pt x="368626" y="226289"/>
                </a:lnTo>
                <a:lnTo>
                  <a:pt x="364030" y="253104"/>
                </a:lnTo>
                <a:lnTo>
                  <a:pt x="355057" y="278151"/>
                </a:lnTo>
                <a:lnTo>
                  <a:pt x="342117" y="301010"/>
                </a:lnTo>
                <a:lnTo>
                  <a:pt x="325620" y="321260"/>
                </a:lnTo>
                <a:lnTo>
                  <a:pt x="353830" y="321260"/>
                </a:lnTo>
                <a:lnTo>
                  <a:pt x="366022" y="305802"/>
                </a:lnTo>
                <a:lnTo>
                  <a:pt x="383985" y="265967"/>
                </a:lnTo>
                <a:lnTo>
                  <a:pt x="390897" y="226289"/>
                </a:lnTo>
                <a:close/>
              </a:path>
              <a:path w="427990" h="426720">
                <a:moveTo>
                  <a:pt x="300646" y="186209"/>
                </a:moveTo>
                <a:lnTo>
                  <a:pt x="220866" y="186209"/>
                </a:lnTo>
                <a:lnTo>
                  <a:pt x="229317" y="189842"/>
                </a:lnTo>
                <a:lnTo>
                  <a:pt x="234720" y="197068"/>
                </a:lnTo>
                <a:lnTo>
                  <a:pt x="239157" y="206467"/>
                </a:lnTo>
                <a:lnTo>
                  <a:pt x="239636" y="216494"/>
                </a:lnTo>
                <a:lnTo>
                  <a:pt x="236326" y="225970"/>
                </a:lnTo>
                <a:lnTo>
                  <a:pt x="229396" y="233714"/>
                </a:lnTo>
                <a:lnTo>
                  <a:pt x="220004" y="238151"/>
                </a:lnTo>
                <a:lnTo>
                  <a:pt x="209981" y="238630"/>
                </a:lnTo>
                <a:lnTo>
                  <a:pt x="307479" y="238630"/>
                </a:lnTo>
                <a:lnTo>
                  <a:pt x="368626" y="226289"/>
                </a:lnTo>
                <a:lnTo>
                  <a:pt x="390897" y="226289"/>
                </a:lnTo>
                <a:lnTo>
                  <a:pt x="391702" y="221669"/>
                </a:lnTo>
                <a:lnTo>
                  <a:pt x="427484" y="214443"/>
                </a:lnTo>
                <a:lnTo>
                  <a:pt x="427484" y="213061"/>
                </a:lnTo>
                <a:lnTo>
                  <a:pt x="391702" y="205479"/>
                </a:lnTo>
                <a:lnTo>
                  <a:pt x="390865" y="200602"/>
                </a:lnTo>
                <a:lnTo>
                  <a:pt x="368665" y="200602"/>
                </a:lnTo>
                <a:lnTo>
                  <a:pt x="300646" y="186209"/>
                </a:lnTo>
                <a:close/>
              </a:path>
              <a:path w="427990" h="426720">
                <a:moveTo>
                  <a:pt x="355639" y="107903"/>
                </a:moveTo>
                <a:lnTo>
                  <a:pt x="327777" y="107903"/>
                </a:lnTo>
                <a:lnTo>
                  <a:pt x="343448" y="127835"/>
                </a:lnTo>
                <a:lnTo>
                  <a:pt x="355739" y="150180"/>
                </a:lnTo>
                <a:lnTo>
                  <a:pt x="364272" y="174562"/>
                </a:lnTo>
                <a:lnTo>
                  <a:pt x="368665" y="200602"/>
                </a:lnTo>
                <a:lnTo>
                  <a:pt x="390865" y="200602"/>
                </a:lnTo>
                <a:lnTo>
                  <a:pt x="384138" y="161418"/>
                </a:lnTo>
                <a:lnTo>
                  <a:pt x="366435" y="121742"/>
                </a:lnTo>
                <a:lnTo>
                  <a:pt x="355639" y="107903"/>
                </a:lnTo>
                <a:close/>
              </a:path>
              <a:path w="427990" h="426720">
                <a:moveTo>
                  <a:pt x="113687" y="105592"/>
                </a:moveTo>
                <a:lnTo>
                  <a:pt x="101864" y="105592"/>
                </a:lnTo>
                <a:lnTo>
                  <a:pt x="156467" y="179457"/>
                </a:lnTo>
                <a:lnTo>
                  <a:pt x="58957" y="199142"/>
                </a:lnTo>
                <a:lnTo>
                  <a:pt x="191477" y="199142"/>
                </a:lnTo>
                <a:lnTo>
                  <a:pt x="198087" y="191757"/>
                </a:lnTo>
                <a:lnTo>
                  <a:pt x="202441" y="188520"/>
                </a:lnTo>
                <a:lnTo>
                  <a:pt x="207448" y="186841"/>
                </a:lnTo>
                <a:lnTo>
                  <a:pt x="220866" y="186209"/>
                </a:lnTo>
                <a:lnTo>
                  <a:pt x="300646" y="186209"/>
                </a:lnTo>
                <a:lnTo>
                  <a:pt x="273115" y="180384"/>
                </a:lnTo>
                <a:lnTo>
                  <a:pt x="289360" y="158843"/>
                </a:lnTo>
                <a:lnTo>
                  <a:pt x="247683" y="158843"/>
                </a:lnTo>
                <a:lnTo>
                  <a:pt x="247150" y="156198"/>
                </a:lnTo>
                <a:lnTo>
                  <a:pt x="180810" y="156198"/>
                </a:lnTo>
                <a:lnTo>
                  <a:pt x="113687" y="105592"/>
                </a:lnTo>
                <a:close/>
              </a:path>
              <a:path w="427990" h="426720">
                <a:moveTo>
                  <a:pt x="300452" y="58601"/>
                </a:moveTo>
                <a:lnTo>
                  <a:pt x="227477" y="58601"/>
                </a:lnTo>
                <a:lnTo>
                  <a:pt x="254585" y="63442"/>
                </a:lnTo>
                <a:lnTo>
                  <a:pt x="279863" y="72760"/>
                </a:lnTo>
                <a:lnTo>
                  <a:pt x="302871" y="86125"/>
                </a:lnTo>
                <a:lnTo>
                  <a:pt x="323166" y="103104"/>
                </a:lnTo>
                <a:lnTo>
                  <a:pt x="247683" y="158843"/>
                </a:lnTo>
                <a:lnTo>
                  <a:pt x="289360" y="158843"/>
                </a:lnTo>
                <a:lnTo>
                  <a:pt x="327777" y="107903"/>
                </a:lnTo>
                <a:lnTo>
                  <a:pt x="355639" y="107903"/>
                </a:lnTo>
                <a:lnTo>
                  <a:pt x="340023" y="87882"/>
                </a:lnTo>
                <a:lnTo>
                  <a:pt x="306331" y="61268"/>
                </a:lnTo>
                <a:lnTo>
                  <a:pt x="300452" y="58601"/>
                </a:lnTo>
                <a:close/>
              </a:path>
              <a:path w="427990" h="426720">
                <a:moveTo>
                  <a:pt x="300147" y="58463"/>
                </a:moveTo>
                <a:lnTo>
                  <a:pt x="201471" y="58463"/>
                </a:lnTo>
                <a:lnTo>
                  <a:pt x="180810" y="156198"/>
                </a:lnTo>
                <a:lnTo>
                  <a:pt x="247150" y="156198"/>
                </a:lnTo>
                <a:lnTo>
                  <a:pt x="227477" y="58601"/>
                </a:lnTo>
                <a:lnTo>
                  <a:pt x="300452" y="58601"/>
                </a:lnTo>
                <a:lnTo>
                  <a:pt x="300147" y="58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6316" y="3909076"/>
            <a:ext cx="2709545" cy="2560320"/>
          </a:xfrm>
          <a:custGeom>
            <a:avLst/>
            <a:gdLst/>
            <a:ahLst/>
            <a:cxnLst/>
            <a:rect l="l" t="t" r="r" b="b"/>
            <a:pathLst>
              <a:path w="2709545" h="2560320">
                <a:moveTo>
                  <a:pt x="0" y="0"/>
                </a:moveTo>
                <a:lnTo>
                  <a:pt x="2709247" y="0"/>
                </a:lnTo>
                <a:lnTo>
                  <a:pt x="2709247" y="2559881"/>
                </a:lnTo>
                <a:lnTo>
                  <a:pt x="0" y="25598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7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76316" y="4042664"/>
            <a:ext cx="2709545" cy="218821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91770" marR="690245">
              <a:lnSpc>
                <a:spcPct val="97300"/>
              </a:lnSpc>
              <a:spcBef>
                <a:spcPts val="145"/>
              </a:spcBef>
            </a:pPr>
            <a:r>
              <a:rPr dirty="0" sz="1500" spc="80" b="1">
                <a:solidFill>
                  <a:srgbClr val="FFFFFF"/>
                </a:solidFill>
                <a:latin typeface="Calibri"/>
                <a:cs typeface="Calibri"/>
              </a:rPr>
              <a:t>Personalize </a:t>
            </a:r>
            <a:r>
              <a:rPr dirty="0" sz="1500" spc="45" b="1">
                <a:solidFill>
                  <a:srgbClr val="FFFFFF"/>
                </a:solidFill>
                <a:latin typeface="Calibri"/>
                <a:cs typeface="Calibri"/>
              </a:rPr>
              <a:t>your  </a:t>
            </a:r>
            <a:r>
              <a:rPr dirty="0" sz="1500" spc="65" b="1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dirty="0" sz="15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00" spc="70" b="1">
                <a:solidFill>
                  <a:srgbClr val="FFFFFF"/>
                </a:solidFill>
                <a:latin typeface="Calibri"/>
                <a:cs typeface="Calibri"/>
              </a:rPr>
              <a:t>experience  </a:t>
            </a:r>
            <a:r>
              <a:rPr dirty="0" sz="1500" spc="80" b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500" spc="55" b="1">
                <a:solidFill>
                  <a:srgbClr val="FFFFFF"/>
                </a:solidFill>
                <a:latin typeface="Calibri"/>
                <a:cs typeface="Calibri"/>
              </a:rPr>
              <a:t>improve</a:t>
            </a:r>
            <a:r>
              <a:rPr dirty="0" sz="1500" spc="-1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00" spc="140" b="1">
                <a:solidFill>
                  <a:srgbClr val="FFFFFF"/>
                </a:solidFill>
                <a:latin typeface="Calibri"/>
                <a:cs typeface="Calibri"/>
              </a:rPr>
              <a:t>CSAT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 marL="191770" marR="186055">
              <a:lnSpc>
                <a:spcPct val="101699"/>
              </a:lnSpc>
              <a:spcBef>
                <a:spcPts val="1230"/>
              </a:spcBef>
            </a:pPr>
            <a:r>
              <a:rPr dirty="0" sz="1200" spc="45">
                <a:solidFill>
                  <a:srgbClr val="FFFFFF"/>
                </a:solidFill>
                <a:latin typeface="Calibri"/>
                <a:cs typeface="Calibri"/>
              </a:rPr>
              <a:t>Watson </a:t>
            </a:r>
            <a:r>
              <a:rPr dirty="0" sz="1200" spc="65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1200" spc="45">
                <a:solidFill>
                  <a:srgbClr val="FFFFFF"/>
                </a:solidFill>
                <a:latin typeface="Calibri"/>
                <a:cs typeface="Calibri"/>
              </a:rPr>
              <a:t>provide </a:t>
            </a:r>
            <a:r>
              <a:rPr dirty="0" sz="1200" spc="70" b="1">
                <a:solidFill>
                  <a:srgbClr val="FFFFFF"/>
                </a:solidFill>
                <a:latin typeface="Calibri"/>
                <a:cs typeface="Calibri"/>
              </a:rPr>
              <a:t>concrete</a:t>
            </a:r>
            <a:r>
              <a:rPr dirty="0" sz="1200" spc="-1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80" b="1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dirty="0" sz="1200" spc="70" b="1">
                <a:solidFill>
                  <a:srgbClr val="FFFFFF"/>
                </a:solidFill>
                <a:latin typeface="Calibri"/>
                <a:cs typeface="Calibri"/>
              </a:rPr>
              <a:t>consistent </a:t>
            </a:r>
            <a:r>
              <a:rPr dirty="0" sz="1200" spc="80" b="1">
                <a:solidFill>
                  <a:srgbClr val="FFFFFF"/>
                </a:solidFill>
                <a:latin typeface="Calibri"/>
                <a:cs typeface="Calibri"/>
              </a:rPr>
              <a:t>responses </a:t>
            </a:r>
            <a:r>
              <a:rPr dirty="0" sz="1200" spc="7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dirty="0" sz="1200" spc="45">
                <a:solidFill>
                  <a:srgbClr val="FFFFFF"/>
                </a:solidFill>
                <a:latin typeface="Calibri"/>
                <a:cs typeface="Calibri"/>
              </a:rPr>
              <a:t>on  </a:t>
            </a:r>
            <a:r>
              <a:rPr dirty="0" sz="1200" spc="50">
                <a:solidFill>
                  <a:srgbClr val="FFFFFF"/>
                </a:solidFill>
                <a:latin typeface="Calibri"/>
                <a:cs typeface="Calibri"/>
              </a:rPr>
              <a:t>its </a:t>
            </a:r>
            <a:r>
              <a:rPr dirty="0" sz="1200" spc="55">
                <a:solidFill>
                  <a:srgbClr val="FFFFFF"/>
                </a:solidFill>
                <a:latin typeface="Calibri"/>
                <a:cs typeface="Calibri"/>
              </a:rPr>
              <a:t>understanding </a:t>
            </a:r>
            <a:r>
              <a:rPr dirty="0" sz="1200" spc="3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200" spc="4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200" spc="55">
                <a:solidFill>
                  <a:srgbClr val="FFFFFF"/>
                </a:solidFill>
                <a:latin typeface="Calibri"/>
                <a:cs typeface="Calibri"/>
              </a:rPr>
              <a:t>request  </a:t>
            </a:r>
            <a:r>
              <a:rPr dirty="0" sz="1200" spc="6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200" spc="3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200" spc="4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200" spc="6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dirty="0" sz="12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76029" y="4949657"/>
            <a:ext cx="387985" cy="426084"/>
          </a:xfrm>
          <a:custGeom>
            <a:avLst/>
            <a:gdLst/>
            <a:ahLst/>
            <a:cxnLst/>
            <a:rect l="l" t="t" r="r" b="b"/>
            <a:pathLst>
              <a:path w="387985" h="426085">
                <a:moveTo>
                  <a:pt x="387577" y="400710"/>
                </a:moveTo>
                <a:lnTo>
                  <a:pt x="280619" y="400710"/>
                </a:lnTo>
                <a:lnTo>
                  <a:pt x="324042" y="404579"/>
                </a:lnTo>
                <a:lnTo>
                  <a:pt x="357841" y="413090"/>
                </a:lnTo>
                <a:lnTo>
                  <a:pt x="379768" y="421601"/>
                </a:lnTo>
                <a:lnTo>
                  <a:pt x="387577" y="425470"/>
                </a:lnTo>
                <a:lnTo>
                  <a:pt x="387577" y="400710"/>
                </a:lnTo>
                <a:close/>
              </a:path>
              <a:path w="387985" h="426085">
                <a:moveTo>
                  <a:pt x="141405" y="160266"/>
                </a:moveTo>
                <a:lnTo>
                  <a:pt x="129401" y="160275"/>
                </a:lnTo>
                <a:lnTo>
                  <a:pt x="109497" y="161799"/>
                </a:lnTo>
                <a:lnTo>
                  <a:pt x="58689" y="169450"/>
                </a:lnTo>
                <a:lnTo>
                  <a:pt x="41325" y="170855"/>
                </a:lnTo>
                <a:lnTo>
                  <a:pt x="27694" y="172522"/>
                </a:lnTo>
                <a:lnTo>
                  <a:pt x="15806" y="176688"/>
                </a:lnTo>
                <a:lnTo>
                  <a:pt x="2064" y="190439"/>
                </a:lnTo>
                <a:lnTo>
                  <a:pt x="0" y="207729"/>
                </a:lnTo>
                <a:lnTo>
                  <a:pt x="7984" y="224440"/>
                </a:lnTo>
                <a:lnTo>
                  <a:pt x="24386" y="236451"/>
                </a:lnTo>
                <a:lnTo>
                  <a:pt x="10729" y="250507"/>
                </a:lnTo>
                <a:lnTo>
                  <a:pt x="5921" y="268211"/>
                </a:lnTo>
                <a:lnTo>
                  <a:pt x="12763" y="285970"/>
                </a:lnTo>
                <a:lnTo>
                  <a:pt x="34056" y="300193"/>
                </a:lnTo>
                <a:lnTo>
                  <a:pt x="21848" y="317987"/>
                </a:lnTo>
                <a:lnTo>
                  <a:pt x="19011" y="335720"/>
                </a:lnTo>
                <a:lnTo>
                  <a:pt x="26769" y="351019"/>
                </a:lnTo>
                <a:lnTo>
                  <a:pt x="46347" y="361511"/>
                </a:lnTo>
                <a:lnTo>
                  <a:pt x="36746" y="379833"/>
                </a:lnTo>
                <a:lnTo>
                  <a:pt x="39839" y="396824"/>
                </a:lnTo>
                <a:lnTo>
                  <a:pt x="51814" y="409332"/>
                </a:lnTo>
                <a:lnTo>
                  <a:pt x="68860" y="414202"/>
                </a:lnTo>
                <a:lnTo>
                  <a:pt x="156167" y="412799"/>
                </a:lnTo>
                <a:lnTo>
                  <a:pt x="206437" y="409453"/>
                </a:lnTo>
                <a:lnTo>
                  <a:pt x="234229" y="405459"/>
                </a:lnTo>
                <a:lnTo>
                  <a:pt x="254103" y="402113"/>
                </a:lnTo>
                <a:lnTo>
                  <a:pt x="280619" y="400710"/>
                </a:lnTo>
                <a:lnTo>
                  <a:pt x="387577" y="400710"/>
                </a:lnTo>
                <a:lnTo>
                  <a:pt x="387577" y="233023"/>
                </a:lnTo>
                <a:lnTo>
                  <a:pt x="378575" y="230359"/>
                </a:lnTo>
                <a:lnTo>
                  <a:pt x="356074" y="223103"/>
                </a:lnTo>
                <a:lnTo>
                  <a:pt x="297596" y="199222"/>
                </a:lnTo>
                <a:lnTo>
                  <a:pt x="263372" y="161550"/>
                </a:lnTo>
                <a:lnTo>
                  <a:pt x="262999" y="160536"/>
                </a:lnTo>
                <a:lnTo>
                  <a:pt x="145426" y="160536"/>
                </a:lnTo>
                <a:lnTo>
                  <a:pt x="141405" y="160266"/>
                </a:lnTo>
                <a:close/>
              </a:path>
              <a:path w="387985" h="426085">
                <a:moveTo>
                  <a:pt x="162200" y="0"/>
                </a:moveTo>
                <a:lnTo>
                  <a:pt x="130795" y="36536"/>
                </a:lnTo>
                <a:lnTo>
                  <a:pt x="130275" y="53873"/>
                </a:lnTo>
                <a:lnTo>
                  <a:pt x="137965" y="82600"/>
                </a:lnTo>
                <a:lnTo>
                  <a:pt x="149206" y="105934"/>
                </a:lnTo>
                <a:lnTo>
                  <a:pt x="154770" y="129904"/>
                </a:lnTo>
                <a:lnTo>
                  <a:pt x="145426" y="160536"/>
                </a:lnTo>
                <a:lnTo>
                  <a:pt x="262999" y="160536"/>
                </a:lnTo>
                <a:lnTo>
                  <a:pt x="251867" y="130280"/>
                </a:lnTo>
                <a:lnTo>
                  <a:pt x="238427" y="101914"/>
                </a:lnTo>
                <a:lnTo>
                  <a:pt x="221739" y="84055"/>
                </a:lnTo>
                <a:lnTo>
                  <a:pt x="205532" y="71418"/>
                </a:lnTo>
                <a:lnTo>
                  <a:pt x="193535" y="58718"/>
                </a:lnTo>
                <a:lnTo>
                  <a:pt x="175154" y="21489"/>
                </a:lnTo>
                <a:lnTo>
                  <a:pt x="167404" y="3032"/>
                </a:lnTo>
                <a:lnTo>
                  <a:pt x="162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90534" y="3909076"/>
            <a:ext cx="2709545" cy="2560320"/>
          </a:xfrm>
          <a:custGeom>
            <a:avLst/>
            <a:gdLst/>
            <a:ahLst/>
            <a:cxnLst/>
            <a:rect l="l" t="t" r="r" b="b"/>
            <a:pathLst>
              <a:path w="2709545" h="2560320">
                <a:moveTo>
                  <a:pt x="0" y="0"/>
                </a:moveTo>
                <a:lnTo>
                  <a:pt x="2709247" y="0"/>
                </a:lnTo>
                <a:lnTo>
                  <a:pt x="2709247" y="2559882"/>
                </a:lnTo>
                <a:lnTo>
                  <a:pt x="0" y="25598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7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190534" y="4042664"/>
            <a:ext cx="2709545" cy="218821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208915" marR="1443355">
              <a:lnSpc>
                <a:spcPct val="97300"/>
              </a:lnSpc>
              <a:spcBef>
                <a:spcPts val="145"/>
              </a:spcBef>
            </a:pPr>
            <a:r>
              <a:rPr dirty="0" sz="1500" spc="90" b="1">
                <a:solidFill>
                  <a:srgbClr val="FFFFFF"/>
                </a:solidFill>
                <a:latin typeface="Calibri"/>
                <a:cs typeface="Calibri"/>
              </a:rPr>
              <a:t>24/7</a:t>
            </a:r>
            <a:r>
              <a:rPr dirty="0" sz="15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00" spc="110" b="1">
                <a:solidFill>
                  <a:srgbClr val="FFFFFF"/>
                </a:solidFill>
                <a:latin typeface="Calibri"/>
                <a:cs typeface="Calibri"/>
              </a:rPr>
              <a:t>access  </a:t>
            </a:r>
            <a:r>
              <a:rPr dirty="0" sz="1500" spc="45" b="1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1500" spc="75" b="1">
                <a:solidFill>
                  <a:srgbClr val="FFFFFF"/>
                </a:solidFill>
                <a:latin typeface="Calibri"/>
                <a:cs typeface="Calibri"/>
              </a:rPr>
              <a:t>any  </a:t>
            </a:r>
            <a:r>
              <a:rPr dirty="0" sz="1500" spc="70" b="1">
                <a:solidFill>
                  <a:srgbClr val="FFFFFF"/>
                </a:solidFill>
                <a:latin typeface="Calibri"/>
                <a:cs typeface="Calibri"/>
              </a:rPr>
              <a:t>channel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 marL="208915" marR="103505">
              <a:lnSpc>
                <a:spcPct val="101699"/>
              </a:lnSpc>
              <a:spcBef>
                <a:spcPts val="1230"/>
              </a:spcBef>
            </a:pPr>
            <a:r>
              <a:rPr dirty="0" sz="1200" spc="45">
                <a:solidFill>
                  <a:srgbClr val="FFFFFF"/>
                </a:solidFill>
                <a:latin typeface="Calibri"/>
                <a:cs typeface="Calibri"/>
              </a:rPr>
              <a:t>Watson </a:t>
            </a:r>
            <a:r>
              <a:rPr dirty="0" sz="1200" spc="75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dirty="0" sz="1200" spc="85">
                <a:solidFill>
                  <a:srgbClr val="FFFFFF"/>
                </a:solidFill>
                <a:latin typeface="Calibri"/>
                <a:cs typeface="Calibri"/>
              </a:rPr>
              <a:t>OOTB </a:t>
            </a:r>
            <a:r>
              <a:rPr dirty="0" sz="1200" spc="45">
                <a:solidFill>
                  <a:srgbClr val="FFFFFF"/>
                </a:solidFill>
                <a:latin typeface="Calibri"/>
                <a:cs typeface="Calibri"/>
              </a:rPr>
              <a:t>integrations</a:t>
            </a:r>
            <a:r>
              <a:rPr dirty="0" sz="1200" spc="-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dirty="0" sz="1200" spc="65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1200" spc="50">
                <a:solidFill>
                  <a:srgbClr val="FFFFFF"/>
                </a:solidFill>
                <a:latin typeface="Calibri"/>
                <a:cs typeface="Calibri"/>
              </a:rPr>
              <a:t>conversational </a:t>
            </a:r>
            <a:r>
              <a:rPr dirty="0" sz="1200" spc="114">
                <a:solidFill>
                  <a:srgbClr val="FFFFFF"/>
                </a:solidFill>
                <a:latin typeface="Calibri"/>
                <a:cs typeface="Calibri"/>
              </a:rPr>
              <a:t>API </a:t>
            </a:r>
            <a:r>
              <a:rPr dirty="0" sz="1200" spc="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200" spc="50">
                <a:solidFill>
                  <a:srgbClr val="FFFFFF"/>
                </a:solidFill>
                <a:latin typeface="Calibri"/>
                <a:cs typeface="Calibri"/>
              </a:rPr>
              <a:t>support  </a:t>
            </a:r>
            <a:r>
              <a:rPr dirty="0" sz="1200" spc="65">
                <a:solidFill>
                  <a:srgbClr val="FFFFFF"/>
                </a:solidFill>
                <a:latin typeface="Calibri"/>
                <a:cs typeface="Calibri"/>
              </a:rPr>
              <a:t>custom apps, </a:t>
            </a:r>
            <a:r>
              <a:rPr dirty="0" sz="1200" spc="75">
                <a:solidFill>
                  <a:srgbClr val="FFFFFF"/>
                </a:solidFill>
                <a:latin typeface="Calibri"/>
                <a:cs typeface="Calibri"/>
              </a:rPr>
              <a:t>so </a:t>
            </a:r>
            <a:r>
              <a:rPr dirty="0" sz="1200" spc="2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1200" spc="65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1200" spc="55">
                <a:solidFill>
                  <a:srgbClr val="FFFFFF"/>
                </a:solidFill>
                <a:latin typeface="Calibri"/>
                <a:cs typeface="Calibri"/>
              </a:rPr>
              <a:t>connect </a:t>
            </a:r>
            <a:r>
              <a:rPr dirty="0" sz="1200" spc="25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dirty="0" sz="1200" spc="55">
                <a:solidFill>
                  <a:srgbClr val="FFFFFF"/>
                </a:solidFill>
                <a:latin typeface="Calibri"/>
                <a:cs typeface="Calibri"/>
              </a:rPr>
              <a:t>any communication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Calibri"/>
                <a:cs typeface="Calibri"/>
              </a:rPr>
              <a:t>channel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99712" y="4949677"/>
            <a:ext cx="673100" cy="425450"/>
          </a:xfrm>
          <a:custGeom>
            <a:avLst/>
            <a:gdLst/>
            <a:ahLst/>
            <a:cxnLst/>
            <a:rect l="l" t="t" r="r" b="b"/>
            <a:pathLst>
              <a:path w="673100" h="425450">
                <a:moveTo>
                  <a:pt x="0" y="3092"/>
                </a:moveTo>
                <a:lnTo>
                  <a:pt x="0" y="423835"/>
                </a:lnTo>
                <a:lnTo>
                  <a:pt x="1620" y="425451"/>
                </a:lnTo>
                <a:lnTo>
                  <a:pt x="671393" y="425451"/>
                </a:lnTo>
                <a:lnTo>
                  <a:pt x="673012" y="423835"/>
                </a:lnTo>
                <a:lnTo>
                  <a:pt x="673012" y="261416"/>
                </a:lnTo>
                <a:lnTo>
                  <a:pt x="334449" y="261416"/>
                </a:lnTo>
                <a:lnTo>
                  <a:pt x="332425" y="260648"/>
                </a:lnTo>
                <a:lnTo>
                  <a:pt x="330648" y="259407"/>
                </a:lnTo>
                <a:lnTo>
                  <a:pt x="0" y="3092"/>
                </a:lnTo>
                <a:close/>
              </a:path>
              <a:path w="673100" h="425450">
                <a:moveTo>
                  <a:pt x="673012" y="3092"/>
                </a:moveTo>
                <a:lnTo>
                  <a:pt x="340370" y="260884"/>
                </a:lnTo>
                <a:lnTo>
                  <a:pt x="338406" y="261416"/>
                </a:lnTo>
                <a:lnTo>
                  <a:pt x="673012" y="261416"/>
                </a:lnTo>
                <a:lnTo>
                  <a:pt x="673012" y="3092"/>
                </a:lnTo>
                <a:close/>
              </a:path>
              <a:path w="673100" h="425450">
                <a:moveTo>
                  <a:pt x="649831" y="0"/>
                </a:moveTo>
                <a:lnTo>
                  <a:pt x="23181" y="0"/>
                </a:lnTo>
                <a:lnTo>
                  <a:pt x="336599" y="240557"/>
                </a:lnTo>
                <a:lnTo>
                  <a:pt x="6498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04752" y="3909076"/>
            <a:ext cx="2709545" cy="2560320"/>
          </a:xfrm>
          <a:custGeom>
            <a:avLst/>
            <a:gdLst/>
            <a:ahLst/>
            <a:cxnLst/>
            <a:rect l="l" t="t" r="r" b="b"/>
            <a:pathLst>
              <a:path w="2709545" h="2560320">
                <a:moveTo>
                  <a:pt x="0" y="0"/>
                </a:moveTo>
                <a:lnTo>
                  <a:pt x="2709247" y="0"/>
                </a:lnTo>
                <a:lnTo>
                  <a:pt x="2709247" y="2559882"/>
                </a:lnTo>
                <a:lnTo>
                  <a:pt x="0" y="25598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7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104752" y="4042664"/>
            <a:ext cx="2709545" cy="218821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241935" marR="481965">
              <a:lnSpc>
                <a:spcPct val="97300"/>
              </a:lnSpc>
              <a:spcBef>
                <a:spcPts val="145"/>
              </a:spcBef>
            </a:pPr>
            <a:r>
              <a:rPr dirty="0" sz="1500" spc="80" b="1">
                <a:solidFill>
                  <a:srgbClr val="FFFFFF"/>
                </a:solidFill>
                <a:latin typeface="Calibri"/>
                <a:cs typeface="Calibri"/>
              </a:rPr>
              <a:t>Let</a:t>
            </a:r>
            <a:r>
              <a:rPr dirty="0" sz="15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00" spc="45" b="1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15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00" spc="70" b="1">
                <a:solidFill>
                  <a:srgbClr val="FFFFFF"/>
                </a:solidFill>
                <a:latin typeface="Calibri"/>
                <a:cs typeface="Calibri"/>
              </a:rPr>
              <a:t>human</a:t>
            </a:r>
            <a:r>
              <a:rPr dirty="0" sz="15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00" spc="75" b="1">
                <a:solidFill>
                  <a:srgbClr val="FFFFFF"/>
                </a:solidFill>
                <a:latin typeface="Calibri"/>
                <a:cs typeface="Calibri"/>
              </a:rPr>
              <a:t>agents  focus</a:t>
            </a:r>
            <a:r>
              <a:rPr dirty="0" sz="15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00" spc="45" b="1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5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00" spc="65" b="1">
                <a:solidFill>
                  <a:srgbClr val="FFFFFF"/>
                </a:solidFill>
                <a:latin typeface="Calibri"/>
                <a:cs typeface="Calibri"/>
              </a:rPr>
              <a:t>solving</a:t>
            </a:r>
            <a:r>
              <a:rPr dirty="0" sz="15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00" spc="60" b="1">
                <a:solidFill>
                  <a:srgbClr val="FFFFFF"/>
                </a:solidFill>
                <a:latin typeface="Calibri"/>
                <a:cs typeface="Calibri"/>
              </a:rPr>
              <a:t>higher  </a:t>
            </a:r>
            <a:r>
              <a:rPr dirty="0" sz="1500" spc="70" b="1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15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00" spc="70" b="1">
                <a:solidFill>
                  <a:srgbClr val="FFFFFF"/>
                </a:solidFill>
                <a:latin typeface="Calibri"/>
                <a:cs typeface="Calibri"/>
              </a:rPr>
              <a:t>problems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 marL="241935" marR="255904">
              <a:lnSpc>
                <a:spcPct val="101699"/>
              </a:lnSpc>
              <a:spcBef>
                <a:spcPts val="1230"/>
              </a:spcBef>
            </a:pPr>
            <a:r>
              <a:rPr dirty="0" sz="1200" spc="45">
                <a:solidFill>
                  <a:srgbClr val="FFFFFF"/>
                </a:solidFill>
                <a:latin typeface="Calibri"/>
                <a:cs typeface="Calibri"/>
              </a:rPr>
              <a:t>Watson </a:t>
            </a:r>
            <a:r>
              <a:rPr dirty="0" sz="1200" spc="65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1200" spc="50">
                <a:solidFill>
                  <a:srgbClr val="FFFFFF"/>
                </a:solidFill>
                <a:latin typeface="Calibri"/>
                <a:cs typeface="Calibri"/>
              </a:rPr>
              <a:t>deflect more </a:t>
            </a:r>
            <a:r>
              <a:rPr dirty="0" sz="1200" spc="45">
                <a:solidFill>
                  <a:srgbClr val="FFFFFF"/>
                </a:solidFill>
                <a:latin typeface="Calibri"/>
                <a:cs typeface="Calibri"/>
              </a:rPr>
              <a:t>than  </a:t>
            </a:r>
            <a:r>
              <a:rPr dirty="0" sz="1200" spc="160">
                <a:solidFill>
                  <a:srgbClr val="FFFFFF"/>
                </a:solidFill>
                <a:latin typeface="Calibri"/>
                <a:cs typeface="Calibri"/>
              </a:rPr>
              <a:t>50%</a:t>
            </a:r>
            <a:r>
              <a:rPr dirty="0" sz="12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200" spc="4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dirty="0" sz="1200" spc="50">
                <a:solidFill>
                  <a:srgbClr val="FFFFFF"/>
                </a:solidFill>
                <a:latin typeface="Calibri"/>
                <a:cs typeface="Calibri"/>
              </a:rPr>
              <a:t>inbound </a:t>
            </a:r>
            <a:r>
              <a:rPr dirty="0" sz="1200" spc="75">
                <a:solidFill>
                  <a:srgbClr val="FFFFFF"/>
                </a:solidFill>
                <a:latin typeface="Calibri"/>
                <a:cs typeface="Calibri"/>
              </a:rPr>
              <a:t>messages,  </a:t>
            </a:r>
            <a:r>
              <a:rPr dirty="0" sz="1200" spc="55">
                <a:solidFill>
                  <a:srgbClr val="FFFFFF"/>
                </a:solidFill>
                <a:latin typeface="Calibri"/>
                <a:cs typeface="Calibri"/>
              </a:rPr>
              <a:t>meaning </a:t>
            </a:r>
            <a:r>
              <a:rPr dirty="0" sz="1200" spc="50" b="1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dirty="0" sz="1200" spc="80" b="1">
                <a:solidFill>
                  <a:srgbClr val="FFFFFF"/>
                </a:solidFill>
                <a:latin typeface="Calibri"/>
                <a:cs typeface="Calibri"/>
              </a:rPr>
              <a:t>agents </a:t>
            </a:r>
            <a:r>
              <a:rPr dirty="0" sz="1200" spc="65" b="1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dirty="0" sz="1200" spc="35" b="1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dirty="0" sz="1200" spc="75" b="1">
                <a:solidFill>
                  <a:srgbClr val="FFFFFF"/>
                </a:solidFill>
                <a:latin typeface="Calibri"/>
                <a:cs typeface="Calibri"/>
              </a:rPr>
              <a:t>focus </a:t>
            </a:r>
            <a:r>
              <a:rPr dirty="0" sz="1200" spc="45" b="1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1200" spc="60" b="1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dirty="0" sz="1200" spc="80" b="1">
                <a:solidFill>
                  <a:srgbClr val="FFFFFF"/>
                </a:solidFill>
                <a:latin typeface="Calibri"/>
                <a:cs typeface="Calibri"/>
              </a:rPr>
              <a:t>nuanced</a:t>
            </a:r>
            <a:r>
              <a:rPr dirty="0" sz="1200" spc="-1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85" b="1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357946" y="4949677"/>
            <a:ext cx="426720" cy="425450"/>
          </a:xfrm>
          <a:custGeom>
            <a:avLst/>
            <a:gdLst/>
            <a:ahLst/>
            <a:cxnLst/>
            <a:rect l="l" t="t" r="r" b="b"/>
            <a:pathLst>
              <a:path w="426720" h="425450">
                <a:moveTo>
                  <a:pt x="17438" y="0"/>
                </a:moveTo>
                <a:lnTo>
                  <a:pt x="1718" y="0"/>
                </a:lnTo>
                <a:lnTo>
                  <a:pt x="0" y="1714"/>
                </a:lnTo>
                <a:lnTo>
                  <a:pt x="0" y="423698"/>
                </a:lnTo>
                <a:lnTo>
                  <a:pt x="1718" y="425451"/>
                </a:lnTo>
                <a:lnTo>
                  <a:pt x="424863" y="425451"/>
                </a:lnTo>
                <a:lnTo>
                  <a:pt x="426581" y="423698"/>
                </a:lnTo>
                <a:lnTo>
                  <a:pt x="426581" y="408019"/>
                </a:lnTo>
                <a:lnTo>
                  <a:pt x="424863" y="406306"/>
                </a:lnTo>
                <a:lnTo>
                  <a:pt x="20854" y="406306"/>
                </a:lnTo>
                <a:lnTo>
                  <a:pt x="19156" y="404553"/>
                </a:lnTo>
                <a:lnTo>
                  <a:pt x="19156" y="1714"/>
                </a:lnTo>
                <a:lnTo>
                  <a:pt x="17438" y="0"/>
                </a:lnTo>
                <a:close/>
              </a:path>
              <a:path w="426720" h="425450">
                <a:moveTo>
                  <a:pt x="197906" y="203685"/>
                </a:moveTo>
                <a:lnTo>
                  <a:pt x="57904" y="353578"/>
                </a:lnTo>
                <a:lnTo>
                  <a:pt x="75026" y="369571"/>
                </a:lnTo>
                <a:lnTo>
                  <a:pt x="198301" y="237563"/>
                </a:lnTo>
                <a:lnTo>
                  <a:pt x="231053" y="237563"/>
                </a:lnTo>
                <a:lnTo>
                  <a:pt x="197906" y="203685"/>
                </a:lnTo>
                <a:close/>
              </a:path>
              <a:path w="426720" h="425450">
                <a:moveTo>
                  <a:pt x="231053" y="237563"/>
                </a:moveTo>
                <a:lnTo>
                  <a:pt x="198301" y="237563"/>
                </a:lnTo>
                <a:lnTo>
                  <a:pt x="263196" y="303922"/>
                </a:lnTo>
                <a:lnTo>
                  <a:pt x="271866" y="293797"/>
                </a:lnTo>
                <a:lnTo>
                  <a:pt x="294443" y="269629"/>
                </a:lnTo>
                <a:lnTo>
                  <a:pt x="262426" y="269629"/>
                </a:lnTo>
                <a:lnTo>
                  <a:pt x="231053" y="237563"/>
                </a:lnTo>
                <a:close/>
              </a:path>
              <a:path w="426720" h="425450">
                <a:moveTo>
                  <a:pt x="394804" y="145047"/>
                </a:moveTo>
                <a:lnTo>
                  <a:pt x="338993" y="162065"/>
                </a:lnTo>
                <a:lnTo>
                  <a:pt x="351751" y="173962"/>
                </a:lnTo>
                <a:lnTo>
                  <a:pt x="262426" y="269629"/>
                </a:lnTo>
                <a:lnTo>
                  <a:pt x="294443" y="269629"/>
                </a:lnTo>
                <a:lnTo>
                  <a:pt x="368874" y="189956"/>
                </a:lnTo>
                <a:lnTo>
                  <a:pt x="384398" y="189956"/>
                </a:lnTo>
                <a:lnTo>
                  <a:pt x="394804" y="145047"/>
                </a:lnTo>
                <a:close/>
              </a:path>
              <a:path w="426720" h="425450">
                <a:moveTo>
                  <a:pt x="384398" y="189956"/>
                </a:moveTo>
                <a:lnTo>
                  <a:pt x="368874" y="189956"/>
                </a:lnTo>
                <a:lnTo>
                  <a:pt x="381632" y="201893"/>
                </a:lnTo>
                <a:lnTo>
                  <a:pt x="384398" y="189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3983" y="6673595"/>
            <a:ext cx="18427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0">
                <a:solidFill>
                  <a:srgbClr val="959F9F"/>
                </a:solidFill>
                <a:latin typeface="Arial"/>
                <a:cs typeface="Arial"/>
              </a:rPr>
              <a:t>IBM </a:t>
            </a:r>
            <a:r>
              <a:rPr dirty="0" sz="800" spc="10">
                <a:solidFill>
                  <a:srgbClr val="959F9F"/>
                </a:solidFill>
                <a:latin typeface="Arial"/>
                <a:cs typeface="Arial"/>
              </a:rPr>
              <a:t>Watson </a:t>
            </a:r>
            <a:r>
              <a:rPr dirty="0" sz="800" spc="55">
                <a:solidFill>
                  <a:srgbClr val="959F9F"/>
                </a:solidFill>
                <a:latin typeface="Arial"/>
                <a:cs typeface="Arial"/>
              </a:rPr>
              <a:t>/ </a:t>
            </a:r>
            <a:r>
              <a:rPr dirty="0" sz="800" spc="50">
                <a:solidFill>
                  <a:srgbClr val="959F9F"/>
                </a:solidFill>
                <a:latin typeface="Arial"/>
                <a:cs typeface="Arial"/>
              </a:rPr>
              <a:t>© </a:t>
            </a:r>
            <a:r>
              <a:rPr dirty="0" sz="800">
                <a:solidFill>
                  <a:srgbClr val="959F9F"/>
                </a:solidFill>
                <a:latin typeface="Arial"/>
                <a:cs typeface="Arial"/>
              </a:rPr>
              <a:t>2019 </a:t>
            </a:r>
            <a:r>
              <a:rPr dirty="0" sz="800" spc="20">
                <a:solidFill>
                  <a:srgbClr val="959F9F"/>
                </a:solidFill>
                <a:latin typeface="Arial"/>
                <a:cs typeface="Arial"/>
              </a:rPr>
              <a:t>IBM</a:t>
            </a:r>
            <a:r>
              <a:rPr dirty="0" sz="800" spc="-145">
                <a:solidFill>
                  <a:srgbClr val="959F9F"/>
                </a:solidFill>
                <a:latin typeface="Arial"/>
                <a:cs typeface="Arial"/>
              </a:rPr>
              <a:t> </a:t>
            </a:r>
            <a:r>
              <a:rPr dirty="0" sz="800" spc="20">
                <a:solidFill>
                  <a:srgbClr val="959F9F"/>
                </a:solidFill>
                <a:latin typeface="Arial"/>
                <a:cs typeface="Arial"/>
              </a:rPr>
              <a:t>Corporation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99873" y="1997335"/>
            <a:ext cx="365391" cy="365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2513" y="2567468"/>
            <a:ext cx="355196" cy="3488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7201" y="2286917"/>
            <a:ext cx="357436" cy="3508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84181" y="2271730"/>
            <a:ext cx="357435" cy="3756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5116" y="1794108"/>
            <a:ext cx="335345" cy="327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1964" y="1848124"/>
            <a:ext cx="350882" cy="3508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29810" y="1612338"/>
            <a:ext cx="306060" cy="3060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58567" y="975359"/>
            <a:ext cx="9930384" cy="58826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35935" y="1228343"/>
            <a:ext cx="9415271" cy="54803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40552" y="1502663"/>
            <a:ext cx="2727959" cy="22616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04506" y="1568869"/>
            <a:ext cx="2598420" cy="2131060"/>
          </a:xfrm>
          <a:custGeom>
            <a:avLst/>
            <a:gdLst/>
            <a:ahLst/>
            <a:cxnLst/>
            <a:rect l="l" t="t" r="r" b="b"/>
            <a:pathLst>
              <a:path w="2598420" h="2131060">
                <a:moveTo>
                  <a:pt x="0" y="0"/>
                </a:moveTo>
                <a:lnTo>
                  <a:pt x="2597919" y="0"/>
                </a:lnTo>
                <a:lnTo>
                  <a:pt x="2597919" y="2130905"/>
                </a:lnTo>
                <a:lnTo>
                  <a:pt x="0" y="2130905"/>
                </a:lnTo>
                <a:lnTo>
                  <a:pt x="0" y="0"/>
                </a:lnTo>
                <a:close/>
              </a:path>
            </a:pathLst>
          </a:custGeom>
          <a:solidFill>
            <a:srgbClr val="0F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891016" y="1472183"/>
            <a:ext cx="2727960" cy="22920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955130" y="1568867"/>
            <a:ext cx="2598420" cy="2131060"/>
          </a:xfrm>
          <a:custGeom>
            <a:avLst/>
            <a:gdLst/>
            <a:ahLst/>
            <a:cxnLst/>
            <a:rect l="l" t="t" r="r" b="b"/>
            <a:pathLst>
              <a:path w="2598420" h="2131060">
                <a:moveTo>
                  <a:pt x="0" y="0"/>
                </a:moveTo>
                <a:lnTo>
                  <a:pt x="2597919" y="0"/>
                </a:lnTo>
                <a:lnTo>
                  <a:pt x="2597919" y="2130905"/>
                </a:lnTo>
                <a:lnTo>
                  <a:pt x="0" y="2130905"/>
                </a:lnTo>
                <a:lnTo>
                  <a:pt x="0" y="0"/>
                </a:lnTo>
                <a:close/>
              </a:path>
            </a:pathLst>
          </a:custGeom>
          <a:solidFill>
            <a:srgbClr val="0F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26765" y="1991122"/>
            <a:ext cx="1657985" cy="163195"/>
          </a:xfrm>
          <a:custGeom>
            <a:avLst/>
            <a:gdLst/>
            <a:ahLst/>
            <a:cxnLst/>
            <a:rect l="l" t="t" r="r" b="b"/>
            <a:pathLst>
              <a:path w="1657985" h="163194">
                <a:moveTo>
                  <a:pt x="0" y="148749"/>
                </a:moveTo>
                <a:lnTo>
                  <a:pt x="50114" y="150929"/>
                </a:lnTo>
                <a:lnTo>
                  <a:pt x="100220" y="153064"/>
                </a:lnTo>
                <a:lnTo>
                  <a:pt x="150306" y="155108"/>
                </a:lnTo>
                <a:lnTo>
                  <a:pt x="200364" y="157015"/>
                </a:lnTo>
                <a:lnTo>
                  <a:pt x="250385" y="158741"/>
                </a:lnTo>
                <a:lnTo>
                  <a:pt x="300358" y="160239"/>
                </a:lnTo>
                <a:lnTo>
                  <a:pt x="350275" y="161466"/>
                </a:lnTo>
                <a:lnTo>
                  <a:pt x="400126" y="162374"/>
                </a:lnTo>
                <a:lnTo>
                  <a:pt x="449901" y="162919"/>
                </a:lnTo>
                <a:lnTo>
                  <a:pt x="499592" y="163055"/>
                </a:lnTo>
                <a:lnTo>
                  <a:pt x="549188" y="162737"/>
                </a:lnTo>
                <a:lnTo>
                  <a:pt x="598681" y="161920"/>
                </a:lnTo>
                <a:lnTo>
                  <a:pt x="648060" y="160557"/>
                </a:lnTo>
                <a:lnTo>
                  <a:pt x="697317" y="158604"/>
                </a:lnTo>
                <a:lnTo>
                  <a:pt x="746441" y="156016"/>
                </a:lnTo>
                <a:lnTo>
                  <a:pt x="795424" y="152746"/>
                </a:lnTo>
                <a:lnTo>
                  <a:pt x="844257" y="148749"/>
                </a:lnTo>
                <a:lnTo>
                  <a:pt x="897392" y="143286"/>
                </a:lnTo>
                <a:lnTo>
                  <a:pt x="952826" y="136331"/>
                </a:lnTo>
                <a:lnTo>
                  <a:pt x="1009998" y="128096"/>
                </a:lnTo>
                <a:lnTo>
                  <a:pt x="1068352" y="118790"/>
                </a:lnTo>
                <a:lnTo>
                  <a:pt x="1127329" y="108623"/>
                </a:lnTo>
                <a:lnTo>
                  <a:pt x="1186372" y="97804"/>
                </a:lnTo>
                <a:lnTo>
                  <a:pt x="1244922" y="86545"/>
                </a:lnTo>
                <a:lnTo>
                  <a:pt x="1302421" y="75055"/>
                </a:lnTo>
                <a:lnTo>
                  <a:pt x="1358311" y="63543"/>
                </a:lnTo>
                <a:lnTo>
                  <a:pt x="1412035" y="52220"/>
                </a:lnTo>
                <a:lnTo>
                  <a:pt x="1463034" y="41296"/>
                </a:lnTo>
                <a:lnTo>
                  <a:pt x="1510750" y="30980"/>
                </a:lnTo>
                <a:lnTo>
                  <a:pt x="1554625" y="21482"/>
                </a:lnTo>
                <a:lnTo>
                  <a:pt x="1594102" y="13013"/>
                </a:lnTo>
                <a:lnTo>
                  <a:pt x="1628622" y="5782"/>
                </a:lnTo>
                <a:lnTo>
                  <a:pt x="1657627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90608" y="2325623"/>
            <a:ext cx="1593850" cy="86360"/>
          </a:xfrm>
          <a:custGeom>
            <a:avLst/>
            <a:gdLst/>
            <a:ahLst/>
            <a:cxnLst/>
            <a:rect l="l" t="t" r="r" b="b"/>
            <a:pathLst>
              <a:path w="1593850" h="86360">
                <a:moveTo>
                  <a:pt x="0" y="42390"/>
                </a:moveTo>
                <a:lnTo>
                  <a:pt x="42813" y="48553"/>
                </a:lnTo>
                <a:lnTo>
                  <a:pt x="85955" y="54605"/>
                </a:lnTo>
                <a:lnTo>
                  <a:pt x="129754" y="60437"/>
                </a:lnTo>
                <a:lnTo>
                  <a:pt x="174539" y="65938"/>
                </a:lnTo>
                <a:lnTo>
                  <a:pt x="220637" y="70998"/>
                </a:lnTo>
                <a:lnTo>
                  <a:pt x="268378" y="75505"/>
                </a:lnTo>
                <a:lnTo>
                  <a:pt x="318089" y="79350"/>
                </a:lnTo>
                <a:lnTo>
                  <a:pt x="370100" y="82423"/>
                </a:lnTo>
                <a:lnTo>
                  <a:pt x="424738" y="84612"/>
                </a:lnTo>
                <a:lnTo>
                  <a:pt x="482332" y="85808"/>
                </a:lnTo>
                <a:lnTo>
                  <a:pt x="543211" y="85900"/>
                </a:lnTo>
                <a:lnTo>
                  <a:pt x="607703" y="84777"/>
                </a:lnTo>
                <a:lnTo>
                  <a:pt x="650417" y="83402"/>
                </a:lnTo>
                <a:lnTo>
                  <a:pt x="694620" y="81527"/>
                </a:lnTo>
                <a:lnTo>
                  <a:pt x="740230" y="79178"/>
                </a:lnTo>
                <a:lnTo>
                  <a:pt x="787164" y="76385"/>
                </a:lnTo>
                <a:lnTo>
                  <a:pt x="835339" y="73174"/>
                </a:lnTo>
                <a:lnTo>
                  <a:pt x="884673" y="69575"/>
                </a:lnTo>
                <a:lnTo>
                  <a:pt x="935083" y="65613"/>
                </a:lnTo>
                <a:lnTo>
                  <a:pt x="986485" y="61318"/>
                </a:lnTo>
                <a:lnTo>
                  <a:pt x="1038798" y="56717"/>
                </a:lnTo>
                <a:lnTo>
                  <a:pt x="1091938" y="51838"/>
                </a:lnTo>
                <a:lnTo>
                  <a:pt x="1145823" y="46708"/>
                </a:lnTo>
                <a:lnTo>
                  <a:pt x="1200370" y="41356"/>
                </a:lnTo>
                <a:lnTo>
                  <a:pt x="1255496" y="35810"/>
                </a:lnTo>
                <a:lnTo>
                  <a:pt x="1311119" y="30096"/>
                </a:lnTo>
                <a:lnTo>
                  <a:pt x="1367156" y="24244"/>
                </a:lnTo>
                <a:lnTo>
                  <a:pt x="1423523" y="18280"/>
                </a:lnTo>
                <a:lnTo>
                  <a:pt x="1480139" y="12233"/>
                </a:lnTo>
                <a:lnTo>
                  <a:pt x="1536920" y="6130"/>
                </a:lnTo>
                <a:lnTo>
                  <a:pt x="1593785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14631" y="2520308"/>
            <a:ext cx="1550035" cy="117475"/>
          </a:xfrm>
          <a:custGeom>
            <a:avLst/>
            <a:gdLst/>
            <a:ahLst/>
            <a:cxnLst/>
            <a:rect l="l" t="t" r="r" b="b"/>
            <a:pathLst>
              <a:path w="1550035" h="117475">
                <a:moveTo>
                  <a:pt x="0" y="70602"/>
                </a:moveTo>
                <a:lnTo>
                  <a:pt x="47262" y="76577"/>
                </a:lnTo>
                <a:lnTo>
                  <a:pt x="94607" y="82464"/>
                </a:lnTo>
                <a:lnTo>
                  <a:pt x="142117" y="88178"/>
                </a:lnTo>
                <a:lnTo>
                  <a:pt x="189875" y="93631"/>
                </a:lnTo>
                <a:lnTo>
                  <a:pt x="237963" y="98737"/>
                </a:lnTo>
                <a:lnTo>
                  <a:pt x="286464" y="103409"/>
                </a:lnTo>
                <a:lnTo>
                  <a:pt x="335459" y="107559"/>
                </a:lnTo>
                <a:lnTo>
                  <a:pt x="385033" y="111102"/>
                </a:lnTo>
                <a:lnTo>
                  <a:pt x="435266" y="113950"/>
                </a:lnTo>
                <a:lnTo>
                  <a:pt x="486242" y="116017"/>
                </a:lnTo>
                <a:lnTo>
                  <a:pt x="538044" y="117215"/>
                </a:lnTo>
                <a:lnTo>
                  <a:pt x="590753" y="117458"/>
                </a:lnTo>
                <a:lnTo>
                  <a:pt x="644453" y="116658"/>
                </a:lnTo>
                <a:lnTo>
                  <a:pt x="699225" y="114730"/>
                </a:lnTo>
                <a:lnTo>
                  <a:pt x="745181" y="112249"/>
                </a:lnTo>
                <a:lnTo>
                  <a:pt x="791873" y="108992"/>
                </a:lnTo>
                <a:lnTo>
                  <a:pt x="839257" y="105008"/>
                </a:lnTo>
                <a:lnTo>
                  <a:pt x="887287" y="100345"/>
                </a:lnTo>
                <a:lnTo>
                  <a:pt x="935915" y="95051"/>
                </a:lnTo>
                <a:lnTo>
                  <a:pt x="985097" y="89175"/>
                </a:lnTo>
                <a:lnTo>
                  <a:pt x="1034786" y="82766"/>
                </a:lnTo>
                <a:lnTo>
                  <a:pt x="1084936" y="75871"/>
                </a:lnTo>
                <a:lnTo>
                  <a:pt x="1135500" y="68540"/>
                </a:lnTo>
                <a:lnTo>
                  <a:pt x="1186433" y="60821"/>
                </a:lnTo>
                <a:lnTo>
                  <a:pt x="1237689" y="52763"/>
                </a:lnTo>
                <a:lnTo>
                  <a:pt x="1289222" y="44414"/>
                </a:lnTo>
                <a:lnTo>
                  <a:pt x="1340985" y="35822"/>
                </a:lnTo>
                <a:lnTo>
                  <a:pt x="1392932" y="27036"/>
                </a:lnTo>
                <a:lnTo>
                  <a:pt x="1445018" y="18105"/>
                </a:lnTo>
                <a:lnTo>
                  <a:pt x="1497196" y="9076"/>
                </a:lnTo>
                <a:lnTo>
                  <a:pt x="154942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17193" y="2690356"/>
            <a:ext cx="1647189" cy="156845"/>
          </a:xfrm>
          <a:custGeom>
            <a:avLst/>
            <a:gdLst/>
            <a:ahLst/>
            <a:cxnLst/>
            <a:rect l="l" t="t" r="r" b="b"/>
            <a:pathLst>
              <a:path w="1647189" h="156844">
                <a:moveTo>
                  <a:pt x="0" y="129685"/>
                </a:moveTo>
                <a:lnTo>
                  <a:pt x="68383" y="140969"/>
                </a:lnTo>
                <a:lnTo>
                  <a:pt x="144574" y="150288"/>
                </a:lnTo>
                <a:lnTo>
                  <a:pt x="188037" y="153595"/>
                </a:lnTo>
                <a:lnTo>
                  <a:pt x="236379" y="155673"/>
                </a:lnTo>
                <a:lnTo>
                  <a:pt x="290577" y="156276"/>
                </a:lnTo>
                <a:lnTo>
                  <a:pt x="351605" y="155159"/>
                </a:lnTo>
                <a:lnTo>
                  <a:pt x="420441" y="152075"/>
                </a:lnTo>
                <a:lnTo>
                  <a:pt x="498060" y="146779"/>
                </a:lnTo>
                <a:lnTo>
                  <a:pt x="536080" y="143512"/>
                </a:lnTo>
                <a:lnTo>
                  <a:pt x="578252" y="139404"/>
                </a:lnTo>
                <a:lnTo>
                  <a:pt x="624138" y="134533"/>
                </a:lnTo>
                <a:lnTo>
                  <a:pt x="673299" y="128979"/>
                </a:lnTo>
                <a:lnTo>
                  <a:pt x="725297" y="122823"/>
                </a:lnTo>
                <a:lnTo>
                  <a:pt x="779694" y="116145"/>
                </a:lnTo>
                <a:lnTo>
                  <a:pt x="836051" y="109023"/>
                </a:lnTo>
                <a:lnTo>
                  <a:pt x="893930" y="101539"/>
                </a:lnTo>
                <a:lnTo>
                  <a:pt x="952893" y="93771"/>
                </a:lnTo>
                <a:lnTo>
                  <a:pt x="1012501" y="85800"/>
                </a:lnTo>
                <a:lnTo>
                  <a:pt x="1072317" y="77706"/>
                </a:lnTo>
                <a:lnTo>
                  <a:pt x="1131901" y="69567"/>
                </a:lnTo>
                <a:lnTo>
                  <a:pt x="1190816" y="61466"/>
                </a:lnTo>
                <a:lnTo>
                  <a:pt x="1248623" y="53480"/>
                </a:lnTo>
                <a:lnTo>
                  <a:pt x="1304883" y="45689"/>
                </a:lnTo>
                <a:lnTo>
                  <a:pt x="1359160" y="38175"/>
                </a:lnTo>
                <a:lnTo>
                  <a:pt x="1411013" y="31016"/>
                </a:lnTo>
                <a:lnTo>
                  <a:pt x="1460005" y="24293"/>
                </a:lnTo>
                <a:lnTo>
                  <a:pt x="1505698" y="18084"/>
                </a:lnTo>
                <a:lnTo>
                  <a:pt x="1547653" y="12471"/>
                </a:lnTo>
                <a:lnTo>
                  <a:pt x="1585432" y="7532"/>
                </a:lnTo>
                <a:lnTo>
                  <a:pt x="1618597" y="3349"/>
                </a:lnTo>
                <a:lnTo>
                  <a:pt x="164670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848343" y="3864863"/>
            <a:ext cx="2770631" cy="22616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955127" y="3931108"/>
            <a:ext cx="2598420" cy="2131060"/>
          </a:xfrm>
          <a:custGeom>
            <a:avLst/>
            <a:gdLst/>
            <a:ahLst/>
            <a:cxnLst/>
            <a:rect l="l" t="t" r="r" b="b"/>
            <a:pathLst>
              <a:path w="2598420" h="2131060">
                <a:moveTo>
                  <a:pt x="0" y="0"/>
                </a:moveTo>
                <a:lnTo>
                  <a:pt x="2597919" y="0"/>
                </a:lnTo>
                <a:lnTo>
                  <a:pt x="2597919" y="2130905"/>
                </a:lnTo>
                <a:lnTo>
                  <a:pt x="0" y="2130905"/>
                </a:lnTo>
                <a:lnTo>
                  <a:pt x="0" y="0"/>
                </a:lnTo>
                <a:close/>
              </a:path>
            </a:pathLst>
          </a:custGeom>
          <a:solidFill>
            <a:srgbClr val="0F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460372" y="4638366"/>
            <a:ext cx="1587430" cy="9619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955127" y="4062476"/>
            <a:ext cx="2598420" cy="19431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866775" marR="332105" indent="-691515">
              <a:lnSpc>
                <a:spcPct val="102200"/>
              </a:lnSpc>
              <a:spcBef>
                <a:spcPts val="50"/>
              </a:spcBef>
            </a:pPr>
            <a:r>
              <a:rPr dirty="0" sz="1800" spc="105" b="1">
                <a:solidFill>
                  <a:srgbClr val="FFFFFF"/>
                </a:solidFill>
                <a:latin typeface="Calibri"/>
                <a:cs typeface="Calibri"/>
              </a:rPr>
              <a:t>Watson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25" b="1">
                <a:solidFill>
                  <a:srgbClr val="FFFFFF"/>
                </a:solidFill>
                <a:latin typeface="Calibri"/>
                <a:cs typeface="Calibri"/>
              </a:rPr>
              <a:t>Knowledge  </a:t>
            </a:r>
            <a:r>
              <a:rPr dirty="0" sz="1800" spc="110" b="1">
                <a:solidFill>
                  <a:srgbClr val="FFFFFF"/>
                </a:solidFill>
                <a:latin typeface="Calibri"/>
                <a:cs typeface="Calibri"/>
              </a:rPr>
              <a:t>Studio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726440" marR="222885" indent="-455930">
              <a:lnSpc>
                <a:spcPct val="103299"/>
              </a:lnSpc>
            </a:pPr>
            <a:r>
              <a:rPr dirty="0" sz="1200" spc="50">
                <a:solidFill>
                  <a:srgbClr val="FFFFFF"/>
                </a:solidFill>
                <a:latin typeface="Calibri"/>
                <a:cs typeface="Calibri"/>
              </a:rPr>
              <a:t>Train </a:t>
            </a:r>
            <a:r>
              <a:rPr dirty="0" sz="1200" spc="125">
                <a:solidFill>
                  <a:srgbClr val="FFFFFF"/>
                </a:solidFill>
                <a:latin typeface="Calibri"/>
                <a:cs typeface="Calibri"/>
              </a:rPr>
              <a:t>AI </a:t>
            </a:r>
            <a:r>
              <a:rPr dirty="0" sz="1200" spc="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200" spc="55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r>
              <a:rPr dirty="0" sz="1200" spc="-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Calibri"/>
                <a:cs typeface="Calibri"/>
              </a:rPr>
              <a:t>domain  </a:t>
            </a:r>
            <a:r>
              <a:rPr dirty="0" sz="1200" spc="6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dirty="0" sz="1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4112" y="3456432"/>
            <a:ext cx="2014727" cy="15453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8012" y="3520620"/>
            <a:ext cx="1885950" cy="1415415"/>
          </a:xfrm>
          <a:custGeom>
            <a:avLst/>
            <a:gdLst/>
            <a:ahLst/>
            <a:cxnLst/>
            <a:rect l="l" t="t" r="r" b="b"/>
            <a:pathLst>
              <a:path w="1885950" h="1415414">
                <a:moveTo>
                  <a:pt x="0" y="0"/>
                </a:moveTo>
                <a:lnTo>
                  <a:pt x="1885334" y="0"/>
                </a:lnTo>
                <a:lnTo>
                  <a:pt x="1885334" y="1415331"/>
                </a:lnTo>
                <a:lnTo>
                  <a:pt x="0" y="1415331"/>
                </a:lnTo>
                <a:lnTo>
                  <a:pt x="0" y="0"/>
                </a:lnTo>
                <a:close/>
              </a:path>
            </a:pathLst>
          </a:custGeom>
          <a:solidFill>
            <a:srgbClr val="914B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45119" y="3575304"/>
            <a:ext cx="1144270" cy="35814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92405" marR="5080" indent="-180340">
              <a:lnSpc>
                <a:spcPts val="1300"/>
              </a:lnSpc>
              <a:spcBef>
                <a:spcPts val="160"/>
              </a:spcBef>
            </a:pPr>
            <a:r>
              <a:rPr dirty="0" sz="1100" spc="50" b="1">
                <a:solidFill>
                  <a:srgbClr val="FFFFFF"/>
                </a:solidFill>
                <a:latin typeface="Calibri"/>
                <a:cs typeface="Calibri"/>
              </a:rPr>
              <a:t>Watson</a:t>
            </a:r>
            <a:r>
              <a:rPr dirty="0" sz="1100" spc="-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60" b="1">
                <a:solidFill>
                  <a:srgbClr val="FFFFFF"/>
                </a:solidFill>
                <a:latin typeface="Calibri"/>
                <a:cs typeface="Calibri"/>
              </a:rPr>
              <a:t>Assistant  </a:t>
            </a:r>
            <a:r>
              <a:rPr dirty="0" sz="1100" spc="70" b="1">
                <a:solidFill>
                  <a:srgbClr val="FFFFFF"/>
                </a:solidFill>
                <a:latin typeface="Calibri"/>
                <a:cs typeface="Calibri"/>
              </a:rPr>
              <a:t>Search</a:t>
            </a:r>
            <a:r>
              <a:rPr dirty="0" sz="11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70" b="1">
                <a:solidFill>
                  <a:srgbClr val="FFFFFF"/>
                </a:solidFill>
                <a:latin typeface="Calibri"/>
                <a:cs typeface="Calibri"/>
              </a:rPr>
              <a:t>Skill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9924" y="4429759"/>
            <a:ext cx="1670050" cy="44005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>
              <a:lnSpc>
                <a:spcPct val="101099"/>
              </a:lnSpc>
              <a:spcBef>
                <a:spcPts val="85"/>
              </a:spcBef>
            </a:pPr>
            <a:r>
              <a:rPr dirty="0" sz="900" spc="60">
                <a:solidFill>
                  <a:srgbClr val="FFFFFF"/>
                </a:solidFill>
                <a:latin typeface="Calibri"/>
                <a:cs typeface="Calibri"/>
              </a:rPr>
              <a:t>Easily </a:t>
            </a:r>
            <a:r>
              <a:rPr dirty="0" sz="900" spc="55">
                <a:solidFill>
                  <a:srgbClr val="FFFFFF"/>
                </a:solidFill>
                <a:latin typeface="Calibri"/>
                <a:cs typeface="Calibri"/>
              </a:rPr>
              <a:t>connect </a:t>
            </a:r>
            <a:r>
              <a:rPr dirty="0" sz="900" spc="50">
                <a:solidFill>
                  <a:srgbClr val="FFFFFF"/>
                </a:solidFill>
                <a:latin typeface="Calibri"/>
                <a:cs typeface="Calibri"/>
              </a:rPr>
              <a:t>Watson  </a:t>
            </a:r>
            <a:r>
              <a:rPr dirty="0" sz="900" spc="60">
                <a:solidFill>
                  <a:srgbClr val="FFFFFF"/>
                </a:solidFill>
                <a:latin typeface="Calibri"/>
                <a:cs typeface="Calibri"/>
              </a:rPr>
              <a:t>Assistant </a:t>
            </a:r>
            <a:r>
              <a:rPr dirty="0" sz="900" spc="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900" spc="55">
                <a:solidFill>
                  <a:srgbClr val="FFFFFF"/>
                </a:solidFill>
                <a:latin typeface="Calibri"/>
                <a:cs typeface="Calibri"/>
              </a:rPr>
              <a:t>surface </a:t>
            </a:r>
            <a:r>
              <a:rPr dirty="0" sz="900" spc="60">
                <a:solidFill>
                  <a:srgbClr val="FFFFFF"/>
                </a:solidFill>
                <a:latin typeface="Calibri"/>
                <a:cs typeface="Calibri"/>
              </a:rPr>
              <a:t>answers</a:t>
            </a:r>
            <a:r>
              <a:rPr dirty="0" sz="9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30">
                <a:solidFill>
                  <a:srgbClr val="FFFFFF"/>
                </a:solidFill>
                <a:latin typeface="Calibri"/>
                <a:cs typeface="Calibri"/>
              </a:rPr>
              <a:t>in  </a:t>
            </a:r>
            <a:r>
              <a:rPr dirty="0" sz="900" spc="55">
                <a:solidFill>
                  <a:srgbClr val="FFFFFF"/>
                </a:solidFill>
                <a:latin typeface="Calibri"/>
                <a:cs typeface="Calibri"/>
              </a:rPr>
              <a:t>conversations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4851" y="3929870"/>
            <a:ext cx="531019" cy="5279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77484" y="2308926"/>
            <a:ext cx="1451951" cy="9820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62072" y="1554480"/>
            <a:ext cx="2868168" cy="20269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215533" y="1733803"/>
            <a:ext cx="2006600" cy="5803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66395" marR="5080" indent="-354330">
              <a:lnSpc>
                <a:spcPct val="102200"/>
              </a:lnSpc>
              <a:spcBef>
                <a:spcPts val="50"/>
              </a:spcBef>
            </a:pPr>
            <a:r>
              <a:rPr dirty="0" sz="1800" spc="7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80">
                <a:solidFill>
                  <a:srgbClr val="FFFFFF"/>
                </a:solidFill>
                <a:latin typeface="Calibri"/>
                <a:cs typeface="Calibri"/>
              </a:rPr>
              <a:t>Repository  </a:t>
            </a:r>
            <a:r>
              <a:rPr dirty="0" sz="1800" spc="70">
                <a:solidFill>
                  <a:srgbClr val="FFFFFF"/>
                </a:solidFill>
                <a:latin typeface="Calibri"/>
                <a:cs typeface="Calibri"/>
              </a:rPr>
              <a:t>Connectivity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75516" y="2735896"/>
            <a:ext cx="456776" cy="4571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14711" y="2466343"/>
            <a:ext cx="468409" cy="4688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95877" y="2495205"/>
            <a:ext cx="507528" cy="55593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049081" y="2787273"/>
            <a:ext cx="631945" cy="63194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00928" y="3910583"/>
            <a:ext cx="2727960" cy="226161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66490" y="3974816"/>
            <a:ext cx="2598420" cy="2131060"/>
          </a:xfrm>
          <a:custGeom>
            <a:avLst/>
            <a:gdLst/>
            <a:ahLst/>
            <a:cxnLst/>
            <a:rect l="l" t="t" r="r" b="b"/>
            <a:pathLst>
              <a:path w="2598420" h="2131060">
                <a:moveTo>
                  <a:pt x="0" y="0"/>
                </a:moveTo>
                <a:lnTo>
                  <a:pt x="2597918" y="0"/>
                </a:lnTo>
                <a:lnTo>
                  <a:pt x="2597918" y="2130905"/>
                </a:lnTo>
                <a:lnTo>
                  <a:pt x="0" y="2130905"/>
                </a:lnTo>
                <a:lnTo>
                  <a:pt x="0" y="0"/>
                </a:lnTo>
                <a:close/>
              </a:path>
            </a:pathLst>
          </a:custGeom>
          <a:solidFill>
            <a:srgbClr val="0F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99592" y="5395991"/>
            <a:ext cx="1885950" cy="895350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  <a:tabLst>
                <a:tab pos="995044" algn="l"/>
              </a:tabLst>
            </a:pPr>
            <a:r>
              <a:rPr dirty="0" sz="1100" spc="45">
                <a:solidFill>
                  <a:srgbClr val="FFFFFF"/>
                </a:solidFill>
                <a:latin typeface="Calibri"/>
                <a:cs typeface="Calibri"/>
              </a:rPr>
              <a:t>Experts	</a:t>
            </a:r>
            <a:r>
              <a:rPr dirty="0" sz="1100" spc="4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955130" y="1581403"/>
            <a:ext cx="2598420" cy="2071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0160">
              <a:lnSpc>
                <a:spcPct val="100000"/>
              </a:lnSpc>
              <a:spcBef>
                <a:spcPts val="100"/>
              </a:spcBef>
            </a:pPr>
            <a:r>
              <a:rPr dirty="0" sz="1800" spc="100" b="1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65" b="1">
                <a:solidFill>
                  <a:srgbClr val="FFFFFF"/>
                </a:solidFill>
                <a:latin typeface="Calibri"/>
                <a:cs typeface="Calibri"/>
              </a:rPr>
              <a:t>Mining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libri"/>
              <a:cs typeface="Calibri"/>
            </a:endParaRPr>
          </a:p>
          <a:p>
            <a:pPr algn="ctr" marL="23495" marR="2540">
              <a:lnSpc>
                <a:spcPct val="107300"/>
              </a:lnSpc>
            </a:pPr>
            <a:r>
              <a:rPr dirty="0" sz="1100" spc="55">
                <a:solidFill>
                  <a:srgbClr val="FFFFFF"/>
                </a:solidFill>
                <a:latin typeface="Calibri"/>
                <a:cs typeface="Calibri"/>
              </a:rPr>
              <a:t>Analyze </a:t>
            </a:r>
            <a:r>
              <a:rPr dirty="0" sz="1100" spc="45">
                <a:solidFill>
                  <a:srgbClr val="FFFFFF"/>
                </a:solidFill>
                <a:latin typeface="Calibri"/>
                <a:cs typeface="Calibri"/>
              </a:rPr>
              <a:t>unstructured data </a:t>
            </a:r>
            <a:r>
              <a:rPr dirty="0" sz="1100" spc="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100" spc="4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dirty="0" sz="1100" spc="-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50">
                <a:solidFill>
                  <a:srgbClr val="FFFFFF"/>
                </a:solidFill>
                <a:latin typeface="Calibri"/>
                <a:cs typeface="Calibri"/>
              </a:rPr>
              <a:t>insights  </a:t>
            </a:r>
            <a:r>
              <a:rPr dirty="0" sz="1100" spc="4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 sz="1100" spc="35">
                <a:solidFill>
                  <a:srgbClr val="FFFFFF"/>
                </a:solidFill>
                <a:latin typeface="Calibri"/>
                <a:cs typeface="Calibri"/>
              </a:rPr>
              <a:t>didn’t </a:t>
            </a:r>
            <a:r>
              <a:rPr dirty="0" sz="1100" spc="50">
                <a:solidFill>
                  <a:srgbClr val="FFFFFF"/>
                </a:solidFill>
                <a:latin typeface="Calibri"/>
                <a:cs typeface="Calibri"/>
              </a:rPr>
              <a:t>know </a:t>
            </a:r>
            <a:r>
              <a:rPr dirty="0" sz="1100" spc="2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1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80">
                <a:solidFill>
                  <a:srgbClr val="FFFFFF"/>
                </a:solidFill>
                <a:latin typeface="Calibri"/>
                <a:cs typeface="Calibri"/>
              </a:rPr>
              <a:t>ask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66490" y="4105147"/>
            <a:ext cx="2598420" cy="1970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4955">
              <a:lnSpc>
                <a:spcPct val="100000"/>
              </a:lnSpc>
              <a:spcBef>
                <a:spcPts val="100"/>
              </a:spcBef>
            </a:pPr>
            <a:r>
              <a:rPr dirty="0" sz="1800" spc="125" b="1">
                <a:solidFill>
                  <a:srgbClr val="FFFFFF"/>
                </a:solidFill>
                <a:latin typeface="Calibri"/>
                <a:cs typeface="Calibri"/>
              </a:rPr>
              <a:t>Relevancy</a:t>
            </a:r>
            <a:r>
              <a:rPr dirty="0" sz="18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5" b="1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 marL="292735" marR="285750" indent="44450">
              <a:lnSpc>
                <a:spcPct val="105000"/>
              </a:lnSpc>
              <a:spcBef>
                <a:spcPts val="1705"/>
              </a:spcBef>
            </a:pPr>
            <a:r>
              <a:rPr dirty="0" sz="1200" spc="50">
                <a:solidFill>
                  <a:srgbClr val="FFFFFF"/>
                </a:solidFill>
                <a:latin typeface="Calibri"/>
                <a:cs typeface="Calibri"/>
              </a:rPr>
              <a:t>Train </a:t>
            </a:r>
            <a:r>
              <a:rPr dirty="0" sz="1200" spc="125">
                <a:solidFill>
                  <a:srgbClr val="FFFFFF"/>
                </a:solidFill>
                <a:latin typeface="Calibri"/>
                <a:cs typeface="Calibri"/>
              </a:rPr>
              <a:t>AI </a:t>
            </a:r>
            <a:r>
              <a:rPr dirty="0" sz="1200" spc="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200" spc="55">
                <a:solidFill>
                  <a:srgbClr val="FFFFFF"/>
                </a:solidFill>
                <a:latin typeface="Calibri"/>
                <a:cs typeface="Calibri"/>
              </a:rPr>
              <a:t>understand </a:t>
            </a:r>
            <a:r>
              <a:rPr dirty="0" sz="1200" spc="50">
                <a:solidFill>
                  <a:srgbClr val="FFFFFF"/>
                </a:solidFill>
                <a:latin typeface="Calibri"/>
                <a:cs typeface="Calibri"/>
              </a:rPr>
              <a:t>what  </a:t>
            </a:r>
            <a:r>
              <a:rPr dirty="0" sz="1200" spc="65">
                <a:solidFill>
                  <a:srgbClr val="FFFFFF"/>
                </a:solidFill>
                <a:latin typeface="Calibri"/>
                <a:cs typeface="Calibri"/>
              </a:rPr>
              <a:t>documents </a:t>
            </a:r>
            <a:r>
              <a:rPr dirty="0" sz="1200" spc="45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1200" spc="65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dirty="0" sz="1200" spc="-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Calibri"/>
                <a:cs typeface="Calibri"/>
              </a:rPr>
              <a:t>relevant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04506" y="1648459"/>
            <a:ext cx="2598420" cy="20193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501650" marR="386715" indent="-109220">
              <a:lnSpc>
                <a:spcPct val="102200"/>
              </a:lnSpc>
              <a:spcBef>
                <a:spcPts val="50"/>
              </a:spcBef>
            </a:pPr>
            <a:r>
              <a:rPr dirty="0" sz="1800" spc="140" b="1">
                <a:solidFill>
                  <a:srgbClr val="FFFFFF"/>
                </a:solidFill>
                <a:latin typeface="Calibri"/>
                <a:cs typeface="Calibri"/>
              </a:rPr>
              <a:t>Smart</a:t>
            </a:r>
            <a:r>
              <a:rPr dirty="0" sz="1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5" b="1">
                <a:solidFill>
                  <a:srgbClr val="FFFFFF"/>
                </a:solidFill>
                <a:latin typeface="Calibri"/>
                <a:cs typeface="Calibri"/>
              </a:rPr>
              <a:t>Document  </a:t>
            </a:r>
            <a:r>
              <a:rPr dirty="0" sz="1800" spc="110" b="1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Calibri"/>
              <a:cs typeface="Calibri"/>
            </a:endParaRPr>
          </a:p>
          <a:p>
            <a:pPr marL="430530" marR="159385" indent="-339090">
              <a:lnSpc>
                <a:spcPct val="105500"/>
              </a:lnSpc>
            </a:pPr>
            <a:r>
              <a:rPr dirty="0" sz="1100" spc="45">
                <a:solidFill>
                  <a:srgbClr val="FFFFFF"/>
                </a:solidFill>
                <a:latin typeface="Calibri"/>
                <a:cs typeface="Calibri"/>
              </a:rPr>
              <a:t>Train </a:t>
            </a:r>
            <a:r>
              <a:rPr dirty="0" sz="1100" spc="11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dirty="0" sz="1100" spc="-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100" spc="50">
                <a:solidFill>
                  <a:srgbClr val="FFFFFF"/>
                </a:solidFill>
                <a:latin typeface="Calibri"/>
                <a:cs typeface="Calibri"/>
              </a:rPr>
              <a:t>visually understand </a:t>
            </a:r>
            <a:r>
              <a:rPr dirty="0" sz="1100" spc="45">
                <a:solidFill>
                  <a:srgbClr val="FFFFFF"/>
                </a:solidFill>
                <a:latin typeface="Calibri"/>
                <a:cs typeface="Calibri"/>
              </a:rPr>
              <a:t>where  </a:t>
            </a:r>
            <a:r>
              <a:rPr dirty="0" sz="1100" spc="60">
                <a:solidFill>
                  <a:srgbClr val="FFFFFF"/>
                </a:solidFill>
                <a:latin typeface="Calibri"/>
                <a:cs typeface="Calibri"/>
              </a:rPr>
              <a:t>answers </a:t>
            </a:r>
            <a:r>
              <a:rPr dirty="0" sz="1100" spc="40">
                <a:solidFill>
                  <a:srgbClr val="FFFFFF"/>
                </a:solidFill>
                <a:latin typeface="Calibri"/>
                <a:cs typeface="Calibri"/>
              </a:rPr>
              <a:t>live </a:t>
            </a:r>
            <a:r>
              <a:rPr dirty="0" sz="1100" spc="3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1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55">
                <a:solidFill>
                  <a:srgbClr val="FFFFFF"/>
                </a:solidFill>
                <a:latin typeface="Calibri"/>
                <a:cs typeface="Calibri"/>
              </a:rPr>
              <a:t>documents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044670" y="4529029"/>
            <a:ext cx="2441550" cy="109402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574703" y="2429032"/>
            <a:ext cx="853112" cy="4874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814073" y="2837088"/>
            <a:ext cx="559838" cy="7376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07792" y="3910583"/>
            <a:ext cx="2727960" cy="226161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972442" y="3974816"/>
            <a:ext cx="2598420" cy="2131060"/>
          </a:xfrm>
          <a:custGeom>
            <a:avLst/>
            <a:gdLst/>
            <a:ahLst/>
            <a:cxnLst/>
            <a:rect l="l" t="t" r="r" b="b"/>
            <a:pathLst>
              <a:path w="2598420" h="2131060">
                <a:moveTo>
                  <a:pt x="0" y="0"/>
                </a:moveTo>
                <a:lnTo>
                  <a:pt x="2597919" y="0"/>
                </a:lnTo>
                <a:lnTo>
                  <a:pt x="2597919" y="2130905"/>
                </a:lnTo>
                <a:lnTo>
                  <a:pt x="0" y="2130905"/>
                </a:lnTo>
                <a:lnTo>
                  <a:pt x="0" y="0"/>
                </a:lnTo>
                <a:close/>
              </a:path>
            </a:pathLst>
          </a:custGeom>
          <a:solidFill>
            <a:srgbClr val="0F6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43093" y="4488171"/>
            <a:ext cx="1212325" cy="11316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972442" y="4105655"/>
            <a:ext cx="2598420" cy="1851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5130">
              <a:lnSpc>
                <a:spcPct val="100000"/>
              </a:lnSpc>
              <a:spcBef>
                <a:spcPts val="100"/>
              </a:spcBef>
            </a:pPr>
            <a:r>
              <a:rPr dirty="0" sz="1700" spc="140" b="1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r>
              <a:rPr dirty="0" sz="17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114" b="1">
                <a:solidFill>
                  <a:srgbClr val="FFFFFF"/>
                </a:solidFill>
                <a:latin typeface="Calibri"/>
                <a:cs typeface="Calibri"/>
              </a:rPr>
              <a:t>Retrieval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Calibri"/>
              <a:cs typeface="Calibri"/>
            </a:endParaRPr>
          </a:p>
          <a:p>
            <a:pPr marL="305435">
              <a:lnSpc>
                <a:spcPct val="100000"/>
              </a:lnSpc>
              <a:spcBef>
                <a:spcPts val="5"/>
              </a:spcBef>
            </a:pPr>
            <a:r>
              <a:rPr dirty="0" sz="1100" spc="55">
                <a:solidFill>
                  <a:srgbClr val="FFFFFF"/>
                </a:solidFill>
                <a:latin typeface="Calibri"/>
                <a:cs typeface="Calibri"/>
              </a:rPr>
              <a:t>Extract and </a:t>
            </a:r>
            <a:r>
              <a:rPr dirty="0" sz="1100" spc="5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dirty="0" sz="11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80">
                <a:solidFill>
                  <a:srgbClr val="FFFFFF"/>
                </a:solidFill>
                <a:latin typeface="Calibri"/>
                <a:cs typeface="Calibri"/>
              </a:rPr>
              <a:t>Passages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55456" y="6266688"/>
            <a:ext cx="565785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130">
                <a:solidFill>
                  <a:srgbClr val="FFFFFF"/>
                </a:solidFill>
                <a:latin typeface="Calibri"/>
                <a:cs typeface="Calibri"/>
              </a:rPr>
              <a:t>IBM</a:t>
            </a:r>
            <a:r>
              <a:rPr dirty="0" sz="17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10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dirty="0" sz="17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10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dirty="0" sz="17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dirty="0" sz="17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30">
                <a:solidFill>
                  <a:srgbClr val="FFFFFF"/>
                </a:solidFill>
                <a:latin typeface="Calibri"/>
                <a:cs typeface="Calibri"/>
              </a:rPr>
              <a:t>IBM</a:t>
            </a:r>
            <a:r>
              <a:rPr dirty="0" sz="17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10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dirty="0" sz="17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130">
                <a:solidFill>
                  <a:srgbClr val="FFFFFF"/>
                </a:solidFill>
                <a:latin typeface="Calibri"/>
                <a:cs typeface="Calibri"/>
              </a:rPr>
              <a:t>Pak</a:t>
            </a:r>
            <a:r>
              <a:rPr dirty="0" sz="17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4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7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8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7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dirty="0" sz="17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80">
                <a:solidFill>
                  <a:srgbClr val="FFFFFF"/>
                </a:solidFill>
                <a:latin typeface="Calibri"/>
                <a:cs typeface="Calibri"/>
              </a:rPr>
              <a:t>Multi-Cloud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21080" y="4837176"/>
            <a:ext cx="240792" cy="6979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02841" y="4935954"/>
            <a:ext cx="77470" cy="460375"/>
          </a:xfrm>
          <a:custGeom>
            <a:avLst/>
            <a:gdLst/>
            <a:ahLst/>
            <a:cxnLst/>
            <a:rect l="l" t="t" r="r" b="b"/>
            <a:pathLst>
              <a:path w="77469" h="460375">
                <a:moveTo>
                  <a:pt x="31219" y="383864"/>
                </a:moveTo>
                <a:lnTo>
                  <a:pt x="1057" y="383967"/>
                </a:lnTo>
                <a:lnTo>
                  <a:pt x="39418" y="460037"/>
                </a:lnTo>
                <a:lnTo>
                  <a:pt x="70882" y="396565"/>
                </a:lnTo>
                <a:lnTo>
                  <a:pt x="31263" y="396565"/>
                </a:lnTo>
                <a:lnTo>
                  <a:pt x="31219" y="383864"/>
                </a:lnTo>
                <a:close/>
              </a:path>
              <a:path w="77469" h="460375">
                <a:moveTo>
                  <a:pt x="47094" y="383809"/>
                </a:moveTo>
                <a:lnTo>
                  <a:pt x="31219" y="383864"/>
                </a:lnTo>
                <a:lnTo>
                  <a:pt x="31263" y="396565"/>
                </a:lnTo>
                <a:lnTo>
                  <a:pt x="47138" y="396510"/>
                </a:lnTo>
                <a:lnTo>
                  <a:pt x="47094" y="383809"/>
                </a:lnTo>
                <a:close/>
              </a:path>
              <a:path w="77469" h="460375">
                <a:moveTo>
                  <a:pt x="77256" y="383706"/>
                </a:moveTo>
                <a:lnTo>
                  <a:pt x="47094" y="383809"/>
                </a:lnTo>
                <a:lnTo>
                  <a:pt x="47138" y="396510"/>
                </a:lnTo>
                <a:lnTo>
                  <a:pt x="31263" y="396565"/>
                </a:lnTo>
                <a:lnTo>
                  <a:pt x="70882" y="396565"/>
                </a:lnTo>
                <a:lnTo>
                  <a:pt x="77256" y="383706"/>
                </a:lnTo>
                <a:close/>
              </a:path>
              <a:path w="77469" h="460375">
                <a:moveTo>
                  <a:pt x="46974" y="348885"/>
                </a:moveTo>
                <a:lnTo>
                  <a:pt x="31099" y="348940"/>
                </a:lnTo>
                <a:lnTo>
                  <a:pt x="31219" y="383864"/>
                </a:lnTo>
                <a:lnTo>
                  <a:pt x="47094" y="383809"/>
                </a:lnTo>
                <a:lnTo>
                  <a:pt x="46974" y="348885"/>
                </a:lnTo>
                <a:close/>
              </a:path>
              <a:path w="77469" h="460375">
                <a:moveTo>
                  <a:pt x="46756" y="285385"/>
                </a:moveTo>
                <a:lnTo>
                  <a:pt x="30881" y="285440"/>
                </a:lnTo>
                <a:lnTo>
                  <a:pt x="31045" y="333065"/>
                </a:lnTo>
                <a:lnTo>
                  <a:pt x="46919" y="333010"/>
                </a:lnTo>
                <a:lnTo>
                  <a:pt x="46756" y="285385"/>
                </a:lnTo>
                <a:close/>
              </a:path>
              <a:path w="77469" h="460375">
                <a:moveTo>
                  <a:pt x="46538" y="221885"/>
                </a:moveTo>
                <a:lnTo>
                  <a:pt x="30663" y="221940"/>
                </a:lnTo>
                <a:lnTo>
                  <a:pt x="30826" y="269565"/>
                </a:lnTo>
                <a:lnTo>
                  <a:pt x="46701" y="269510"/>
                </a:lnTo>
                <a:lnTo>
                  <a:pt x="46538" y="221885"/>
                </a:lnTo>
                <a:close/>
              </a:path>
              <a:path w="77469" h="460375">
                <a:moveTo>
                  <a:pt x="46319" y="158386"/>
                </a:moveTo>
                <a:lnTo>
                  <a:pt x="30444" y="158441"/>
                </a:lnTo>
                <a:lnTo>
                  <a:pt x="30608" y="206066"/>
                </a:lnTo>
                <a:lnTo>
                  <a:pt x="46483" y="206011"/>
                </a:lnTo>
                <a:lnTo>
                  <a:pt x="46319" y="158386"/>
                </a:lnTo>
                <a:close/>
              </a:path>
              <a:path w="77469" h="460375">
                <a:moveTo>
                  <a:pt x="46101" y="94886"/>
                </a:moveTo>
                <a:lnTo>
                  <a:pt x="30226" y="94941"/>
                </a:lnTo>
                <a:lnTo>
                  <a:pt x="30390" y="142566"/>
                </a:lnTo>
                <a:lnTo>
                  <a:pt x="46265" y="142511"/>
                </a:lnTo>
                <a:lnTo>
                  <a:pt x="46101" y="94886"/>
                </a:lnTo>
                <a:close/>
              </a:path>
              <a:path w="77469" h="460375">
                <a:moveTo>
                  <a:pt x="46037" y="76171"/>
                </a:moveTo>
                <a:lnTo>
                  <a:pt x="30162" y="76226"/>
                </a:lnTo>
                <a:lnTo>
                  <a:pt x="30172" y="79066"/>
                </a:lnTo>
                <a:lnTo>
                  <a:pt x="46047" y="79011"/>
                </a:lnTo>
                <a:lnTo>
                  <a:pt x="46037" y="76171"/>
                </a:lnTo>
                <a:close/>
              </a:path>
              <a:path w="77469" h="460375">
                <a:moveTo>
                  <a:pt x="37837" y="0"/>
                </a:moveTo>
                <a:lnTo>
                  <a:pt x="0" y="76330"/>
                </a:lnTo>
                <a:lnTo>
                  <a:pt x="30162" y="76226"/>
                </a:lnTo>
                <a:lnTo>
                  <a:pt x="30118" y="63526"/>
                </a:lnTo>
                <a:lnTo>
                  <a:pt x="69847" y="63472"/>
                </a:lnTo>
                <a:lnTo>
                  <a:pt x="37837" y="0"/>
                </a:lnTo>
                <a:close/>
              </a:path>
              <a:path w="77469" h="460375">
                <a:moveTo>
                  <a:pt x="45993" y="63472"/>
                </a:moveTo>
                <a:lnTo>
                  <a:pt x="30118" y="63526"/>
                </a:lnTo>
                <a:lnTo>
                  <a:pt x="30162" y="76226"/>
                </a:lnTo>
                <a:lnTo>
                  <a:pt x="46037" y="76171"/>
                </a:lnTo>
                <a:lnTo>
                  <a:pt x="45993" y="63472"/>
                </a:lnTo>
                <a:close/>
              </a:path>
              <a:path w="77469" h="460375">
                <a:moveTo>
                  <a:pt x="69847" y="63472"/>
                </a:moveTo>
                <a:lnTo>
                  <a:pt x="45993" y="63472"/>
                </a:lnTo>
                <a:lnTo>
                  <a:pt x="46037" y="76171"/>
                </a:lnTo>
                <a:lnTo>
                  <a:pt x="76199" y="76067"/>
                </a:lnTo>
                <a:lnTo>
                  <a:pt x="69847" y="63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965960" y="5745479"/>
            <a:ext cx="691895" cy="23774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084927" y="5805471"/>
            <a:ext cx="454025" cy="76200"/>
          </a:xfrm>
          <a:custGeom>
            <a:avLst/>
            <a:gdLst/>
            <a:ahLst/>
            <a:cxnLst/>
            <a:rect l="l" t="t" r="r" b="b"/>
            <a:pathLst>
              <a:path w="454025" h="76200">
                <a:moveTo>
                  <a:pt x="76200" y="0"/>
                </a:moveTo>
                <a:lnTo>
                  <a:pt x="0" y="38099"/>
                </a:lnTo>
                <a:lnTo>
                  <a:pt x="76200" y="76200"/>
                </a:lnTo>
                <a:lnTo>
                  <a:pt x="76200" y="46037"/>
                </a:lnTo>
                <a:lnTo>
                  <a:pt x="63500" y="46037"/>
                </a:lnTo>
                <a:lnTo>
                  <a:pt x="63500" y="30162"/>
                </a:lnTo>
                <a:lnTo>
                  <a:pt x="76200" y="30162"/>
                </a:lnTo>
                <a:lnTo>
                  <a:pt x="76200" y="0"/>
                </a:lnTo>
                <a:close/>
              </a:path>
              <a:path w="454025" h="76200">
                <a:moveTo>
                  <a:pt x="76200" y="30162"/>
                </a:moveTo>
                <a:lnTo>
                  <a:pt x="76200" y="46037"/>
                </a:lnTo>
                <a:lnTo>
                  <a:pt x="111125" y="46037"/>
                </a:lnTo>
                <a:lnTo>
                  <a:pt x="111125" y="30162"/>
                </a:lnTo>
                <a:lnTo>
                  <a:pt x="76200" y="30162"/>
                </a:lnTo>
                <a:close/>
              </a:path>
              <a:path w="454025" h="76200">
                <a:moveTo>
                  <a:pt x="63500" y="30162"/>
                </a:moveTo>
                <a:lnTo>
                  <a:pt x="63500" y="46037"/>
                </a:lnTo>
                <a:lnTo>
                  <a:pt x="76200" y="46037"/>
                </a:lnTo>
                <a:lnTo>
                  <a:pt x="76200" y="30162"/>
                </a:lnTo>
                <a:lnTo>
                  <a:pt x="63500" y="30162"/>
                </a:lnTo>
                <a:close/>
              </a:path>
              <a:path w="454025" h="76200">
                <a:moveTo>
                  <a:pt x="76200" y="30162"/>
                </a:moveTo>
                <a:lnTo>
                  <a:pt x="63500" y="30162"/>
                </a:lnTo>
                <a:lnTo>
                  <a:pt x="76200" y="30162"/>
                </a:lnTo>
                <a:close/>
              </a:path>
              <a:path w="454025" h="76200">
                <a:moveTo>
                  <a:pt x="127000" y="30162"/>
                </a:moveTo>
                <a:lnTo>
                  <a:pt x="127000" y="46037"/>
                </a:lnTo>
                <a:lnTo>
                  <a:pt x="174625" y="46037"/>
                </a:lnTo>
                <a:lnTo>
                  <a:pt x="174625" y="30162"/>
                </a:lnTo>
                <a:lnTo>
                  <a:pt x="127000" y="30162"/>
                </a:lnTo>
                <a:close/>
              </a:path>
              <a:path w="454025" h="76200">
                <a:moveTo>
                  <a:pt x="190500" y="30162"/>
                </a:moveTo>
                <a:lnTo>
                  <a:pt x="190500" y="46037"/>
                </a:lnTo>
                <a:lnTo>
                  <a:pt x="238125" y="46037"/>
                </a:lnTo>
                <a:lnTo>
                  <a:pt x="238125" y="30162"/>
                </a:lnTo>
                <a:lnTo>
                  <a:pt x="190500" y="30162"/>
                </a:lnTo>
                <a:close/>
              </a:path>
              <a:path w="454025" h="76200">
                <a:moveTo>
                  <a:pt x="254000" y="30162"/>
                </a:moveTo>
                <a:lnTo>
                  <a:pt x="254000" y="46037"/>
                </a:lnTo>
                <a:lnTo>
                  <a:pt x="301625" y="46038"/>
                </a:lnTo>
                <a:lnTo>
                  <a:pt x="301625" y="30163"/>
                </a:lnTo>
                <a:lnTo>
                  <a:pt x="254000" y="30162"/>
                </a:lnTo>
                <a:close/>
              </a:path>
              <a:path w="454025" h="76200">
                <a:moveTo>
                  <a:pt x="317500" y="30163"/>
                </a:moveTo>
                <a:lnTo>
                  <a:pt x="317500" y="46038"/>
                </a:lnTo>
                <a:lnTo>
                  <a:pt x="365125" y="46038"/>
                </a:lnTo>
                <a:lnTo>
                  <a:pt x="365125" y="30163"/>
                </a:lnTo>
                <a:lnTo>
                  <a:pt x="317500" y="30163"/>
                </a:lnTo>
                <a:close/>
              </a:path>
              <a:path w="454025" h="76200">
                <a:moveTo>
                  <a:pt x="377398" y="0"/>
                </a:moveTo>
                <a:lnTo>
                  <a:pt x="377398" y="76200"/>
                </a:lnTo>
                <a:lnTo>
                  <a:pt x="437723" y="46038"/>
                </a:lnTo>
                <a:lnTo>
                  <a:pt x="381000" y="46038"/>
                </a:lnTo>
                <a:lnTo>
                  <a:pt x="381000" y="30163"/>
                </a:lnTo>
                <a:lnTo>
                  <a:pt x="437723" y="30163"/>
                </a:lnTo>
                <a:lnTo>
                  <a:pt x="377398" y="0"/>
                </a:lnTo>
                <a:close/>
              </a:path>
              <a:path w="454025" h="76200">
                <a:moveTo>
                  <a:pt x="390098" y="30163"/>
                </a:moveTo>
                <a:lnTo>
                  <a:pt x="381000" y="30163"/>
                </a:lnTo>
                <a:lnTo>
                  <a:pt x="381000" y="46038"/>
                </a:lnTo>
                <a:lnTo>
                  <a:pt x="390098" y="46038"/>
                </a:lnTo>
                <a:lnTo>
                  <a:pt x="390098" y="30163"/>
                </a:lnTo>
                <a:close/>
              </a:path>
              <a:path w="454025" h="76200">
                <a:moveTo>
                  <a:pt x="437723" y="30163"/>
                </a:moveTo>
                <a:lnTo>
                  <a:pt x="390098" y="30163"/>
                </a:lnTo>
                <a:lnTo>
                  <a:pt x="390098" y="46038"/>
                </a:lnTo>
                <a:lnTo>
                  <a:pt x="437723" y="46038"/>
                </a:lnTo>
                <a:lnTo>
                  <a:pt x="453598" y="38100"/>
                </a:lnTo>
                <a:lnTo>
                  <a:pt x="437723" y="30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965960" y="4270247"/>
            <a:ext cx="679704" cy="23774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083348" y="4331755"/>
            <a:ext cx="445134" cy="76200"/>
          </a:xfrm>
          <a:custGeom>
            <a:avLst/>
            <a:gdLst/>
            <a:ahLst/>
            <a:cxnLst/>
            <a:rect l="l" t="t" r="r" b="b"/>
            <a:pathLst>
              <a:path w="4451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6037"/>
                </a:lnTo>
                <a:lnTo>
                  <a:pt x="63500" y="46037"/>
                </a:lnTo>
                <a:lnTo>
                  <a:pt x="63500" y="30162"/>
                </a:lnTo>
                <a:lnTo>
                  <a:pt x="76200" y="30162"/>
                </a:lnTo>
                <a:lnTo>
                  <a:pt x="76200" y="0"/>
                </a:lnTo>
                <a:close/>
              </a:path>
              <a:path w="445135" h="76200">
                <a:moveTo>
                  <a:pt x="76200" y="30162"/>
                </a:moveTo>
                <a:lnTo>
                  <a:pt x="63500" y="30162"/>
                </a:lnTo>
                <a:lnTo>
                  <a:pt x="63500" y="46037"/>
                </a:lnTo>
                <a:lnTo>
                  <a:pt x="76200" y="46037"/>
                </a:lnTo>
                <a:lnTo>
                  <a:pt x="76200" y="30162"/>
                </a:lnTo>
                <a:close/>
              </a:path>
              <a:path w="445135" h="76200">
                <a:moveTo>
                  <a:pt x="111125" y="30162"/>
                </a:moveTo>
                <a:lnTo>
                  <a:pt x="76200" y="30162"/>
                </a:lnTo>
                <a:lnTo>
                  <a:pt x="76200" y="46037"/>
                </a:lnTo>
                <a:lnTo>
                  <a:pt x="111125" y="46037"/>
                </a:lnTo>
                <a:lnTo>
                  <a:pt x="111125" y="30162"/>
                </a:lnTo>
                <a:close/>
              </a:path>
              <a:path w="445135" h="76200">
                <a:moveTo>
                  <a:pt x="174625" y="30162"/>
                </a:moveTo>
                <a:lnTo>
                  <a:pt x="127000" y="30162"/>
                </a:lnTo>
                <a:lnTo>
                  <a:pt x="127000" y="46037"/>
                </a:lnTo>
                <a:lnTo>
                  <a:pt x="174625" y="46037"/>
                </a:lnTo>
                <a:lnTo>
                  <a:pt x="174625" y="30162"/>
                </a:lnTo>
                <a:close/>
              </a:path>
              <a:path w="445135" h="76200">
                <a:moveTo>
                  <a:pt x="238125" y="30162"/>
                </a:moveTo>
                <a:lnTo>
                  <a:pt x="190500" y="30162"/>
                </a:lnTo>
                <a:lnTo>
                  <a:pt x="190500" y="46037"/>
                </a:lnTo>
                <a:lnTo>
                  <a:pt x="238125" y="46037"/>
                </a:lnTo>
                <a:lnTo>
                  <a:pt x="238125" y="30162"/>
                </a:lnTo>
                <a:close/>
              </a:path>
              <a:path w="445135" h="76200">
                <a:moveTo>
                  <a:pt x="301625" y="30162"/>
                </a:moveTo>
                <a:lnTo>
                  <a:pt x="254000" y="30162"/>
                </a:lnTo>
                <a:lnTo>
                  <a:pt x="254000" y="46037"/>
                </a:lnTo>
                <a:lnTo>
                  <a:pt x="301625" y="46037"/>
                </a:lnTo>
                <a:lnTo>
                  <a:pt x="301625" y="30162"/>
                </a:lnTo>
                <a:close/>
              </a:path>
              <a:path w="445135" h="76200">
                <a:moveTo>
                  <a:pt x="365125" y="30162"/>
                </a:moveTo>
                <a:lnTo>
                  <a:pt x="317500" y="30162"/>
                </a:lnTo>
                <a:lnTo>
                  <a:pt x="317500" y="46037"/>
                </a:lnTo>
                <a:lnTo>
                  <a:pt x="365125" y="46037"/>
                </a:lnTo>
                <a:lnTo>
                  <a:pt x="365125" y="30162"/>
                </a:lnTo>
                <a:close/>
              </a:path>
              <a:path w="445135" h="76200">
                <a:moveTo>
                  <a:pt x="368367" y="0"/>
                </a:moveTo>
                <a:lnTo>
                  <a:pt x="368367" y="76200"/>
                </a:lnTo>
                <a:lnTo>
                  <a:pt x="428692" y="46037"/>
                </a:lnTo>
                <a:lnTo>
                  <a:pt x="381000" y="46037"/>
                </a:lnTo>
                <a:lnTo>
                  <a:pt x="381000" y="30162"/>
                </a:lnTo>
                <a:lnTo>
                  <a:pt x="428692" y="30162"/>
                </a:lnTo>
                <a:lnTo>
                  <a:pt x="368367" y="0"/>
                </a:lnTo>
                <a:close/>
              </a:path>
              <a:path w="445135" h="76200">
                <a:moveTo>
                  <a:pt x="381067" y="30162"/>
                </a:moveTo>
                <a:lnTo>
                  <a:pt x="381000" y="46037"/>
                </a:lnTo>
                <a:lnTo>
                  <a:pt x="381067" y="30162"/>
                </a:lnTo>
                <a:close/>
              </a:path>
              <a:path w="445135" h="76200">
                <a:moveTo>
                  <a:pt x="428692" y="30162"/>
                </a:moveTo>
                <a:lnTo>
                  <a:pt x="381067" y="30162"/>
                </a:lnTo>
                <a:lnTo>
                  <a:pt x="381067" y="46037"/>
                </a:lnTo>
                <a:lnTo>
                  <a:pt x="428692" y="46037"/>
                </a:lnTo>
                <a:lnTo>
                  <a:pt x="444567" y="38100"/>
                </a:lnTo>
                <a:lnTo>
                  <a:pt x="428692" y="30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275254" y="2104051"/>
            <a:ext cx="1998554" cy="103761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270296" y="0"/>
            <a:ext cx="8857615" cy="1142365"/>
          </a:xfrm>
          <a:prstGeom prst="rect"/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pc="215">
                <a:solidFill>
                  <a:srgbClr val="9971F7"/>
                </a:solidFill>
              </a:rPr>
              <a:t>Watson</a:t>
            </a:r>
            <a:r>
              <a:rPr dirty="0" spc="35">
                <a:solidFill>
                  <a:srgbClr val="9971F7"/>
                </a:solidFill>
              </a:rPr>
              <a:t> </a:t>
            </a:r>
            <a:r>
              <a:rPr dirty="0" spc="195"/>
              <a:t>Discovery</a:t>
            </a: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600" spc="140" b="0">
                <a:latin typeface="Calibri"/>
                <a:cs typeface="Calibri"/>
              </a:rPr>
              <a:t>is</a:t>
            </a:r>
            <a:r>
              <a:rPr dirty="0" sz="2600" spc="-20" b="0">
                <a:latin typeface="Calibri"/>
                <a:cs typeface="Calibri"/>
              </a:rPr>
              <a:t> </a:t>
            </a:r>
            <a:r>
              <a:rPr dirty="0" sz="2600" spc="80" b="0">
                <a:latin typeface="Calibri"/>
                <a:cs typeface="Calibri"/>
              </a:rPr>
              <a:t>the</a:t>
            </a:r>
            <a:r>
              <a:rPr dirty="0" sz="2600" spc="-20" b="0">
                <a:latin typeface="Calibri"/>
                <a:cs typeface="Calibri"/>
              </a:rPr>
              <a:t> </a:t>
            </a:r>
            <a:r>
              <a:rPr dirty="0" sz="2600" spc="300">
                <a:solidFill>
                  <a:srgbClr val="9971F7"/>
                </a:solidFill>
              </a:rPr>
              <a:t>AI</a:t>
            </a:r>
            <a:r>
              <a:rPr dirty="0" sz="2600" spc="-15">
                <a:solidFill>
                  <a:srgbClr val="9971F7"/>
                </a:solidFill>
              </a:rPr>
              <a:t> </a:t>
            </a:r>
            <a:r>
              <a:rPr dirty="0" sz="2600" spc="105" b="0">
                <a:latin typeface="Calibri"/>
                <a:cs typeface="Calibri"/>
              </a:rPr>
              <a:t>insights</a:t>
            </a:r>
            <a:r>
              <a:rPr dirty="0" sz="2600" spc="-15" b="0">
                <a:latin typeface="Calibri"/>
                <a:cs typeface="Calibri"/>
              </a:rPr>
              <a:t> </a:t>
            </a:r>
            <a:r>
              <a:rPr dirty="0" sz="2600" spc="90" b="0">
                <a:latin typeface="Calibri"/>
                <a:cs typeface="Calibri"/>
              </a:rPr>
              <a:t>engine</a:t>
            </a:r>
            <a:r>
              <a:rPr dirty="0" sz="2600" spc="-20" b="0">
                <a:latin typeface="Calibri"/>
                <a:cs typeface="Calibri"/>
              </a:rPr>
              <a:t> </a:t>
            </a:r>
            <a:r>
              <a:rPr dirty="0" sz="2600" spc="65" b="0">
                <a:latin typeface="Calibri"/>
                <a:cs typeface="Calibri"/>
              </a:rPr>
              <a:t>that</a:t>
            </a:r>
            <a:r>
              <a:rPr dirty="0" sz="2600" b="0">
                <a:latin typeface="Calibri"/>
                <a:cs typeface="Calibri"/>
              </a:rPr>
              <a:t> </a:t>
            </a:r>
            <a:r>
              <a:rPr dirty="0" sz="2600" spc="114">
                <a:solidFill>
                  <a:srgbClr val="9A71F7"/>
                </a:solidFill>
              </a:rPr>
              <a:t>outperforms</a:t>
            </a:r>
            <a:r>
              <a:rPr dirty="0" sz="2600" spc="-10">
                <a:solidFill>
                  <a:srgbClr val="9A71F7"/>
                </a:solidFill>
              </a:rPr>
              <a:t> </a:t>
            </a:r>
            <a:r>
              <a:rPr dirty="0" sz="2600" spc="65" b="0">
                <a:latin typeface="Calibri"/>
                <a:cs typeface="Calibri"/>
              </a:rPr>
              <a:t>traditional</a:t>
            </a:r>
            <a:r>
              <a:rPr dirty="0" sz="2600" spc="5" b="0">
                <a:latin typeface="Calibri"/>
                <a:cs typeface="Calibri"/>
              </a:rPr>
              <a:t> </a:t>
            </a:r>
            <a:r>
              <a:rPr dirty="0" sz="2600" spc="110" b="0">
                <a:latin typeface="Calibri"/>
                <a:cs typeface="Calibri"/>
              </a:rPr>
              <a:t>search.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91767" y="5413247"/>
            <a:ext cx="734568" cy="73456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1272" y="5413247"/>
            <a:ext cx="734568" cy="73456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56391" y="6591300"/>
            <a:ext cx="179133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5">
                <a:solidFill>
                  <a:srgbClr val="959F9F"/>
                </a:solidFill>
                <a:latin typeface="Calibri"/>
                <a:cs typeface="Calibri"/>
              </a:rPr>
              <a:t>IBM </a:t>
            </a:r>
            <a:r>
              <a:rPr dirty="0" sz="800" spc="25">
                <a:solidFill>
                  <a:srgbClr val="959F9F"/>
                </a:solidFill>
                <a:latin typeface="Calibri"/>
                <a:cs typeface="Calibri"/>
              </a:rPr>
              <a:t>Watson </a:t>
            </a:r>
            <a:r>
              <a:rPr dirty="0" sz="800" spc="-5">
                <a:solidFill>
                  <a:srgbClr val="959F9F"/>
                </a:solidFill>
                <a:latin typeface="Calibri"/>
                <a:cs typeface="Calibri"/>
              </a:rPr>
              <a:t>/ </a:t>
            </a:r>
            <a:r>
              <a:rPr dirty="0" sz="800" spc="-50">
                <a:solidFill>
                  <a:srgbClr val="959F9F"/>
                </a:solidFill>
                <a:latin typeface="Calibri"/>
                <a:cs typeface="Calibri"/>
              </a:rPr>
              <a:t>© </a:t>
            </a:r>
            <a:r>
              <a:rPr dirty="0" sz="800" spc="70">
                <a:solidFill>
                  <a:srgbClr val="959F9F"/>
                </a:solidFill>
                <a:latin typeface="Calibri"/>
                <a:cs typeface="Calibri"/>
              </a:rPr>
              <a:t>2020 </a:t>
            </a:r>
            <a:r>
              <a:rPr dirty="0" sz="800" spc="55">
                <a:solidFill>
                  <a:srgbClr val="959F9F"/>
                </a:solidFill>
                <a:latin typeface="Calibri"/>
                <a:cs typeface="Calibri"/>
              </a:rPr>
              <a:t>IBM</a:t>
            </a:r>
            <a:r>
              <a:rPr dirty="0" sz="800" spc="-100">
                <a:solidFill>
                  <a:srgbClr val="959F9F"/>
                </a:solidFill>
                <a:latin typeface="Calibri"/>
                <a:cs typeface="Calibri"/>
              </a:rPr>
              <a:t> </a:t>
            </a:r>
            <a:r>
              <a:rPr dirty="0" sz="800" spc="25">
                <a:solidFill>
                  <a:srgbClr val="959F9F"/>
                </a:solidFill>
                <a:latin typeface="Calibri"/>
                <a:cs typeface="Calibri"/>
              </a:rPr>
              <a:t>Corporation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8246" y="261619"/>
            <a:ext cx="3878579" cy="850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210"/>
              </a:lnSpc>
              <a:spcBef>
                <a:spcPts val="100"/>
              </a:spcBef>
            </a:pPr>
            <a:r>
              <a:rPr dirty="0" spc="215">
                <a:solidFill>
                  <a:srgbClr val="9A71F7"/>
                </a:solidFill>
              </a:rPr>
              <a:t>Watson</a:t>
            </a:r>
            <a:r>
              <a:rPr dirty="0">
                <a:solidFill>
                  <a:srgbClr val="9A71F7"/>
                </a:solidFill>
              </a:rPr>
              <a:t> </a:t>
            </a:r>
            <a:r>
              <a:rPr dirty="0" spc="220"/>
              <a:t>Discovery</a:t>
            </a:r>
          </a:p>
          <a:p>
            <a:pPr marL="12700">
              <a:lnSpc>
                <a:spcPts val="2290"/>
              </a:lnSpc>
            </a:pPr>
            <a:r>
              <a:rPr dirty="0" sz="2000" spc="90" b="0">
                <a:latin typeface="Calibri"/>
                <a:cs typeface="Calibri"/>
              </a:rPr>
              <a:t>market leader </a:t>
            </a:r>
            <a:r>
              <a:rPr dirty="0" sz="2000" spc="45" b="0">
                <a:latin typeface="Calibri"/>
                <a:cs typeface="Calibri"/>
              </a:rPr>
              <a:t>for </a:t>
            </a:r>
            <a:r>
              <a:rPr dirty="0" sz="2000" spc="210" b="0">
                <a:latin typeface="Calibri"/>
                <a:cs typeface="Calibri"/>
              </a:rPr>
              <a:t>AI</a:t>
            </a:r>
            <a:r>
              <a:rPr dirty="0" sz="2000" spc="-150" b="0">
                <a:latin typeface="Calibri"/>
                <a:cs typeface="Calibri"/>
              </a:rPr>
              <a:t> </a:t>
            </a:r>
            <a:r>
              <a:rPr dirty="0" sz="2000" spc="110" b="0">
                <a:latin typeface="Calibri"/>
                <a:cs typeface="Calibri"/>
              </a:rPr>
              <a:t>search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566139"/>
            <a:ext cx="3746500" cy="0"/>
          </a:xfrm>
          <a:custGeom>
            <a:avLst/>
            <a:gdLst/>
            <a:ahLst/>
            <a:cxnLst/>
            <a:rect l="l" t="t" r="r" b="b"/>
            <a:pathLst>
              <a:path w="3746500" h="0">
                <a:moveTo>
                  <a:pt x="0" y="0"/>
                </a:moveTo>
                <a:lnTo>
                  <a:pt x="3746091" y="0"/>
                </a:lnTo>
              </a:path>
            </a:pathLst>
          </a:custGeom>
          <a:ln w="76200">
            <a:solidFill>
              <a:srgbClr val="2F4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4840" y="1191767"/>
            <a:ext cx="2459736" cy="2459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92040" y="1191767"/>
            <a:ext cx="2459736" cy="2459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50680" y="1191767"/>
            <a:ext cx="2438400" cy="243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46092" y="3566139"/>
            <a:ext cx="4133215" cy="0"/>
          </a:xfrm>
          <a:custGeom>
            <a:avLst/>
            <a:gdLst/>
            <a:ahLst/>
            <a:cxnLst/>
            <a:rect l="l" t="t" r="r" b="b"/>
            <a:pathLst>
              <a:path w="4133215" h="0">
                <a:moveTo>
                  <a:pt x="0" y="0"/>
                </a:moveTo>
                <a:lnTo>
                  <a:pt x="4132649" y="1"/>
                </a:lnTo>
              </a:path>
            </a:pathLst>
          </a:custGeom>
          <a:ln w="76200">
            <a:solidFill>
              <a:srgbClr val="00B0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78740" y="3566139"/>
            <a:ext cx="4313555" cy="0"/>
          </a:xfrm>
          <a:custGeom>
            <a:avLst/>
            <a:gdLst/>
            <a:ahLst/>
            <a:cxnLst/>
            <a:rect l="l" t="t" r="r" b="b"/>
            <a:pathLst>
              <a:path w="4313555" h="0">
                <a:moveTo>
                  <a:pt x="0" y="0"/>
                </a:moveTo>
                <a:lnTo>
                  <a:pt x="4313259" y="0"/>
                </a:lnTo>
              </a:path>
            </a:pathLst>
          </a:custGeom>
          <a:ln w="76200">
            <a:solidFill>
              <a:srgbClr val="BD8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66507" y="313012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199" y="0"/>
                </a:moveTo>
                <a:lnTo>
                  <a:pt x="410453" y="2360"/>
                </a:lnTo>
                <a:lnTo>
                  <a:pt x="365058" y="9288"/>
                </a:lnTo>
                <a:lnTo>
                  <a:pt x="321242" y="20554"/>
                </a:lnTo>
                <a:lnTo>
                  <a:pt x="279236" y="35929"/>
                </a:lnTo>
                <a:lnTo>
                  <a:pt x="239271" y="55181"/>
                </a:lnTo>
                <a:lnTo>
                  <a:pt x="201574" y="78082"/>
                </a:lnTo>
                <a:lnTo>
                  <a:pt x="166378" y="104402"/>
                </a:lnTo>
                <a:lnTo>
                  <a:pt x="133910" y="133911"/>
                </a:lnTo>
                <a:lnTo>
                  <a:pt x="104402" y="166378"/>
                </a:lnTo>
                <a:lnTo>
                  <a:pt x="78082" y="201575"/>
                </a:lnTo>
                <a:lnTo>
                  <a:pt x="55181" y="239271"/>
                </a:lnTo>
                <a:lnTo>
                  <a:pt x="35928" y="279237"/>
                </a:lnTo>
                <a:lnTo>
                  <a:pt x="20554" y="321242"/>
                </a:lnTo>
                <a:lnTo>
                  <a:pt x="9288" y="365058"/>
                </a:lnTo>
                <a:lnTo>
                  <a:pt x="2360" y="410454"/>
                </a:lnTo>
                <a:lnTo>
                  <a:pt x="0" y="457200"/>
                </a:lnTo>
                <a:lnTo>
                  <a:pt x="2360" y="503946"/>
                </a:lnTo>
                <a:lnTo>
                  <a:pt x="9288" y="549341"/>
                </a:lnTo>
                <a:lnTo>
                  <a:pt x="20554" y="593157"/>
                </a:lnTo>
                <a:lnTo>
                  <a:pt x="35928" y="635163"/>
                </a:lnTo>
                <a:lnTo>
                  <a:pt x="55181" y="675128"/>
                </a:lnTo>
                <a:lnTo>
                  <a:pt x="78082" y="712825"/>
                </a:lnTo>
                <a:lnTo>
                  <a:pt x="104402" y="748021"/>
                </a:lnTo>
                <a:lnTo>
                  <a:pt x="133910" y="780489"/>
                </a:lnTo>
                <a:lnTo>
                  <a:pt x="166378" y="809997"/>
                </a:lnTo>
                <a:lnTo>
                  <a:pt x="201574" y="836317"/>
                </a:lnTo>
                <a:lnTo>
                  <a:pt x="239271" y="859218"/>
                </a:lnTo>
                <a:lnTo>
                  <a:pt x="279236" y="878471"/>
                </a:lnTo>
                <a:lnTo>
                  <a:pt x="321242" y="893845"/>
                </a:lnTo>
                <a:lnTo>
                  <a:pt x="365058" y="905111"/>
                </a:lnTo>
                <a:lnTo>
                  <a:pt x="410453" y="912039"/>
                </a:lnTo>
                <a:lnTo>
                  <a:pt x="457199" y="914399"/>
                </a:lnTo>
                <a:lnTo>
                  <a:pt x="503945" y="912039"/>
                </a:lnTo>
                <a:lnTo>
                  <a:pt x="549341" y="905111"/>
                </a:lnTo>
                <a:lnTo>
                  <a:pt x="593157" y="893845"/>
                </a:lnTo>
                <a:lnTo>
                  <a:pt x="635162" y="878471"/>
                </a:lnTo>
                <a:lnTo>
                  <a:pt x="675128" y="859218"/>
                </a:lnTo>
                <a:lnTo>
                  <a:pt x="712824" y="836317"/>
                </a:lnTo>
                <a:lnTo>
                  <a:pt x="748021" y="809997"/>
                </a:lnTo>
                <a:lnTo>
                  <a:pt x="780488" y="780489"/>
                </a:lnTo>
                <a:lnTo>
                  <a:pt x="809997" y="748021"/>
                </a:lnTo>
                <a:lnTo>
                  <a:pt x="836317" y="712825"/>
                </a:lnTo>
                <a:lnTo>
                  <a:pt x="859218" y="675128"/>
                </a:lnTo>
                <a:lnTo>
                  <a:pt x="878470" y="635163"/>
                </a:lnTo>
                <a:lnTo>
                  <a:pt x="893845" y="593157"/>
                </a:lnTo>
                <a:lnTo>
                  <a:pt x="905111" y="549341"/>
                </a:lnTo>
                <a:lnTo>
                  <a:pt x="912039" y="503946"/>
                </a:lnTo>
                <a:lnTo>
                  <a:pt x="914399" y="457200"/>
                </a:lnTo>
                <a:lnTo>
                  <a:pt x="912039" y="410454"/>
                </a:lnTo>
                <a:lnTo>
                  <a:pt x="905111" y="365058"/>
                </a:lnTo>
                <a:lnTo>
                  <a:pt x="893845" y="321242"/>
                </a:lnTo>
                <a:lnTo>
                  <a:pt x="878470" y="279237"/>
                </a:lnTo>
                <a:lnTo>
                  <a:pt x="859218" y="239271"/>
                </a:lnTo>
                <a:lnTo>
                  <a:pt x="836317" y="201575"/>
                </a:lnTo>
                <a:lnTo>
                  <a:pt x="809997" y="166378"/>
                </a:lnTo>
                <a:lnTo>
                  <a:pt x="780488" y="133911"/>
                </a:lnTo>
                <a:lnTo>
                  <a:pt x="748021" y="104402"/>
                </a:lnTo>
                <a:lnTo>
                  <a:pt x="712824" y="78082"/>
                </a:lnTo>
                <a:lnTo>
                  <a:pt x="675128" y="55181"/>
                </a:lnTo>
                <a:lnTo>
                  <a:pt x="635162" y="35929"/>
                </a:lnTo>
                <a:lnTo>
                  <a:pt x="593157" y="20554"/>
                </a:lnTo>
                <a:lnTo>
                  <a:pt x="549341" y="9288"/>
                </a:lnTo>
                <a:lnTo>
                  <a:pt x="503945" y="2360"/>
                </a:lnTo>
                <a:lnTo>
                  <a:pt x="457199" y="0"/>
                </a:lnTo>
                <a:close/>
              </a:path>
            </a:pathLst>
          </a:custGeom>
          <a:solidFill>
            <a:srgbClr val="2F4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19701" y="3483355"/>
            <a:ext cx="608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Q2</a:t>
            </a:r>
            <a:r>
              <a:rPr dirty="0" sz="12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2019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44139" y="313012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3" y="2360"/>
                </a:lnTo>
                <a:lnTo>
                  <a:pt x="365058" y="9288"/>
                </a:lnTo>
                <a:lnTo>
                  <a:pt x="321242" y="20554"/>
                </a:lnTo>
                <a:lnTo>
                  <a:pt x="279236" y="35929"/>
                </a:lnTo>
                <a:lnTo>
                  <a:pt x="239271" y="55181"/>
                </a:lnTo>
                <a:lnTo>
                  <a:pt x="201574" y="78082"/>
                </a:lnTo>
                <a:lnTo>
                  <a:pt x="166378" y="104402"/>
                </a:lnTo>
                <a:lnTo>
                  <a:pt x="133910" y="133911"/>
                </a:lnTo>
                <a:lnTo>
                  <a:pt x="104402" y="166378"/>
                </a:lnTo>
                <a:lnTo>
                  <a:pt x="78082" y="201575"/>
                </a:lnTo>
                <a:lnTo>
                  <a:pt x="55181" y="239271"/>
                </a:lnTo>
                <a:lnTo>
                  <a:pt x="35928" y="279237"/>
                </a:lnTo>
                <a:lnTo>
                  <a:pt x="20554" y="321242"/>
                </a:lnTo>
                <a:lnTo>
                  <a:pt x="9288" y="365058"/>
                </a:lnTo>
                <a:lnTo>
                  <a:pt x="2360" y="410454"/>
                </a:lnTo>
                <a:lnTo>
                  <a:pt x="0" y="457200"/>
                </a:lnTo>
                <a:lnTo>
                  <a:pt x="2360" y="503946"/>
                </a:lnTo>
                <a:lnTo>
                  <a:pt x="9288" y="549341"/>
                </a:lnTo>
                <a:lnTo>
                  <a:pt x="20554" y="593157"/>
                </a:lnTo>
                <a:lnTo>
                  <a:pt x="35928" y="635163"/>
                </a:lnTo>
                <a:lnTo>
                  <a:pt x="55181" y="675128"/>
                </a:lnTo>
                <a:lnTo>
                  <a:pt x="78082" y="712825"/>
                </a:lnTo>
                <a:lnTo>
                  <a:pt x="104402" y="748021"/>
                </a:lnTo>
                <a:lnTo>
                  <a:pt x="133910" y="780489"/>
                </a:lnTo>
                <a:lnTo>
                  <a:pt x="166378" y="809997"/>
                </a:lnTo>
                <a:lnTo>
                  <a:pt x="201574" y="836317"/>
                </a:lnTo>
                <a:lnTo>
                  <a:pt x="239271" y="859218"/>
                </a:lnTo>
                <a:lnTo>
                  <a:pt x="279236" y="878471"/>
                </a:lnTo>
                <a:lnTo>
                  <a:pt x="321242" y="893845"/>
                </a:lnTo>
                <a:lnTo>
                  <a:pt x="365058" y="905111"/>
                </a:lnTo>
                <a:lnTo>
                  <a:pt x="410453" y="912039"/>
                </a:lnTo>
                <a:lnTo>
                  <a:pt x="457200" y="914399"/>
                </a:lnTo>
                <a:lnTo>
                  <a:pt x="503945" y="912039"/>
                </a:lnTo>
                <a:lnTo>
                  <a:pt x="549341" y="905111"/>
                </a:lnTo>
                <a:lnTo>
                  <a:pt x="593157" y="893845"/>
                </a:lnTo>
                <a:lnTo>
                  <a:pt x="635162" y="878471"/>
                </a:lnTo>
                <a:lnTo>
                  <a:pt x="675128" y="859218"/>
                </a:lnTo>
                <a:lnTo>
                  <a:pt x="712824" y="836317"/>
                </a:lnTo>
                <a:lnTo>
                  <a:pt x="748021" y="809997"/>
                </a:lnTo>
                <a:lnTo>
                  <a:pt x="780488" y="780489"/>
                </a:lnTo>
                <a:lnTo>
                  <a:pt x="809997" y="748021"/>
                </a:lnTo>
                <a:lnTo>
                  <a:pt x="836317" y="712825"/>
                </a:lnTo>
                <a:lnTo>
                  <a:pt x="859218" y="675128"/>
                </a:lnTo>
                <a:lnTo>
                  <a:pt x="878470" y="635163"/>
                </a:lnTo>
                <a:lnTo>
                  <a:pt x="893845" y="593157"/>
                </a:lnTo>
                <a:lnTo>
                  <a:pt x="905111" y="549341"/>
                </a:lnTo>
                <a:lnTo>
                  <a:pt x="912039" y="503946"/>
                </a:lnTo>
                <a:lnTo>
                  <a:pt x="914400" y="457200"/>
                </a:lnTo>
                <a:lnTo>
                  <a:pt x="912039" y="410454"/>
                </a:lnTo>
                <a:lnTo>
                  <a:pt x="905111" y="365058"/>
                </a:lnTo>
                <a:lnTo>
                  <a:pt x="893845" y="321242"/>
                </a:lnTo>
                <a:lnTo>
                  <a:pt x="878470" y="279237"/>
                </a:lnTo>
                <a:lnTo>
                  <a:pt x="859218" y="239271"/>
                </a:lnTo>
                <a:lnTo>
                  <a:pt x="836317" y="201575"/>
                </a:lnTo>
                <a:lnTo>
                  <a:pt x="809997" y="166378"/>
                </a:lnTo>
                <a:lnTo>
                  <a:pt x="780488" y="133911"/>
                </a:lnTo>
                <a:lnTo>
                  <a:pt x="748021" y="104402"/>
                </a:lnTo>
                <a:lnTo>
                  <a:pt x="712824" y="78082"/>
                </a:lnTo>
                <a:lnTo>
                  <a:pt x="675128" y="55181"/>
                </a:lnTo>
                <a:lnTo>
                  <a:pt x="635162" y="35929"/>
                </a:lnTo>
                <a:lnTo>
                  <a:pt x="593157" y="20554"/>
                </a:lnTo>
                <a:lnTo>
                  <a:pt x="549341" y="9288"/>
                </a:lnTo>
                <a:lnTo>
                  <a:pt x="503945" y="2360"/>
                </a:lnTo>
                <a:lnTo>
                  <a:pt x="4572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97332" y="3483355"/>
            <a:ext cx="608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Q2</a:t>
            </a:r>
            <a:r>
              <a:rPr dirty="0" sz="12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2019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86819" y="313012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4" y="2360"/>
                </a:lnTo>
                <a:lnTo>
                  <a:pt x="365058" y="9288"/>
                </a:lnTo>
                <a:lnTo>
                  <a:pt x="321242" y="20554"/>
                </a:lnTo>
                <a:lnTo>
                  <a:pt x="279237" y="35929"/>
                </a:lnTo>
                <a:lnTo>
                  <a:pt x="239271" y="55181"/>
                </a:lnTo>
                <a:lnTo>
                  <a:pt x="201575" y="78082"/>
                </a:lnTo>
                <a:lnTo>
                  <a:pt x="166378" y="104402"/>
                </a:lnTo>
                <a:lnTo>
                  <a:pt x="133911" y="133911"/>
                </a:lnTo>
                <a:lnTo>
                  <a:pt x="104402" y="166378"/>
                </a:lnTo>
                <a:lnTo>
                  <a:pt x="78082" y="201575"/>
                </a:lnTo>
                <a:lnTo>
                  <a:pt x="55181" y="239271"/>
                </a:lnTo>
                <a:lnTo>
                  <a:pt x="35929" y="279237"/>
                </a:lnTo>
                <a:lnTo>
                  <a:pt x="20554" y="321242"/>
                </a:lnTo>
                <a:lnTo>
                  <a:pt x="9288" y="365058"/>
                </a:lnTo>
                <a:lnTo>
                  <a:pt x="2360" y="410454"/>
                </a:lnTo>
                <a:lnTo>
                  <a:pt x="0" y="457200"/>
                </a:lnTo>
                <a:lnTo>
                  <a:pt x="2360" y="503946"/>
                </a:lnTo>
                <a:lnTo>
                  <a:pt x="9288" y="549341"/>
                </a:lnTo>
                <a:lnTo>
                  <a:pt x="20554" y="593157"/>
                </a:lnTo>
                <a:lnTo>
                  <a:pt x="35929" y="635163"/>
                </a:lnTo>
                <a:lnTo>
                  <a:pt x="55181" y="675128"/>
                </a:lnTo>
                <a:lnTo>
                  <a:pt x="78082" y="712825"/>
                </a:lnTo>
                <a:lnTo>
                  <a:pt x="104402" y="748021"/>
                </a:lnTo>
                <a:lnTo>
                  <a:pt x="133911" y="780489"/>
                </a:lnTo>
                <a:lnTo>
                  <a:pt x="166378" y="809997"/>
                </a:lnTo>
                <a:lnTo>
                  <a:pt x="201575" y="836317"/>
                </a:lnTo>
                <a:lnTo>
                  <a:pt x="239271" y="859218"/>
                </a:lnTo>
                <a:lnTo>
                  <a:pt x="279237" y="878471"/>
                </a:lnTo>
                <a:lnTo>
                  <a:pt x="321242" y="893845"/>
                </a:lnTo>
                <a:lnTo>
                  <a:pt x="365058" y="905111"/>
                </a:lnTo>
                <a:lnTo>
                  <a:pt x="410454" y="912039"/>
                </a:lnTo>
                <a:lnTo>
                  <a:pt x="457200" y="914399"/>
                </a:lnTo>
                <a:lnTo>
                  <a:pt x="503946" y="912039"/>
                </a:lnTo>
                <a:lnTo>
                  <a:pt x="549341" y="905111"/>
                </a:lnTo>
                <a:lnTo>
                  <a:pt x="593157" y="893845"/>
                </a:lnTo>
                <a:lnTo>
                  <a:pt x="635163" y="878471"/>
                </a:lnTo>
                <a:lnTo>
                  <a:pt x="675128" y="859218"/>
                </a:lnTo>
                <a:lnTo>
                  <a:pt x="712825" y="836317"/>
                </a:lnTo>
                <a:lnTo>
                  <a:pt x="748021" y="809997"/>
                </a:lnTo>
                <a:lnTo>
                  <a:pt x="780489" y="780489"/>
                </a:lnTo>
                <a:lnTo>
                  <a:pt x="809997" y="748021"/>
                </a:lnTo>
                <a:lnTo>
                  <a:pt x="836317" y="712825"/>
                </a:lnTo>
                <a:lnTo>
                  <a:pt x="859218" y="675128"/>
                </a:lnTo>
                <a:lnTo>
                  <a:pt x="878471" y="635163"/>
                </a:lnTo>
                <a:lnTo>
                  <a:pt x="893845" y="593157"/>
                </a:lnTo>
                <a:lnTo>
                  <a:pt x="905111" y="549341"/>
                </a:lnTo>
                <a:lnTo>
                  <a:pt x="912039" y="503946"/>
                </a:lnTo>
                <a:lnTo>
                  <a:pt x="914400" y="457200"/>
                </a:lnTo>
                <a:lnTo>
                  <a:pt x="912039" y="410454"/>
                </a:lnTo>
                <a:lnTo>
                  <a:pt x="905111" y="365058"/>
                </a:lnTo>
                <a:lnTo>
                  <a:pt x="893845" y="321242"/>
                </a:lnTo>
                <a:lnTo>
                  <a:pt x="878471" y="279237"/>
                </a:lnTo>
                <a:lnTo>
                  <a:pt x="859218" y="239271"/>
                </a:lnTo>
                <a:lnTo>
                  <a:pt x="836317" y="201575"/>
                </a:lnTo>
                <a:lnTo>
                  <a:pt x="809997" y="166378"/>
                </a:lnTo>
                <a:lnTo>
                  <a:pt x="780489" y="133911"/>
                </a:lnTo>
                <a:lnTo>
                  <a:pt x="748021" y="104402"/>
                </a:lnTo>
                <a:lnTo>
                  <a:pt x="712825" y="78082"/>
                </a:lnTo>
                <a:lnTo>
                  <a:pt x="675128" y="55181"/>
                </a:lnTo>
                <a:lnTo>
                  <a:pt x="635163" y="35929"/>
                </a:lnTo>
                <a:lnTo>
                  <a:pt x="593157" y="20554"/>
                </a:lnTo>
                <a:lnTo>
                  <a:pt x="549341" y="9288"/>
                </a:lnTo>
                <a:lnTo>
                  <a:pt x="503946" y="2360"/>
                </a:lnTo>
                <a:lnTo>
                  <a:pt x="457200" y="0"/>
                </a:lnTo>
                <a:close/>
              </a:path>
            </a:pathLst>
          </a:custGeom>
          <a:solidFill>
            <a:srgbClr val="BD8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140013" y="3483355"/>
            <a:ext cx="608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Q3</a:t>
            </a:r>
            <a:r>
              <a:rPr dirty="0" sz="12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2019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7062" y="4242307"/>
            <a:ext cx="2395855" cy="1125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dirty="0" sz="1800" spc="145" b="1">
                <a:solidFill>
                  <a:srgbClr val="2F4EFF"/>
                </a:solidFill>
                <a:latin typeface="Calibri"/>
                <a:cs typeface="Calibri"/>
              </a:rPr>
              <a:t>AIconics </a:t>
            </a:r>
            <a:r>
              <a:rPr dirty="0" sz="1800" spc="110">
                <a:solidFill>
                  <a:srgbClr val="FFFFFF"/>
                </a:solidFill>
                <a:latin typeface="Calibri"/>
                <a:cs typeface="Calibri"/>
              </a:rPr>
              <a:t>names </a:t>
            </a:r>
            <a:r>
              <a:rPr dirty="0" sz="1800" spc="125">
                <a:solidFill>
                  <a:srgbClr val="FFFFFF"/>
                </a:solidFill>
                <a:latin typeface="Calibri"/>
                <a:cs typeface="Calibri"/>
              </a:rPr>
              <a:t>IBM  </a:t>
            </a:r>
            <a:r>
              <a:rPr dirty="0" sz="1800" spc="70">
                <a:solidFill>
                  <a:srgbClr val="FFFFFF"/>
                </a:solidFill>
                <a:latin typeface="Calibri"/>
                <a:cs typeface="Calibri"/>
              </a:rPr>
              <a:t>Watson </a:t>
            </a:r>
            <a:r>
              <a:rPr dirty="0" sz="1800" spc="85">
                <a:solidFill>
                  <a:srgbClr val="FFFFFF"/>
                </a:solidFill>
                <a:latin typeface="Calibri"/>
                <a:cs typeface="Calibri"/>
              </a:rPr>
              <a:t>Discovery</a:t>
            </a:r>
            <a:r>
              <a:rPr dirty="0" sz="18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35" b="1">
                <a:solidFill>
                  <a:srgbClr val="2F4EFF"/>
                </a:solidFill>
                <a:latin typeface="Calibri"/>
                <a:cs typeface="Calibri"/>
              </a:rPr>
              <a:t>Best  </a:t>
            </a:r>
            <a:r>
              <a:rPr dirty="0" sz="1800" spc="105" b="1">
                <a:solidFill>
                  <a:srgbClr val="2F4EFF"/>
                </a:solidFill>
                <a:latin typeface="Calibri"/>
                <a:cs typeface="Calibri"/>
              </a:rPr>
              <a:t>Innovator </a:t>
            </a:r>
            <a:r>
              <a:rPr dirty="0" sz="1800" spc="85" b="1">
                <a:solidFill>
                  <a:srgbClr val="2F4EFF"/>
                </a:solidFill>
                <a:latin typeface="Calibri"/>
                <a:cs typeface="Calibri"/>
              </a:rPr>
              <a:t>in </a:t>
            </a:r>
            <a:r>
              <a:rPr dirty="0" sz="1800" spc="105" b="1">
                <a:solidFill>
                  <a:srgbClr val="2F4EFF"/>
                </a:solidFill>
                <a:latin typeface="Calibri"/>
                <a:cs typeface="Calibri"/>
              </a:rPr>
              <a:t>Natural  </a:t>
            </a:r>
            <a:r>
              <a:rPr dirty="0" sz="1800" spc="125" b="1">
                <a:solidFill>
                  <a:srgbClr val="2F4EFF"/>
                </a:solidFill>
                <a:latin typeface="Calibri"/>
                <a:cs typeface="Calibri"/>
              </a:rPr>
              <a:t>Language</a:t>
            </a:r>
            <a:r>
              <a:rPr dirty="0" sz="1800" spc="-5" b="1">
                <a:solidFill>
                  <a:srgbClr val="2F4EFF"/>
                </a:solidFill>
                <a:latin typeface="Calibri"/>
                <a:cs typeface="Calibri"/>
              </a:rPr>
              <a:t> </a:t>
            </a:r>
            <a:r>
              <a:rPr dirty="0" sz="1800" spc="130" b="1">
                <a:solidFill>
                  <a:srgbClr val="2F4EFF"/>
                </a:solidFill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68208" y="4242307"/>
            <a:ext cx="229552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05" b="1">
                <a:solidFill>
                  <a:srgbClr val="00B0F0"/>
                </a:solidFill>
                <a:latin typeface="Calibri"/>
                <a:cs typeface="Calibri"/>
              </a:rPr>
              <a:t>Forrester </a:t>
            </a:r>
            <a:r>
              <a:rPr dirty="0" sz="1800" spc="110">
                <a:solidFill>
                  <a:srgbClr val="FFFFFF"/>
                </a:solidFill>
                <a:latin typeface="Calibri"/>
                <a:cs typeface="Calibri"/>
              </a:rPr>
              <a:t>names </a:t>
            </a:r>
            <a:r>
              <a:rPr dirty="0" sz="1800" spc="125">
                <a:solidFill>
                  <a:srgbClr val="FFFFFF"/>
                </a:solidFill>
                <a:latin typeface="Calibri"/>
                <a:cs typeface="Calibri"/>
              </a:rPr>
              <a:t>IBM  </a:t>
            </a:r>
            <a:r>
              <a:rPr dirty="0" sz="1800" spc="70">
                <a:solidFill>
                  <a:srgbClr val="FFFFFF"/>
                </a:solidFill>
                <a:latin typeface="Calibri"/>
                <a:cs typeface="Calibri"/>
              </a:rPr>
              <a:t>Watson </a:t>
            </a:r>
            <a:r>
              <a:rPr dirty="0" sz="1800" spc="85">
                <a:solidFill>
                  <a:srgbClr val="FFFFFF"/>
                </a:solidFill>
                <a:latin typeface="Calibri"/>
                <a:cs typeface="Calibri"/>
              </a:rPr>
              <a:t>Discovery </a:t>
            </a:r>
            <a:r>
              <a:rPr dirty="0" sz="1800" spc="95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dirty="0" sz="1800" spc="110" b="1">
                <a:solidFill>
                  <a:srgbClr val="00B0F0"/>
                </a:solidFill>
                <a:latin typeface="Calibri"/>
                <a:cs typeface="Calibri"/>
              </a:rPr>
              <a:t>leader</a:t>
            </a:r>
            <a:r>
              <a:rPr dirty="0" sz="1800" spc="-10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1800" spc="85" b="1">
                <a:solidFill>
                  <a:srgbClr val="00B0F0"/>
                </a:solidFill>
                <a:latin typeface="Calibri"/>
                <a:cs typeface="Calibri"/>
              </a:rPr>
              <a:t>in</a:t>
            </a:r>
            <a:r>
              <a:rPr dirty="0" sz="1800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1800" spc="220" b="1">
                <a:solidFill>
                  <a:srgbClr val="00B0F0"/>
                </a:solidFill>
                <a:latin typeface="Calibri"/>
                <a:cs typeface="Calibri"/>
              </a:rPr>
              <a:t>AI</a:t>
            </a:r>
            <a:r>
              <a:rPr dirty="0" sz="1800" spc="-5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1800" spc="130" b="1">
                <a:solidFill>
                  <a:srgbClr val="00B0F0"/>
                </a:solidFill>
                <a:latin typeface="Calibri"/>
                <a:cs typeface="Calibri"/>
              </a:rPr>
              <a:t>search</a:t>
            </a:r>
            <a:r>
              <a:rPr dirty="0" sz="1800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Calibri"/>
                <a:cs typeface="Calibri"/>
              </a:rPr>
              <a:t>in  </a:t>
            </a:r>
            <a:r>
              <a:rPr dirty="0" sz="1800" spc="100">
                <a:solidFill>
                  <a:srgbClr val="FFFFFF"/>
                </a:solidFill>
                <a:latin typeface="Calibri"/>
                <a:cs typeface="Calibri"/>
              </a:rPr>
              <a:t>“The </a:t>
            </a:r>
            <a:r>
              <a:rPr dirty="0" sz="1800" spc="75">
                <a:solidFill>
                  <a:srgbClr val="FFFFFF"/>
                </a:solidFill>
                <a:latin typeface="Calibri"/>
                <a:cs typeface="Calibri"/>
              </a:rPr>
              <a:t>Forrester</a:t>
            </a:r>
            <a:r>
              <a:rPr dirty="0" sz="18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Wave™  </a:t>
            </a:r>
            <a:r>
              <a:rPr dirty="0" sz="1800" spc="70">
                <a:solidFill>
                  <a:srgbClr val="FFFFFF"/>
                </a:solidFill>
                <a:latin typeface="Calibri"/>
                <a:cs typeface="Calibri"/>
              </a:rPr>
              <a:t>Cognitive </a:t>
            </a:r>
            <a:r>
              <a:rPr dirty="0" sz="1800" spc="105">
                <a:solidFill>
                  <a:srgbClr val="FFFFFF"/>
                </a:solidFill>
                <a:latin typeface="Calibri"/>
                <a:cs typeface="Calibri"/>
              </a:rPr>
              <a:t>Search </a:t>
            </a:r>
            <a:r>
              <a:rPr dirty="0" sz="1800" spc="114">
                <a:solidFill>
                  <a:srgbClr val="FFFFFF"/>
                </a:solidFill>
                <a:latin typeface="Calibri"/>
                <a:cs typeface="Calibri"/>
              </a:rPr>
              <a:t>Q2  </a:t>
            </a:r>
            <a:r>
              <a:rPr dirty="0" sz="1800" spc="135">
                <a:solidFill>
                  <a:srgbClr val="FFFFFF"/>
                </a:solidFill>
                <a:latin typeface="Calibri"/>
                <a:cs typeface="Calibri"/>
              </a:rPr>
              <a:t>2019"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Calibri"/>
                <a:cs typeface="Calibri"/>
              </a:rPr>
              <a:t>report.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16228" y="4242307"/>
            <a:ext cx="229235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00" b="1">
                <a:solidFill>
                  <a:srgbClr val="BD8FFF"/>
                </a:solidFill>
                <a:latin typeface="Calibri"/>
                <a:cs typeface="Calibri"/>
              </a:rPr>
              <a:t>Gartner </a:t>
            </a:r>
            <a:r>
              <a:rPr dirty="0" sz="1800" spc="110">
                <a:solidFill>
                  <a:srgbClr val="FFFFFF"/>
                </a:solidFill>
                <a:latin typeface="Calibri"/>
                <a:cs typeface="Calibri"/>
              </a:rPr>
              <a:t>names </a:t>
            </a:r>
            <a:r>
              <a:rPr dirty="0" sz="1800" spc="125">
                <a:solidFill>
                  <a:srgbClr val="FFFFFF"/>
                </a:solidFill>
                <a:latin typeface="Calibri"/>
                <a:cs typeface="Calibri"/>
              </a:rPr>
              <a:t>IBM</a:t>
            </a:r>
            <a:r>
              <a:rPr dirty="0" sz="1800" spc="-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dirty="0" sz="1800" spc="110" b="1">
                <a:solidFill>
                  <a:srgbClr val="BD8FFF"/>
                </a:solidFill>
                <a:latin typeface="Calibri"/>
                <a:cs typeface="Calibri"/>
              </a:rPr>
              <a:t>‘Leader’ </a:t>
            </a:r>
            <a:r>
              <a:rPr dirty="0" sz="1800" spc="55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1800" spc="75">
                <a:solidFill>
                  <a:srgbClr val="FFFFFF"/>
                </a:solidFill>
                <a:latin typeface="Calibri"/>
                <a:cs typeface="Calibri"/>
              </a:rPr>
              <a:t>Gartner’s  </a:t>
            </a:r>
            <a:r>
              <a:rPr dirty="0" sz="1800" spc="60">
                <a:solidFill>
                  <a:srgbClr val="FFFFFF"/>
                </a:solidFill>
                <a:latin typeface="Calibri"/>
                <a:cs typeface="Calibri"/>
              </a:rPr>
              <a:t>Magic </a:t>
            </a:r>
            <a:r>
              <a:rPr dirty="0" sz="1800" spc="70">
                <a:solidFill>
                  <a:srgbClr val="FFFFFF"/>
                </a:solidFill>
                <a:latin typeface="Calibri"/>
                <a:cs typeface="Calibri"/>
              </a:rPr>
              <a:t>Quadrant </a:t>
            </a:r>
            <a:r>
              <a:rPr dirty="0" sz="1800" spc="40">
                <a:solidFill>
                  <a:srgbClr val="FFFFFF"/>
                </a:solidFill>
                <a:latin typeface="Calibri"/>
                <a:cs typeface="Calibri"/>
              </a:rPr>
              <a:t>for  </a:t>
            </a:r>
            <a:r>
              <a:rPr dirty="0" sz="1800" spc="135" b="1">
                <a:solidFill>
                  <a:srgbClr val="BD8FFF"/>
                </a:solidFill>
                <a:latin typeface="Calibri"/>
                <a:cs typeface="Calibri"/>
              </a:rPr>
              <a:t>Insight </a:t>
            </a:r>
            <a:r>
              <a:rPr dirty="0" sz="1800" spc="130" b="1">
                <a:solidFill>
                  <a:srgbClr val="BD8FFF"/>
                </a:solidFill>
                <a:latin typeface="Calibri"/>
                <a:cs typeface="Calibri"/>
              </a:rPr>
              <a:t>Engines</a:t>
            </a:r>
            <a:r>
              <a:rPr dirty="0" sz="1800" spc="-165" b="1">
                <a:solidFill>
                  <a:srgbClr val="BD8FFF"/>
                </a:solidFill>
                <a:latin typeface="Calibri"/>
                <a:cs typeface="Calibri"/>
              </a:rPr>
              <a:t> </a:t>
            </a:r>
            <a:r>
              <a:rPr dirty="0" sz="1800" spc="160" b="1">
                <a:solidFill>
                  <a:srgbClr val="BD8FFF"/>
                </a:solidFill>
                <a:latin typeface="Calibri"/>
                <a:cs typeface="Calibri"/>
              </a:rPr>
              <a:t>2019  </a:t>
            </a:r>
            <a:r>
              <a:rPr dirty="0" sz="1800" spc="85">
                <a:solidFill>
                  <a:srgbClr val="FFFFFF"/>
                </a:solidFill>
                <a:latin typeface="Calibri"/>
                <a:cs typeface="Calibri"/>
              </a:rPr>
              <a:t>market </a:t>
            </a:r>
            <a:r>
              <a:rPr dirty="0" sz="1800" spc="90">
                <a:solidFill>
                  <a:srgbClr val="FFFFFF"/>
                </a:solidFill>
                <a:latin typeface="Calibri"/>
                <a:cs typeface="Calibri"/>
              </a:rPr>
              <a:t>research  </a:t>
            </a:r>
            <a:r>
              <a:rPr dirty="0" sz="1800" spc="55">
                <a:solidFill>
                  <a:srgbClr val="FFFFFF"/>
                </a:solidFill>
                <a:latin typeface="Calibri"/>
                <a:cs typeface="Calibri"/>
              </a:rPr>
              <a:t>report.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22027" y="1563658"/>
            <a:ext cx="803357" cy="810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38800" y="1869664"/>
            <a:ext cx="914401" cy="1457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86821" y="1822105"/>
            <a:ext cx="914401" cy="212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01625"/>
          </a:xfrm>
          <a:custGeom>
            <a:avLst/>
            <a:gdLst/>
            <a:ahLst/>
            <a:cxnLst/>
            <a:rect l="l" t="t" r="r" b="b"/>
            <a:pathLst>
              <a:path w="12192000" h="301625">
                <a:moveTo>
                  <a:pt x="0" y="301453"/>
                </a:moveTo>
                <a:lnTo>
                  <a:pt x="12192000" y="301453"/>
                </a:lnTo>
                <a:lnTo>
                  <a:pt x="12192000" y="0"/>
                </a:lnTo>
                <a:lnTo>
                  <a:pt x="0" y="0"/>
                </a:lnTo>
                <a:lnTo>
                  <a:pt x="0" y="3014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765280" y="6430772"/>
            <a:ext cx="121285" cy="13208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800" spc="65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08870" y="2809126"/>
            <a:ext cx="2683129" cy="2256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1453"/>
            <a:ext cx="12192000" cy="6557009"/>
          </a:xfrm>
          <a:custGeom>
            <a:avLst/>
            <a:gdLst/>
            <a:ahLst/>
            <a:cxnLst/>
            <a:rect l="l" t="t" r="r" b="b"/>
            <a:pathLst>
              <a:path w="12192000" h="6557009">
                <a:moveTo>
                  <a:pt x="0" y="6556546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556546"/>
                </a:lnTo>
                <a:lnTo>
                  <a:pt x="0" y="6556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04089" y="3045967"/>
            <a:ext cx="663511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310"/>
              <a:t>Conceptual</a:t>
            </a:r>
            <a:r>
              <a:rPr dirty="0" sz="4500" spc="20"/>
              <a:t> </a:t>
            </a:r>
            <a:r>
              <a:rPr dirty="0" sz="4500" spc="285"/>
              <a:t>Architecture</a:t>
            </a:r>
            <a:endParaRPr sz="4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412105"/>
          </a:xfrm>
          <a:custGeom>
            <a:avLst/>
            <a:gdLst/>
            <a:ahLst/>
            <a:cxnLst/>
            <a:rect l="l" t="t" r="r" b="b"/>
            <a:pathLst>
              <a:path w="12192000" h="5412105">
                <a:moveTo>
                  <a:pt x="0" y="5412045"/>
                </a:moveTo>
                <a:lnTo>
                  <a:pt x="12192000" y="5412045"/>
                </a:lnTo>
                <a:lnTo>
                  <a:pt x="12192000" y="0"/>
                </a:lnTo>
                <a:lnTo>
                  <a:pt x="0" y="0"/>
                </a:lnTo>
                <a:lnTo>
                  <a:pt x="0" y="5412045"/>
                </a:lnTo>
                <a:close/>
              </a:path>
            </a:pathLst>
          </a:custGeom>
          <a:solidFill>
            <a:srgbClr val="000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62368" y="6599834"/>
            <a:ext cx="1138555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35"/>
              </a:lnSpc>
            </a:pPr>
            <a:r>
              <a:rPr dirty="0" sz="900" spc="5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Confidential</a:t>
            </a:r>
            <a:r>
              <a:rPr dirty="0" sz="9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2019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4864" y="2970656"/>
            <a:ext cx="1094154" cy="1125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61863" y="3337261"/>
            <a:ext cx="304800" cy="412115"/>
          </a:xfrm>
          <a:custGeom>
            <a:avLst/>
            <a:gdLst/>
            <a:ahLst/>
            <a:cxnLst/>
            <a:rect l="l" t="t" r="r" b="b"/>
            <a:pathLst>
              <a:path w="304800" h="412114">
                <a:moveTo>
                  <a:pt x="304731" y="411989"/>
                </a:moveTo>
                <a:lnTo>
                  <a:pt x="304731" y="310806"/>
                </a:lnTo>
                <a:lnTo>
                  <a:pt x="295876" y="260096"/>
                </a:lnTo>
                <a:lnTo>
                  <a:pt x="271358" y="216750"/>
                </a:lnTo>
                <a:lnTo>
                  <a:pt x="234251" y="183802"/>
                </a:lnTo>
                <a:lnTo>
                  <a:pt x="187627" y="164287"/>
                </a:lnTo>
                <a:lnTo>
                  <a:pt x="208504" y="151319"/>
                </a:lnTo>
                <a:lnTo>
                  <a:pt x="224820" y="133190"/>
                </a:lnTo>
                <a:lnTo>
                  <a:pt x="235441" y="111002"/>
                </a:lnTo>
                <a:lnTo>
                  <a:pt x="239233" y="85856"/>
                </a:lnTo>
                <a:lnTo>
                  <a:pt x="232406" y="52435"/>
                </a:lnTo>
                <a:lnTo>
                  <a:pt x="213788" y="25145"/>
                </a:lnTo>
                <a:lnTo>
                  <a:pt x="186176" y="6746"/>
                </a:lnTo>
                <a:lnTo>
                  <a:pt x="152365" y="0"/>
                </a:lnTo>
                <a:lnTo>
                  <a:pt x="118557" y="6746"/>
                </a:lnTo>
                <a:lnTo>
                  <a:pt x="90951" y="25145"/>
                </a:lnTo>
                <a:lnTo>
                  <a:pt x="72339" y="52435"/>
                </a:lnTo>
                <a:lnTo>
                  <a:pt x="65515" y="85856"/>
                </a:lnTo>
                <a:lnTo>
                  <a:pt x="69304" y="111002"/>
                </a:lnTo>
                <a:lnTo>
                  <a:pt x="79921" y="133190"/>
                </a:lnTo>
                <a:lnTo>
                  <a:pt x="96236" y="151319"/>
                </a:lnTo>
                <a:lnTo>
                  <a:pt x="117121" y="164287"/>
                </a:lnTo>
                <a:lnTo>
                  <a:pt x="70494" y="183802"/>
                </a:lnTo>
                <a:lnTo>
                  <a:pt x="33381" y="216750"/>
                </a:lnTo>
                <a:lnTo>
                  <a:pt x="8858" y="260096"/>
                </a:lnTo>
                <a:lnTo>
                  <a:pt x="0" y="310806"/>
                </a:lnTo>
                <a:lnTo>
                  <a:pt x="0" y="411989"/>
                </a:lnTo>
              </a:path>
            </a:pathLst>
          </a:custGeom>
          <a:ln w="147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46988" y="3255916"/>
            <a:ext cx="239395" cy="412115"/>
          </a:xfrm>
          <a:custGeom>
            <a:avLst/>
            <a:gdLst/>
            <a:ahLst/>
            <a:cxnLst/>
            <a:rect l="l" t="t" r="r" b="b"/>
            <a:pathLst>
              <a:path w="239394" h="412114">
                <a:moveTo>
                  <a:pt x="239216" y="412006"/>
                </a:moveTo>
                <a:lnTo>
                  <a:pt x="239216" y="310823"/>
                </a:lnTo>
                <a:lnTo>
                  <a:pt x="230360" y="260113"/>
                </a:lnTo>
                <a:lnTo>
                  <a:pt x="205843" y="216767"/>
                </a:lnTo>
                <a:lnTo>
                  <a:pt x="168736" y="183819"/>
                </a:lnTo>
                <a:lnTo>
                  <a:pt x="122112" y="164304"/>
                </a:lnTo>
                <a:lnTo>
                  <a:pt x="142989" y="151334"/>
                </a:lnTo>
                <a:lnTo>
                  <a:pt x="159305" y="133201"/>
                </a:lnTo>
                <a:lnTo>
                  <a:pt x="169926" y="111012"/>
                </a:lnTo>
                <a:lnTo>
                  <a:pt x="173718" y="85873"/>
                </a:lnTo>
                <a:lnTo>
                  <a:pt x="166890" y="52449"/>
                </a:lnTo>
                <a:lnTo>
                  <a:pt x="148273" y="25153"/>
                </a:lnTo>
                <a:lnTo>
                  <a:pt x="120660" y="6749"/>
                </a:lnTo>
                <a:lnTo>
                  <a:pt x="86850" y="0"/>
                </a:lnTo>
                <a:lnTo>
                  <a:pt x="53042" y="6749"/>
                </a:lnTo>
                <a:lnTo>
                  <a:pt x="25436" y="25153"/>
                </a:lnTo>
                <a:lnTo>
                  <a:pt x="6824" y="52449"/>
                </a:lnTo>
                <a:lnTo>
                  <a:pt x="0" y="85873"/>
                </a:lnTo>
              </a:path>
            </a:pathLst>
          </a:custGeom>
          <a:ln w="1480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2260" y="3255916"/>
            <a:ext cx="239395" cy="412115"/>
          </a:xfrm>
          <a:custGeom>
            <a:avLst/>
            <a:gdLst/>
            <a:ahLst/>
            <a:cxnLst/>
            <a:rect l="l" t="t" r="r" b="b"/>
            <a:pathLst>
              <a:path w="239394" h="412114">
                <a:moveTo>
                  <a:pt x="0" y="412006"/>
                </a:moveTo>
                <a:lnTo>
                  <a:pt x="0" y="310823"/>
                </a:lnTo>
                <a:lnTo>
                  <a:pt x="8855" y="260113"/>
                </a:lnTo>
                <a:lnTo>
                  <a:pt x="33372" y="216767"/>
                </a:lnTo>
                <a:lnTo>
                  <a:pt x="70480" y="183819"/>
                </a:lnTo>
                <a:lnTo>
                  <a:pt x="117104" y="164304"/>
                </a:lnTo>
                <a:lnTo>
                  <a:pt x="96226" y="151334"/>
                </a:lnTo>
                <a:lnTo>
                  <a:pt x="79910" y="133201"/>
                </a:lnTo>
                <a:lnTo>
                  <a:pt x="69290" y="111012"/>
                </a:lnTo>
                <a:lnTo>
                  <a:pt x="65498" y="85873"/>
                </a:lnTo>
                <a:lnTo>
                  <a:pt x="72325" y="52449"/>
                </a:lnTo>
                <a:lnTo>
                  <a:pt x="90943" y="25153"/>
                </a:lnTo>
                <a:lnTo>
                  <a:pt x="118555" y="6749"/>
                </a:lnTo>
                <a:lnTo>
                  <a:pt x="152365" y="0"/>
                </a:lnTo>
                <a:lnTo>
                  <a:pt x="186173" y="6749"/>
                </a:lnTo>
                <a:lnTo>
                  <a:pt x="213779" y="25153"/>
                </a:lnTo>
                <a:lnTo>
                  <a:pt x="232391" y="52449"/>
                </a:lnTo>
                <a:lnTo>
                  <a:pt x="239216" y="85873"/>
                </a:lnTo>
              </a:path>
            </a:pathLst>
          </a:custGeom>
          <a:ln w="1480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24377" y="2451145"/>
            <a:ext cx="3701578" cy="2191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44500" y="2411655"/>
            <a:ext cx="258040" cy="232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49517" y="1951690"/>
            <a:ext cx="248014" cy="1776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54407" y="2129472"/>
            <a:ext cx="241935" cy="282575"/>
          </a:xfrm>
          <a:custGeom>
            <a:avLst/>
            <a:gdLst/>
            <a:ahLst/>
            <a:cxnLst/>
            <a:rect l="l" t="t" r="r" b="b"/>
            <a:pathLst>
              <a:path w="241935" h="282575">
                <a:moveTo>
                  <a:pt x="0" y="282171"/>
                </a:moveTo>
                <a:lnTo>
                  <a:pt x="241884" y="282171"/>
                </a:lnTo>
                <a:lnTo>
                  <a:pt x="241884" y="0"/>
                </a:lnTo>
                <a:lnTo>
                  <a:pt x="0" y="0"/>
                </a:lnTo>
                <a:lnTo>
                  <a:pt x="0" y="282171"/>
                </a:lnTo>
                <a:close/>
              </a:path>
            </a:pathLst>
          </a:custGeom>
          <a:ln w="1816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87215" y="2153087"/>
            <a:ext cx="180422" cy="176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79407" y="2153081"/>
            <a:ext cx="184087" cy="1767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4699" y="174386"/>
            <a:ext cx="11610340" cy="5111750"/>
          </a:xfrm>
          <a:custGeom>
            <a:avLst/>
            <a:gdLst/>
            <a:ahLst/>
            <a:cxnLst/>
            <a:rect l="l" t="t" r="r" b="b"/>
            <a:pathLst>
              <a:path w="11610340" h="5111750">
                <a:moveTo>
                  <a:pt x="0" y="0"/>
                </a:moveTo>
                <a:lnTo>
                  <a:pt x="11610111" y="0"/>
                </a:lnTo>
                <a:lnTo>
                  <a:pt x="11610111" y="5111465"/>
                </a:lnTo>
                <a:lnTo>
                  <a:pt x="0" y="511146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30768" y="3429022"/>
            <a:ext cx="1327150" cy="76200"/>
          </a:xfrm>
          <a:custGeom>
            <a:avLst/>
            <a:gdLst/>
            <a:ahLst/>
            <a:cxnLst/>
            <a:rect l="l" t="t" r="r" b="b"/>
            <a:pathLst>
              <a:path w="1327150" h="76200">
                <a:moveTo>
                  <a:pt x="1250822" y="42863"/>
                </a:moveTo>
                <a:lnTo>
                  <a:pt x="1250822" y="76201"/>
                </a:lnTo>
                <a:lnTo>
                  <a:pt x="1317497" y="42863"/>
                </a:lnTo>
                <a:lnTo>
                  <a:pt x="1250822" y="42863"/>
                </a:lnTo>
                <a:close/>
              </a:path>
              <a:path w="13271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63500" y="42862"/>
                </a:lnTo>
                <a:lnTo>
                  <a:pt x="635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1327150" h="76200">
                <a:moveTo>
                  <a:pt x="1250822" y="33338"/>
                </a:moveTo>
                <a:lnTo>
                  <a:pt x="1250822" y="42863"/>
                </a:lnTo>
                <a:lnTo>
                  <a:pt x="1263522" y="42863"/>
                </a:lnTo>
                <a:lnTo>
                  <a:pt x="1263522" y="33338"/>
                </a:lnTo>
                <a:lnTo>
                  <a:pt x="1250822" y="33338"/>
                </a:lnTo>
                <a:close/>
              </a:path>
              <a:path w="1327150" h="76200">
                <a:moveTo>
                  <a:pt x="1250822" y="1"/>
                </a:moveTo>
                <a:lnTo>
                  <a:pt x="1250822" y="33338"/>
                </a:lnTo>
                <a:lnTo>
                  <a:pt x="1263522" y="33338"/>
                </a:lnTo>
                <a:lnTo>
                  <a:pt x="1263522" y="42863"/>
                </a:lnTo>
                <a:lnTo>
                  <a:pt x="1317500" y="42862"/>
                </a:lnTo>
                <a:lnTo>
                  <a:pt x="1327022" y="38101"/>
                </a:lnTo>
                <a:lnTo>
                  <a:pt x="1250822" y="1"/>
                </a:lnTo>
                <a:close/>
              </a:path>
              <a:path w="1327150" h="76200">
                <a:moveTo>
                  <a:pt x="76200" y="33337"/>
                </a:moveTo>
                <a:lnTo>
                  <a:pt x="76200" y="42862"/>
                </a:lnTo>
                <a:lnTo>
                  <a:pt x="1250822" y="42863"/>
                </a:lnTo>
                <a:lnTo>
                  <a:pt x="1250822" y="33338"/>
                </a:lnTo>
                <a:lnTo>
                  <a:pt x="76200" y="33337"/>
                </a:lnTo>
                <a:close/>
              </a:path>
              <a:path w="1327150" h="76200">
                <a:moveTo>
                  <a:pt x="63500" y="33337"/>
                </a:moveTo>
                <a:lnTo>
                  <a:pt x="63500" y="42862"/>
                </a:lnTo>
                <a:lnTo>
                  <a:pt x="76200" y="42862"/>
                </a:lnTo>
                <a:lnTo>
                  <a:pt x="76200" y="33337"/>
                </a:lnTo>
                <a:lnTo>
                  <a:pt x="63500" y="33337"/>
                </a:lnTo>
                <a:close/>
              </a:path>
              <a:path w="1327150" h="76200">
                <a:moveTo>
                  <a:pt x="76200" y="33337"/>
                </a:moveTo>
                <a:lnTo>
                  <a:pt x="63500" y="33337"/>
                </a:lnTo>
                <a:lnTo>
                  <a:pt x="76200" y="33337"/>
                </a:lnTo>
                <a:close/>
              </a:path>
            </a:pathLst>
          </a:custGeom>
          <a:solidFill>
            <a:srgbClr val="DB20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26635" y="2556728"/>
            <a:ext cx="2294940" cy="9561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86540" y="2565400"/>
            <a:ext cx="52070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12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900" spc="8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900" spc="7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900" spc="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92400" y="2611120"/>
            <a:ext cx="66103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105">
                <a:solidFill>
                  <a:srgbClr val="FFFFFF"/>
                </a:solidFill>
                <a:latin typeface="Calibri"/>
                <a:cs typeface="Calibri"/>
              </a:rPr>
              <a:t>Tw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900" spc="7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900" spc="6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34021" y="1958847"/>
            <a:ext cx="187388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55">
                <a:solidFill>
                  <a:srgbClr val="FFFFFF"/>
                </a:solidFill>
                <a:latin typeface="Calibri"/>
                <a:cs typeface="Calibri"/>
              </a:rPr>
              <a:t>Watson</a:t>
            </a:r>
            <a:r>
              <a:rPr dirty="0" sz="1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90">
                <a:solidFill>
                  <a:srgbClr val="FFFFFF"/>
                </a:solidFill>
                <a:latin typeface="Calibri"/>
                <a:cs typeface="Calibri"/>
              </a:rPr>
              <a:t>Assistant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592056" y="1301496"/>
            <a:ext cx="560831" cy="5608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884919" y="1271016"/>
            <a:ext cx="560831" cy="5638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727064" y="1913600"/>
            <a:ext cx="81915" cy="537845"/>
          </a:xfrm>
          <a:custGeom>
            <a:avLst/>
            <a:gdLst/>
            <a:ahLst/>
            <a:cxnLst/>
            <a:rect l="l" t="t" r="r" b="b"/>
            <a:pathLst>
              <a:path w="81915" h="537844">
                <a:moveTo>
                  <a:pt x="38595" y="461416"/>
                </a:moveTo>
                <a:lnTo>
                  <a:pt x="5261" y="461872"/>
                </a:lnTo>
                <a:lnTo>
                  <a:pt x="44399" y="537544"/>
                </a:lnTo>
                <a:lnTo>
                  <a:pt x="75037" y="474115"/>
                </a:lnTo>
                <a:lnTo>
                  <a:pt x="38769" y="474115"/>
                </a:lnTo>
                <a:lnTo>
                  <a:pt x="38595" y="461416"/>
                </a:lnTo>
                <a:close/>
              </a:path>
              <a:path w="81915" h="537844">
                <a:moveTo>
                  <a:pt x="48119" y="461286"/>
                </a:moveTo>
                <a:lnTo>
                  <a:pt x="38595" y="461416"/>
                </a:lnTo>
                <a:lnTo>
                  <a:pt x="38769" y="474115"/>
                </a:lnTo>
                <a:lnTo>
                  <a:pt x="48293" y="473985"/>
                </a:lnTo>
                <a:lnTo>
                  <a:pt x="48119" y="461286"/>
                </a:lnTo>
                <a:close/>
              </a:path>
              <a:path w="81915" h="537844">
                <a:moveTo>
                  <a:pt x="81453" y="460830"/>
                </a:moveTo>
                <a:lnTo>
                  <a:pt x="48119" y="461286"/>
                </a:lnTo>
                <a:lnTo>
                  <a:pt x="48293" y="473985"/>
                </a:lnTo>
                <a:lnTo>
                  <a:pt x="38769" y="474115"/>
                </a:lnTo>
                <a:lnTo>
                  <a:pt x="75037" y="474115"/>
                </a:lnTo>
                <a:lnTo>
                  <a:pt x="81453" y="460830"/>
                </a:lnTo>
                <a:close/>
              </a:path>
              <a:path w="81915" h="537844">
                <a:moveTo>
                  <a:pt x="42858" y="76127"/>
                </a:moveTo>
                <a:lnTo>
                  <a:pt x="33334" y="76257"/>
                </a:lnTo>
                <a:lnTo>
                  <a:pt x="38595" y="461416"/>
                </a:lnTo>
                <a:lnTo>
                  <a:pt x="48119" y="461286"/>
                </a:lnTo>
                <a:lnTo>
                  <a:pt x="42858" y="76127"/>
                </a:lnTo>
                <a:close/>
              </a:path>
              <a:path w="81915" h="537844">
                <a:moveTo>
                  <a:pt x="37054" y="0"/>
                </a:moveTo>
                <a:lnTo>
                  <a:pt x="0" y="76713"/>
                </a:lnTo>
                <a:lnTo>
                  <a:pt x="33334" y="76257"/>
                </a:lnTo>
                <a:lnTo>
                  <a:pt x="33160" y="63558"/>
                </a:lnTo>
                <a:lnTo>
                  <a:pt x="42684" y="63428"/>
                </a:lnTo>
                <a:lnTo>
                  <a:pt x="69860" y="63428"/>
                </a:lnTo>
                <a:lnTo>
                  <a:pt x="37054" y="0"/>
                </a:lnTo>
                <a:close/>
              </a:path>
              <a:path w="81915" h="537844">
                <a:moveTo>
                  <a:pt x="42684" y="63428"/>
                </a:moveTo>
                <a:lnTo>
                  <a:pt x="33160" y="63558"/>
                </a:lnTo>
                <a:lnTo>
                  <a:pt x="33334" y="76257"/>
                </a:lnTo>
                <a:lnTo>
                  <a:pt x="42858" y="76127"/>
                </a:lnTo>
                <a:lnTo>
                  <a:pt x="42684" y="63428"/>
                </a:lnTo>
                <a:close/>
              </a:path>
              <a:path w="81915" h="537844">
                <a:moveTo>
                  <a:pt x="69860" y="63428"/>
                </a:moveTo>
                <a:lnTo>
                  <a:pt x="42684" y="63428"/>
                </a:lnTo>
                <a:lnTo>
                  <a:pt x="42858" y="76127"/>
                </a:lnTo>
                <a:lnTo>
                  <a:pt x="76192" y="75671"/>
                </a:lnTo>
                <a:lnTo>
                  <a:pt x="69860" y="63428"/>
                </a:lnTo>
                <a:close/>
              </a:path>
            </a:pathLst>
          </a:custGeom>
          <a:solidFill>
            <a:srgbClr val="DB20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345455" y="2848864"/>
            <a:ext cx="128143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90" b="1">
                <a:solidFill>
                  <a:srgbClr val="FFFFFF"/>
                </a:solidFill>
                <a:latin typeface="Calibri"/>
                <a:cs typeface="Calibri"/>
              </a:rPr>
              <a:t>Dialog</a:t>
            </a:r>
            <a:r>
              <a:rPr dirty="0" sz="19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135" b="1">
                <a:solidFill>
                  <a:srgbClr val="FFFFFF"/>
                </a:solidFill>
                <a:latin typeface="Calibri"/>
                <a:cs typeface="Calibri"/>
              </a:rPr>
              <a:t>Skill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05900" y="3467714"/>
            <a:ext cx="845185" cy="76200"/>
          </a:xfrm>
          <a:custGeom>
            <a:avLst/>
            <a:gdLst/>
            <a:ahLst/>
            <a:cxnLst/>
            <a:rect l="l" t="t" r="r" b="b"/>
            <a:pathLst>
              <a:path w="845185" h="76200">
                <a:moveTo>
                  <a:pt x="768407" y="42863"/>
                </a:moveTo>
                <a:lnTo>
                  <a:pt x="768407" y="76201"/>
                </a:lnTo>
                <a:lnTo>
                  <a:pt x="835082" y="42863"/>
                </a:lnTo>
                <a:lnTo>
                  <a:pt x="768407" y="42863"/>
                </a:lnTo>
                <a:close/>
              </a:path>
              <a:path w="84518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63500" y="42862"/>
                </a:lnTo>
                <a:lnTo>
                  <a:pt x="635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845185" h="76200">
                <a:moveTo>
                  <a:pt x="768407" y="33338"/>
                </a:moveTo>
                <a:lnTo>
                  <a:pt x="768407" y="42863"/>
                </a:lnTo>
                <a:lnTo>
                  <a:pt x="781108" y="42863"/>
                </a:lnTo>
                <a:lnTo>
                  <a:pt x="781108" y="33338"/>
                </a:lnTo>
                <a:lnTo>
                  <a:pt x="768407" y="33338"/>
                </a:lnTo>
                <a:close/>
              </a:path>
              <a:path w="845185" h="76200">
                <a:moveTo>
                  <a:pt x="768408" y="1"/>
                </a:moveTo>
                <a:lnTo>
                  <a:pt x="768407" y="33338"/>
                </a:lnTo>
                <a:lnTo>
                  <a:pt x="781108" y="33338"/>
                </a:lnTo>
                <a:lnTo>
                  <a:pt x="781108" y="42863"/>
                </a:lnTo>
                <a:lnTo>
                  <a:pt x="835084" y="42862"/>
                </a:lnTo>
                <a:lnTo>
                  <a:pt x="844607" y="38101"/>
                </a:lnTo>
                <a:lnTo>
                  <a:pt x="768408" y="1"/>
                </a:lnTo>
                <a:close/>
              </a:path>
              <a:path w="845185" h="76200">
                <a:moveTo>
                  <a:pt x="76200" y="33337"/>
                </a:moveTo>
                <a:lnTo>
                  <a:pt x="76200" y="42862"/>
                </a:lnTo>
                <a:lnTo>
                  <a:pt x="768407" y="42863"/>
                </a:lnTo>
                <a:lnTo>
                  <a:pt x="768407" y="33338"/>
                </a:lnTo>
                <a:lnTo>
                  <a:pt x="76200" y="33337"/>
                </a:lnTo>
                <a:close/>
              </a:path>
              <a:path w="845185" h="76200">
                <a:moveTo>
                  <a:pt x="63500" y="33337"/>
                </a:moveTo>
                <a:lnTo>
                  <a:pt x="63500" y="42862"/>
                </a:lnTo>
                <a:lnTo>
                  <a:pt x="76200" y="42862"/>
                </a:lnTo>
                <a:lnTo>
                  <a:pt x="76200" y="33337"/>
                </a:lnTo>
                <a:lnTo>
                  <a:pt x="63500" y="33337"/>
                </a:lnTo>
                <a:close/>
              </a:path>
              <a:path w="845185" h="76200">
                <a:moveTo>
                  <a:pt x="76200" y="33337"/>
                </a:moveTo>
                <a:lnTo>
                  <a:pt x="63500" y="33337"/>
                </a:lnTo>
                <a:lnTo>
                  <a:pt x="76200" y="33337"/>
                </a:lnTo>
                <a:close/>
              </a:path>
            </a:pathLst>
          </a:custGeom>
          <a:solidFill>
            <a:srgbClr val="DB20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028458" y="3552438"/>
            <a:ext cx="2300968" cy="9561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277199" y="3845560"/>
            <a:ext cx="13525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135" b="1">
                <a:solidFill>
                  <a:srgbClr val="FFFFFF"/>
                </a:solidFill>
                <a:latin typeface="Calibri"/>
                <a:cs typeface="Calibri"/>
              </a:rPr>
              <a:t>Search</a:t>
            </a:r>
            <a:r>
              <a:rPr dirty="0" sz="19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135" b="1">
                <a:solidFill>
                  <a:srgbClr val="FFFFFF"/>
                </a:solidFill>
                <a:latin typeface="Calibri"/>
                <a:cs typeface="Calibri"/>
              </a:rPr>
              <a:t>Skill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42502" y="3196335"/>
            <a:ext cx="1071880" cy="59563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26695" marR="5080" indent="-214629">
              <a:lnSpc>
                <a:spcPts val="2210"/>
              </a:lnSpc>
              <a:spcBef>
                <a:spcPts val="229"/>
              </a:spcBef>
            </a:pPr>
            <a:r>
              <a:rPr dirty="0" sz="1900" spc="18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900" spc="1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900" spc="17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900" spc="6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900" spc="17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900" spc="5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900" spc="12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900" spc="8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900" spc="50" b="1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dirty="0" sz="1900" spc="114" b="1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66312" y="2304493"/>
            <a:ext cx="4829175" cy="2468245"/>
          </a:xfrm>
          <a:custGeom>
            <a:avLst/>
            <a:gdLst/>
            <a:ahLst/>
            <a:cxnLst/>
            <a:rect l="l" t="t" r="r" b="b"/>
            <a:pathLst>
              <a:path w="4829175" h="2468245">
                <a:moveTo>
                  <a:pt x="4417552" y="0"/>
                </a:moveTo>
                <a:lnTo>
                  <a:pt x="4465526" y="2767"/>
                </a:lnTo>
                <a:lnTo>
                  <a:pt x="4511875" y="10864"/>
                </a:lnTo>
                <a:lnTo>
                  <a:pt x="4556289" y="23982"/>
                </a:lnTo>
                <a:lnTo>
                  <a:pt x="4598461" y="41811"/>
                </a:lnTo>
                <a:lnTo>
                  <a:pt x="4638081" y="64044"/>
                </a:lnTo>
                <a:lnTo>
                  <a:pt x="4674841" y="90372"/>
                </a:lnTo>
                <a:lnTo>
                  <a:pt x="4708432" y="120486"/>
                </a:lnTo>
                <a:lnTo>
                  <a:pt x="4738546" y="154077"/>
                </a:lnTo>
                <a:lnTo>
                  <a:pt x="4764874" y="190837"/>
                </a:lnTo>
                <a:lnTo>
                  <a:pt x="4787107" y="230458"/>
                </a:lnTo>
                <a:lnTo>
                  <a:pt x="4804936" y="272629"/>
                </a:lnTo>
                <a:lnTo>
                  <a:pt x="4818054" y="317044"/>
                </a:lnTo>
                <a:lnTo>
                  <a:pt x="4826151" y="363392"/>
                </a:lnTo>
                <a:lnTo>
                  <a:pt x="4828919" y="411366"/>
                </a:lnTo>
                <a:lnTo>
                  <a:pt x="4828919" y="2056770"/>
                </a:lnTo>
                <a:lnTo>
                  <a:pt x="4826151" y="2104744"/>
                </a:lnTo>
                <a:lnTo>
                  <a:pt x="4818054" y="2151092"/>
                </a:lnTo>
                <a:lnTo>
                  <a:pt x="4804936" y="2195507"/>
                </a:lnTo>
                <a:lnTo>
                  <a:pt x="4787107" y="2237678"/>
                </a:lnTo>
                <a:lnTo>
                  <a:pt x="4764874" y="2277299"/>
                </a:lnTo>
                <a:lnTo>
                  <a:pt x="4738546" y="2314059"/>
                </a:lnTo>
                <a:lnTo>
                  <a:pt x="4708432" y="2347650"/>
                </a:lnTo>
                <a:lnTo>
                  <a:pt x="4674841" y="2377764"/>
                </a:lnTo>
                <a:lnTo>
                  <a:pt x="4638081" y="2404092"/>
                </a:lnTo>
                <a:lnTo>
                  <a:pt x="4598461" y="2426325"/>
                </a:lnTo>
                <a:lnTo>
                  <a:pt x="4556289" y="2444154"/>
                </a:lnTo>
                <a:lnTo>
                  <a:pt x="4511875" y="2457272"/>
                </a:lnTo>
                <a:lnTo>
                  <a:pt x="4465526" y="2465369"/>
                </a:lnTo>
                <a:lnTo>
                  <a:pt x="4417552" y="2468137"/>
                </a:lnTo>
                <a:lnTo>
                  <a:pt x="411366" y="2468137"/>
                </a:lnTo>
                <a:lnTo>
                  <a:pt x="363392" y="2465369"/>
                </a:lnTo>
                <a:lnTo>
                  <a:pt x="317043" y="2457272"/>
                </a:lnTo>
                <a:lnTo>
                  <a:pt x="272629" y="2444154"/>
                </a:lnTo>
                <a:lnTo>
                  <a:pt x="230457" y="2426325"/>
                </a:lnTo>
                <a:lnTo>
                  <a:pt x="190837" y="2404092"/>
                </a:lnTo>
                <a:lnTo>
                  <a:pt x="154077" y="2377764"/>
                </a:lnTo>
                <a:lnTo>
                  <a:pt x="120486" y="2347650"/>
                </a:lnTo>
                <a:lnTo>
                  <a:pt x="90372" y="2314059"/>
                </a:lnTo>
                <a:lnTo>
                  <a:pt x="64044" y="2277299"/>
                </a:lnTo>
                <a:lnTo>
                  <a:pt x="41811" y="2237678"/>
                </a:lnTo>
                <a:lnTo>
                  <a:pt x="23982" y="2195507"/>
                </a:lnTo>
                <a:lnTo>
                  <a:pt x="10864" y="2151092"/>
                </a:lnTo>
                <a:lnTo>
                  <a:pt x="2767" y="2104744"/>
                </a:lnTo>
                <a:lnTo>
                  <a:pt x="0" y="2056770"/>
                </a:lnTo>
                <a:lnTo>
                  <a:pt x="0" y="411366"/>
                </a:lnTo>
                <a:lnTo>
                  <a:pt x="2767" y="363392"/>
                </a:lnTo>
                <a:lnTo>
                  <a:pt x="10864" y="317044"/>
                </a:lnTo>
                <a:lnTo>
                  <a:pt x="23982" y="272629"/>
                </a:lnTo>
                <a:lnTo>
                  <a:pt x="41811" y="230458"/>
                </a:lnTo>
                <a:lnTo>
                  <a:pt x="64044" y="190837"/>
                </a:lnTo>
                <a:lnTo>
                  <a:pt x="90372" y="154077"/>
                </a:lnTo>
                <a:lnTo>
                  <a:pt x="120486" y="120486"/>
                </a:lnTo>
                <a:lnTo>
                  <a:pt x="154077" y="90372"/>
                </a:lnTo>
                <a:lnTo>
                  <a:pt x="190837" y="64044"/>
                </a:lnTo>
                <a:lnTo>
                  <a:pt x="230457" y="41811"/>
                </a:lnTo>
                <a:lnTo>
                  <a:pt x="272629" y="23982"/>
                </a:lnTo>
                <a:lnTo>
                  <a:pt x="317043" y="10864"/>
                </a:lnTo>
                <a:lnTo>
                  <a:pt x="363392" y="2767"/>
                </a:lnTo>
                <a:lnTo>
                  <a:pt x="411366" y="0"/>
                </a:lnTo>
                <a:lnTo>
                  <a:pt x="4417552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5412045"/>
            <a:ext cx="12187555" cy="1446530"/>
          </a:xfrm>
          <a:custGeom>
            <a:avLst/>
            <a:gdLst/>
            <a:ahLst/>
            <a:cxnLst/>
            <a:rect l="l" t="t" r="r" b="b"/>
            <a:pathLst>
              <a:path w="12187555" h="1446529">
                <a:moveTo>
                  <a:pt x="0" y="1445954"/>
                </a:moveTo>
                <a:lnTo>
                  <a:pt x="0" y="0"/>
                </a:lnTo>
                <a:lnTo>
                  <a:pt x="12187472" y="0"/>
                </a:lnTo>
                <a:lnTo>
                  <a:pt x="12187472" y="1445954"/>
                </a:lnTo>
                <a:lnTo>
                  <a:pt x="0" y="1445954"/>
                </a:lnTo>
                <a:close/>
              </a:path>
            </a:pathLst>
          </a:custGeom>
          <a:solidFill>
            <a:srgbClr val="C38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317566" y="5659120"/>
            <a:ext cx="3829685" cy="59563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229"/>
              </a:spcBef>
            </a:pPr>
            <a:r>
              <a:rPr dirty="0" sz="1900" spc="130" b="1">
                <a:solidFill>
                  <a:srgbClr val="FFFFFF"/>
                </a:solidFill>
                <a:latin typeface="Calibri"/>
                <a:cs typeface="Calibri"/>
              </a:rPr>
              <a:t>Business </a:t>
            </a:r>
            <a:r>
              <a:rPr dirty="0" sz="1900" spc="80" b="1">
                <a:solidFill>
                  <a:srgbClr val="FFFFFF"/>
                </a:solidFill>
                <a:latin typeface="Calibri"/>
                <a:cs typeface="Calibri"/>
              </a:rPr>
              <a:t>benefit: </a:t>
            </a:r>
            <a:r>
              <a:rPr dirty="0" sz="1900" spc="75">
                <a:solidFill>
                  <a:srgbClr val="FFFFFF"/>
                </a:solidFill>
                <a:latin typeface="Calibri"/>
                <a:cs typeface="Calibri"/>
              </a:rPr>
              <a:t>shrink </a:t>
            </a:r>
            <a:r>
              <a:rPr dirty="0" sz="1900" spc="5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900" spc="35">
                <a:solidFill>
                  <a:srgbClr val="FFFFFF"/>
                </a:solidFill>
                <a:latin typeface="Calibri"/>
                <a:cs typeface="Calibri"/>
              </a:rPr>
              <a:t>effort  </a:t>
            </a:r>
            <a:r>
              <a:rPr dirty="0" sz="1900" spc="8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65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4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55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80">
                <a:solidFill>
                  <a:srgbClr val="FFFFFF"/>
                </a:solidFill>
                <a:latin typeface="Calibri"/>
                <a:cs typeface="Calibri"/>
              </a:rPr>
              <a:t>needed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3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60">
                <a:solidFill>
                  <a:srgbClr val="FFFFFF"/>
                </a:solidFill>
                <a:latin typeface="Calibri"/>
                <a:cs typeface="Calibri"/>
              </a:rPr>
              <a:t>bring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17566" y="6216903"/>
            <a:ext cx="248031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85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1900" spc="90">
                <a:solidFill>
                  <a:srgbClr val="FFFFFF"/>
                </a:solidFill>
                <a:latin typeface="Calibri"/>
                <a:cs typeface="Calibri"/>
              </a:rPr>
              <a:t>Assistant </a:t>
            </a:r>
            <a:r>
              <a:rPr dirty="0" sz="1900" spc="3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900" spc="-2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65">
                <a:solidFill>
                  <a:srgbClr val="FFFFFF"/>
                </a:solidFill>
                <a:latin typeface="Calibri"/>
                <a:cs typeface="Calibri"/>
              </a:rPr>
              <a:t>market.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41145" y="5419765"/>
            <a:ext cx="5007610" cy="1438275"/>
          </a:xfrm>
          <a:custGeom>
            <a:avLst/>
            <a:gdLst/>
            <a:ahLst/>
            <a:cxnLst/>
            <a:rect l="l" t="t" r="r" b="b"/>
            <a:pathLst>
              <a:path w="5007609" h="1438275">
                <a:moveTo>
                  <a:pt x="4281642" y="0"/>
                </a:moveTo>
                <a:lnTo>
                  <a:pt x="0" y="0"/>
                </a:lnTo>
                <a:lnTo>
                  <a:pt x="0" y="1438234"/>
                </a:lnTo>
                <a:lnTo>
                  <a:pt x="4295189" y="1438234"/>
                </a:lnTo>
                <a:lnTo>
                  <a:pt x="5007531" y="725890"/>
                </a:lnTo>
                <a:lnTo>
                  <a:pt x="4281642" y="0"/>
                </a:lnTo>
                <a:close/>
              </a:path>
            </a:pathLst>
          </a:custGeom>
          <a:solidFill>
            <a:srgbClr val="A54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5416924"/>
            <a:ext cx="3944620" cy="1441450"/>
          </a:xfrm>
          <a:custGeom>
            <a:avLst/>
            <a:gdLst/>
            <a:ahLst/>
            <a:cxnLst/>
            <a:rect l="l" t="t" r="r" b="b"/>
            <a:pathLst>
              <a:path w="3944620" h="1441450">
                <a:moveTo>
                  <a:pt x="3218304" y="0"/>
                </a:moveTo>
                <a:lnTo>
                  <a:pt x="0" y="0"/>
                </a:lnTo>
                <a:lnTo>
                  <a:pt x="0" y="1441075"/>
                </a:lnTo>
                <a:lnTo>
                  <a:pt x="3229516" y="1441075"/>
                </a:lnTo>
                <a:lnTo>
                  <a:pt x="3944447" y="726143"/>
                </a:lnTo>
                <a:lnTo>
                  <a:pt x="3218304" y="0"/>
                </a:lnTo>
                <a:close/>
              </a:path>
            </a:pathLst>
          </a:custGeom>
          <a:solidFill>
            <a:srgbClr val="700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023187" y="5677408"/>
            <a:ext cx="3679190" cy="87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indent="-381000">
              <a:lnSpc>
                <a:spcPts val="2245"/>
              </a:lnSpc>
              <a:spcBef>
                <a:spcPts val="1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dirty="0" sz="1900" spc="90">
                <a:solidFill>
                  <a:srgbClr val="FFFFFF"/>
                </a:solidFill>
                <a:latin typeface="Calibri"/>
                <a:cs typeface="Calibri"/>
              </a:rPr>
              <a:t>Hosted </a:t>
            </a:r>
            <a:r>
              <a:rPr dirty="0" sz="1900" spc="85">
                <a:solidFill>
                  <a:srgbClr val="FFFFFF"/>
                </a:solidFill>
                <a:latin typeface="Calibri"/>
                <a:cs typeface="Calibri"/>
              </a:rPr>
              <a:t>end-to-end</a:t>
            </a:r>
            <a:r>
              <a:rPr dirty="0" sz="1900" spc="-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75">
                <a:solidFill>
                  <a:srgbClr val="FFFFFF"/>
                </a:solidFill>
                <a:latin typeface="Calibri"/>
                <a:cs typeface="Calibri"/>
              </a:rPr>
              <a:t>experience</a:t>
            </a:r>
            <a:endParaRPr sz="1900">
              <a:latin typeface="Calibri"/>
              <a:cs typeface="Calibri"/>
            </a:endParaRPr>
          </a:p>
          <a:p>
            <a:pPr marL="393700" indent="-381000">
              <a:lnSpc>
                <a:spcPts val="2195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dirty="0" sz="1900" spc="110">
                <a:solidFill>
                  <a:srgbClr val="FFFFFF"/>
                </a:solidFill>
                <a:latin typeface="Calibri"/>
                <a:cs typeface="Calibri"/>
              </a:rPr>
              <a:t>Session </a:t>
            </a:r>
            <a:r>
              <a:rPr dirty="0" sz="1900" spc="8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1900" spc="-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55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900">
              <a:latin typeface="Calibri"/>
              <a:cs typeface="Calibri"/>
            </a:endParaRPr>
          </a:p>
          <a:p>
            <a:pPr marL="393700" indent="-381000">
              <a:lnSpc>
                <a:spcPts val="2230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dirty="0" sz="1900" spc="80">
                <a:solidFill>
                  <a:srgbClr val="FFFFFF"/>
                </a:solidFill>
                <a:latin typeface="Calibri"/>
                <a:cs typeface="Calibri"/>
              </a:rPr>
              <a:t>Channel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75">
                <a:solidFill>
                  <a:srgbClr val="FFFFFF"/>
                </a:solidFill>
                <a:latin typeface="Calibri"/>
                <a:cs typeface="Calibri"/>
              </a:rPr>
              <a:t>Integrations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9436" y="5805932"/>
            <a:ext cx="24911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70" b="1">
                <a:solidFill>
                  <a:srgbClr val="FFFFFF"/>
                </a:solidFill>
                <a:latin typeface="Calibri"/>
                <a:cs typeface="Calibri"/>
              </a:rPr>
              <a:t>Assistant </a:t>
            </a:r>
            <a:r>
              <a:rPr dirty="0" sz="2400" spc="240" b="1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dirty="0" sz="2400" spc="-20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200" b="1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994948" y="3775625"/>
            <a:ext cx="273050" cy="328930"/>
          </a:xfrm>
          <a:custGeom>
            <a:avLst/>
            <a:gdLst/>
            <a:ahLst/>
            <a:cxnLst/>
            <a:rect l="l" t="t" r="r" b="b"/>
            <a:pathLst>
              <a:path w="273050" h="328929">
                <a:moveTo>
                  <a:pt x="142398" y="328759"/>
                </a:moveTo>
                <a:lnTo>
                  <a:pt x="272683" y="328759"/>
                </a:lnTo>
                <a:lnTo>
                  <a:pt x="272683" y="82451"/>
                </a:lnTo>
                <a:lnTo>
                  <a:pt x="182861" y="82451"/>
                </a:lnTo>
                <a:lnTo>
                  <a:pt x="182861" y="0"/>
                </a:lnTo>
                <a:lnTo>
                  <a:pt x="0" y="0"/>
                </a:lnTo>
                <a:lnTo>
                  <a:pt x="0" y="26387"/>
                </a:lnTo>
              </a:path>
            </a:pathLst>
          </a:custGeom>
          <a:ln w="148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177819" y="3775617"/>
            <a:ext cx="90170" cy="82550"/>
          </a:xfrm>
          <a:custGeom>
            <a:avLst/>
            <a:gdLst/>
            <a:ahLst/>
            <a:cxnLst/>
            <a:rect l="l" t="t" r="r" b="b"/>
            <a:pathLst>
              <a:path w="90170" h="82550">
                <a:moveTo>
                  <a:pt x="0" y="0"/>
                </a:moveTo>
                <a:lnTo>
                  <a:pt x="0" y="82451"/>
                </a:lnTo>
                <a:lnTo>
                  <a:pt x="89822" y="82451"/>
                </a:lnTo>
                <a:lnTo>
                  <a:pt x="0" y="0"/>
                </a:lnTo>
                <a:close/>
              </a:path>
            </a:pathLst>
          </a:custGeom>
          <a:ln w="148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723639" y="3834458"/>
            <a:ext cx="381000" cy="381635"/>
          </a:xfrm>
          <a:custGeom>
            <a:avLst/>
            <a:gdLst/>
            <a:ahLst/>
            <a:cxnLst/>
            <a:rect l="l" t="t" r="r" b="b"/>
            <a:pathLst>
              <a:path w="381000" h="381635">
                <a:moveTo>
                  <a:pt x="380658" y="190604"/>
                </a:moveTo>
                <a:lnTo>
                  <a:pt x="375631" y="146898"/>
                </a:lnTo>
                <a:lnTo>
                  <a:pt x="361312" y="106778"/>
                </a:lnTo>
                <a:lnTo>
                  <a:pt x="338842" y="71388"/>
                </a:lnTo>
                <a:lnTo>
                  <a:pt x="309366" y="41871"/>
                </a:lnTo>
                <a:lnTo>
                  <a:pt x="274025" y="19372"/>
                </a:lnTo>
                <a:lnTo>
                  <a:pt x="233962" y="5033"/>
                </a:lnTo>
                <a:lnTo>
                  <a:pt x="190320" y="0"/>
                </a:lnTo>
                <a:lnTo>
                  <a:pt x="146685" y="5033"/>
                </a:lnTo>
                <a:lnTo>
                  <a:pt x="106627" y="19372"/>
                </a:lnTo>
                <a:lnTo>
                  <a:pt x="71289" y="41871"/>
                </a:lnTo>
                <a:lnTo>
                  <a:pt x="41814" y="71388"/>
                </a:lnTo>
                <a:lnTo>
                  <a:pt x="19346" y="106778"/>
                </a:lnTo>
                <a:lnTo>
                  <a:pt x="5027" y="146898"/>
                </a:lnTo>
                <a:lnTo>
                  <a:pt x="0" y="190604"/>
                </a:lnTo>
                <a:lnTo>
                  <a:pt x="5027" y="234310"/>
                </a:lnTo>
                <a:lnTo>
                  <a:pt x="19346" y="274433"/>
                </a:lnTo>
                <a:lnTo>
                  <a:pt x="41814" y="309826"/>
                </a:lnTo>
                <a:lnTo>
                  <a:pt x="71289" y="339346"/>
                </a:lnTo>
                <a:lnTo>
                  <a:pt x="106627" y="361849"/>
                </a:lnTo>
                <a:lnTo>
                  <a:pt x="146685" y="376190"/>
                </a:lnTo>
                <a:lnTo>
                  <a:pt x="190320" y="381225"/>
                </a:lnTo>
                <a:lnTo>
                  <a:pt x="233962" y="376190"/>
                </a:lnTo>
                <a:lnTo>
                  <a:pt x="274025" y="361849"/>
                </a:lnTo>
                <a:lnTo>
                  <a:pt x="309366" y="339346"/>
                </a:lnTo>
                <a:lnTo>
                  <a:pt x="338842" y="309826"/>
                </a:lnTo>
                <a:lnTo>
                  <a:pt x="361312" y="274433"/>
                </a:lnTo>
                <a:lnTo>
                  <a:pt x="375631" y="234310"/>
                </a:lnTo>
                <a:lnTo>
                  <a:pt x="380658" y="190604"/>
                </a:lnTo>
                <a:close/>
              </a:path>
            </a:pathLst>
          </a:custGeom>
          <a:ln w="1482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048598" y="4159887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0"/>
                </a:moveTo>
                <a:lnTo>
                  <a:pt x="159456" y="159693"/>
                </a:lnTo>
              </a:path>
            </a:pathLst>
          </a:custGeom>
          <a:ln w="1482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829895" y="3915119"/>
            <a:ext cx="167969" cy="2265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447040" y="236219"/>
            <a:ext cx="294068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25"/>
              <a:t>Conceptual</a:t>
            </a:r>
            <a:r>
              <a:rPr dirty="0" sz="2000" spc="10"/>
              <a:t> </a:t>
            </a:r>
            <a:r>
              <a:rPr dirty="0" sz="2000" spc="114"/>
              <a:t>Architecture</a:t>
            </a:r>
            <a:endParaRPr sz="2000"/>
          </a:p>
        </p:txBody>
      </p:sp>
      <p:sp>
        <p:nvSpPr>
          <p:cNvPr id="42" name="object 42"/>
          <p:cNvSpPr txBox="1"/>
          <p:nvPr/>
        </p:nvSpPr>
        <p:spPr>
          <a:xfrm>
            <a:off x="5815237" y="2720847"/>
            <a:ext cx="727710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8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  <a:spcBef>
                <a:spcPts val="1019"/>
              </a:spcBef>
            </a:pPr>
            <a:r>
              <a:rPr dirty="0" sz="1000" spc="3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90672" y="3350259"/>
            <a:ext cx="4095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000" spc="3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000" spc="45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000" spc="3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dirty="0" sz="1000" spc="5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13866" y="3691635"/>
            <a:ext cx="275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000" spc="5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000" spc="12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18907" y="4033011"/>
            <a:ext cx="7258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60">
                <a:solidFill>
                  <a:srgbClr val="FFFFFF"/>
                </a:solidFill>
                <a:latin typeface="Calibri"/>
                <a:cs typeface="Calibri"/>
              </a:rPr>
              <a:t>SMS </a:t>
            </a:r>
            <a:r>
              <a:rPr dirty="0" sz="1000" spc="10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dirty="0" sz="10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FFFFFF"/>
                </a:solidFill>
                <a:latin typeface="Calibri"/>
                <a:cs typeface="Calibri"/>
              </a:rPr>
              <a:t>Voice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68749" y="1838452"/>
            <a:ext cx="9163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5">
                <a:solidFill>
                  <a:srgbClr val="FFFFFF"/>
                </a:solidFill>
                <a:latin typeface="Calibri"/>
                <a:cs typeface="Calibri"/>
              </a:rPr>
              <a:t>Speech-to-Text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606938" y="404367"/>
            <a:ext cx="1491615" cy="8318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96545" marR="5080" indent="-284480">
              <a:lnSpc>
                <a:spcPts val="2210"/>
              </a:lnSpc>
              <a:spcBef>
                <a:spcPts val="229"/>
              </a:spcBef>
            </a:pPr>
            <a:r>
              <a:rPr dirty="0" sz="1900" spc="45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dirty="0" sz="19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60">
                <a:solidFill>
                  <a:srgbClr val="FFFFFF"/>
                </a:solidFill>
                <a:latin typeface="Calibri"/>
                <a:cs typeface="Calibri"/>
              </a:rPr>
              <a:t>Watson  </a:t>
            </a:r>
            <a:r>
              <a:rPr dirty="0" sz="1900" spc="95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1900">
              <a:latin typeface="Calibri"/>
              <a:cs typeface="Calibri"/>
            </a:endParaRPr>
          </a:p>
          <a:p>
            <a:pPr marL="231775">
              <a:lnSpc>
                <a:spcPct val="100000"/>
              </a:lnSpc>
              <a:spcBef>
                <a:spcPts val="595"/>
              </a:spcBef>
            </a:pPr>
            <a:r>
              <a:rPr dirty="0" sz="1000" spc="55">
                <a:solidFill>
                  <a:srgbClr val="FFFFFF"/>
                </a:solidFill>
                <a:latin typeface="Calibri"/>
                <a:cs typeface="Calibri"/>
              </a:rPr>
              <a:t>Text-to-Speech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398915" y="3628351"/>
            <a:ext cx="952499" cy="330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992690" y="3242969"/>
            <a:ext cx="520700" cy="533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703074" y="3868420"/>
            <a:ext cx="99504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40">
                <a:solidFill>
                  <a:srgbClr val="FFFFFF"/>
                </a:solidFill>
                <a:latin typeface="Calibri"/>
                <a:cs typeface="Calibri"/>
              </a:rPr>
              <a:t>Voice Agent</a:t>
            </a:r>
            <a:r>
              <a:rPr dirty="0" sz="10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solidFill>
                  <a:srgbClr val="FFFFFF"/>
                </a:solidFill>
                <a:latin typeface="Calibri"/>
                <a:cs typeface="Calibri"/>
              </a:rPr>
              <a:t>With  </a:t>
            </a:r>
            <a:r>
              <a:rPr dirty="0" sz="1000" spc="35">
                <a:solidFill>
                  <a:srgbClr val="FFFFFF"/>
                </a:solidFill>
                <a:latin typeface="Calibri"/>
                <a:cs typeface="Calibri"/>
              </a:rPr>
              <a:t>Watson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753850" y="6454140"/>
            <a:ext cx="14668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280" y="6430772"/>
            <a:ext cx="121285" cy="13208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800" spc="65">
                <a:solidFill>
                  <a:srgbClr val="FFFFFF"/>
                </a:solidFill>
                <a:latin typeface="Calibri"/>
                <a:cs typeface="Calibri"/>
              </a:rPr>
              <a:t>18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08870" y="2809126"/>
            <a:ext cx="2683129" cy="2256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04089" y="3045967"/>
            <a:ext cx="46062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290"/>
              <a:t>Watson</a:t>
            </a:r>
            <a:r>
              <a:rPr dirty="0" sz="4500" spc="5"/>
              <a:t> </a:t>
            </a:r>
            <a:r>
              <a:rPr dirty="0" sz="4500" spc="290"/>
              <a:t>Platform</a:t>
            </a:r>
            <a:endParaRPr sz="4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05671" y="6498335"/>
            <a:ext cx="1734312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77103" y="4923535"/>
            <a:ext cx="9359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8430" marR="5080" indent="-139065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1E1E1E"/>
                </a:solidFill>
                <a:latin typeface="Arial"/>
                <a:cs typeface="Arial"/>
              </a:rPr>
              <a:t>P</a:t>
            </a:r>
            <a:r>
              <a:rPr dirty="0" sz="1500" spc="-25">
                <a:solidFill>
                  <a:srgbClr val="1E1E1E"/>
                </a:solidFill>
                <a:latin typeface="Arial"/>
                <a:cs typeface="Arial"/>
              </a:rPr>
              <a:t>e</a:t>
            </a:r>
            <a:r>
              <a:rPr dirty="0" sz="1500" spc="-15">
                <a:solidFill>
                  <a:srgbClr val="1E1E1E"/>
                </a:solidFill>
                <a:latin typeface="Arial"/>
                <a:cs typeface="Arial"/>
              </a:rPr>
              <a:t>rs</a:t>
            </a:r>
            <a:r>
              <a:rPr dirty="0" sz="1500" spc="-25">
                <a:solidFill>
                  <a:srgbClr val="1E1E1E"/>
                </a:solidFill>
                <a:latin typeface="Arial"/>
                <a:cs typeface="Arial"/>
              </a:rPr>
              <a:t>ona</a:t>
            </a:r>
            <a:r>
              <a:rPr dirty="0" sz="1500" spc="-10">
                <a:solidFill>
                  <a:srgbClr val="1E1E1E"/>
                </a:solidFill>
                <a:latin typeface="Arial"/>
                <a:cs typeface="Arial"/>
              </a:rPr>
              <a:t>li</a:t>
            </a:r>
            <a:r>
              <a:rPr dirty="0" sz="1500" spc="-5">
                <a:solidFill>
                  <a:srgbClr val="1E1E1E"/>
                </a:solidFill>
                <a:latin typeface="Arial"/>
                <a:cs typeface="Arial"/>
              </a:rPr>
              <a:t>t</a:t>
            </a:r>
            <a:r>
              <a:rPr dirty="0" sz="1500">
                <a:solidFill>
                  <a:srgbClr val="1E1E1E"/>
                </a:solidFill>
                <a:latin typeface="Arial"/>
                <a:cs typeface="Arial"/>
              </a:rPr>
              <a:t>y  </a:t>
            </a:r>
            <a:r>
              <a:rPr dirty="0" sz="1500" spc="-15">
                <a:solidFill>
                  <a:srgbClr val="1E1E1E"/>
                </a:solidFill>
                <a:latin typeface="Arial"/>
                <a:cs typeface="Arial"/>
              </a:rPr>
              <a:t>Insights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939" y="4939792"/>
            <a:ext cx="1355725" cy="4279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1920" marR="5080" indent="-122555">
              <a:lnSpc>
                <a:spcPct val="103099"/>
              </a:lnSpc>
              <a:spcBef>
                <a:spcPts val="50"/>
              </a:spcBef>
            </a:pPr>
            <a:r>
              <a:rPr dirty="0" sz="1300" spc="10">
                <a:solidFill>
                  <a:srgbClr val="1E1E1E"/>
                </a:solidFill>
                <a:latin typeface="Arial"/>
                <a:cs typeface="Arial"/>
              </a:rPr>
              <a:t>Natural</a:t>
            </a:r>
            <a:r>
              <a:rPr dirty="0" sz="1300" spc="-6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dirty="0" sz="1300" spc="10">
                <a:solidFill>
                  <a:srgbClr val="1E1E1E"/>
                </a:solidFill>
                <a:latin typeface="Arial"/>
                <a:cs typeface="Arial"/>
              </a:rPr>
              <a:t>Language  Understanding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302" y="3350767"/>
            <a:ext cx="7708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6604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1E1E1E"/>
                </a:solidFill>
                <a:latin typeface="Arial"/>
                <a:cs typeface="Arial"/>
              </a:rPr>
              <a:t>Watson  A</a:t>
            </a:r>
            <a:r>
              <a:rPr dirty="0" sz="1500" spc="-15">
                <a:solidFill>
                  <a:srgbClr val="1E1E1E"/>
                </a:solidFill>
                <a:latin typeface="Arial"/>
                <a:cs typeface="Arial"/>
              </a:rPr>
              <a:t>ss</a:t>
            </a:r>
            <a:r>
              <a:rPr dirty="0" sz="1500" spc="-10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dirty="0" sz="1500" spc="-15">
                <a:solidFill>
                  <a:srgbClr val="1E1E1E"/>
                </a:solidFill>
                <a:latin typeface="Arial"/>
                <a:cs typeface="Arial"/>
              </a:rPr>
              <a:t>s</a:t>
            </a:r>
            <a:r>
              <a:rPr dirty="0" sz="1500" spc="-5">
                <a:solidFill>
                  <a:srgbClr val="1E1E1E"/>
                </a:solidFill>
                <a:latin typeface="Arial"/>
                <a:cs typeface="Arial"/>
              </a:rPr>
              <a:t>t</a:t>
            </a:r>
            <a:r>
              <a:rPr dirty="0" sz="1500" spc="-25">
                <a:solidFill>
                  <a:srgbClr val="1E1E1E"/>
                </a:solidFill>
                <a:latin typeface="Arial"/>
                <a:cs typeface="Arial"/>
              </a:rPr>
              <a:t>an</a:t>
            </a:r>
            <a:r>
              <a:rPr dirty="0" sz="1500">
                <a:solidFill>
                  <a:srgbClr val="1E1E1E"/>
                </a:solidFill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2763" y="4923535"/>
            <a:ext cx="845819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1E1E1E"/>
                </a:solidFill>
                <a:latin typeface="Arial"/>
                <a:cs typeface="Arial"/>
              </a:rPr>
              <a:t>Language  </a:t>
            </a:r>
            <a:r>
              <a:rPr dirty="0" sz="1500" spc="-75">
                <a:solidFill>
                  <a:srgbClr val="1E1E1E"/>
                </a:solidFill>
                <a:latin typeface="Arial"/>
                <a:cs typeface="Arial"/>
              </a:rPr>
              <a:t>T</a:t>
            </a:r>
            <a:r>
              <a:rPr dirty="0" sz="1500" spc="-15">
                <a:solidFill>
                  <a:srgbClr val="1E1E1E"/>
                </a:solidFill>
                <a:latin typeface="Arial"/>
                <a:cs typeface="Arial"/>
              </a:rPr>
              <a:t>r</a:t>
            </a:r>
            <a:r>
              <a:rPr dirty="0" sz="1500" spc="-25">
                <a:solidFill>
                  <a:srgbClr val="1E1E1E"/>
                </a:solidFill>
                <a:latin typeface="Arial"/>
                <a:cs typeface="Arial"/>
              </a:rPr>
              <a:t>an</a:t>
            </a:r>
            <a:r>
              <a:rPr dirty="0" sz="1500" spc="-15">
                <a:solidFill>
                  <a:srgbClr val="1E1E1E"/>
                </a:solidFill>
                <a:latin typeface="Arial"/>
                <a:cs typeface="Arial"/>
              </a:rPr>
              <a:t>s</a:t>
            </a:r>
            <a:r>
              <a:rPr dirty="0" sz="1500" spc="-10">
                <a:solidFill>
                  <a:srgbClr val="1E1E1E"/>
                </a:solidFill>
                <a:latin typeface="Arial"/>
                <a:cs typeface="Arial"/>
              </a:rPr>
              <a:t>l</a:t>
            </a:r>
            <a:r>
              <a:rPr dirty="0" sz="1500" spc="-25">
                <a:solidFill>
                  <a:srgbClr val="1E1E1E"/>
                </a:solidFill>
                <a:latin typeface="Arial"/>
                <a:cs typeface="Arial"/>
              </a:rPr>
              <a:t>a</a:t>
            </a:r>
            <a:r>
              <a:rPr dirty="0" sz="1500" spc="-5">
                <a:solidFill>
                  <a:srgbClr val="1E1E1E"/>
                </a:solidFill>
                <a:latin typeface="Arial"/>
                <a:cs typeface="Arial"/>
              </a:rPr>
              <a:t>t</a:t>
            </a:r>
            <a:r>
              <a:rPr dirty="0" sz="1500" spc="-25">
                <a:solidFill>
                  <a:srgbClr val="1E1E1E"/>
                </a:solidFill>
                <a:latin typeface="Arial"/>
                <a:cs typeface="Arial"/>
              </a:rPr>
              <a:t>o</a:t>
            </a:r>
            <a:r>
              <a:rPr dirty="0" sz="1500">
                <a:solidFill>
                  <a:srgbClr val="1E1E1E"/>
                </a:solidFill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0348" y="3363467"/>
            <a:ext cx="800100" cy="44323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8575" marR="5080" indent="-28575">
              <a:lnSpc>
                <a:spcPts val="1610"/>
              </a:lnSpc>
              <a:spcBef>
                <a:spcPts val="210"/>
              </a:spcBef>
            </a:pPr>
            <a:r>
              <a:rPr dirty="0" sz="1400" spc="-5">
                <a:solidFill>
                  <a:srgbClr val="1E1E1E"/>
                </a:solidFill>
                <a:latin typeface="Arial"/>
                <a:cs typeface="Arial"/>
              </a:rPr>
              <a:t>Language  Classifier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9415" y="4923535"/>
            <a:ext cx="935355" cy="69596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ctr" marR="5080" indent="-635">
              <a:lnSpc>
                <a:spcPct val="96700"/>
              </a:lnSpc>
              <a:spcBef>
                <a:spcPts val="160"/>
              </a:spcBef>
            </a:pPr>
            <a:r>
              <a:rPr dirty="0" sz="1500" spc="-30">
                <a:solidFill>
                  <a:srgbClr val="1E1E1E"/>
                </a:solidFill>
                <a:latin typeface="Arial"/>
                <a:cs typeface="Arial"/>
              </a:rPr>
              <a:t>Watson  K</a:t>
            </a:r>
            <a:r>
              <a:rPr dirty="0" sz="1500" spc="-25">
                <a:solidFill>
                  <a:srgbClr val="1E1E1E"/>
                </a:solidFill>
                <a:latin typeface="Arial"/>
                <a:cs typeface="Arial"/>
              </a:rPr>
              <a:t>now</a:t>
            </a:r>
            <a:r>
              <a:rPr dirty="0" sz="1500" spc="-10">
                <a:solidFill>
                  <a:srgbClr val="1E1E1E"/>
                </a:solidFill>
                <a:latin typeface="Arial"/>
                <a:cs typeface="Arial"/>
              </a:rPr>
              <a:t>l</a:t>
            </a:r>
            <a:r>
              <a:rPr dirty="0" sz="1500" spc="-25">
                <a:solidFill>
                  <a:srgbClr val="1E1E1E"/>
                </a:solidFill>
                <a:latin typeface="Arial"/>
                <a:cs typeface="Arial"/>
              </a:rPr>
              <a:t>edg</a:t>
            </a:r>
            <a:r>
              <a:rPr dirty="0" sz="1500">
                <a:solidFill>
                  <a:srgbClr val="1E1E1E"/>
                </a:solidFill>
                <a:latin typeface="Arial"/>
                <a:cs typeface="Arial"/>
              </a:rPr>
              <a:t>e  </a:t>
            </a:r>
            <a:r>
              <a:rPr dirty="0" sz="1500" spc="-20">
                <a:solidFill>
                  <a:srgbClr val="1E1E1E"/>
                </a:solidFill>
                <a:latin typeface="Arial"/>
                <a:cs typeface="Arial"/>
              </a:rPr>
              <a:t>Studio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5814" y="3350767"/>
            <a:ext cx="7391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60020">
              <a:lnSpc>
                <a:spcPct val="100000"/>
              </a:lnSpc>
              <a:spcBef>
                <a:spcPts val="100"/>
              </a:spcBef>
            </a:pPr>
            <a:r>
              <a:rPr dirty="0" sz="1500" spc="-60">
                <a:solidFill>
                  <a:srgbClr val="1E1E1E"/>
                </a:solidFill>
                <a:latin typeface="Arial"/>
                <a:cs typeface="Arial"/>
              </a:rPr>
              <a:t>Tone  </a:t>
            </a:r>
            <a:r>
              <a:rPr dirty="0" sz="1500" spc="-30">
                <a:solidFill>
                  <a:srgbClr val="1E1E1E"/>
                </a:solidFill>
                <a:latin typeface="Arial"/>
                <a:cs typeface="Arial"/>
              </a:rPr>
              <a:t>A</a:t>
            </a:r>
            <a:r>
              <a:rPr dirty="0" sz="1500" spc="-25">
                <a:solidFill>
                  <a:srgbClr val="1E1E1E"/>
                </a:solidFill>
                <a:latin typeface="Arial"/>
                <a:cs typeface="Arial"/>
              </a:rPr>
              <a:t>na</a:t>
            </a:r>
            <a:r>
              <a:rPr dirty="0" sz="1500" spc="-10">
                <a:solidFill>
                  <a:srgbClr val="1E1E1E"/>
                </a:solidFill>
                <a:latin typeface="Arial"/>
                <a:cs typeface="Arial"/>
              </a:rPr>
              <a:t>l</a:t>
            </a:r>
            <a:r>
              <a:rPr dirty="0" sz="1500" spc="-15">
                <a:solidFill>
                  <a:srgbClr val="1E1E1E"/>
                </a:solidFill>
                <a:latin typeface="Arial"/>
                <a:cs typeface="Arial"/>
              </a:rPr>
              <a:t>yz</a:t>
            </a:r>
            <a:r>
              <a:rPr dirty="0" sz="1500" spc="-25">
                <a:solidFill>
                  <a:srgbClr val="1E1E1E"/>
                </a:solidFill>
                <a:latin typeface="Arial"/>
                <a:cs typeface="Arial"/>
              </a:rPr>
              <a:t>e</a:t>
            </a:r>
            <a:r>
              <a:rPr dirty="0" sz="1500">
                <a:solidFill>
                  <a:srgbClr val="1E1E1E"/>
                </a:solidFill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6819" y="2355740"/>
            <a:ext cx="980540" cy="977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14043" y="3943404"/>
            <a:ext cx="982252" cy="975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61613" y="2356585"/>
            <a:ext cx="975360" cy="975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38272" y="3943404"/>
            <a:ext cx="984503" cy="975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38555" y="3943404"/>
            <a:ext cx="979140" cy="975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38556" y="2356585"/>
            <a:ext cx="979139" cy="975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0756" y="2242445"/>
            <a:ext cx="5730240" cy="3359785"/>
          </a:xfrm>
          <a:custGeom>
            <a:avLst/>
            <a:gdLst/>
            <a:ahLst/>
            <a:cxnLst/>
            <a:rect l="l" t="t" r="r" b="b"/>
            <a:pathLst>
              <a:path w="5730240" h="3359785">
                <a:moveTo>
                  <a:pt x="0" y="0"/>
                </a:moveTo>
                <a:lnTo>
                  <a:pt x="5729725" y="0"/>
                </a:lnTo>
                <a:lnTo>
                  <a:pt x="5729725" y="3359573"/>
                </a:lnTo>
                <a:lnTo>
                  <a:pt x="0" y="335957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507141" y="1753108"/>
            <a:ext cx="9829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1E1E1E"/>
                </a:solidFill>
                <a:latin typeface="Arial"/>
                <a:cs typeface="Arial"/>
              </a:rPr>
              <a:t>Language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20134" y="2242445"/>
            <a:ext cx="1327785" cy="33597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1005"/>
              </a:spcBef>
            </a:pPr>
            <a:r>
              <a:rPr dirty="0" sz="1500" spc="-20">
                <a:solidFill>
                  <a:srgbClr val="1E1E1E"/>
                </a:solidFill>
                <a:latin typeface="Arial"/>
                <a:cs typeface="Arial"/>
              </a:rPr>
              <a:t>Speech </a:t>
            </a:r>
            <a:r>
              <a:rPr dirty="0" sz="1500" spc="-5">
                <a:solidFill>
                  <a:srgbClr val="1E1E1E"/>
                </a:solidFill>
                <a:latin typeface="Arial"/>
                <a:cs typeface="Arial"/>
              </a:rPr>
              <a:t>to</a:t>
            </a:r>
            <a:r>
              <a:rPr dirty="0" sz="1500" spc="-16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dirty="0" sz="1500" spc="-55">
                <a:solidFill>
                  <a:srgbClr val="1E1E1E"/>
                </a:solidFill>
                <a:latin typeface="Arial"/>
                <a:cs typeface="Arial"/>
              </a:rPr>
              <a:t>Text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</a:pPr>
            <a:r>
              <a:rPr dirty="0" sz="1500" spc="-55">
                <a:solidFill>
                  <a:srgbClr val="1E1E1E"/>
                </a:solidFill>
                <a:latin typeface="Arial"/>
                <a:cs typeface="Arial"/>
              </a:rPr>
              <a:t>Text </a:t>
            </a:r>
            <a:r>
              <a:rPr dirty="0" sz="1500" spc="-5">
                <a:solidFill>
                  <a:srgbClr val="1E1E1E"/>
                </a:solidFill>
                <a:latin typeface="Arial"/>
                <a:cs typeface="Arial"/>
              </a:rPr>
              <a:t>to</a:t>
            </a:r>
            <a:r>
              <a:rPr dirty="0" sz="1500" spc="-8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1E1E1E"/>
                </a:solidFill>
                <a:latin typeface="Arial"/>
                <a:cs typeface="Arial"/>
              </a:rPr>
              <a:t>Speech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10170" y="2356585"/>
            <a:ext cx="967265" cy="9753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02075" y="3943404"/>
            <a:ext cx="975359" cy="9753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583175" y="2242445"/>
            <a:ext cx="1327785" cy="16776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85420" marR="148590" indent="239395">
              <a:lnSpc>
                <a:spcPct val="100000"/>
              </a:lnSpc>
              <a:spcBef>
                <a:spcPts val="1005"/>
              </a:spcBef>
            </a:pPr>
            <a:r>
              <a:rPr dirty="0" sz="1500" spc="-25">
                <a:solidFill>
                  <a:srgbClr val="1E1E1E"/>
                </a:solidFill>
                <a:latin typeface="Arial"/>
                <a:cs typeface="Arial"/>
              </a:rPr>
              <a:t>Visual  Re</a:t>
            </a:r>
            <a:r>
              <a:rPr dirty="0" sz="1500" spc="-15">
                <a:solidFill>
                  <a:srgbClr val="1E1E1E"/>
                </a:solidFill>
                <a:latin typeface="Arial"/>
                <a:cs typeface="Arial"/>
              </a:rPr>
              <a:t>c</a:t>
            </a:r>
            <a:r>
              <a:rPr dirty="0" sz="1500" spc="-25">
                <a:solidFill>
                  <a:srgbClr val="1E1E1E"/>
                </a:solidFill>
                <a:latin typeface="Arial"/>
                <a:cs typeface="Arial"/>
              </a:rPr>
              <a:t>ogn</a:t>
            </a:r>
            <a:r>
              <a:rPr dirty="0" sz="1500" spc="-10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dirty="0" sz="1500" spc="-5">
                <a:solidFill>
                  <a:srgbClr val="1E1E1E"/>
                </a:solidFill>
                <a:latin typeface="Arial"/>
                <a:cs typeface="Arial"/>
              </a:rPr>
              <a:t>t</a:t>
            </a:r>
            <a:r>
              <a:rPr dirty="0" sz="1500" spc="-10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dirty="0" sz="1500" spc="-25">
                <a:solidFill>
                  <a:srgbClr val="1E1E1E"/>
                </a:solidFill>
                <a:latin typeface="Arial"/>
                <a:cs typeface="Arial"/>
              </a:rPr>
              <a:t>o</a:t>
            </a:r>
            <a:r>
              <a:rPr dirty="0" sz="1500">
                <a:solidFill>
                  <a:srgbClr val="1E1E1E"/>
                </a:solidFill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63891" y="2356585"/>
            <a:ext cx="975359" cy="9753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405310" y="1759711"/>
            <a:ext cx="20986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6540" algn="l"/>
              </a:tabLst>
            </a:pPr>
            <a:r>
              <a:rPr dirty="0" sz="1500" spc="-30" b="1">
                <a:solidFill>
                  <a:srgbClr val="1E1E1E"/>
                </a:solidFill>
                <a:latin typeface="Arial"/>
                <a:cs typeface="Arial"/>
              </a:rPr>
              <a:t>S</a:t>
            </a:r>
            <a:r>
              <a:rPr dirty="0" sz="1500" spc="-20" b="1">
                <a:solidFill>
                  <a:srgbClr val="1E1E1E"/>
                </a:solidFill>
                <a:latin typeface="Arial"/>
                <a:cs typeface="Arial"/>
              </a:rPr>
              <a:t>p</a:t>
            </a:r>
            <a:r>
              <a:rPr dirty="0" sz="1500" spc="-25" b="1">
                <a:solidFill>
                  <a:srgbClr val="1E1E1E"/>
                </a:solidFill>
                <a:latin typeface="Arial"/>
                <a:cs typeface="Arial"/>
              </a:rPr>
              <a:t>eec</a:t>
            </a:r>
            <a:r>
              <a:rPr dirty="0" sz="1500" b="1">
                <a:solidFill>
                  <a:srgbClr val="1E1E1E"/>
                </a:solidFill>
                <a:latin typeface="Arial"/>
                <a:cs typeface="Arial"/>
              </a:rPr>
              <a:t>h	</a:t>
            </a:r>
            <a:r>
              <a:rPr dirty="0" sz="1500" spc="-55" b="1">
                <a:solidFill>
                  <a:srgbClr val="1E1E1E"/>
                </a:solidFill>
                <a:latin typeface="Arial"/>
                <a:cs typeface="Arial"/>
              </a:rPr>
              <a:t>V</a:t>
            </a:r>
            <a:r>
              <a:rPr dirty="0" sz="1500" spc="-5" b="1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dirty="0" sz="1500" spc="-25" b="1">
                <a:solidFill>
                  <a:srgbClr val="1E1E1E"/>
                </a:solidFill>
                <a:latin typeface="Arial"/>
                <a:cs typeface="Arial"/>
              </a:rPr>
              <a:t>s</a:t>
            </a:r>
            <a:r>
              <a:rPr dirty="0" sz="1500" spc="-5" b="1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dirty="0" sz="1500" spc="-20" b="1">
                <a:solidFill>
                  <a:srgbClr val="1E1E1E"/>
                </a:solidFill>
                <a:latin typeface="Arial"/>
                <a:cs typeface="Arial"/>
              </a:rPr>
              <a:t>o</a:t>
            </a:r>
            <a:r>
              <a:rPr dirty="0" sz="1500" b="1">
                <a:solidFill>
                  <a:srgbClr val="1E1E1E"/>
                </a:solidFill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268511" y="2408703"/>
            <a:ext cx="917746" cy="9232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0682471" y="5131816"/>
            <a:ext cx="752475" cy="4279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59385" marR="5080" indent="-160020">
              <a:lnSpc>
                <a:spcPct val="103099"/>
              </a:lnSpc>
              <a:spcBef>
                <a:spcPts val="50"/>
              </a:spcBef>
            </a:pPr>
            <a:r>
              <a:rPr dirty="0" sz="1300" spc="20">
                <a:solidFill>
                  <a:srgbClr val="1E1E1E"/>
                </a:solidFill>
                <a:latin typeface="Arial"/>
                <a:cs typeface="Arial"/>
              </a:rPr>
              <a:t>D</a:t>
            </a:r>
            <a:r>
              <a:rPr dirty="0" sz="1300" spc="10">
                <a:solidFill>
                  <a:srgbClr val="1E1E1E"/>
                </a:solidFill>
                <a:latin typeface="Arial"/>
                <a:cs typeface="Arial"/>
              </a:rPr>
              <a:t>iscove</a:t>
            </a:r>
            <a:r>
              <a:rPr dirty="0" sz="1300" spc="15">
                <a:solidFill>
                  <a:srgbClr val="1E1E1E"/>
                </a:solidFill>
                <a:latin typeface="Arial"/>
                <a:cs typeface="Arial"/>
              </a:rPr>
              <a:t>r</a:t>
            </a:r>
            <a:r>
              <a:rPr dirty="0" sz="1300">
                <a:solidFill>
                  <a:srgbClr val="1E1E1E"/>
                </a:solidFill>
                <a:latin typeface="Arial"/>
                <a:cs typeface="Arial"/>
              </a:rPr>
              <a:t>y  </a:t>
            </a:r>
            <a:r>
              <a:rPr dirty="0" sz="1300" spc="15">
                <a:solidFill>
                  <a:srgbClr val="1E1E1E"/>
                </a:solidFill>
                <a:latin typeface="Arial"/>
                <a:cs typeface="Arial"/>
              </a:rPr>
              <a:t>News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45113" y="2247230"/>
            <a:ext cx="2931160" cy="16573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130"/>
              </a:spcBef>
              <a:tabLst>
                <a:tab pos="1796414" algn="l"/>
              </a:tabLst>
            </a:pPr>
            <a:r>
              <a:rPr dirty="0" sz="1400" spc="-15">
                <a:solidFill>
                  <a:srgbClr val="1E1E1E"/>
                </a:solidFill>
                <a:latin typeface="Arial"/>
                <a:cs typeface="Arial"/>
              </a:rPr>
              <a:t>Watson</a:t>
            </a:r>
            <a:r>
              <a:rPr dirty="0" sz="1400" spc="5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1E1E1E"/>
                </a:solidFill>
                <a:latin typeface="Arial"/>
                <a:cs typeface="Arial"/>
              </a:rPr>
              <a:t>Studio	</a:t>
            </a:r>
            <a:r>
              <a:rPr dirty="0" sz="1400" spc="-15">
                <a:solidFill>
                  <a:srgbClr val="1E1E1E"/>
                </a:solidFill>
                <a:latin typeface="Arial"/>
                <a:cs typeface="Arial"/>
              </a:rPr>
              <a:t>Watson </a:t>
            </a:r>
            <a:r>
              <a:rPr dirty="0" sz="1400" spc="-5">
                <a:solidFill>
                  <a:srgbClr val="1E1E1E"/>
                </a:solidFill>
                <a:latin typeface="Arial"/>
                <a:cs typeface="Arial"/>
              </a:rPr>
              <a:t>ML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492003" y="4103232"/>
            <a:ext cx="959134" cy="9551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593698" y="4551679"/>
            <a:ext cx="74422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6210"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solidFill>
                  <a:srgbClr val="1E1E1E"/>
                </a:solidFill>
                <a:latin typeface="Arial"/>
                <a:cs typeface="Arial"/>
              </a:rPr>
              <a:t>Data  </a:t>
            </a:r>
            <a:r>
              <a:rPr dirty="0" sz="1500" spc="-5" b="1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dirty="0" sz="1500" spc="-20" b="1">
                <a:solidFill>
                  <a:srgbClr val="1E1E1E"/>
                </a:solidFill>
                <a:latin typeface="Arial"/>
                <a:cs typeface="Arial"/>
              </a:rPr>
              <a:t>n</a:t>
            </a:r>
            <a:r>
              <a:rPr dirty="0" sz="1500" spc="-25" b="1">
                <a:solidFill>
                  <a:srgbClr val="1E1E1E"/>
                </a:solidFill>
                <a:latin typeface="Arial"/>
                <a:cs typeface="Arial"/>
              </a:rPr>
              <a:t>s</a:t>
            </a:r>
            <a:r>
              <a:rPr dirty="0" sz="1500" spc="-5" b="1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dirty="0" sz="1500" spc="-20" b="1">
                <a:solidFill>
                  <a:srgbClr val="1E1E1E"/>
                </a:solidFill>
                <a:latin typeface="Arial"/>
                <a:cs typeface="Arial"/>
              </a:rPr>
              <a:t>gh</a:t>
            </a:r>
            <a:r>
              <a:rPr dirty="0" sz="1500" spc="-15" b="1">
                <a:solidFill>
                  <a:srgbClr val="1E1E1E"/>
                </a:solidFill>
                <a:latin typeface="Arial"/>
                <a:cs typeface="Arial"/>
              </a:rPr>
              <a:t>t</a:t>
            </a:r>
            <a:r>
              <a:rPr dirty="0" sz="1500" b="1">
                <a:solidFill>
                  <a:srgbClr val="1E1E1E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611566" y="4162235"/>
            <a:ext cx="901772" cy="8961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694129" y="5083047"/>
            <a:ext cx="75247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300" spc="20">
                <a:solidFill>
                  <a:srgbClr val="1E1E1E"/>
                </a:solidFill>
                <a:latin typeface="Arial"/>
                <a:cs typeface="Arial"/>
              </a:rPr>
              <a:t>D</a:t>
            </a:r>
            <a:r>
              <a:rPr dirty="0" sz="1300" spc="10">
                <a:solidFill>
                  <a:srgbClr val="1E1E1E"/>
                </a:solidFill>
                <a:latin typeface="Arial"/>
                <a:cs typeface="Arial"/>
              </a:rPr>
              <a:t>iscove</a:t>
            </a:r>
            <a:r>
              <a:rPr dirty="0" sz="1300" spc="15">
                <a:solidFill>
                  <a:srgbClr val="1E1E1E"/>
                </a:solidFill>
                <a:latin typeface="Arial"/>
                <a:cs typeface="Arial"/>
              </a:rPr>
              <a:t>r</a:t>
            </a:r>
            <a:r>
              <a:rPr dirty="0" sz="1300">
                <a:solidFill>
                  <a:srgbClr val="1E1E1E"/>
                </a:solidFill>
                <a:latin typeface="Arial"/>
                <a:cs typeface="Arial"/>
              </a:rPr>
              <a:t>y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42301" y="1781555"/>
            <a:ext cx="8134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1E1E1E"/>
                </a:solidFill>
                <a:latin typeface="Arial"/>
                <a:cs typeface="Arial"/>
              </a:rPr>
              <a:t>A</a:t>
            </a:r>
            <a:r>
              <a:rPr dirty="0" sz="1400" spc="-10" b="1">
                <a:solidFill>
                  <a:srgbClr val="1E1E1E"/>
                </a:solidFill>
                <a:latin typeface="Arial"/>
                <a:cs typeface="Arial"/>
              </a:rPr>
              <a:t>n</a:t>
            </a:r>
            <a:r>
              <a:rPr dirty="0" sz="1400" spc="-5" b="1">
                <a:solidFill>
                  <a:srgbClr val="1E1E1E"/>
                </a:solidFill>
                <a:latin typeface="Arial"/>
                <a:cs typeface="Arial"/>
              </a:rPr>
              <a:t>alytic</a:t>
            </a:r>
            <a:r>
              <a:rPr dirty="0" sz="1400" b="1">
                <a:solidFill>
                  <a:srgbClr val="1E1E1E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795547" y="2412550"/>
            <a:ext cx="959485" cy="919480"/>
          </a:xfrm>
          <a:custGeom>
            <a:avLst/>
            <a:gdLst/>
            <a:ahLst/>
            <a:cxnLst/>
            <a:rect l="l" t="t" r="r" b="b"/>
            <a:pathLst>
              <a:path w="959484" h="919479">
                <a:moveTo>
                  <a:pt x="479685" y="0"/>
                </a:moveTo>
                <a:lnTo>
                  <a:pt x="430640" y="2373"/>
                </a:lnTo>
                <a:lnTo>
                  <a:pt x="383011" y="9339"/>
                </a:lnTo>
                <a:lnTo>
                  <a:pt x="337041" y="20667"/>
                </a:lnTo>
                <a:lnTo>
                  <a:pt x="292970" y="36125"/>
                </a:lnTo>
                <a:lnTo>
                  <a:pt x="251038" y="55483"/>
                </a:lnTo>
                <a:lnTo>
                  <a:pt x="211488" y="78509"/>
                </a:lnTo>
                <a:lnTo>
                  <a:pt x="174560" y="104972"/>
                </a:lnTo>
                <a:lnTo>
                  <a:pt x="140496" y="134642"/>
                </a:lnTo>
                <a:lnTo>
                  <a:pt x="109536" y="167287"/>
                </a:lnTo>
                <a:lnTo>
                  <a:pt x="81922" y="202676"/>
                </a:lnTo>
                <a:lnTo>
                  <a:pt x="57895" y="240578"/>
                </a:lnTo>
                <a:lnTo>
                  <a:pt x="37696" y="280762"/>
                </a:lnTo>
                <a:lnTo>
                  <a:pt x="21565" y="322997"/>
                </a:lnTo>
                <a:lnTo>
                  <a:pt x="9745" y="367052"/>
                </a:lnTo>
                <a:lnTo>
                  <a:pt x="2476" y="412696"/>
                </a:lnTo>
                <a:lnTo>
                  <a:pt x="0" y="459698"/>
                </a:lnTo>
                <a:lnTo>
                  <a:pt x="2476" y="506699"/>
                </a:lnTo>
                <a:lnTo>
                  <a:pt x="9745" y="552342"/>
                </a:lnTo>
                <a:lnTo>
                  <a:pt x="21565" y="596397"/>
                </a:lnTo>
                <a:lnTo>
                  <a:pt x="37696" y="638632"/>
                </a:lnTo>
                <a:lnTo>
                  <a:pt x="57895" y="678817"/>
                </a:lnTo>
                <a:lnTo>
                  <a:pt x="81922" y="716719"/>
                </a:lnTo>
                <a:lnTo>
                  <a:pt x="109536" y="752108"/>
                </a:lnTo>
                <a:lnTo>
                  <a:pt x="140496" y="784753"/>
                </a:lnTo>
                <a:lnTo>
                  <a:pt x="174560" y="814423"/>
                </a:lnTo>
                <a:lnTo>
                  <a:pt x="211488" y="840886"/>
                </a:lnTo>
                <a:lnTo>
                  <a:pt x="251038" y="863912"/>
                </a:lnTo>
                <a:lnTo>
                  <a:pt x="292970" y="883270"/>
                </a:lnTo>
                <a:lnTo>
                  <a:pt x="337041" y="898728"/>
                </a:lnTo>
                <a:lnTo>
                  <a:pt x="383011" y="910056"/>
                </a:lnTo>
                <a:lnTo>
                  <a:pt x="430640" y="917022"/>
                </a:lnTo>
                <a:lnTo>
                  <a:pt x="479685" y="919396"/>
                </a:lnTo>
                <a:lnTo>
                  <a:pt x="528730" y="917022"/>
                </a:lnTo>
                <a:lnTo>
                  <a:pt x="576358" y="910056"/>
                </a:lnTo>
                <a:lnTo>
                  <a:pt x="622328" y="898728"/>
                </a:lnTo>
                <a:lnTo>
                  <a:pt x="666399" y="883270"/>
                </a:lnTo>
                <a:lnTo>
                  <a:pt x="708331" y="863912"/>
                </a:lnTo>
                <a:lnTo>
                  <a:pt x="747881" y="840886"/>
                </a:lnTo>
                <a:lnTo>
                  <a:pt x="784808" y="814423"/>
                </a:lnTo>
                <a:lnTo>
                  <a:pt x="818873" y="784753"/>
                </a:lnTo>
                <a:lnTo>
                  <a:pt x="849832" y="752108"/>
                </a:lnTo>
                <a:lnTo>
                  <a:pt x="877446" y="716719"/>
                </a:lnTo>
                <a:lnTo>
                  <a:pt x="901474" y="678817"/>
                </a:lnTo>
                <a:lnTo>
                  <a:pt x="921673" y="638632"/>
                </a:lnTo>
                <a:lnTo>
                  <a:pt x="937803" y="596397"/>
                </a:lnTo>
                <a:lnTo>
                  <a:pt x="949623" y="552342"/>
                </a:lnTo>
                <a:lnTo>
                  <a:pt x="956892" y="506699"/>
                </a:lnTo>
                <a:lnTo>
                  <a:pt x="959369" y="459698"/>
                </a:lnTo>
                <a:lnTo>
                  <a:pt x="956892" y="412696"/>
                </a:lnTo>
                <a:lnTo>
                  <a:pt x="949623" y="367052"/>
                </a:lnTo>
                <a:lnTo>
                  <a:pt x="937803" y="322997"/>
                </a:lnTo>
                <a:lnTo>
                  <a:pt x="921673" y="280762"/>
                </a:lnTo>
                <a:lnTo>
                  <a:pt x="901474" y="240578"/>
                </a:lnTo>
                <a:lnTo>
                  <a:pt x="877446" y="202676"/>
                </a:lnTo>
                <a:lnTo>
                  <a:pt x="849832" y="167287"/>
                </a:lnTo>
                <a:lnTo>
                  <a:pt x="818873" y="134642"/>
                </a:lnTo>
                <a:lnTo>
                  <a:pt x="784808" y="104972"/>
                </a:lnTo>
                <a:lnTo>
                  <a:pt x="747881" y="78509"/>
                </a:lnTo>
                <a:lnTo>
                  <a:pt x="708331" y="55483"/>
                </a:lnTo>
                <a:lnTo>
                  <a:pt x="666399" y="36125"/>
                </a:lnTo>
                <a:lnTo>
                  <a:pt x="622328" y="20667"/>
                </a:lnTo>
                <a:lnTo>
                  <a:pt x="576358" y="9339"/>
                </a:lnTo>
                <a:lnTo>
                  <a:pt x="528730" y="2373"/>
                </a:lnTo>
                <a:lnTo>
                  <a:pt x="479685" y="0"/>
                </a:lnTo>
                <a:close/>
              </a:path>
            </a:pathLst>
          </a:custGeom>
          <a:solidFill>
            <a:srgbClr val="BB8C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986309" y="2598756"/>
            <a:ext cx="563976" cy="5727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426370" y="4027990"/>
            <a:ext cx="3549650" cy="1590040"/>
          </a:xfrm>
          <a:custGeom>
            <a:avLst/>
            <a:gdLst/>
            <a:ahLst/>
            <a:cxnLst/>
            <a:rect l="l" t="t" r="r" b="b"/>
            <a:pathLst>
              <a:path w="3549650" h="1590039">
                <a:moveTo>
                  <a:pt x="0" y="0"/>
                </a:moveTo>
                <a:lnTo>
                  <a:pt x="3549568" y="0"/>
                </a:lnTo>
                <a:lnTo>
                  <a:pt x="3549568" y="1589591"/>
                </a:lnTo>
                <a:lnTo>
                  <a:pt x="0" y="158959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4748" y="3908831"/>
            <a:ext cx="971825" cy="97017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61520" y="324103"/>
            <a:ext cx="702119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35" b="0">
                <a:solidFill>
                  <a:srgbClr val="1E1E1E"/>
                </a:solidFill>
                <a:latin typeface="Arial"/>
                <a:cs typeface="Arial"/>
              </a:rPr>
              <a:t>Watson </a:t>
            </a:r>
            <a:r>
              <a:rPr dirty="0" sz="2700" spc="-15" b="0">
                <a:solidFill>
                  <a:srgbClr val="1E1E1E"/>
                </a:solidFill>
                <a:latin typeface="Arial"/>
                <a:cs typeface="Arial"/>
              </a:rPr>
              <a:t>Platform </a:t>
            </a:r>
            <a:r>
              <a:rPr dirty="0" sz="2700" spc="-10" b="0">
                <a:solidFill>
                  <a:srgbClr val="1E1E1E"/>
                </a:solidFill>
                <a:latin typeface="Arial"/>
                <a:cs typeface="Arial"/>
              </a:rPr>
              <a:t>is </a:t>
            </a:r>
            <a:r>
              <a:rPr dirty="0" sz="2700" spc="-15" b="0">
                <a:solidFill>
                  <a:srgbClr val="1E1E1E"/>
                </a:solidFill>
                <a:latin typeface="Arial"/>
                <a:cs typeface="Arial"/>
              </a:rPr>
              <a:t>designed </a:t>
            </a:r>
            <a:r>
              <a:rPr dirty="0" sz="2700" spc="-10" b="0">
                <a:solidFill>
                  <a:srgbClr val="1E1E1E"/>
                </a:solidFill>
                <a:latin typeface="Arial"/>
                <a:cs typeface="Arial"/>
              </a:rPr>
              <a:t>for the</a:t>
            </a:r>
            <a:r>
              <a:rPr dirty="0" sz="2700" spc="-150" b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dirty="0" sz="2700" spc="-15" b="0">
                <a:solidFill>
                  <a:srgbClr val="1E1E1E"/>
                </a:solidFill>
                <a:latin typeface="Arial"/>
                <a:cs typeface="Arial"/>
              </a:rPr>
              <a:t>Enterprise</a:t>
            </a:r>
            <a:endParaRPr sz="2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42134" y="5797803"/>
            <a:ext cx="3821429" cy="70231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 marL="295275" marR="288925">
              <a:lnSpc>
                <a:spcPts val="1700"/>
              </a:lnSpc>
              <a:spcBef>
                <a:spcPts val="340"/>
              </a:spcBef>
            </a:pPr>
            <a:r>
              <a:rPr dirty="0" sz="1600" spc="5" i="1">
                <a:solidFill>
                  <a:srgbClr val="002060"/>
                </a:solidFill>
                <a:latin typeface="Arial"/>
                <a:cs typeface="Arial"/>
              </a:rPr>
              <a:t>Empowering </a:t>
            </a:r>
            <a:r>
              <a:rPr dirty="0" sz="1600" spc="-10" i="1">
                <a:solidFill>
                  <a:srgbClr val="002060"/>
                </a:solidFill>
                <a:latin typeface="Arial"/>
                <a:cs typeface="Arial"/>
              </a:rPr>
              <a:t>Associates  </a:t>
            </a:r>
            <a:r>
              <a:rPr dirty="0" sz="1600" spc="-20" i="1">
                <a:solidFill>
                  <a:srgbClr val="002060"/>
                </a:solidFill>
                <a:latin typeface="Arial"/>
                <a:cs typeface="Arial"/>
              </a:rPr>
              <a:t>Transforming </a:t>
            </a:r>
            <a:r>
              <a:rPr dirty="0" sz="1600" i="1">
                <a:solidFill>
                  <a:srgbClr val="002060"/>
                </a:solidFill>
                <a:latin typeface="Arial"/>
                <a:cs typeface="Arial"/>
              </a:rPr>
              <a:t>Customer</a:t>
            </a:r>
            <a:r>
              <a:rPr dirty="0" sz="1600" spc="-20" i="1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002060"/>
                </a:solidFill>
                <a:latin typeface="Arial"/>
                <a:cs typeface="Arial"/>
              </a:rPr>
              <a:t>Interactions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689"/>
              </a:lnSpc>
            </a:pPr>
            <a:r>
              <a:rPr dirty="0" sz="1600" i="1">
                <a:solidFill>
                  <a:srgbClr val="002060"/>
                </a:solidFill>
                <a:latin typeface="Arial"/>
                <a:cs typeface="Arial"/>
              </a:rPr>
              <a:t>Understanding </a:t>
            </a:r>
            <a:r>
              <a:rPr dirty="0" sz="1600" spc="-35" i="1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dirty="0" sz="1600" spc="-30" i="1">
                <a:solidFill>
                  <a:srgbClr val="002060"/>
                </a:solidFill>
                <a:latin typeface="Arial"/>
                <a:cs typeface="Arial"/>
              </a:rPr>
              <a:t>Voice </a:t>
            </a:r>
            <a:r>
              <a:rPr dirty="0" sz="1600" spc="20" i="1">
                <a:solidFill>
                  <a:srgbClr val="002060"/>
                </a:solidFill>
                <a:latin typeface="Arial"/>
                <a:cs typeface="Arial"/>
              </a:rPr>
              <a:t>of </a:t>
            </a:r>
            <a:r>
              <a:rPr dirty="0" sz="1600" spc="5" i="1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dirty="0" sz="1600" spc="45" i="1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002060"/>
                </a:solidFill>
                <a:latin typeface="Arial"/>
                <a:cs typeface="Arial"/>
              </a:rPr>
              <a:t>Customer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86064" y="1142491"/>
            <a:ext cx="60782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 i="1">
                <a:solidFill>
                  <a:srgbClr val="002060"/>
                </a:solidFill>
                <a:latin typeface="Arial"/>
                <a:cs typeface="Arial"/>
              </a:rPr>
              <a:t>Watson </a:t>
            </a:r>
            <a:r>
              <a:rPr dirty="0" sz="1800" spc="-55" b="1" i="1">
                <a:solidFill>
                  <a:srgbClr val="002060"/>
                </a:solidFill>
                <a:latin typeface="Arial"/>
                <a:cs typeface="Arial"/>
              </a:rPr>
              <a:t>is </a:t>
            </a:r>
            <a:r>
              <a:rPr dirty="0" sz="1800" spc="-5" b="1" i="1">
                <a:solidFill>
                  <a:srgbClr val="002060"/>
                </a:solidFill>
                <a:latin typeface="Arial"/>
                <a:cs typeface="Arial"/>
              </a:rPr>
              <a:t>changing </a:t>
            </a:r>
            <a:r>
              <a:rPr dirty="0" sz="1800" spc="30" b="1" i="1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dirty="0" sz="1800" b="1" i="1">
                <a:solidFill>
                  <a:srgbClr val="002060"/>
                </a:solidFill>
                <a:latin typeface="Arial"/>
                <a:cs typeface="Arial"/>
              </a:rPr>
              <a:t>customer </a:t>
            </a:r>
            <a:r>
              <a:rPr dirty="0" sz="1800" spc="20" b="1" i="1">
                <a:solidFill>
                  <a:srgbClr val="002060"/>
                </a:solidFill>
                <a:latin typeface="Arial"/>
                <a:cs typeface="Arial"/>
              </a:rPr>
              <a:t>engagement</a:t>
            </a:r>
            <a:r>
              <a:rPr dirty="0" sz="1800" spc="65" b="1" i="1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1800" spc="-15" b="1" i="1">
                <a:solidFill>
                  <a:srgbClr val="002060"/>
                </a:solidFill>
                <a:latin typeface="Arial"/>
                <a:cs typeface="Arial"/>
              </a:rPr>
              <a:t>lifecycle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065000" y="6454140"/>
            <a:ext cx="1397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solidFill>
                  <a:srgbClr val="AEAEAE"/>
                </a:solidFill>
                <a:latin typeface="Arial"/>
                <a:cs typeface="Arial"/>
              </a:rPr>
              <a:t>19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14" y="339851"/>
            <a:ext cx="1020953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565656"/>
                </a:solidFill>
                <a:latin typeface="Arial"/>
                <a:cs typeface="Arial"/>
              </a:rPr>
              <a:t>COVID-19 </a:t>
            </a:r>
            <a:r>
              <a:rPr dirty="0" sz="3200" spc="-25">
                <a:solidFill>
                  <a:srgbClr val="565656"/>
                </a:solidFill>
                <a:latin typeface="Arial"/>
                <a:cs typeface="Arial"/>
              </a:rPr>
              <a:t>Watson </a:t>
            </a:r>
            <a:r>
              <a:rPr dirty="0" sz="3200" spc="-5">
                <a:solidFill>
                  <a:srgbClr val="565656"/>
                </a:solidFill>
                <a:latin typeface="Arial"/>
                <a:cs typeface="Arial"/>
              </a:rPr>
              <a:t>Assistant for Citizens in the</a:t>
            </a:r>
            <a:r>
              <a:rPr dirty="0" sz="3200" spc="-135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65656"/>
                </a:solidFill>
                <a:latin typeface="Arial"/>
                <a:cs typeface="Arial"/>
              </a:rPr>
              <a:t>News!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677" y="1507744"/>
            <a:ext cx="10806430" cy="4594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20" b="1">
                <a:latin typeface="Arial"/>
                <a:cs typeface="Arial"/>
              </a:rPr>
              <a:t>Recent Media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sz="1900" spc="-20" b="1">
                <a:latin typeface="Arial"/>
                <a:cs typeface="Arial"/>
              </a:rPr>
              <a:t>Coverage: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dirty="0" sz="1900" spc="-20" b="1">
                <a:latin typeface="Arial"/>
                <a:cs typeface="Arial"/>
              </a:rPr>
              <a:t>Fox </a:t>
            </a:r>
            <a:r>
              <a:rPr dirty="0" sz="1900" spc="-25" b="1">
                <a:latin typeface="Arial"/>
                <a:cs typeface="Arial"/>
              </a:rPr>
              <a:t>Business</a:t>
            </a:r>
            <a:r>
              <a:rPr dirty="0" sz="1900" spc="-25">
                <a:latin typeface="Arial"/>
                <a:cs typeface="Arial"/>
              </a:rPr>
              <a:t>:</a:t>
            </a:r>
            <a:r>
              <a:rPr dirty="0" u="sng" sz="19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IBM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 </a:t>
            </a:r>
            <a:r>
              <a:rPr dirty="0" u="sng" sz="1900" spc="-5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Varney, </a:t>
            </a:r>
            <a:r>
              <a:rPr dirty="0" u="sng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 Rob</a:t>
            </a:r>
            <a:r>
              <a:rPr dirty="0" u="sng" sz="1900" spc="-1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Thomas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900" spc="-40" b="1">
                <a:latin typeface="Arial"/>
                <a:cs typeface="Arial"/>
              </a:rPr>
              <a:t>Yahoo! </a:t>
            </a:r>
            <a:r>
              <a:rPr dirty="0" sz="1900" spc="-20" b="1">
                <a:latin typeface="Arial"/>
                <a:cs typeface="Arial"/>
              </a:rPr>
              <a:t>Finance </a:t>
            </a:r>
            <a:r>
              <a:rPr dirty="0" sz="1900" spc="-15">
                <a:latin typeface="Arial"/>
                <a:cs typeface="Arial"/>
              </a:rPr>
              <a:t>(from Fox Business): </a:t>
            </a:r>
            <a:r>
              <a:rPr dirty="0" u="sng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Bot can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answer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 </a:t>
            </a:r>
            <a:r>
              <a:rPr dirty="0" u="sng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your coronavirus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questions </a:t>
            </a:r>
            <a:r>
              <a:rPr dirty="0" u="sng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 AI: IBM</a:t>
            </a:r>
            <a:r>
              <a:rPr dirty="0" u="sng" sz="1900" spc="-3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exec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dirty="0" sz="1900" spc="-25" b="1">
                <a:latin typeface="Arial"/>
                <a:cs typeface="Arial"/>
              </a:rPr>
              <a:t>CNN.com</a:t>
            </a:r>
            <a:r>
              <a:rPr dirty="0" sz="1900" spc="-25">
                <a:latin typeface="Arial"/>
                <a:cs typeface="Arial"/>
              </a:rPr>
              <a:t>: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IBM's </a:t>
            </a:r>
            <a:r>
              <a:rPr dirty="0" u="sng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new virtual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assistant </a:t>
            </a:r>
            <a:r>
              <a:rPr dirty="0" u="sng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will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answer questions about</a:t>
            </a:r>
            <a:r>
              <a:rPr dirty="0" u="sng" sz="1900" spc="-1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Covid-19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1900" spc="-20" b="1">
                <a:latin typeface="Arial"/>
                <a:cs typeface="Arial"/>
              </a:rPr>
              <a:t>ZDNet</a:t>
            </a:r>
            <a:r>
              <a:rPr dirty="0" sz="1900" spc="-20">
                <a:latin typeface="Arial"/>
                <a:cs typeface="Arial"/>
              </a:rPr>
              <a:t>: </a:t>
            </a:r>
            <a:r>
              <a:rPr dirty="0" u="sng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IBM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forms </a:t>
            </a:r>
            <a:r>
              <a:rPr dirty="0" u="sng" sz="1900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Watson </a:t>
            </a:r>
            <a:r>
              <a:rPr dirty="0" u="sng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Assistant for Citizens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dirty="0" u="sng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handle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COVID-19</a:t>
            </a:r>
            <a:r>
              <a:rPr dirty="0" u="sng" sz="1900" spc="-3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queries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dirty="0" sz="1900" spc="-30" b="1">
                <a:latin typeface="Arial"/>
                <a:cs typeface="Arial"/>
              </a:rPr>
              <a:t>VentureBeat</a:t>
            </a:r>
            <a:r>
              <a:rPr dirty="0" sz="1900" spc="-30">
                <a:latin typeface="Arial"/>
                <a:cs typeface="Arial"/>
              </a:rPr>
              <a:t>: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IBM's </a:t>
            </a:r>
            <a:r>
              <a:rPr dirty="0" u="sng" sz="1900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Watson </a:t>
            </a:r>
            <a:r>
              <a:rPr dirty="0" u="sng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Assistant for Citizens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answers </a:t>
            </a:r>
            <a:r>
              <a:rPr dirty="0" u="sng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coronavirus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questions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by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phone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</a:t>
            </a:r>
            <a:r>
              <a:rPr dirty="0" u="sng" sz="1900" spc="-2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text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1900" spc="-20" b="1">
                <a:latin typeface="Arial"/>
                <a:cs typeface="Arial"/>
              </a:rPr>
              <a:t>Australian Financial Review</a:t>
            </a:r>
            <a:r>
              <a:rPr dirty="0" sz="1900" spc="-20">
                <a:latin typeface="Arial"/>
                <a:cs typeface="Arial"/>
              </a:rPr>
              <a:t>: </a:t>
            </a:r>
            <a:r>
              <a:rPr dirty="0" u="sng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IBM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makes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AI </a:t>
            </a:r>
            <a:r>
              <a:rPr dirty="0" u="sng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free for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answering COVID-19</a:t>
            </a:r>
            <a:r>
              <a:rPr dirty="0" u="sng" sz="1900" spc="-29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questions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dirty="0" sz="1900" spc="-20" b="1">
                <a:latin typeface="Arial"/>
                <a:cs typeface="Arial"/>
              </a:rPr>
              <a:t>CBS Raleigh</a:t>
            </a:r>
            <a:r>
              <a:rPr dirty="0" sz="1900" spc="-20">
                <a:latin typeface="Arial"/>
                <a:cs typeface="Arial"/>
              </a:rPr>
              <a:t>: </a:t>
            </a:r>
            <a:r>
              <a:rPr dirty="0" u="sng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CBS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17</a:t>
            </a:r>
            <a:r>
              <a:rPr dirty="0" u="sng" sz="1900" spc="-9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News</a:t>
            </a:r>
            <a:r>
              <a:rPr dirty="0" u="sng" sz="1900" spc="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dirty="0" sz="1900" spc="-25" b="1">
                <a:latin typeface="Arial"/>
                <a:cs typeface="Arial"/>
              </a:rPr>
              <a:t>Economic </a:t>
            </a:r>
            <a:r>
              <a:rPr dirty="0" sz="1900" spc="-30" b="1">
                <a:latin typeface="Arial"/>
                <a:cs typeface="Arial"/>
              </a:rPr>
              <a:t>Times </a:t>
            </a:r>
            <a:r>
              <a:rPr dirty="0" sz="1900" spc="-15">
                <a:latin typeface="Arial"/>
                <a:cs typeface="Arial"/>
              </a:rPr>
              <a:t>(India): </a:t>
            </a:r>
            <a:r>
              <a:rPr dirty="0" u="heavy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IBM </a:t>
            </a:r>
            <a:r>
              <a:rPr dirty="0" u="heavy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offers </a:t>
            </a:r>
            <a:r>
              <a:rPr dirty="0" u="heavy" sz="1900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Watson </a:t>
            </a:r>
            <a:r>
              <a:rPr dirty="0" u="heavy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Assistant </a:t>
            </a:r>
            <a:r>
              <a:rPr dirty="0" u="heavy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</a:t>
            </a:r>
            <a:r>
              <a:rPr dirty="0" u="heavy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Citizens </a:t>
            </a:r>
            <a:r>
              <a:rPr dirty="0" u="heavy" sz="19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 </a:t>
            </a:r>
            <a:r>
              <a:rPr dirty="0" u="heavy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virus</a:t>
            </a:r>
            <a:r>
              <a:rPr dirty="0" u="heavy" sz="1900" spc="-27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queries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1900" spc="-10" b="1">
                <a:latin typeface="Arial"/>
                <a:cs typeface="Arial"/>
              </a:rPr>
              <a:t>IT </a:t>
            </a:r>
            <a:r>
              <a:rPr dirty="0" sz="1900" spc="-15" b="1">
                <a:latin typeface="Arial"/>
                <a:cs typeface="Arial"/>
              </a:rPr>
              <a:t>Pro Portal </a:t>
            </a:r>
            <a:r>
              <a:rPr dirty="0" sz="1900" spc="-15">
                <a:latin typeface="Arial"/>
                <a:cs typeface="Arial"/>
              </a:rPr>
              <a:t>(UK): </a:t>
            </a:r>
            <a:r>
              <a:rPr dirty="0" u="sng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IBM </a:t>
            </a:r>
            <a:r>
              <a:rPr dirty="0" u="sng" sz="1900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Watson </a:t>
            </a:r>
            <a:r>
              <a:rPr dirty="0" u="sng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will now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answer </a:t>
            </a:r>
            <a:r>
              <a:rPr dirty="0" u="sng" sz="1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 your coronavirus</a:t>
            </a:r>
            <a:r>
              <a:rPr dirty="0" u="sng" sz="1900" spc="-2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9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questions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42219" y="6404819"/>
            <a:ext cx="1125272" cy="453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9372" y="162051"/>
            <a:ext cx="7473950" cy="705485"/>
          </a:xfrm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179195" marR="5080" indent="-1167130">
              <a:lnSpc>
                <a:spcPct val="102699"/>
              </a:lnSpc>
              <a:spcBef>
                <a:spcPts val="25"/>
              </a:spcBef>
            </a:pPr>
            <a:r>
              <a:rPr dirty="0" sz="2200" spc="-5" b="0">
                <a:solidFill>
                  <a:srgbClr val="000000"/>
                </a:solidFill>
                <a:latin typeface="Arial"/>
                <a:cs typeface="Arial"/>
              </a:rPr>
              <a:t>How </a:t>
            </a:r>
            <a:r>
              <a:rPr dirty="0" sz="2200" b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dirty="0" sz="2200" spc="-5" b="0">
                <a:solidFill>
                  <a:srgbClr val="000000"/>
                </a:solidFill>
                <a:latin typeface="Arial"/>
                <a:cs typeface="Arial"/>
              </a:rPr>
              <a:t>Register </a:t>
            </a:r>
            <a:r>
              <a:rPr dirty="0" sz="2200" b="0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dirty="0" sz="2200" spc="-5" b="0">
                <a:solidFill>
                  <a:srgbClr val="000000"/>
                </a:solidFill>
                <a:latin typeface="Arial"/>
                <a:cs typeface="Arial"/>
              </a:rPr>
              <a:t>COVID-19 </a:t>
            </a:r>
            <a:r>
              <a:rPr dirty="0" sz="2200" spc="-15" b="0">
                <a:solidFill>
                  <a:srgbClr val="000000"/>
                </a:solidFill>
                <a:latin typeface="Arial"/>
                <a:cs typeface="Arial"/>
              </a:rPr>
              <a:t>Watson </a:t>
            </a:r>
            <a:r>
              <a:rPr dirty="0" sz="2200" spc="-5" b="0">
                <a:solidFill>
                  <a:srgbClr val="000000"/>
                </a:solidFill>
                <a:latin typeface="Arial"/>
                <a:cs typeface="Arial"/>
              </a:rPr>
              <a:t>Assistant </a:t>
            </a:r>
            <a:r>
              <a:rPr dirty="0" sz="2200" b="0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dirty="0" sz="2200" spc="-5" b="0">
                <a:solidFill>
                  <a:srgbClr val="000000"/>
                </a:solidFill>
                <a:latin typeface="Arial"/>
                <a:cs typeface="Arial"/>
              </a:rPr>
              <a:t>Citizens  </a:t>
            </a:r>
            <a:r>
              <a:rPr dirty="0" sz="2200" b="0">
                <a:solidFill>
                  <a:srgbClr val="000000"/>
                </a:solidFill>
                <a:latin typeface="Arial"/>
                <a:cs typeface="Arial"/>
              </a:rPr>
              <a:t>(for </a:t>
            </a:r>
            <a:r>
              <a:rPr dirty="0" sz="2200" spc="-5" b="0">
                <a:solidFill>
                  <a:srgbClr val="000000"/>
                </a:solidFill>
                <a:latin typeface="Arial"/>
                <a:cs typeface="Arial"/>
              </a:rPr>
              <a:t>Banking </a:t>
            </a:r>
            <a:r>
              <a:rPr dirty="0" sz="2200" b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dirty="0" sz="2200" spc="-5" b="0">
                <a:solidFill>
                  <a:srgbClr val="000000"/>
                </a:solidFill>
                <a:latin typeface="Arial"/>
                <a:cs typeface="Arial"/>
              </a:rPr>
              <a:t>Financial Services</a:t>
            </a:r>
            <a:r>
              <a:rPr dirty="0" sz="2200" spc="3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spc="-5" b="0">
                <a:solidFill>
                  <a:srgbClr val="000000"/>
                </a:solidFill>
                <a:latin typeface="Arial"/>
                <a:cs typeface="Arial"/>
              </a:rPr>
              <a:t>Customers)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245" y="942328"/>
            <a:ext cx="11629290" cy="5428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52640" y="6441947"/>
            <a:ext cx="35153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10">
                <a:solidFill>
                  <a:srgbClr val="0062FF"/>
                </a:solidFill>
                <a:uFill>
                  <a:solidFill>
                    <a:srgbClr val="0062FF"/>
                  </a:solidFill>
                </a:uFill>
                <a:latin typeface="Arial"/>
                <a:cs typeface="Arial"/>
              </a:rPr>
              <a:t>https://</a:t>
            </a:r>
            <a:r>
              <a:rPr dirty="0" u="sng" sz="1400" spc="-10">
                <a:solidFill>
                  <a:srgbClr val="0062FF"/>
                </a:solidFill>
                <a:uFill>
                  <a:solidFill>
                    <a:srgbClr val="0062FF"/>
                  </a:solidFill>
                </a:uFill>
                <a:latin typeface="Arial"/>
                <a:cs typeface="Arial"/>
                <a:hlinkClick r:id="rId3"/>
              </a:rPr>
              <a:t>www.ibm.com/watson/covid-response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42219" y="6404819"/>
            <a:ext cx="1125272" cy="4531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0120" y="1319212"/>
          <a:ext cx="10004425" cy="386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145"/>
                <a:gridCol w="4480559"/>
                <a:gridCol w="3328035"/>
              </a:tblGrid>
              <a:tr h="6486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2025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A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dirty="0" sz="1600" spc="-30" b="1">
                          <a:latin typeface="Arial"/>
                          <a:cs typeface="Arial"/>
                        </a:rPr>
                        <a:t>Topic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2025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A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Link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2025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ABF"/>
                    </a:solidFill>
                  </a:tcPr>
                </a:tc>
              </a:tr>
              <a:tr h="1599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161925" marR="154305">
                        <a:lnSpc>
                          <a:spcPts val="1900"/>
                        </a:lnSpc>
                        <a:spcBef>
                          <a:spcPts val="143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April 16, 12:00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Noon  (Eastern 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Time)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Thursday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D7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179705" marR="170815" indent="-1270">
                        <a:lnSpc>
                          <a:spcPts val="1900"/>
                        </a:lnSpc>
                        <a:spcBef>
                          <a:spcPts val="143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Open Source Data Repositories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Postgres  Databases.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IBM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MongoDB and Enterprise DB  Offerings. Where do they</a:t>
                      </a:r>
                      <a:r>
                        <a:rPr dirty="0" sz="16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fit?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D7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u="sng" sz="1600" spc="-5">
                          <a:solidFill>
                            <a:srgbClr val="0062FF"/>
                          </a:solidFill>
                          <a:uFill>
                            <a:solidFill>
                              <a:srgbClr val="0062FF"/>
                            </a:solidFill>
                          </a:uFill>
                          <a:latin typeface="Arial"/>
                          <a:cs typeface="Arial"/>
                        </a:rPr>
                        <a:t>ibm.biz/BdqzVB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D7D7"/>
                    </a:solidFill>
                  </a:tcPr>
                </a:tc>
              </a:tr>
              <a:tr h="1599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161925" marR="154305">
                        <a:lnSpc>
                          <a:spcPts val="1900"/>
                        </a:lnSpc>
                        <a:spcBef>
                          <a:spcPts val="143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April 17, 12:00</a:t>
                      </a:r>
                      <a:r>
                        <a:rPr dirty="0" sz="1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Noon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(Eastern 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Time)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Friday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151255" marR="132715" indent="-1010919">
                        <a:lnSpc>
                          <a:spcPts val="19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It's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not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too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late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meet IFRS 16/ASC 842 with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IBM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Planning</a:t>
                      </a:r>
                      <a:r>
                        <a:rPr dirty="0" sz="16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Analytics.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u="sng" sz="1600" spc="-5">
                          <a:solidFill>
                            <a:srgbClr val="0062FF"/>
                          </a:solidFill>
                          <a:uFill>
                            <a:solidFill>
                              <a:srgbClr val="0062FF"/>
                            </a:solidFill>
                          </a:uFill>
                          <a:latin typeface="Arial"/>
                          <a:cs typeface="Arial"/>
                        </a:rPr>
                        <a:t>ibm.biz/BdqzVd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CE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8862" y="275844"/>
            <a:ext cx="837438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0000"/>
                </a:solidFill>
                <a:latin typeface="Arial"/>
                <a:cs typeface="Arial"/>
              </a:rPr>
              <a:t>Next Week FREE IBM Virtual Touch</a:t>
            </a:r>
            <a:r>
              <a:rPr dirty="0" sz="3200" spc="-1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Arial"/>
                <a:cs typeface="Arial"/>
              </a:rPr>
              <a:t>Webinars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7519" y="6566916"/>
            <a:ext cx="17278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Source: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Weather.com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087" y="202691"/>
            <a:ext cx="794448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0">
                <a:solidFill>
                  <a:srgbClr val="565656"/>
                </a:solidFill>
                <a:latin typeface="Arial"/>
                <a:cs typeface="Arial"/>
              </a:rPr>
              <a:t>IBM’s Weather.com </a:t>
            </a:r>
            <a:r>
              <a:rPr dirty="0" sz="3200" spc="-5">
                <a:solidFill>
                  <a:srgbClr val="565656"/>
                </a:solidFill>
                <a:latin typeface="Arial"/>
                <a:cs typeface="Arial"/>
              </a:rPr>
              <a:t>COVID-19</a:t>
            </a:r>
            <a:r>
              <a:rPr dirty="0" sz="3200" spc="35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65656"/>
                </a:solidFill>
                <a:latin typeface="Arial"/>
                <a:cs typeface="Arial"/>
              </a:rPr>
              <a:t>Dashboard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8723" y="762354"/>
            <a:ext cx="3360710" cy="5698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89701" y="3203607"/>
            <a:ext cx="6863607" cy="3389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82384" y="770586"/>
            <a:ext cx="6938461" cy="2334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15764" y="6420611"/>
            <a:ext cx="819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965" y="1022658"/>
            <a:ext cx="10787048" cy="5085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9725" y="288036"/>
            <a:ext cx="624141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565656"/>
                </a:solidFill>
                <a:latin typeface="Arial"/>
                <a:cs typeface="Arial"/>
              </a:rPr>
              <a:t>IBM COVID-19 </a:t>
            </a:r>
            <a:r>
              <a:rPr dirty="0" sz="3200" spc="-30">
                <a:solidFill>
                  <a:srgbClr val="565656"/>
                </a:solidFill>
                <a:latin typeface="Arial"/>
                <a:cs typeface="Arial"/>
              </a:rPr>
              <a:t>Watson</a:t>
            </a:r>
            <a:r>
              <a:rPr dirty="0" sz="3200" spc="-185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65656"/>
                </a:solidFill>
                <a:latin typeface="Arial"/>
                <a:cs typeface="Arial"/>
              </a:rPr>
              <a:t>Assistant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42219" y="6404819"/>
            <a:ext cx="1125272" cy="453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96325" y="1143000"/>
            <a:ext cx="1447800" cy="409575"/>
          </a:xfrm>
          <a:custGeom>
            <a:avLst/>
            <a:gdLst/>
            <a:ahLst/>
            <a:cxnLst/>
            <a:rect l="l" t="t" r="r" b="b"/>
            <a:pathLst>
              <a:path w="1447800" h="409575">
                <a:moveTo>
                  <a:pt x="0" y="204787"/>
                </a:moveTo>
                <a:lnTo>
                  <a:pt x="13053" y="165873"/>
                </a:lnTo>
                <a:lnTo>
                  <a:pt x="50594" y="129423"/>
                </a:lnTo>
                <a:lnTo>
                  <a:pt x="110196" y="96125"/>
                </a:lnTo>
                <a:lnTo>
                  <a:pt x="147511" y="80873"/>
                </a:lnTo>
                <a:lnTo>
                  <a:pt x="189432" y="66665"/>
                </a:lnTo>
                <a:lnTo>
                  <a:pt x="235655" y="53589"/>
                </a:lnTo>
                <a:lnTo>
                  <a:pt x="285876" y="41730"/>
                </a:lnTo>
                <a:lnTo>
                  <a:pt x="339793" y="31173"/>
                </a:lnTo>
                <a:lnTo>
                  <a:pt x="397101" y="22006"/>
                </a:lnTo>
                <a:lnTo>
                  <a:pt x="457497" y="14312"/>
                </a:lnTo>
                <a:lnTo>
                  <a:pt x="520679" y="8179"/>
                </a:lnTo>
                <a:lnTo>
                  <a:pt x="586342" y="3692"/>
                </a:lnTo>
                <a:lnTo>
                  <a:pt x="654183" y="937"/>
                </a:lnTo>
                <a:lnTo>
                  <a:pt x="723900" y="0"/>
                </a:lnTo>
                <a:lnTo>
                  <a:pt x="793616" y="937"/>
                </a:lnTo>
                <a:lnTo>
                  <a:pt x="861457" y="3692"/>
                </a:lnTo>
                <a:lnTo>
                  <a:pt x="927121" y="8179"/>
                </a:lnTo>
                <a:lnTo>
                  <a:pt x="990302" y="14312"/>
                </a:lnTo>
                <a:lnTo>
                  <a:pt x="1050698" y="22006"/>
                </a:lnTo>
                <a:lnTo>
                  <a:pt x="1108007" y="31173"/>
                </a:lnTo>
                <a:lnTo>
                  <a:pt x="1161923" y="41730"/>
                </a:lnTo>
                <a:lnTo>
                  <a:pt x="1212144" y="53589"/>
                </a:lnTo>
                <a:lnTo>
                  <a:pt x="1258367" y="66665"/>
                </a:lnTo>
                <a:lnTo>
                  <a:pt x="1300288" y="80873"/>
                </a:lnTo>
                <a:lnTo>
                  <a:pt x="1337603" y="96125"/>
                </a:lnTo>
                <a:lnTo>
                  <a:pt x="1397205" y="129423"/>
                </a:lnTo>
                <a:lnTo>
                  <a:pt x="1434747" y="165873"/>
                </a:lnTo>
                <a:lnTo>
                  <a:pt x="1447800" y="204787"/>
                </a:lnTo>
                <a:lnTo>
                  <a:pt x="1444486" y="224509"/>
                </a:lnTo>
                <a:lnTo>
                  <a:pt x="1418885" y="262277"/>
                </a:lnTo>
                <a:lnTo>
                  <a:pt x="1370010" y="297237"/>
                </a:lnTo>
                <a:lnTo>
                  <a:pt x="1300288" y="328701"/>
                </a:lnTo>
                <a:lnTo>
                  <a:pt x="1258367" y="342909"/>
                </a:lnTo>
                <a:lnTo>
                  <a:pt x="1212144" y="355985"/>
                </a:lnTo>
                <a:lnTo>
                  <a:pt x="1161923" y="367844"/>
                </a:lnTo>
                <a:lnTo>
                  <a:pt x="1108007" y="378401"/>
                </a:lnTo>
                <a:lnTo>
                  <a:pt x="1050698" y="387568"/>
                </a:lnTo>
                <a:lnTo>
                  <a:pt x="990302" y="395262"/>
                </a:lnTo>
                <a:lnTo>
                  <a:pt x="927121" y="401395"/>
                </a:lnTo>
                <a:lnTo>
                  <a:pt x="861457" y="405882"/>
                </a:lnTo>
                <a:lnTo>
                  <a:pt x="793616" y="408637"/>
                </a:lnTo>
                <a:lnTo>
                  <a:pt x="723900" y="409575"/>
                </a:lnTo>
                <a:lnTo>
                  <a:pt x="654183" y="408637"/>
                </a:lnTo>
                <a:lnTo>
                  <a:pt x="586342" y="405882"/>
                </a:lnTo>
                <a:lnTo>
                  <a:pt x="520679" y="401395"/>
                </a:lnTo>
                <a:lnTo>
                  <a:pt x="457497" y="395262"/>
                </a:lnTo>
                <a:lnTo>
                  <a:pt x="397101" y="387568"/>
                </a:lnTo>
                <a:lnTo>
                  <a:pt x="339793" y="378401"/>
                </a:lnTo>
                <a:lnTo>
                  <a:pt x="285876" y="367844"/>
                </a:lnTo>
                <a:lnTo>
                  <a:pt x="235655" y="355985"/>
                </a:lnTo>
                <a:lnTo>
                  <a:pt x="189432" y="342909"/>
                </a:lnTo>
                <a:lnTo>
                  <a:pt x="147511" y="328701"/>
                </a:lnTo>
                <a:lnTo>
                  <a:pt x="110196" y="313449"/>
                </a:lnTo>
                <a:lnTo>
                  <a:pt x="50594" y="280151"/>
                </a:lnTo>
                <a:lnTo>
                  <a:pt x="13053" y="243701"/>
                </a:lnTo>
                <a:lnTo>
                  <a:pt x="0" y="204787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715" y="190500"/>
            <a:ext cx="27533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565656"/>
                </a:solidFill>
                <a:latin typeface="Arial"/>
                <a:cs typeface="Arial"/>
              </a:rPr>
              <a:t>Today’s</a:t>
            </a:r>
            <a:r>
              <a:rPr dirty="0" sz="3200" spc="-85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65656"/>
                </a:solidFill>
                <a:latin typeface="Arial"/>
                <a:cs typeface="Arial"/>
              </a:rPr>
              <a:t>world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110" y="1008379"/>
            <a:ext cx="4617085" cy="315912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25"/>
              </a:spcBef>
              <a:buSzPct val="88888"/>
              <a:buFont typeface="Segoe UI Symbol"/>
              <a:buChar char="-"/>
              <a:tabLst>
                <a:tab pos="297815" algn="l"/>
                <a:tab pos="298450" algn="l"/>
              </a:tabLst>
            </a:pPr>
            <a:r>
              <a:rPr dirty="0" sz="1800" spc="-5">
                <a:latin typeface="Arial"/>
                <a:cs typeface="Arial"/>
              </a:rPr>
              <a:t>COVID-19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pandemic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30"/>
              </a:spcBef>
              <a:buSzPct val="88888"/>
              <a:buFont typeface="Segoe UI Symbol"/>
              <a:buChar char="-"/>
              <a:tabLst>
                <a:tab pos="297815" algn="l"/>
                <a:tab pos="298450" algn="l"/>
              </a:tabLst>
            </a:pPr>
            <a:r>
              <a:rPr dirty="0" sz="1800" spc="-5">
                <a:latin typeface="Arial"/>
                <a:cs typeface="Arial"/>
              </a:rPr>
              <a:t>Financial Services sector changing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daily.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50"/>
              </a:spcBef>
              <a:buSzPct val="88888"/>
              <a:buFont typeface="Segoe UI Symbol"/>
              <a:buChar char="-"/>
              <a:tabLst>
                <a:tab pos="297815" algn="l"/>
                <a:tab pos="298450" algn="l"/>
              </a:tabLst>
            </a:pPr>
            <a:r>
              <a:rPr dirty="0" sz="1800" spc="-5">
                <a:latin typeface="Arial"/>
                <a:cs typeface="Arial"/>
              </a:rPr>
              <a:t>Financial Markets uncertainty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25"/>
              </a:spcBef>
              <a:buSzPct val="88888"/>
              <a:buFont typeface="Segoe UI Symbol"/>
              <a:buChar char="-"/>
              <a:tabLst>
                <a:tab pos="297815" algn="l"/>
                <a:tab pos="298450" algn="l"/>
              </a:tabLst>
            </a:pPr>
            <a:r>
              <a:rPr dirty="0" sz="1800" spc="-5">
                <a:latin typeface="Arial"/>
                <a:cs typeface="Arial"/>
              </a:rPr>
              <a:t>Potential job loss or furloughed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50"/>
              </a:spcBef>
              <a:buSzPct val="88888"/>
              <a:buFont typeface="Segoe UI Symbol"/>
              <a:buChar char="-"/>
              <a:tabLst>
                <a:tab pos="297815" algn="l"/>
                <a:tab pos="298450" algn="l"/>
              </a:tabLst>
            </a:pPr>
            <a:r>
              <a:rPr dirty="0" sz="1800" spc="-5">
                <a:latin typeface="Arial"/>
                <a:cs typeface="Arial"/>
              </a:rPr>
              <a:t>Consumer confidence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low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45"/>
              </a:spcBef>
              <a:buSzPct val="88888"/>
              <a:buFont typeface="Segoe UI Symbol"/>
              <a:buChar char="-"/>
              <a:tabLst>
                <a:tab pos="297815" algn="l"/>
                <a:tab pos="298450" algn="l"/>
              </a:tabLst>
            </a:pPr>
            <a:r>
              <a:rPr dirty="0" sz="1800" spc="-5">
                <a:latin typeface="Arial"/>
                <a:cs typeface="Arial"/>
              </a:rPr>
              <a:t>Brink 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recession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30"/>
              </a:spcBef>
              <a:buSzPct val="88888"/>
              <a:buFont typeface="Segoe UI Symbol"/>
              <a:buChar char="-"/>
              <a:tabLst>
                <a:tab pos="297815" algn="l"/>
                <a:tab pos="298450" algn="l"/>
              </a:tabLst>
            </a:pPr>
            <a:r>
              <a:rPr dirty="0" sz="1800" spc="-5">
                <a:latin typeface="Arial"/>
                <a:cs typeface="Arial"/>
              </a:rPr>
              <a:t>Government financial assistance/relief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What Citizens Need: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15764" y="6420611"/>
            <a:ext cx="819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314" y="4278884"/>
            <a:ext cx="2308860" cy="141224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14325" indent="-301625">
              <a:lnSpc>
                <a:spcPct val="100000"/>
              </a:lnSpc>
              <a:spcBef>
                <a:spcPts val="650"/>
              </a:spcBef>
              <a:buChar char="•"/>
              <a:tabLst>
                <a:tab pos="313690" algn="l"/>
                <a:tab pos="314325" algn="l"/>
              </a:tabLst>
            </a:pPr>
            <a:r>
              <a:rPr dirty="0" sz="1800">
                <a:latin typeface="Arial"/>
                <a:cs typeface="Arial"/>
              </a:rPr>
              <a:t>Up 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  <a:p>
            <a:pPr marL="314325" indent="-301625">
              <a:lnSpc>
                <a:spcPct val="100000"/>
              </a:lnSpc>
              <a:spcBef>
                <a:spcPts val="550"/>
              </a:spcBef>
              <a:buChar char="•"/>
              <a:tabLst>
                <a:tab pos="313690" algn="l"/>
                <a:tab pos="314325" algn="l"/>
              </a:tabLst>
            </a:pPr>
            <a:r>
              <a:rPr dirty="0" sz="1800" spc="-5">
                <a:latin typeface="Arial"/>
                <a:cs typeface="Arial"/>
              </a:rPr>
              <a:t>Accurate</a:t>
            </a:r>
            <a:endParaRPr sz="1800">
              <a:latin typeface="Arial"/>
              <a:cs typeface="Arial"/>
            </a:endParaRPr>
          </a:p>
          <a:p>
            <a:pPr marL="314325" indent="-301625">
              <a:lnSpc>
                <a:spcPct val="100000"/>
              </a:lnSpc>
              <a:spcBef>
                <a:spcPts val="625"/>
              </a:spcBef>
              <a:buChar char="•"/>
              <a:tabLst>
                <a:tab pos="313690" algn="l"/>
                <a:tab pos="314325" algn="l"/>
              </a:tabLst>
            </a:pPr>
            <a:r>
              <a:rPr dirty="0" sz="1800" spc="-5">
                <a:latin typeface="Arial"/>
                <a:cs typeface="Arial"/>
              </a:rPr>
              <a:t>Available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anywhere</a:t>
            </a:r>
            <a:endParaRPr sz="1800">
              <a:latin typeface="Arial"/>
              <a:cs typeface="Arial"/>
            </a:endParaRPr>
          </a:p>
          <a:p>
            <a:pPr marL="314325" indent="-301625">
              <a:lnSpc>
                <a:spcPct val="100000"/>
              </a:lnSpc>
              <a:spcBef>
                <a:spcPts val="555"/>
              </a:spcBef>
              <a:buChar char="•"/>
              <a:tabLst>
                <a:tab pos="313690" algn="l"/>
                <a:tab pos="314325" algn="l"/>
              </a:tabLst>
            </a:pPr>
            <a:r>
              <a:rPr dirty="0" sz="1800" spc="-5">
                <a:latin typeface="Arial"/>
                <a:cs typeface="Arial"/>
              </a:rPr>
              <a:t>Easy to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access/use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5014" y="4278884"/>
            <a:ext cx="2012314" cy="141224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14325" indent="-301625">
              <a:lnSpc>
                <a:spcPct val="100000"/>
              </a:lnSpc>
              <a:spcBef>
                <a:spcPts val="650"/>
              </a:spcBef>
              <a:buChar char="•"/>
              <a:tabLst>
                <a:tab pos="313690" algn="l"/>
                <a:tab pos="314325" algn="l"/>
              </a:tabLst>
            </a:pPr>
            <a:r>
              <a:rPr dirty="0" sz="1800" spc="-5">
                <a:latin typeface="Arial"/>
                <a:cs typeface="Arial"/>
              </a:rPr>
              <a:t>Scalable</a:t>
            </a:r>
            <a:endParaRPr sz="1800">
              <a:latin typeface="Arial"/>
              <a:cs typeface="Arial"/>
            </a:endParaRPr>
          </a:p>
          <a:p>
            <a:pPr marL="314325" indent="-301625">
              <a:lnSpc>
                <a:spcPct val="100000"/>
              </a:lnSpc>
              <a:spcBef>
                <a:spcPts val="550"/>
              </a:spcBef>
              <a:buChar char="•"/>
              <a:tabLst>
                <a:tab pos="313690" algn="l"/>
                <a:tab pos="314325" algn="l"/>
              </a:tabLst>
            </a:pPr>
            <a:r>
              <a:rPr dirty="0" sz="1800" spc="-5">
                <a:latin typeface="Arial"/>
                <a:cs typeface="Arial"/>
              </a:rPr>
              <a:t>Secure</a:t>
            </a:r>
            <a:endParaRPr sz="1800">
              <a:latin typeface="Arial"/>
              <a:cs typeface="Arial"/>
            </a:endParaRPr>
          </a:p>
          <a:p>
            <a:pPr marL="314325" indent="-301625">
              <a:lnSpc>
                <a:spcPct val="100000"/>
              </a:lnSpc>
              <a:spcBef>
                <a:spcPts val="625"/>
              </a:spcBef>
              <a:buChar char="•"/>
              <a:tabLst>
                <a:tab pos="313690" algn="l"/>
                <a:tab pos="314325" algn="l"/>
              </a:tabLst>
            </a:pPr>
            <a:r>
              <a:rPr dirty="0" sz="1800" spc="-10">
                <a:latin typeface="Arial"/>
                <a:cs typeface="Arial"/>
              </a:rPr>
              <a:t>Available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quickly</a:t>
            </a:r>
            <a:endParaRPr sz="1800">
              <a:latin typeface="Arial"/>
              <a:cs typeface="Arial"/>
            </a:endParaRPr>
          </a:p>
          <a:p>
            <a:pPr marL="314325" indent="-301625">
              <a:lnSpc>
                <a:spcPct val="100000"/>
              </a:lnSpc>
              <a:spcBef>
                <a:spcPts val="555"/>
              </a:spcBef>
              <a:buChar char="•"/>
              <a:tabLst>
                <a:tab pos="313690" algn="l"/>
                <a:tab pos="314325" algn="l"/>
              </a:tabLst>
            </a:pPr>
            <a:r>
              <a:rPr dirty="0" sz="1800" spc="-5">
                <a:latin typeface="Arial"/>
                <a:cs typeface="Arial"/>
              </a:rPr>
              <a:t>Multilingual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189" y="6560819"/>
            <a:ext cx="17983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IBM Watson / © 2020 IBM</a:t>
            </a:r>
            <a:r>
              <a:rPr dirty="0" sz="800" spc="-7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Corporation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98113" y="78521"/>
            <a:ext cx="5913470" cy="6354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263726" y="6557771"/>
            <a:ext cx="25285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Source: The </a:t>
            </a:r>
            <a:r>
              <a:rPr dirty="0" sz="1400" spc="-15">
                <a:latin typeface="Arial"/>
                <a:cs typeface="Arial"/>
              </a:rPr>
              <a:t>Wall </a:t>
            </a:r>
            <a:r>
              <a:rPr dirty="0" sz="1400" spc="-5">
                <a:latin typeface="Arial"/>
                <a:cs typeface="Arial"/>
              </a:rPr>
              <a:t>Street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Journal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1899" y="1308073"/>
            <a:ext cx="7948201" cy="4052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21899" y="5421083"/>
            <a:ext cx="7492271" cy="1110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31852" y="1646288"/>
            <a:ext cx="2298065" cy="316865"/>
          </a:xfrm>
          <a:custGeom>
            <a:avLst/>
            <a:gdLst/>
            <a:ahLst/>
            <a:cxnLst/>
            <a:rect l="l" t="t" r="r" b="b"/>
            <a:pathLst>
              <a:path w="2298065" h="316864">
                <a:moveTo>
                  <a:pt x="0" y="0"/>
                </a:moveTo>
                <a:lnTo>
                  <a:pt x="2297723" y="0"/>
                </a:lnTo>
                <a:lnTo>
                  <a:pt x="2297723" y="316524"/>
                </a:lnTo>
                <a:lnTo>
                  <a:pt x="0" y="31652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93376" y="2983284"/>
            <a:ext cx="860425" cy="316865"/>
          </a:xfrm>
          <a:custGeom>
            <a:avLst/>
            <a:gdLst/>
            <a:ahLst/>
            <a:cxnLst/>
            <a:rect l="l" t="t" r="r" b="b"/>
            <a:pathLst>
              <a:path w="860425" h="316864">
                <a:moveTo>
                  <a:pt x="0" y="0"/>
                </a:moveTo>
                <a:lnTo>
                  <a:pt x="860220" y="0"/>
                </a:lnTo>
                <a:lnTo>
                  <a:pt x="860220" y="316524"/>
                </a:lnTo>
                <a:lnTo>
                  <a:pt x="0" y="316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93376" y="2983284"/>
            <a:ext cx="860425" cy="316865"/>
          </a:xfrm>
          <a:custGeom>
            <a:avLst/>
            <a:gdLst/>
            <a:ahLst/>
            <a:cxnLst/>
            <a:rect l="l" t="t" r="r" b="b"/>
            <a:pathLst>
              <a:path w="860425" h="316864">
                <a:moveTo>
                  <a:pt x="0" y="0"/>
                </a:moveTo>
                <a:lnTo>
                  <a:pt x="860220" y="0"/>
                </a:lnTo>
                <a:lnTo>
                  <a:pt x="860220" y="316524"/>
                </a:lnTo>
                <a:lnTo>
                  <a:pt x="0" y="316524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942219" y="6404819"/>
            <a:ext cx="1125272" cy="4531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9725" y="224027"/>
            <a:ext cx="9973945" cy="958215"/>
          </a:xfrm>
          <a:prstGeom prst="rect"/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3500"/>
              </a:lnSpc>
              <a:spcBef>
                <a:spcPts val="500"/>
              </a:spcBef>
            </a:pPr>
            <a:r>
              <a:rPr dirty="0" sz="3200" spc="190">
                <a:solidFill>
                  <a:srgbClr val="565656"/>
                </a:solidFill>
              </a:rPr>
              <a:t>Unprecedented</a:t>
            </a:r>
            <a:r>
              <a:rPr dirty="0" sz="3200" spc="30">
                <a:solidFill>
                  <a:srgbClr val="565656"/>
                </a:solidFill>
              </a:rPr>
              <a:t> </a:t>
            </a:r>
            <a:r>
              <a:rPr dirty="0" sz="3200" spc="220">
                <a:solidFill>
                  <a:srgbClr val="565656"/>
                </a:solidFill>
              </a:rPr>
              <a:t>challenges</a:t>
            </a:r>
            <a:r>
              <a:rPr dirty="0" sz="3200" spc="30">
                <a:solidFill>
                  <a:srgbClr val="565656"/>
                </a:solidFill>
              </a:rPr>
              <a:t> </a:t>
            </a:r>
            <a:r>
              <a:rPr dirty="0" sz="3200" spc="120">
                <a:solidFill>
                  <a:srgbClr val="565656"/>
                </a:solidFill>
              </a:rPr>
              <a:t>for</a:t>
            </a:r>
            <a:r>
              <a:rPr dirty="0" sz="3200" spc="20">
                <a:solidFill>
                  <a:srgbClr val="565656"/>
                </a:solidFill>
              </a:rPr>
              <a:t> </a:t>
            </a:r>
            <a:r>
              <a:rPr dirty="0" sz="3200" spc="260">
                <a:solidFill>
                  <a:srgbClr val="565656"/>
                </a:solidFill>
              </a:rPr>
              <a:t>banks</a:t>
            </a:r>
            <a:r>
              <a:rPr dirty="0" sz="3200" spc="30">
                <a:solidFill>
                  <a:srgbClr val="565656"/>
                </a:solidFill>
              </a:rPr>
              <a:t> </a:t>
            </a:r>
            <a:r>
              <a:rPr dirty="0" sz="3200" spc="155">
                <a:solidFill>
                  <a:srgbClr val="565656"/>
                </a:solidFill>
              </a:rPr>
              <a:t>in</a:t>
            </a:r>
            <a:r>
              <a:rPr dirty="0" sz="3200" spc="35">
                <a:solidFill>
                  <a:srgbClr val="565656"/>
                </a:solidFill>
              </a:rPr>
              <a:t> </a:t>
            </a:r>
            <a:r>
              <a:rPr dirty="0" sz="3200" spc="204">
                <a:solidFill>
                  <a:srgbClr val="565656"/>
                </a:solidFill>
              </a:rPr>
              <a:t>serving</a:t>
            </a:r>
            <a:r>
              <a:rPr dirty="0" sz="3200" spc="20">
                <a:solidFill>
                  <a:srgbClr val="565656"/>
                </a:solidFill>
              </a:rPr>
              <a:t> </a:t>
            </a:r>
            <a:r>
              <a:rPr dirty="0" sz="3200" spc="150">
                <a:solidFill>
                  <a:srgbClr val="565656"/>
                </a:solidFill>
              </a:rPr>
              <a:t>their  </a:t>
            </a:r>
            <a:r>
              <a:rPr dirty="0" sz="3200" spc="215">
                <a:solidFill>
                  <a:srgbClr val="565656"/>
                </a:solidFill>
              </a:rPr>
              <a:t>customers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098" y="193547"/>
            <a:ext cx="59188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5500" algn="l"/>
              </a:tabLst>
            </a:pPr>
            <a:r>
              <a:rPr dirty="0" sz="3200" spc="-5">
                <a:solidFill>
                  <a:srgbClr val="565656"/>
                </a:solidFill>
                <a:latin typeface="Arial"/>
                <a:cs typeface="Arial"/>
              </a:rPr>
              <a:t>COVID-19	</a:t>
            </a:r>
            <a:r>
              <a:rPr dirty="0" sz="3200" spc="-10">
                <a:solidFill>
                  <a:srgbClr val="565656"/>
                </a:solidFill>
                <a:latin typeface="Arial"/>
                <a:cs typeface="Arial"/>
              </a:rPr>
              <a:t>Assistant </a:t>
            </a:r>
            <a:r>
              <a:rPr dirty="0" sz="3200" spc="-5">
                <a:solidFill>
                  <a:srgbClr val="565656"/>
                </a:solidFill>
                <a:latin typeface="Arial"/>
                <a:cs typeface="Arial"/>
              </a:rPr>
              <a:t>for</a:t>
            </a:r>
            <a:r>
              <a:rPr dirty="0" sz="3200" spc="-50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65656"/>
                </a:solidFill>
                <a:latin typeface="Arial"/>
                <a:cs typeface="Arial"/>
              </a:rPr>
              <a:t>Banks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444" y="1007364"/>
            <a:ext cx="6524625" cy="179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65" b="1">
                <a:latin typeface="Calibri"/>
                <a:cs typeface="Calibri"/>
              </a:rPr>
              <a:t>Bank</a:t>
            </a:r>
            <a:r>
              <a:rPr dirty="0" sz="2000" spc="15" b="1">
                <a:latin typeface="Calibri"/>
                <a:cs typeface="Calibri"/>
              </a:rPr>
              <a:t> </a:t>
            </a:r>
            <a:r>
              <a:rPr dirty="0" sz="2000" spc="125" b="1">
                <a:latin typeface="Calibri"/>
                <a:cs typeface="Calibri"/>
              </a:rPr>
              <a:t>Contact</a:t>
            </a:r>
            <a:r>
              <a:rPr dirty="0" sz="2000" spc="15" b="1">
                <a:latin typeface="Calibri"/>
                <a:cs typeface="Calibri"/>
              </a:rPr>
              <a:t> </a:t>
            </a:r>
            <a:r>
              <a:rPr dirty="0" sz="2000" spc="135" b="1">
                <a:latin typeface="Calibri"/>
                <a:cs typeface="Calibri"/>
              </a:rPr>
              <a:t>Centers</a:t>
            </a:r>
            <a:r>
              <a:rPr dirty="0" sz="2000" spc="25" b="1">
                <a:latin typeface="Calibri"/>
                <a:cs typeface="Calibri"/>
              </a:rPr>
              <a:t> </a:t>
            </a:r>
            <a:r>
              <a:rPr dirty="0" sz="2000" spc="175" b="1">
                <a:latin typeface="Calibri"/>
                <a:cs typeface="Calibri"/>
              </a:rPr>
              <a:t>Face</a:t>
            </a:r>
            <a:r>
              <a:rPr dirty="0" sz="2000" spc="20" b="1">
                <a:latin typeface="Calibri"/>
                <a:cs typeface="Calibri"/>
              </a:rPr>
              <a:t> </a:t>
            </a:r>
            <a:r>
              <a:rPr dirty="0" sz="2000" spc="-60" b="1" i="1">
                <a:latin typeface="Arial"/>
                <a:cs typeface="Arial"/>
              </a:rPr>
              <a:t>Unprecedented</a:t>
            </a:r>
            <a:r>
              <a:rPr dirty="0" sz="2000" spc="-75" b="1" i="1">
                <a:latin typeface="Arial"/>
                <a:cs typeface="Arial"/>
              </a:rPr>
              <a:t> Volumes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8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85">
                <a:latin typeface="Calibri"/>
                <a:cs typeface="Calibri"/>
              </a:rPr>
              <a:t>Customers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70">
                <a:latin typeface="Calibri"/>
                <a:cs typeface="Calibri"/>
              </a:rPr>
              <a:t>have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75">
                <a:latin typeface="Calibri"/>
                <a:cs typeface="Calibri"/>
              </a:rPr>
              <a:t>questions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60">
                <a:latin typeface="Calibri"/>
                <a:cs typeface="Calibri"/>
              </a:rPr>
              <a:t>about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85">
                <a:latin typeface="Calibri"/>
                <a:cs typeface="Calibri"/>
              </a:rPr>
              <a:t>bank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65">
                <a:latin typeface="Calibri"/>
                <a:cs typeface="Calibri"/>
              </a:rPr>
              <a:t>hours,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60">
                <a:latin typeface="Calibri"/>
                <a:cs typeface="Calibri"/>
              </a:rPr>
              <a:t>availability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40">
                <a:latin typeface="Calibri"/>
                <a:cs typeface="Calibri"/>
              </a:rPr>
              <a:t>of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90">
                <a:latin typeface="Calibri"/>
                <a:cs typeface="Calibri"/>
              </a:rPr>
              <a:t>cash,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60">
                <a:latin typeface="Calibri"/>
                <a:cs typeface="Calibri"/>
              </a:rPr>
              <a:t>etc.</a:t>
            </a:r>
            <a:endParaRPr sz="1600">
              <a:latin typeface="Calibri"/>
              <a:cs typeface="Calibri"/>
            </a:endParaRPr>
          </a:p>
          <a:p>
            <a:pPr marL="240665" marR="340995" indent="-228600">
              <a:lnSpc>
                <a:spcPts val="1900"/>
              </a:lnSpc>
              <a:spcBef>
                <a:spcPts val="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70">
                <a:latin typeface="Calibri"/>
                <a:cs typeface="Calibri"/>
              </a:rPr>
              <a:t>Retail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85">
                <a:latin typeface="Calibri"/>
                <a:cs typeface="Calibri"/>
              </a:rPr>
              <a:t>customers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100">
                <a:latin typeface="Calibri"/>
                <a:cs typeface="Calibri"/>
              </a:rPr>
              <a:t>seek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90">
                <a:latin typeface="Calibri"/>
                <a:cs typeface="Calibri"/>
              </a:rPr>
              <a:t>assistance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50">
                <a:latin typeface="Calibri"/>
                <a:cs typeface="Calibri"/>
              </a:rPr>
              <a:t>with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75">
                <a:latin typeface="Calibri"/>
                <a:cs typeface="Calibri"/>
              </a:rPr>
              <a:t>loans,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75">
                <a:latin typeface="Calibri"/>
                <a:cs typeface="Calibri"/>
              </a:rPr>
              <a:t>mortgages,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65">
                <a:latin typeface="Calibri"/>
                <a:cs typeface="Calibri"/>
              </a:rPr>
              <a:t>monthly  </a:t>
            </a:r>
            <a:r>
              <a:rPr dirty="0" sz="1600" spc="85">
                <a:latin typeface="Calibri"/>
                <a:cs typeface="Calibri"/>
              </a:rPr>
              <a:t>payments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ts val="182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80">
                <a:latin typeface="Calibri"/>
                <a:cs typeface="Calibri"/>
              </a:rPr>
              <a:t>Commercial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85">
                <a:latin typeface="Calibri"/>
                <a:cs typeface="Calibri"/>
              </a:rPr>
              <a:t>customers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70">
                <a:latin typeface="Calibri"/>
                <a:cs typeface="Calibri"/>
              </a:rPr>
              <a:t>have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100">
                <a:latin typeface="Calibri"/>
                <a:cs typeface="Calibri"/>
              </a:rPr>
              <a:t>issues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80">
                <a:latin typeface="Calibri"/>
                <a:cs typeface="Calibri"/>
              </a:rPr>
              <a:t>making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65">
                <a:latin typeface="Calibri"/>
                <a:cs typeface="Calibri"/>
              </a:rPr>
              <a:t>payroll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</a:pPr>
            <a:r>
              <a:rPr dirty="0" sz="1600" spc="85">
                <a:latin typeface="Calibri"/>
                <a:cs typeface="Calibri"/>
              </a:rPr>
              <a:t>…contact </a:t>
            </a:r>
            <a:r>
              <a:rPr dirty="0" sz="1600" spc="65">
                <a:latin typeface="Calibri"/>
                <a:cs typeface="Calibri"/>
              </a:rPr>
              <a:t>center </a:t>
            </a:r>
            <a:r>
              <a:rPr dirty="0" sz="1600" spc="55">
                <a:latin typeface="Calibri"/>
                <a:cs typeface="Calibri"/>
              </a:rPr>
              <a:t>wait </a:t>
            </a:r>
            <a:r>
              <a:rPr dirty="0" sz="1600" spc="80">
                <a:latin typeface="Calibri"/>
                <a:cs typeface="Calibri"/>
              </a:rPr>
              <a:t>times</a:t>
            </a:r>
            <a:r>
              <a:rPr dirty="0" sz="1600" spc="-250">
                <a:latin typeface="Calibri"/>
                <a:cs typeface="Calibri"/>
              </a:rPr>
              <a:t> </a:t>
            </a:r>
            <a:r>
              <a:rPr dirty="0" sz="1600" spc="60">
                <a:latin typeface="Calibri"/>
                <a:cs typeface="Calibri"/>
              </a:rPr>
              <a:t>are </a:t>
            </a:r>
            <a:r>
              <a:rPr dirty="0" sz="1600" spc="45">
                <a:latin typeface="Calibri"/>
                <a:cs typeface="Calibri"/>
              </a:rPr>
              <a:t>often </a:t>
            </a:r>
            <a:r>
              <a:rPr dirty="0" sz="1600" spc="85">
                <a:latin typeface="Calibri"/>
                <a:cs typeface="Calibri"/>
              </a:rPr>
              <a:t>excessive.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444" y="3061461"/>
            <a:ext cx="6686550" cy="3435350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2000" spc="110" b="1">
                <a:latin typeface="Calibri"/>
                <a:cs typeface="Calibri"/>
              </a:rPr>
              <a:t>Solution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175" b="1">
                <a:latin typeface="Calibri"/>
                <a:cs typeface="Calibri"/>
              </a:rPr>
              <a:t>–</a:t>
            </a:r>
            <a:r>
              <a:rPr dirty="0" sz="2000" spc="20" b="1">
                <a:latin typeface="Calibri"/>
                <a:cs typeface="Calibri"/>
              </a:rPr>
              <a:t> </a:t>
            </a:r>
            <a:r>
              <a:rPr dirty="0" sz="2000" spc="155" b="1">
                <a:latin typeface="Calibri"/>
                <a:cs typeface="Calibri"/>
              </a:rPr>
              <a:t>A</a:t>
            </a:r>
            <a:r>
              <a:rPr dirty="0" sz="2000" spc="25" b="1">
                <a:latin typeface="Calibri"/>
                <a:cs typeface="Calibri"/>
              </a:rPr>
              <a:t> </a:t>
            </a:r>
            <a:r>
              <a:rPr dirty="0" sz="2000" spc="175" b="1">
                <a:latin typeface="Calibri"/>
                <a:cs typeface="Calibri"/>
              </a:rPr>
              <a:t>COVID</a:t>
            </a:r>
            <a:r>
              <a:rPr dirty="0" sz="2000" spc="25" b="1">
                <a:latin typeface="Calibri"/>
                <a:cs typeface="Calibri"/>
              </a:rPr>
              <a:t> </a:t>
            </a:r>
            <a:r>
              <a:rPr dirty="0" sz="2000" spc="140" b="1">
                <a:latin typeface="Calibri"/>
                <a:cs typeface="Calibri"/>
              </a:rPr>
              <a:t>Assistant</a:t>
            </a:r>
            <a:r>
              <a:rPr dirty="0" sz="2000" spc="15" b="1">
                <a:latin typeface="Calibri"/>
                <a:cs typeface="Calibri"/>
              </a:rPr>
              <a:t> </a:t>
            </a:r>
            <a:r>
              <a:rPr dirty="0" sz="2000" spc="75" b="1">
                <a:latin typeface="Calibri"/>
                <a:cs typeface="Calibri"/>
              </a:rPr>
              <a:t>for</a:t>
            </a:r>
            <a:r>
              <a:rPr dirty="0" sz="2000" spc="20" b="1">
                <a:latin typeface="Calibri"/>
                <a:cs typeface="Calibri"/>
              </a:rPr>
              <a:t> </a:t>
            </a:r>
            <a:r>
              <a:rPr dirty="0" sz="2000" spc="95" b="1">
                <a:latin typeface="Calibri"/>
                <a:cs typeface="Calibri"/>
              </a:rPr>
              <a:t>the</a:t>
            </a:r>
            <a:r>
              <a:rPr dirty="0" sz="2000" spc="20" b="1">
                <a:latin typeface="Calibri"/>
                <a:cs typeface="Calibri"/>
              </a:rPr>
              <a:t> </a:t>
            </a:r>
            <a:r>
              <a:rPr dirty="0" sz="2000" spc="145" b="1">
                <a:latin typeface="Calibri"/>
                <a:cs typeface="Calibri"/>
              </a:rPr>
              <a:t>bank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99200"/>
              </a:lnSpc>
              <a:spcBef>
                <a:spcPts val="819"/>
              </a:spcBef>
            </a:pPr>
            <a:r>
              <a:rPr dirty="0" sz="1600" spc="75">
                <a:latin typeface="Calibri"/>
                <a:cs typeface="Calibri"/>
              </a:rPr>
              <a:t>Augment </a:t>
            </a:r>
            <a:r>
              <a:rPr dirty="0" sz="1600" spc="55">
                <a:latin typeface="Calibri"/>
                <a:cs typeface="Calibri"/>
              </a:rPr>
              <a:t>the </a:t>
            </a:r>
            <a:r>
              <a:rPr dirty="0" sz="1600" spc="70">
                <a:latin typeface="Calibri"/>
                <a:cs typeface="Calibri"/>
              </a:rPr>
              <a:t>existing </a:t>
            </a:r>
            <a:r>
              <a:rPr dirty="0" sz="1600" spc="85">
                <a:latin typeface="Calibri"/>
                <a:cs typeface="Calibri"/>
              </a:rPr>
              <a:t>bank </a:t>
            </a:r>
            <a:r>
              <a:rPr dirty="0" sz="1600" spc="80">
                <a:latin typeface="Calibri"/>
                <a:cs typeface="Calibri"/>
              </a:rPr>
              <a:t>customer </a:t>
            </a:r>
            <a:r>
              <a:rPr dirty="0" sz="1600" spc="85">
                <a:latin typeface="Calibri"/>
                <a:cs typeface="Calibri"/>
              </a:rPr>
              <a:t>channels </a:t>
            </a:r>
            <a:r>
              <a:rPr dirty="0" sz="1600" spc="50">
                <a:latin typeface="Calibri"/>
                <a:cs typeface="Calibri"/>
              </a:rPr>
              <a:t>with </a:t>
            </a:r>
            <a:r>
              <a:rPr dirty="0" sz="1600" spc="85">
                <a:latin typeface="Calibri"/>
                <a:cs typeface="Calibri"/>
              </a:rPr>
              <a:t>a </a:t>
            </a:r>
            <a:r>
              <a:rPr dirty="0" sz="1600" spc="70">
                <a:latin typeface="Calibri"/>
                <a:cs typeface="Calibri"/>
              </a:rPr>
              <a:t>Watson-powered  </a:t>
            </a:r>
            <a:r>
              <a:rPr dirty="0" sz="1600" spc="50">
                <a:latin typeface="Calibri"/>
                <a:cs typeface="Calibri"/>
              </a:rPr>
              <a:t>virtual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70">
                <a:latin typeface="Calibri"/>
                <a:cs typeface="Calibri"/>
              </a:rPr>
              <a:t>agent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35">
                <a:latin typeface="Calibri"/>
                <a:cs typeface="Calibri"/>
              </a:rPr>
              <a:t>to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75">
                <a:latin typeface="Calibri"/>
                <a:cs typeface="Calibri"/>
              </a:rPr>
              <a:t>respond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35">
                <a:latin typeface="Calibri"/>
                <a:cs typeface="Calibri"/>
              </a:rPr>
              <a:t>to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80">
                <a:latin typeface="Calibri"/>
                <a:cs typeface="Calibri"/>
              </a:rPr>
              <a:t>customer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60">
                <a:latin typeface="Calibri"/>
                <a:cs typeface="Calibri"/>
              </a:rPr>
              <a:t>inquiries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60">
                <a:latin typeface="Calibri"/>
                <a:cs typeface="Calibri"/>
              </a:rPr>
              <a:t>related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35">
                <a:latin typeface="Calibri"/>
                <a:cs typeface="Calibri"/>
              </a:rPr>
              <a:t>to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55">
                <a:latin typeface="Calibri"/>
                <a:cs typeface="Calibri"/>
              </a:rPr>
              <a:t>the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114">
                <a:latin typeface="Calibri"/>
                <a:cs typeface="Calibri"/>
              </a:rPr>
              <a:t>COVID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75">
                <a:latin typeface="Calibri"/>
                <a:cs typeface="Calibri"/>
              </a:rPr>
              <a:t>crisis.  </a:t>
            </a:r>
            <a:r>
              <a:rPr dirty="0" sz="1600" spc="70">
                <a:latin typeface="Calibri"/>
                <a:cs typeface="Calibri"/>
              </a:rPr>
              <a:t>Provide </a:t>
            </a:r>
            <a:r>
              <a:rPr dirty="0" sz="1600" spc="65">
                <a:latin typeface="Calibri"/>
                <a:cs typeface="Calibri"/>
              </a:rPr>
              <a:t>web, </a:t>
            </a:r>
            <a:r>
              <a:rPr dirty="0" sz="1600" spc="60">
                <a:latin typeface="Calibri"/>
                <a:cs typeface="Calibri"/>
              </a:rPr>
              <a:t>voice, </a:t>
            </a:r>
            <a:r>
              <a:rPr dirty="0" sz="1600" spc="50">
                <a:latin typeface="Calibri"/>
                <a:cs typeface="Calibri"/>
              </a:rPr>
              <a:t>and/or </a:t>
            </a:r>
            <a:r>
              <a:rPr dirty="0" sz="1600" spc="105">
                <a:latin typeface="Calibri"/>
                <a:cs typeface="Calibri"/>
              </a:rPr>
              <a:t>SMS </a:t>
            </a:r>
            <a:r>
              <a:rPr dirty="0" sz="1600" spc="60">
                <a:latin typeface="Calibri"/>
                <a:cs typeface="Calibri"/>
              </a:rPr>
              <a:t>interactions </a:t>
            </a:r>
            <a:r>
              <a:rPr dirty="0" sz="1600" spc="50">
                <a:latin typeface="Calibri"/>
                <a:cs typeface="Calibri"/>
              </a:rPr>
              <a:t>with </a:t>
            </a:r>
            <a:r>
              <a:rPr dirty="0" sz="1600" spc="85">
                <a:latin typeface="Calibri"/>
                <a:cs typeface="Calibri"/>
              </a:rPr>
              <a:t>bank </a:t>
            </a:r>
            <a:r>
              <a:rPr dirty="0" sz="1600" spc="80">
                <a:latin typeface="Calibri"/>
                <a:cs typeface="Calibri"/>
              </a:rPr>
              <a:t>customers, </a:t>
            </a:r>
            <a:r>
              <a:rPr dirty="0" sz="1600" spc="60">
                <a:latin typeface="Calibri"/>
                <a:cs typeface="Calibri"/>
              </a:rPr>
              <a:t>avoid  misinformation, </a:t>
            </a:r>
            <a:r>
              <a:rPr dirty="0" sz="1600" spc="75">
                <a:latin typeface="Calibri"/>
                <a:cs typeface="Calibri"/>
              </a:rPr>
              <a:t>and </a:t>
            </a:r>
            <a:r>
              <a:rPr dirty="0" sz="1600" spc="65">
                <a:latin typeface="Calibri"/>
                <a:cs typeface="Calibri"/>
              </a:rPr>
              <a:t>improve </a:t>
            </a:r>
            <a:r>
              <a:rPr dirty="0" sz="1600" spc="70">
                <a:latin typeface="Calibri"/>
                <a:cs typeface="Calibri"/>
              </a:rPr>
              <a:t>contact </a:t>
            </a:r>
            <a:r>
              <a:rPr dirty="0" sz="1600" spc="65">
                <a:latin typeface="Calibri"/>
                <a:cs typeface="Calibri"/>
              </a:rPr>
              <a:t>center</a:t>
            </a:r>
            <a:r>
              <a:rPr dirty="0" sz="1600" spc="-215">
                <a:latin typeface="Calibri"/>
                <a:cs typeface="Calibri"/>
              </a:rPr>
              <a:t> </a:t>
            </a:r>
            <a:r>
              <a:rPr dirty="0" sz="1600" spc="80">
                <a:latin typeface="Calibri"/>
                <a:cs typeface="Calibri"/>
              </a:rPr>
              <a:t>responsiveness.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600" spc="100">
                <a:latin typeface="Calibri"/>
                <a:cs typeface="Calibri"/>
              </a:rPr>
              <a:t>Example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75">
                <a:latin typeface="Calibri"/>
                <a:cs typeface="Calibri"/>
              </a:rPr>
              <a:t>questions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90">
                <a:latin typeface="Calibri"/>
                <a:cs typeface="Calibri"/>
              </a:rPr>
              <a:t>addressed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50">
                <a:latin typeface="Calibri"/>
                <a:cs typeface="Calibri"/>
              </a:rPr>
              <a:t>in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55">
                <a:latin typeface="Calibri"/>
                <a:cs typeface="Calibri"/>
              </a:rPr>
              <a:t>the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114">
                <a:latin typeface="Calibri"/>
                <a:cs typeface="Calibri"/>
              </a:rPr>
              <a:t>COVID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85">
                <a:latin typeface="Calibri"/>
                <a:cs typeface="Calibri"/>
              </a:rPr>
              <a:t>Assistant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30">
                <a:latin typeface="Calibri"/>
                <a:cs typeface="Calibri"/>
              </a:rPr>
              <a:t>for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100">
                <a:latin typeface="Calibri"/>
                <a:cs typeface="Calibri"/>
              </a:rPr>
              <a:t>Banks: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190">
                <a:latin typeface="Calibri"/>
                <a:cs typeface="Calibri"/>
              </a:rPr>
              <a:t>Is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95">
                <a:latin typeface="Calibri"/>
                <a:cs typeface="Calibri"/>
              </a:rPr>
              <a:t>my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85">
                <a:latin typeface="Calibri"/>
                <a:cs typeface="Calibri"/>
              </a:rPr>
              <a:t>bank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60">
                <a:latin typeface="Calibri"/>
                <a:cs typeface="Calibri"/>
              </a:rPr>
              <a:t>open?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65">
                <a:latin typeface="Calibri"/>
                <a:cs typeface="Calibri"/>
              </a:rPr>
              <a:t>Are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55">
                <a:latin typeface="Calibri"/>
                <a:cs typeface="Calibri"/>
              </a:rPr>
              <a:t>there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75">
                <a:latin typeface="Calibri"/>
                <a:cs typeface="Calibri"/>
              </a:rPr>
              <a:t>new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70">
                <a:latin typeface="Calibri"/>
                <a:cs typeface="Calibri"/>
              </a:rPr>
              <a:t>hours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40">
                <a:latin typeface="Calibri"/>
                <a:cs typeface="Calibri"/>
              </a:rPr>
              <a:t>of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50">
                <a:latin typeface="Calibri"/>
                <a:cs typeface="Calibri"/>
              </a:rPr>
              <a:t>operation?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40">
                <a:latin typeface="Calibri"/>
                <a:cs typeface="Calibri"/>
              </a:rPr>
              <a:t>Will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55">
                <a:latin typeface="Calibri"/>
                <a:cs typeface="Calibri"/>
              </a:rPr>
              <a:t>there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80">
                <a:latin typeface="Calibri"/>
                <a:cs typeface="Calibri"/>
              </a:rPr>
              <a:t>be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70">
                <a:latin typeface="Calibri"/>
                <a:cs typeface="Calibri"/>
              </a:rPr>
              <a:t>enough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105">
                <a:latin typeface="Calibri"/>
                <a:cs typeface="Calibri"/>
              </a:rPr>
              <a:t>cash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60">
                <a:latin typeface="Calibri"/>
                <a:cs typeface="Calibri"/>
              </a:rPr>
              <a:t>during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55">
                <a:latin typeface="Calibri"/>
                <a:cs typeface="Calibri"/>
              </a:rPr>
              <a:t>the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75">
                <a:latin typeface="Calibri"/>
                <a:cs typeface="Calibri"/>
              </a:rPr>
              <a:t>pandemic?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85">
                <a:latin typeface="Calibri"/>
                <a:cs typeface="Calibri"/>
              </a:rPr>
              <a:t>How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90">
                <a:latin typeface="Calibri"/>
                <a:cs typeface="Calibri"/>
              </a:rPr>
              <a:t>can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235">
                <a:latin typeface="Calibri"/>
                <a:cs typeface="Calibri"/>
              </a:rPr>
              <a:t>I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55">
                <a:latin typeface="Calibri"/>
                <a:cs typeface="Calibri"/>
              </a:rPr>
              <a:t>protect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75">
                <a:latin typeface="Calibri"/>
                <a:cs typeface="Calibri"/>
              </a:rPr>
              <a:t>against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55">
                <a:latin typeface="Calibri"/>
                <a:cs typeface="Calibri"/>
              </a:rPr>
              <a:t>fraud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40">
                <a:latin typeface="Calibri"/>
                <a:cs typeface="Calibri"/>
              </a:rPr>
              <a:t>or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105">
                <a:latin typeface="Calibri"/>
                <a:cs typeface="Calibri"/>
              </a:rPr>
              <a:t>scams?</a:t>
            </a:r>
            <a:endParaRPr sz="1600">
              <a:latin typeface="Calibri"/>
              <a:cs typeface="Calibri"/>
            </a:endParaRPr>
          </a:p>
          <a:p>
            <a:pPr marL="240665" marR="1778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235">
                <a:latin typeface="Calibri"/>
                <a:cs typeface="Calibri"/>
              </a:rPr>
              <a:t>I </a:t>
            </a:r>
            <a:r>
              <a:rPr dirty="0" sz="1600" spc="100">
                <a:latin typeface="Calibri"/>
                <a:cs typeface="Calibri"/>
              </a:rPr>
              <a:t>am </a:t>
            </a:r>
            <a:r>
              <a:rPr dirty="0" sz="1600" spc="60">
                <a:latin typeface="Calibri"/>
                <a:cs typeface="Calibri"/>
              </a:rPr>
              <a:t>no </a:t>
            </a:r>
            <a:r>
              <a:rPr dirty="0" sz="1600" spc="65">
                <a:latin typeface="Calibri"/>
                <a:cs typeface="Calibri"/>
              </a:rPr>
              <a:t>longer working </a:t>
            </a:r>
            <a:r>
              <a:rPr dirty="0" sz="1600" spc="75">
                <a:latin typeface="Calibri"/>
                <a:cs typeface="Calibri"/>
              </a:rPr>
              <a:t>due </a:t>
            </a:r>
            <a:r>
              <a:rPr dirty="0" sz="1600" spc="35">
                <a:latin typeface="Calibri"/>
                <a:cs typeface="Calibri"/>
              </a:rPr>
              <a:t>to </a:t>
            </a:r>
            <a:r>
              <a:rPr dirty="0" sz="1600" spc="114">
                <a:latin typeface="Calibri"/>
                <a:cs typeface="Calibri"/>
              </a:rPr>
              <a:t>COVID-19. </a:t>
            </a:r>
            <a:r>
              <a:rPr dirty="0" sz="1600" spc="130">
                <a:latin typeface="Calibri"/>
                <a:cs typeface="Calibri"/>
              </a:rPr>
              <a:t>If </a:t>
            </a:r>
            <a:r>
              <a:rPr dirty="0" sz="1600" spc="235">
                <a:latin typeface="Calibri"/>
                <a:cs typeface="Calibri"/>
              </a:rPr>
              <a:t>I </a:t>
            </a:r>
            <a:r>
              <a:rPr dirty="0" sz="1600" spc="110">
                <a:latin typeface="Calibri"/>
                <a:cs typeface="Calibri"/>
              </a:rPr>
              <a:t>miss </a:t>
            </a:r>
            <a:r>
              <a:rPr dirty="0" sz="1600" spc="100">
                <a:latin typeface="Calibri"/>
                <a:cs typeface="Calibri"/>
              </a:rPr>
              <a:t>some </a:t>
            </a:r>
            <a:r>
              <a:rPr dirty="0" sz="1600" spc="65">
                <a:latin typeface="Calibri"/>
                <a:cs typeface="Calibri"/>
              </a:rPr>
              <a:t>loan  </a:t>
            </a:r>
            <a:r>
              <a:rPr dirty="0" sz="1600" spc="75">
                <a:latin typeface="Calibri"/>
                <a:cs typeface="Calibri"/>
              </a:rPr>
              <a:t>payments, </a:t>
            </a:r>
            <a:r>
              <a:rPr dirty="0" sz="1600" spc="65">
                <a:latin typeface="Calibri"/>
                <a:cs typeface="Calibri"/>
              </a:rPr>
              <a:t>how </a:t>
            </a:r>
            <a:r>
              <a:rPr dirty="0" sz="1600" spc="60">
                <a:latin typeface="Calibri"/>
                <a:cs typeface="Calibri"/>
              </a:rPr>
              <a:t>will </a:t>
            </a:r>
            <a:r>
              <a:rPr dirty="0" sz="1600" spc="70">
                <a:latin typeface="Calibri"/>
                <a:cs typeface="Calibri"/>
              </a:rPr>
              <a:t>this </a:t>
            </a:r>
            <a:r>
              <a:rPr dirty="0" sz="1600" spc="55">
                <a:latin typeface="Calibri"/>
                <a:cs typeface="Calibri"/>
              </a:rPr>
              <a:t>affect </a:t>
            </a:r>
            <a:r>
              <a:rPr dirty="0" sz="1600" spc="95">
                <a:latin typeface="Calibri"/>
                <a:cs typeface="Calibri"/>
              </a:rPr>
              <a:t>my </a:t>
            </a:r>
            <a:r>
              <a:rPr dirty="0" sz="1600" spc="55">
                <a:latin typeface="Calibri"/>
                <a:cs typeface="Calibri"/>
              </a:rPr>
              <a:t>credit? </a:t>
            </a:r>
            <a:r>
              <a:rPr dirty="0" sz="1600" spc="40">
                <a:latin typeface="Calibri"/>
                <a:cs typeface="Calibri"/>
              </a:rPr>
              <a:t>Will </a:t>
            </a:r>
            <a:r>
              <a:rPr dirty="0" sz="1600" spc="235">
                <a:latin typeface="Calibri"/>
                <a:cs typeface="Calibri"/>
              </a:rPr>
              <a:t>I</a:t>
            </a:r>
            <a:r>
              <a:rPr dirty="0" sz="1600" spc="-190">
                <a:latin typeface="Calibri"/>
                <a:cs typeface="Calibri"/>
              </a:rPr>
              <a:t> </a:t>
            </a:r>
            <a:r>
              <a:rPr dirty="0" sz="1600" spc="80">
                <a:latin typeface="Calibri"/>
                <a:cs typeface="Calibri"/>
              </a:rPr>
              <a:t>be charged </a:t>
            </a:r>
            <a:r>
              <a:rPr dirty="0" sz="1600" spc="60">
                <a:latin typeface="Calibri"/>
                <a:cs typeface="Calibri"/>
              </a:rPr>
              <a:t>late </a:t>
            </a:r>
            <a:r>
              <a:rPr dirty="0" sz="1600" spc="65">
                <a:latin typeface="Calibri"/>
                <a:cs typeface="Calibri"/>
              </a:rPr>
              <a:t>fees?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63471" y="3925170"/>
            <a:ext cx="4496435" cy="77787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2000" spc="-5" b="1">
                <a:latin typeface="Arial"/>
                <a:cs typeface="Arial"/>
              </a:rPr>
              <a:t>Offer </a:t>
            </a:r>
            <a:r>
              <a:rPr dirty="0" sz="1600" spc="-5" i="1">
                <a:latin typeface="Arial"/>
                <a:cs typeface="Arial"/>
              </a:rPr>
              <a:t>(deploy in as little as </a:t>
            </a:r>
            <a:r>
              <a:rPr dirty="0" sz="1600" i="1">
                <a:latin typeface="Arial"/>
                <a:cs typeface="Arial"/>
              </a:rPr>
              <a:t>4</a:t>
            </a:r>
            <a:r>
              <a:rPr dirty="0" sz="1600" spc="-8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days)</a:t>
            </a:r>
            <a:r>
              <a:rPr dirty="0" sz="2000" spc="-5" b="1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393700" marR="5080" indent="-381000">
              <a:lnSpc>
                <a:spcPts val="1610"/>
              </a:lnSpc>
              <a:spcBef>
                <a:spcPts val="210"/>
              </a:spcBef>
              <a:tabLst>
                <a:tab pos="393065" algn="l"/>
              </a:tabLst>
            </a:pPr>
            <a:r>
              <a:rPr dirty="0" sz="1400">
                <a:latin typeface="Microsoft JhengHei"/>
                <a:cs typeface="Microsoft JhengHei"/>
              </a:rPr>
              <a:t>–	</a:t>
            </a:r>
            <a:r>
              <a:rPr dirty="0" sz="1400" spc="-5">
                <a:latin typeface="Arial"/>
                <a:cs typeface="Arial"/>
              </a:rPr>
              <a:t>Unlimited capacity to </a:t>
            </a:r>
            <a:r>
              <a:rPr dirty="0" sz="1400" spc="-10">
                <a:latin typeface="Arial"/>
                <a:cs typeface="Arial"/>
              </a:rPr>
              <a:t>IBM’s </a:t>
            </a:r>
            <a:r>
              <a:rPr dirty="0" sz="1400" spc="-15">
                <a:latin typeface="Arial"/>
                <a:cs typeface="Arial"/>
              </a:rPr>
              <a:t>Watson </a:t>
            </a:r>
            <a:r>
              <a:rPr dirty="0" sz="1400" spc="-5">
                <a:latin typeface="Arial"/>
                <a:cs typeface="Arial"/>
              </a:rPr>
              <a:t>Assistant, </a:t>
            </a:r>
            <a:r>
              <a:rPr dirty="0" sz="1400" spc="-20">
                <a:latin typeface="Arial"/>
                <a:cs typeface="Arial"/>
              </a:rPr>
              <a:t>Voice  </a:t>
            </a:r>
            <a:r>
              <a:rPr dirty="0" sz="1400" spc="-5">
                <a:latin typeface="Arial"/>
                <a:cs typeface="Arial"/>
              </a:rPr>
              <a:t>Integration and Discovery services for initial 90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days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3471" y="4680204"/>
            <a:ext cx="4607560" cy="1518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Font typeface="Microsoft JhengHei"/>
              <a:buChar char="–"/>
              <a:tabLst>
                <a:tab pos="393065" algn="l"/>
                <a:tab pos="393700" algn="l"/>
              </a:tabLst>
            </a:pPr>
            <a:r>
              <a:rPr dirty="0" sz="1400" spc="-5">
                <a:latin typeface="Arial"/>
                <a:cs typeface="Arial"/>
              </a:rPr>
              <a:t>Access to 15+ pre-trained COVID-19 Banking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intents</a:t>
            </a:r>
            <a:endParaRPr sz="1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Font typeface="Microsoft JhengHei"/>
              <a:buChar char="–"/>
              <a:tabLst>
                <a:tab pos="393065" algn="l"/>
                <a:tab pos="393700" algn="l"/>
              </a:tabLst>
            </a:pPr>
            <a:r>
              <a:rPr dirty="0" sz="1400" spc="-5">
                <a:latin typeface="Arial"/>
                <a:cs typeface="Arial"/>
              </a:rPr>
              <a:t>Access to the IBM </a:t>
            </a:r>
            <a:r>
              <a:rPr dirty="0" sz="1400" spc="-15">
                <a:latin typeface="Arial"/>
                <a:cs typeface="Arial"/>
              </a:rPr>
              <a:t>Watson </a:t>
            </a:r>
            <a:r>
              <a:rPr dirty="0" sz="1400" spc="-5">
                <a:latin typeface="Arial"/>
                <a:cs typeface="Arial"/>
              </a:rPr>
              <a:t>Content Catalog</a:t>
            </a:r>
            <a:endParaRPr sz="1400">
              <a:latin typeface="Arial"/>
              <a:cs typeface="Arial"/>
            </a:endParaRPr>
          </a:p>
          <a:p>
            <a:pPr marL="393700" marR="98425" indent="-381000">
              <a:lnSpc>
                <a:spcPct val="101400"/>
              </a:lnSpc>
              <a:buFont typeface="Microsoft JhengHei"/>
              <a:buChar char="–"/>
              <a:tabLst>
                <a:tab pos="393065" algn="l"/>
                <a:tab pos="393700" algn="l"/>
              </a:tabLst>
            </a:pPr>
            <a:r>
              <a:rPr dirty="0" sz="1400" spc="-5">
                <a:latin typeface="Arial"/>
                <a:cs typeface="Arial"/>
              </a:rPr>
              <a:t>Initial set up and deployment of pre-trained intents </a:t>
            </a:r>
            <a:r>
              <a:rPr dirty="0" sz="1400">
                <a:latin typeface="Arial"/>
                <a:cs typeface="Arial"/>
              </a:rPr>
              <a:t>is  </a:t>
            </a:r>
            <a:r>
              <a:rPr dirty="0" sz="1400" spc="-5">
                <a:latin typeface="Arial"/>
                <a:cs typeface="Arial"/>
              </a:rPr>
              <a:t>FREE</a:t>
            </a:r>
            <a:endParaRPr sz="1400">
              <a:latin typeface="Arial"/>
              <a:cs typeface="Arial"/>
            </a:endParaRPr>
          </a:p>
          <a:p>
            <a:pPr marL="393700" indent="-381000">
              <a:lnSpc>
                <a:spcPts val="1610"/>
              </a:lnSpc>
              <a:buFont typeface="Microsoft JhengHei"/>
              <a:buChar char="–"/>
              <a:tabLst>
                <a:tab pos="393065" algn="l"/>
                <a:tab pos="393700" algn="l"/>
              </a:tabLst>
            </a:pPr>
            <a:r>
              <a:rPr dirty="0" sz="1400" spc="-5">
                <a:latin typeface="Arial"/>
                <a:cs typeface="Arial"/>
              </a:rPr>
              <a:t>Professional Design/Build services for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customizations</a:t>
            </a:r>
            <a:endParaRPr sz="14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25"/>
              </a:spcBef>
            </a:pPr>
            <a:r>
              <a:rPr dirty="0" sz="1400" spc="-5">
                <a:latin typeface="Arial"/>
                <a:cs typeface="Arial"/>
              </a:rPr>
              <a:t>to support an accelerated time to delivery for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fee</a:t>
            </a:r>
            <a:endParaRPr sz="1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Font typeface="Microsoft JhengHei"/>
              <a:buChar char="–"/>
              <a:tabLst>
                <a:tab pos="393065" algn="l"/>
                <a:tab pos="393700" algn="l"/>
              </a:tabLst>
            </a:pPr>
            <a:r>
              <a:rPr dirty="0" sz="1400" spc="-5">
                <a:latin typeface="Arial"/>
                <a:cs typeface="Arial"/>
              </a:rPr>
              <a:t>Access to self-paced </a:t>
            </a:r>
            <a:r>
              <a:rPr dirty="0" sz="1400">
                <a:latin typeface="Arial"/>
                <a:cs typeface="Arial"/>
              </a:rPr>
              <a:t>&amp; </a:t>
            </a:r>
            <a:r>
              <a:rPr dirty="0" sz="1400" spc="-5">
                <a:latin typeface="Arial"/>
                <a:cs typeface="Arial"/>
              </a:rPr>
              <a:t>instructor-led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education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76169" y="359197"/>
            <a:ext cx="4681371" cy="3404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942219" y="6404819"/>
            <a:ext cx="1125272" cy="453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8179" y="578611"/>
            <a:ext cx="1675764" cy="56515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dirty="0" sz="1200" spc="-5">
                <a:latin typeface="Arial"/>
                <a:cs typeface="Arial"/>
              </a:rPr>
              <a:t>IBM/Client Agreement</a:t>
            </a:r>
            <a:r>
              <a:rPr dirty="0" sz="1200" spc="-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  </a:t>
            </a:r>
            <a:r>
              <a:rPr dirty="0" sz="1200" spc="-5">
                <a:latin typeface="Arial"/>
                <a:cs typeface="Arial"/>
              </a:rPr>
              <a:t>use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program.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45"/>
              </a:lnSpc>
            </a:pPr>
            <a:r>
              <a:rPr dirty="0" sz="1200" spc="-5">
                <a:latin typeface="Arial"/>
                <a:cs typeface="Arial"/>
              </a:rPr>
              <a:t>Email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confirmation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42844" y="2912394"/>
            <a:ext cx="9025255" cy="256540"/>
          </a:xfrm>
          <a:custGeom>
            <a:avLst/>
            <a:gdLst/>
            <a:ahLst/>
            <a:cxnLst/>
            <a:rect l="l" t="t" r="r" b="b"/>
            <a:pathLst>
              <a:path w="9025255" h="256539">
                <a:moveTo>
                  <a:pt x="0" y="0"/>
                </a:moveTo>
                <a:lnTo>
                  <a:pt x="9024827" y="0"/>
                </a:lnTo>
                <a:lnTo>
                  <a:pt x="9024827" y="256545"/>
                </a:lnTo>
                <a:lnTo>
                  <a:pt x="0" y="2565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34284" y="2932176"/>
            <a:ext cx="3765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Day</a:t>
            </a:r>
            <a:r>
              <a:rPr dirty="0" sz="11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5460" y="2932176"/>
            <a:ext cx="3765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Day</a:t>
            </a:r>
            <a:r>
              <a:rPr dirty="0" sz="11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0841" y="2932176"/>
            <a:ext cx="3765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Day</a:t>
            </a:r>
            <a:r>
              <a:rPr dirty="0" sz="11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71450" y="2932176"/>
            <a:ext cx="45148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Day</a:t>
            </a:r>
            <a:r>
              <a:rPr dirty="0" sz="11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45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1276" y="2932176"/>
            <a:ext cx="45148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Day</a:t>
            </a:r>
            <a:r>
              <a:rPr dirty="0" sz="11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60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14521" y="2932176"/>
            <a:ext cx="45148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Day</a:t>
            </a:r>
            <a:r>
              <a:rPr dirty="0" sz="11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80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11050" y="2932176"/>
            <a:ext cx="45148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Day</a:t>
            </a:r>
            <a:r>
              <a:rPr dirty="0" sz="11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90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7439" y="3833876"/>
            <a:ext cx="1687195" cy="7543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05"/>
              </a:spcBef>
            </a:pPr>
            <a:r>
              <a:rPr dirty="0" sz="1200" spc="-5">
                <a:latin typeface="Arial"/>
                <a:cs typeface="Arial"/>
              </a:rPr>
              <a:t>Provision and start  loading content;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pre-built  intents; digital chat  available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5225" y="4844067"/>
            <a:ext cx="7840980" cy="277495"/>
          </a:xfrm>
          <a:prstGeom prst="rect">
            <a:avLst/>
          </a:prstGeom>
          <a:solidFill>
            <a:srgbClr val="CCE0FF"/>
          </a:solidFill>
        </p:spPr>
        <p:txBody>
          <a:bodyPr wrap="square" lIns="0" tIns="444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dirty="0" sz="1200" spc="-5" b="1">
                <a:latin typeface="Arial"/>
                <a:cs typeface="Arial"/>
              </a:rPr>
              <a:t>Throughout</a:t>
            </a:r>
            <a:r>
              <a:rPr dirty="0" sz="1200" spc="-5">
                <a:latin typeface="Arial"/>
                <a:cs typeface="Arial"/>
              </a:rPr>
              <a:t>: Monitor situation, Assistant, needs,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usage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84202" y="1724659"/>
            <a:ext cx="1292860" cy="3854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dirty="0" sz="1200" spc="-5">
                <a:latin typeface="Arial"/>
                <a:cs typeface="Arial"/>
              </a:rPr>
              <a:t>Day 81 Expected  Contract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Signature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35712" y="3870452"/>
            <a:ext cx="1731010" cy="565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97500"/>
              </a:lnSpc>
              <a:spcBef>
                <a:spcPts val="135"/>
              </a:spcBef>
            </a:pPr>
            <a:r>
              <a:rPr dirty="0" sz="1200" spc="-5">
                <a:latin typeface="Arial"/>
                <a:cs typeface="Arial"/>
              </a:rPr>
              <a:t>Cloud account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transitions  from IBM ownership </a:t>
            </a:r>
            <a:r>
              <a:rPr dirty="0" sz="1200">
                <a:latin typeface="Arial"/>
                <a:cs typeface="Arial"/>
              </a:rPr>
              <a:t>to  </a:t>
            </a:r>
            <a:r>
              <a:rPr dirty="0" sz="1200" spc="-5">
                <a:latin typeface="Arial"/>
                <a:cs typeface="Arial"/>
              </a:rPr>
              <a:t>client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ownership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83977" y="1953259"/>
            <a:ext cx="14611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Day 4: </a:t>
            </a:r>
            <a:r>
              <a:rPr dirty="0" sz="1200" spc="-20">
                <a:latin typeface="Arial"/>
                <a:cs typeface="Arial"/>
              </a:rPr>
              <a:t>Voice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enabled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63859" y="5211813"/>
            <a:ext cx="8004175" cy="277495"/>
          </a:xfrm>
          <a:custGeom>
            <a:avLst/>
            <a:gdLst/>
            <a:ahLst/>
            <a:cxnLst/>
            <a:rect l="l" t="t" r="r" b="b"/>
            <a:pathLst>
              <a:path w="8004175" h="277495">
                <a:moveTo>
                  <a:pt x="0" y="0"/>
                </a:moveTo>
                <a:lnTo>
                  <a:pt x="8003806" y="0"/>
                </a:lnTo>
                <a:lnTo>
                  <a:pt x="8003806" y="276998"/>
                </a:lnTo>
                <a:lnTo>
                  <a:pt x="0" y="276998"/>
                </a:lnTo>
                <a:lnTo>
                  <a:pt x="0" y="0"/>
                </a:lnTo>
                <a:close/>
              </a:path>
            </a:pathLst>
          </a:custGeom>
          <a:solidFill>
            <a:srgbClr val="E8D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663859" y="5245100"/>
            <a:ext cx="8004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Day </a:t>
            </a:r>
            <a:r>
              <a:rPr dirty="0" sz="1200" b="1">
                <a:latin typeface="Arial"/>
                <a:cs typeface="Arial"/>
              </a:rPr>
              <a:t>4 </a:t>
            </a:r>
            <a:r>
              <a:rPr dirty="0" sz="1200" spc="-5" b="1">
                <a:latin typeface="Arial"/>
                <a:cs typeface="Arial"/>
              </a:rPr>
              <a:t>onward</a:t>
            </a:r>
            <a:r>
              <a:rPr dirty="0" sz="1200" spc="-5">
                <a:latin typeface="Arial"/>
                <a:cs typeface="Arial"/>
              </a:rPr>
              <a:t>: Engage mobilization squad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deploy additional use cases for the state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agencies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10970" y="3980179"/>
            <a:ext cx="2235835" cy="537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Usage and Consumption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Review  CSA </a:t>
            </a:r>
            <a:r>
              <a:rPr dirty="0" sz="1200" spc="-10">
                <a:latin typeface="Arial"/>
                <a:cs typeface="Arial"/>
              </a:rPr>
              <a:t>Transaction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Review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364429" y="5211812"/>
            <a:ext cx="607060" cy="256540"/>
          </a:xfrm>
          <a:custGeom>
            <a:avLst/>
            <a:gdLst/>
            <a:ahLst/>
            <a:cxnLst/>
            <a:rect l="l" t="t" r="r" b="b"/>
            <a:pathLst>
              <a:path w="607059" h="256539">
                <a:moveTo>
                  <a:pt x="478200" y="0"/>
                </a:moveTo>
                <a:lnTo>
                  <a:pt x="0" y="0"/>
                </a:lnTo>
                <a:lnTo>
                  <a:pt x="128271" y="128272"/>
                </a:lnTo>
                <a:lnTo>
                  <a:pt x="0" y="256543"/>
                </a:lnTo>
                <a:lnTo>
                  <a:pt x="478200" y="256543"/>
                </a:lnTo>
                <a:lnTo>
                  <a:pt x="606473" y="128272"/>
                </a:lnTo>
                <a:lnTo>
                  <a:pt x="478200" y="0"/>
                </a:lnTo>
                <a:close/>
              </a:path>
            </a:pathLst>
          </a:custGeom>
          <a:solidFill>
            <a:srgbClr val="E8D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-2031" y="0"/>
            <a:ext cx="2442845" cy="6858000"/>
          </a:xfrm>
          <a:custGeom>
            <a:avLst/>
            <a:gdLst/>
            <a:ahLst/>
            <a:cxnLst/>
            <a:rect l="l" t="t" r="r" b="b"/>
            <a:pathLst>
              <a:path w="2442845" h="6858000">
                <a:moveTo>
                  <a:pt x="0" y="0"/>
                </a:moveTo>
                <a:lnTo>
                  <a:pt x="2442315" y="0"/>
                </a:lnTo>
                <a:lnTo>
                  <a:pt x="2442315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08165" y="957071"/>
            <a:ext cx="2004060" cy="133604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425450">
              <a:lnSpc>
                <a:spcPts val="1300"/>
              </a:lnSpc>
              <a:spcBef>
                <a:spcPts val="160"/>
              </a:spcBef>
            </a:pP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dirty="0" sz="1100" spc="-25" b="1">
                <a:solidFill>
                  <a:srgbClr val="FFFFFF"/>
                </a:solidFill>
                <a:latin typeface="Arial"/>
                <a:cs typeface="Arial"/>
              </a:rPr>
              <a:t>Watson </a:t>
            </a:r>
            <a:r>
              <a:rPr dirty="0" sz="1100" spc="-20" b="1">
                <a:solidFill>
                  <a:srgbClr val="FFFFFF"/>
                </a:solidFill>
                <a:latin typeface="Arial"/>
                <a:cs typeface="Arial"/>
              </a:rPr>
              <a:t>Data and</a:t>
            </a:r>
            <a:r>
              <a:rPr dirty="0" sz="11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AI  </a:t>
            </a:r>
            <a:r>
              <a:rPr dirty="0" sz="1100" spc="-20" b="1">
                <a:solidFill>
                  <a:srgbClr val="FFFFFF"/>
                </a:solidFill>
                <a:latin typeface="Arial"/>
                <a:cs typeface="Arial"/>
              </a:rPr>
              <a:t>COVID </a:t>
            </a: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r>
              <a:rPr dirty="0" sz="11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FFFFFF"/>
                </a:solidFill>
                <a:latin typeface="Arial"/>
                <a:cs typeface="Arial"/>
              </a:rPr>
              <a:t>Support: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90 </a:t>
            </a:r>
            <a:r>
              <a:rPr dirty="0" sz="1100" spc="-20" b="1">
                <a:solidFill>
                  <a:srgbClr val="FFFFFF"/>
                </a:solidFill>
                <a:latin typeface="Arial"/>
                <a:cs typeface="Arial"/>
              </a:rPr>
              <a:t>days </a:t>
            </a:r>
            <a:r>
              <a:rPr dirty="0" sz="1100" spc="-15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10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96800"/>
              </a:lnSpc>
              <a:spcBef>
                <a:spcPts val="30"/>
              </a:spcBef>
            </a:pPr>
            <a:r>
              <a:rPr dirty="0" sz="1100" spc="-20" b="1">
                <a:solidFill>
                  <a:srgbClr val="FFFFFF"/>
                </a:solidFill>
                <a:latin typeface="Arial"/>
                <a:cs typeface="Arial"/>
              </a:rPr>
              <a:t>SaaS and expert services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support your needs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quickly</a:t>
            </a:r>
            <a:r>
              <a:rPr dirty="0" sz="11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set  up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digital 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voice 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Assistant 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mitigate the 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impacts 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COVID19.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8165" y="3075432"/>
            <a:ext cx="1960880" cy="2354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 b="1">
                <a:solidFill>
                  <a:srgbClr val="FFFFFF"/>
                </a:solidFill>
                <a:latin typeface="Arial"/>
                <a:cs typeface="Arial"/>
              </a:rPr>
              <a:t>Expected</a:t>
            </a:r>
            <a:r>
              <a:rPr dirty="0" sz="11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Arial"/>
                <a:cs typeface="Arial"/>
              </a:rPr>
              <a:t>Outcomes:</a:t>
            </a:r>
            <a:endParaRPr sz="1100">
              <a:latin typeface="Arial"/>
              <a:cs typeface="Arial"/>
            </a:endParaRPr>
          </a:p>
          <a:p>
            <a:pPr marL="126364" marR="158750" indent="-114300">
              <a:lnSpc>
                <a:spcPct val="95800"/>
              </a:lnSpc>
              <a:spcBef>
                <a:spcPts val="55"/>
              </a:spcBef>
              <a:buChar char="•"/>
              <a:tabLst>
                <a:tab pos="127000" algn="l"/>
              </a:tabLst>
            </a:pP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Consistent information  available immediately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1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the  public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natural 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language  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1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384"/>
              </a:spcBef>
              <a:buChar char="•"/>
              <a:tabLst>
                <a:tab pos="127000" algn="l"/>
              </a:tabLst>
            </a:pP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Digital 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voice</a:t>
            </a:r>
            <a:r>
              <a:rPr dirty="0" sz="11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endParaRPr sz="11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380"/>
              </a:spcBef>
              <a:buChar char="•"/>
              <a:tabLst>
                <a:tab pos="127000" algn="l"/>
              </a:tabLst>
            </a:pP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Reduced 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wait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times</a:t>
            </a:r>
            <a:endParaRPr sz="1100">
              <a:latin typeface="Arial"/>
              <a:cs typeface="Arial"/>
            </a:endParaRPr>
          </a:p>
          <a:p>
            <a:pPr marL="126364" marR="277495" indent="-114300">
              <a:lnSpc>
                <a:spcPts val="1300"/>
              </a:lnSpc>
              <a:spcBef>
                <a:spcPts val="325"/>
              </a:spcBef>
              <a:buChar char="•"/>
              <a:tabLst>
                <a:tab pos="127000" algn="l"/>
              </a:tabLst>
            </a:pP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Reduced Average</a:t>
            </a:r>
            <a:r>
              <a:rPr dirty="0" sz="11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Handle  Times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(AHT)</a:t>
            </a:r>
            <a:endParaRPr sz="1100">
              <a:latin typeface="Arial"/>
              <a:cs typeface="Arial"/>
            </a:endParaRPr>
          </a:p>
          <a:p>
            <a:pPr marL="126364" marR="5080" indent="-114300">
              <a:lnSpc>
                <a:spcPct val="98800"/>
              </a:lnSpc>
              <a:spcBef>
                <a:spcPts val="355"/>
              </a:spcBef>
              <a:buChar char="•"/>
              <a:tabLst>
                <a:tab pos="127000" algn="l"/>
              </a:tabLst>
            </a:pP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Can be 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expanded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support  other areas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1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organization  (e.g. 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unemployment,  emergency response)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09334" y="5970016"/>
            <a:ext cx="319214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5" b="1">
                <a:latin typeface="Arial"/>
                <a:cs typeface="Arial"/>
              </a:rPr>
              <a:t>IBM </a:t>
            </a:r>
            <a:r>
              <a:rPr dirty="0" sz="1900" spc="-20" b="1">
                <a:latin typeface="Arial"/>
                <a:cs typeface="Arial"/>
              </a:rPr>
              <a:t>Partnership </a:t>
            </a:r>
            <a:r>
              <a:rPr dirty="0" sz="1900" spc="-15" b="1">
                <a:latin typeface="Arial"/>
                <a:cs typeface="Arial"/>
              </a:rPr>
              <a:t>with</a:t>
            </a:r>
            <a:r>
              <a:rPr dirty="0" sz="1900" spc="-175" b="1">
                <a:latin typeface="Arial"/>
                <a:cs typeface="Arial"/>
              </a:rPr>
              <a:t> </a:t>
            </a:r>
            <a:r>
              <a:rPr dirty="0" sz="1900" spc="-20" b="1">
                <a:latin typeface="Arial"/>
                <a:cs typeface="Arial"/>
              </a:rPr>
              <a:t>YOU!!!</a:t>
            </a:r>
            <a:endParaRPr sz="1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09161" y="1557020"/>
            <a:ext cx="1690370" cy="3854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dirty="0" sz="1200" spc="-5">
                <a:latin typeface="Arial"/>
                <a:cs typeface="Arial"/>
              </a:rPr>
              <a:t>IBM provides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executable  contract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942219" y="6404819"/>
            <a:ext cx="1125272" cy="453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01625"/>
          </a:xfrm>
          <a:custGeom>
            <a:avLst/>
            <a:gdLst/>
            <a:ahLst/>
            <a:cxnLst/>
            <a:rect l="l" t="t" r="r" b="b"/>
            <a:pathLst>
              <a:path w="12192000" h="301625">
                <a:moveTo>
                  <a:pt x="0" y="301453"/>
                </a:moveTo>
                <a:lnTo>
                  <a:pt x="12192000" y="301453"/>
                </a:lnTo>
                <a:lnTo>
                  <a:pt x="12192000" y="0"/>
                </a:lnTo>
                <a:lnTo>
                  <a:pt x="0" y="0"/>
                </a:lnTo>
                <a:lnTo>
                  <a:pt x="0" y="3014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25606" y="6430772"/>
            <a:ext cx="60960" cy="13208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800" spc="7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08870" y="2809126"/>
            <a:ext cx="2683129" cy="2256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1453"/>
            <a:ext cx="12192000" cy="6557009"/>
          </a:xfrm>
          <a:custGeom>
            <a:avLst/>
            <a:gdLst/>
            <a:ahLst/>
            <a:cxnLst/>
            <a:rect l="l" t="t" r="r" b="b"/>
            <a:pathLst>
              <a:path w="12192000" h="6557009">
                <a:moveTo>
                  <a:pt x="0" y="6556546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556546"/>
                </a:lnTo>
                <a:lnTo>
                  <a:pt x="0" y="6556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04089" y="3045967"/>
            <a:ext cx="635571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285"/>
              <a:t>Chatbot</a:t>
            </a:r>
            <a:r>
              <a:rPr dirty="0" sz="4500" spc="25"/>
              <a:t> </a:t>
            </a:r>
            <a:r>
              <a:rPr dirty="0" sz="4500" spc="265"/>
              <a:t>Demonstration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2020-05-22T21:08:28Z</dcterms:created>
  <dcterms:modified xsi:type="dcterms:W3CDTF">2020-05-22T21:08:28Z</dcterms:modified>
</cp:coreProperties>
</file>