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89" r:id="rId3"/>
    <p:sldId id="257" r:id="rId4"/>
    <p:sldId id="291" r:id="rId5"/>
    <p:sldId id="258" r:id="rId6"/>
    <p:sldId id="260" r:id="rId7"/>
    <p:sldId id="261" r:id="rId8"/>
    <p:sldId id="262" r:id="rId9"/>
    <p:sldId id="266" r:id="rId10"/>
    <p:sldId id="267" r:id="rId11"/>
    <p:sldId id="269" r:id="rId12"/>
    <p:sldId id="270" r:id="rId13"/>
    <p:sldId id="271" r:id="rId14"/>
    <p:sldId id="272" r:id="rId15"/>
    <p:sldId id="292" r:id="rId16"/>
    <p:sldId id="268" r:id="rId17"/>
    <p:sldId id="29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3" r:id="rId31"/>
    <p:sldId id="294"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35766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1346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3927889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4999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92732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935269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757802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350319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76820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53860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624540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31476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979939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461245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31835543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3970139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214832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0D83A-5C35-4663-AA27-2D3AB3255245}" type="datetimeFigureOut">
              <a:rPr lang="en-IN" smtClean="0"/>
              <a:t>06-10-2022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34889455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822825"/>
            <a:ext cx="3312734" cy="1141851"/>
          </a:xfrm>
          <a:noFill/>
        </p:spPr>
        <p:txBody>
          <a:bodyPr>
            <a:normAutofit/>
          </a:bodyPr>
          <a:lstStyle/>
          <a:p>
            <a:r>
              <a:rPr lang="en-US" dirty="0">
                <a:solidFill>
                  <a:srgbClr val="080808"/>
                </a:solidFill>
                <a:latin typeface="BankGothic Lt BT" panose="020B0607020203060204" pitchFamily="34" charset="0"/>
              </a:rPr>
              <a:t>-Presented By-</a:t>
            </a:r>
          </a:p>
          <a:p>
            <a:r>
              <a:rPr lang="en-US" dirty="0">
                <a:solidFill>
                  <a:srgbClr val="080808"/>
                </a:solidFill>
                <a:latin typeface="BankGothic Lt BT" panose="020B0607020203060204" pitchFamily="34" charset="0"/>
              </a:rPr>
              <a:t>  Arun S</a:t>
            </a:r>
            <a:endParaRPr lang="en-IN" dirty="0">
              <a:solidFill>
                <a:srgbClr val="080808"/>
              </a:solidFill>
              <a:latin typeface="BankGothic Lt BT" panose="020B0607020203060204" pitchFamily="34" charset="0"/>
            </a:endParaRPr>
          </a:p>
        </p:txBody>
      </p:sp>
      <p:sp>
        <p:nvSpPr>
          <p:cNvPr id="5" name="Rectangle 4">
            <a:extLst>
              <a:ext uri="{FF2B5EF4-FFF2-40B4-BE49-F238E27FC236}">
                <a16:creationId xmlns:a16="http://schemas.microsoft.com/office/drawing/2014/main" id="{D1659BA9-F13A-461C-8346-9A73E4401744}"/>
              </a:ext>
            </a:extLst>
          </p:cNvPr>
          <p:cNvSpPr/>
          <p:nvPr/>
        </p:nvSpPr>
        <p:spPr>
          <a:xfrm>
            <a:off x="1494971" y="977517"/>
            <a:ext cx="9931685" cy="2585323"/>
          </a:xfrm>
          <a:prstGeom prst="rect">
            <a:avLst/>
          </a:prstGeom>
          <a:noFill/>
        </p:spPr>
        <p:txBody>
          <a:bodyPr wrap="square" lIns="91440" tIns="45720" rIns="91440" bIns="45720">
            <a:spAutoFit/>
          </a:bodyPr>
          <a:lstStyle/>
          <a:p>
            <a:pPr algn="ctr"/>
            <a:r>
              <a:rPr lang="en-IN" sz="5400" b="1" dirty="0">
                <a:ln w="22225">
                  <a:solidFill>
                    <a:schemeClr val="accent2"/>
                  </a:solidFill>
                  <a:prstDash val="solid"/>
                </a:ln>
                <a:solidFill>
                  <a:schemeClr val="accent2">
                    <a:lumMod val="40000"/>
                    <a:lumOff val="60000"/>
                  </a:schemeClr>
                </a:solidFill>
                <a:latin typeface="BankGothic Lt BT" panose="020B0607020203060204" pitchFamily="34" charset="0"/>
              </a:rPr>
              <a:t>MALIGNANT-COMMENTS</a:t>
            </a:r>
          </a:p>
          <a:p>
            <a:pPr algn="ctr"/>
            <a:r>
              <a:rPr lang="en-IN" sz="5400" b="1" dirty="0">
                <a:ln w="22225">
                  <a:solidFill>
                    <a:schemeClr val="accent2"/>
                  </a:solidFill>
                  <a:prstDash val="solid"/>
                </a:ln>
                <a:solidFill>
                  <a:schemeClr val="accent2">
                    <a:lumMod val="40000"/>
                    <a:lumOff val="60000"/>
                  </a:schemeClr>
                </a:solidFill>
                <a:latin typeface="BankGothic Lt BT" panose="020B0607020203060204" pitchFamily="34" charset="0"/>
              </a:rPr>
              <a:t> </a:t>
            </a:r>
          </a:p>
          <a:p>
            <a:pPr algn="ctr"/>
            <a:r>
              <a:rPr lang="en-IN" sz="5400" b="1" dirty="0">
                <a:ln w="22225">
                  <a:solidFill>
                    <a:schemeClr val="accent2"/>
                  </a:solidFill>
                  <a:prstDash val="solid"/>
                </a:ln>
                <a:solidFill>
                  <a:schemeClr val="accent2">
                    <a:lumMod val="40000"/>
                    <a:lumOff val="60000"/>
                  </a:schemeClr>
                </a:solidFill>
                <a:latin typeface="BankGothic Lt BT" panose="020B0607020203060204" pitchFamily="34" charset="0"/>
              </a:rPr>
              <a:t>-CLASSIFIER-PROJECT</a:t>
            </a:r>
            <a:endParaRPr lang="en-US" sz="5400" b="1" dirty="0">
              <a:ln w="22225">
                <a:solidFill>
                  <a:schemeClr val="accent2"/>
                </a:solidFill>
                <a:prstDash val="solid"/>
              </a:ln>
              <a:solidFill>
                <a:schemeClr val="accent2">
                  <a:lumMod val="40000"/>
                  <a:lumOff val="60000"/>
                </a:schemeClr>
              </a:solidFill>
              <a:latin typeface="BankGothic Lt BT" panose="020B0607020203060204" pitchFamily="34" charset="0"/>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31044"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680720" y="2662991"/>
            <a:ext cx="10688320" cy="3139321"/>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latin typeface="BankGothic Lt BT" panose="020B0607020203060204" pitchFamily="34" charset="0"/>
              </a:rPr>
              <a:t>Steps in Data Pre-processing in Machine Learning:</a:t>
            </a:r>
          </a:p>
          <a:p>
            <a:pPr marL="457200" indent="-457200" algn="just">
              <a:buFont typeface="+mj-lt"/>
              <a:buAutoNum type="arabicPeriod"/>
            </a:pPr>
            <a:r>
              <a:rPr lang="en-US" dirty="0">
                <a:latin typeface="BankGothic Lt BT" panose="020B0607020203060204" pitchFamily="34" charset="0"/>
              </a:rPr>
              <a:t>Read dataset and make it in proper format.</a:t>
            </a:r>
          </a:p>
          <a:p>
            <a:pPr marL="457200" indent="-457200" algn="just">
              <a:buFont typeface="+mj-lt"/>
              <a:buAutoNum type="arabicPeriod"/>
            </a:pPr>
            <a:r>
              <a:rPr lang="en-US" dirty="0">
                <a:latin typeface="BankGothic Lt BT" panose="020B0607020203060204" pitchFamily="34" charset="0"/>
              </a:rPr>
              <a:t>Encode labels</a:t>
            </a:r>
          </a:p>
          <a:p>
            <a:pPr marL="457200" indent="-457200" algn="just">
              <a:buFont typeface="+mj-lt"/>
              <a:buAutoNum type="arabicPeriod"/>
            </a:pPr>
            <a:r>
              <a:rPr lang="en-US" dirty="0">
                <a:latin typeface="BankGothic Lt BT" panose="020B0607020203060204" pitchFamily="34" charset="0"/>
              </a:rPr>
              <a:t>Convert all cases to lower</a:t>
            </a:r>
          </a:p>
          <a:p>
            <a:pPr marL="457200" indent="-457200" algn="just">
              <a:buFont typeface="+mj-lt"/>
              <a:buAutoNum type="arabicPeriod"/>
            </a:pPr>
            <a:r>
              <a:rPr lang="en-US" dirty="0">
                <a:latin typeface="BankGothic Lt BT" panose="020B0607020203060204" pitchFamily="34" charset="0"/>
              </a:rPr>
              <a:t>Remove punctuations</a:t>
            </a:r>
          </a:p>
          <a:p>
            <a:pPr marL="457200" indent="-457200" algn="just">
              <a:buFont typeface="+mj-lt"/>
              <a:buAutoNum type="arabicPeriod"/>
            </a:pPr>
            <a:r>
              <a:rPr lang="en-US" dirty="0">
                <a:latin typeface="BankGothic Lt BT" panose="020B0607020203060204" pitchFamily="34" charset="0"/>
              </a:rPr>
              <a:t>Remove </a:t>
            </a:r>
            <a:r>
              <a:rPr lang="en-US" dirty="0" err="1">
                <a:latin typeface="BankGothic Lt BT" panose="020B0607020203060204" pitchFamily="34" charset="0"/>
              </a:rPr>
              <a:t>Stopwords</a:t>
            </a:r>
            <a:endParaRPr lang="en-US" dirty="0">
              <a:latin typeface="BankGothic Lt BT" panose="020B0607020203060204" pitchFamily="34" charset="0"/>
            </a:endParaRPr>
          </a:p>
          <a:p>
            <a:pPr marL="457200" indent="-457200" algn="just">
              <a:buFont typeface="+mj-lt"/>
              <a:buAutoNum type="arabicPeriod"/>
            </a:pPr>
            <a:r>
              <a:rPr lang="en-US" dirty="0">
                <a:latin typeface="BankGothic Lt BT" panose="020B0607020203060204" pitchFamily="34" charset="0"/>
              </a:rPr>
              <a:t>Check stats of messages</a:t>
            </a:r>
          </a:p>
          <a:p>
            <a:pPr marL="457200" indent="-457200" algn="just">
              <a:buFont typeface="+mj-lt"/>
              <a:buAutoNum type="arabicPeriod"/>
            </a:pPr>
            <a:r>
              <a:rPr lang="en-US" dirty="0">
                <a:latin typeface="BankGothic Lt BT" panose="020B0607020203060204" pitchFamily="34" charset="0"/>
              </a:rPr>
              <a:t>Convert all texts into vectors</a:t>
            </a:r>
          </a:p>
          <a:p>
            <a:pPr marL="457200" indent="-457200" algn="just">
              <a:buFont typeface="+mj-lt"/>
              <a:buAutoNum type="arabicPeriod"/>
            </a:pPr>
            <a:r>
              <a:rPr lang="en-US" dirty="0">
                <a:latin typeface="BankGothic Lt BT" panose="020B0607020203060204" pitchFamily="34" charset="0"/>
              </a:rPr>
              <a:t>Import classifier</a:t>
            </a:r>
          </a:p>
          <a:p>
            <a:pPr marL="457200" indent="-457200" algn="just">
              <a:buFont typeface="+mj-lt"/>
              <a:buAutoNum type="arabicPeriod"/>
            </a:pPr>
            <a:r>
              <a:rPr lang="en-US" dirty="0">
                <a:latin typeface="BankGothic Lt BT" panose="020B0607020203060204" pitchFamily="34" charset="0"/>
              </a:rPr>
              <a:t>Train and test</a:t>
            </a:r>
          </a:p>
          <a:p>
            <a:pPr marL="457200" indent="-457200" algn="just">
              <a:buFont typeface="+mj-lt"/>
              <a:buAutoNum type="arabicPeriod"/>
            </a:pPr>
            <a:r>
              <a:rPr lang="en-US" dirty="0">
                <a:latin typeface="BankGothic Lt BT" panose="020B0607020203060204" pitchFamily="34" charset="0"/>
              </a:rPr>
              <a:t>Check the accuracy/confusion matrix.</a:t>
            </a:r>
            <a:endParaRPr lang="en-IN" dirty="0">
              <a:latin typeface="BankGothic Lt BT" panose="020B0607020203060204" pitchFamily="34" charset="0"/>
            </a:endParaRPr>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35104" y="661015"/>
            <a:ext cx="77409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33764"/>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1</a:t>
            </a:r>
            <a:r>
              <a:rPr lang="en-IN" sz="2000" dirty="0">
                <a:latin typeface="BankGothic Lt BT" panose="020B0607020203060204" pitchFamily="34" charset="0"/>
              </a:rPr>
              <a:t>.Comment Distribution Before cleaning</a:t>
            </a:r>
          </a:p>
        </p:txBody>
      </p:sp>
      <p:pic>
        <p:nvPicPr>
          <p:cNvPr id="2" name="Picture 1">
            <a:extLst>
              <a:ext uri="{FF2B5EF4-FFF2-40B4-BE49-F238E27FC236}">
                <a16:creationId xmlns:a16="http://schemas.microsoft.com/office/drawing/2014/main" id="{39227D1F-F743-4A19-9337-1FCE4B9EB192}"/>
              </a:ext>
            </a:extLst>
          </p:cNvPr>
          <p:cNvPicPr>
            <a:picLocks noChangeAspect="1"/>
          </p:cNvPicPr>
          <p:nvPr/>
        </p:nvPicPr>
        <p:blipFill>
          <a:blip r:embed="rId2"/>
          <a:stretch>
            <a:fillRect/>
          </a:stretch>
        </p:blipFill>
        <p:spPr>
          <a:xfrm>
            <a:off x="975360" y="2731272"/>
            <a:ext cx="9771409" cy="3884971"/>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80592"/>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2. Comment Distribution After Cleaning</a:t>
            </a:r>
            <a:endParaRPr lang="en-IN" sz="2000" dirty="0">
              <a:latin typeface="BankGothic Lt BT" panose="020B0607020203060204" pitchFamily="34" charset="0"/>
            </a:endParaRPr>
          </a:p>
        </p:txBody>
      </p:sp>
      <p:pic>
        <p:nvPicPr>
          <p:cNvPr id="3" name="Picture 2">
            <a:extLst>
              <a:ext uri="{FF2B5EF4-FFF2-40B4-BE49-F238E27FC236}">
                <a16:creationId xmlns:a16="http://schemas.microsoft.com/office/drawing/2014/main" id="{278B6426-BE9A-4017-ADE9-D903C06409B4}"/>
              </a:ext>
            </a:extLst>
          </p:cNvPr>
          <p:cNvPicPr>
            <a:picLocks noChangeAspect="1"/>
          </p:cNvPicPr>
          <p:nvPr/>
        </p:nvPicPr>
        <p:blipFill>
          <a:blip r:embed="rId2"/>
          <a:stretch>
            <a:fillRect/>
          </a:stretch>
        </p:blipFill>
        <p:spPr>
          <a:xfrm>
            <a:off x="854143" y="2778100"/>
            <a:ext cx="9327547" cy="3951473"/>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029453"/>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3.Getting sense of Loud word in Comment </a:t>
            </a:r>
            <a:endParaRPr lang="en-IN" sz="2000" dirty="0">
              <a:latin typeface="BankGothic Lt BT" panose="020B0607020203060204" pitchFamily="34" charset="0"/>
            </a:endParaRPr>
          </a:p>
        </p:txBody>
      </p:sp>
      <p:pic>
        <p:nvPicPr>
          <p:cNvPr id="2" name="Picture 1">
            <a:extLst>
              <a:ext uri="{FF2B5EF4-FFF2-40B4-BE49-F238E27FC236}">
                <a16:creationId xmlns:a16="http://schemas.microsoft.com/office/drawing/2014/main" id="{33401650-D6E2-40B8-8D9C-7DA8AF97FE38}"/>
              </a:ext>
            </a:extLst>
          </p:cNvPr>
          <p:cNvPicPr>
            <a:picLocks noChangeAspect="1"/>
          </p:cNvPicPr>
          <p:nvPr/>
        </p:nvPicPr>
        <p:blipFill>
          <a:blip r:embed="rId2"/>
          <a:stretch>
            <a:fillRect/>
          </a:stretch>
        </p:blipFill>
        <p:spPr>
          <a:xfrm>
            <a:off x="747564" y="2526961"/>
            <a:ext cx="9845092" cy="4202612"/>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944880" y="2126794"/>
            <a:ext cx="9286240" cy="369332"/>
          </a:xfrm>
          <a:prstGeom prst="rect">
            <a:avLst/>
          </a:prstGeom>
          <a:noFill/>
        </p:spPr>
        <p:txBody>
          <a:bodyPr wrap="square" rtlCol="0">
            <a:spAutoFit/>
          </a:bodyPr>
          <a:lstStyle/>
          <a:p>
            <a:r>
              <a:rPr lang="en-US" dirty="0">
                <a:latin typeface="BankGothic Lt BT" panose="020B0607020203060204" pitchFamily="34" charset="0"/>
              </a:rPr>
              <a:t>4.Getting sense of loud word in Comment</a:t>
            </a:r>
            <a:endParaRPr lang="en-IN" dirty="0">
              <a:latin typeface="BankGothic Lt BT" panose="020B0607020203060204" pitchFamily="34" charset="0"/>
            </a:endParaRPr>
          </a:p>
        </p:txBody>
      </p:sp>
      <p:pic>
        <p:nvPicPr>
          <p:cNvPr id="3" name="Picture 2">
            <a:extLst>
              <a:ext uri="{FF2B5EF4-FFF2-40B4-BE49-F238E27FC236}">
                <a16:creationId xmlns:a16="http://schemas.microsoft.com/office/drawing/2014/main" id="{6E5F64C6-EC17-48A5-9C0B-5E690F042B18}"/>
              </a:ext>
            </a:extLst>
          </p:cNvPr>
          <p:cNvPicPr>
            <a:picLocks noChangeAspect="1"/>
          </p:cNvPicPr>
          <p:nvPr/>
        </p:nvPicPr>
        <p:blipFill>
          <a:blip r:embed="rId2"/>
          <a:stretch>
            <a:fillRect/>
          </a:stretch>
        </p:blipFill>
        <p:spPr>
          <a:xfrm>
            <a:off x="944880" y="2496126"/>
            <a:ext cx="9286240" cy="4158674"/>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1229360" y="2126794"/>
            <a:ext cx="9286240" cy="369332"/>
          </a:xfrm>
          <a:prstGeom prst="rect">
            <a:avLst/>
          </a:prstGeom>
          <a:noFill/>
        </p:spPr>
        <p:txBody>
          <a:bodyPr wrap="square" rtlCol="0">
            <a:spAutoFit/>
          </a:bodyPr>
          <a:lstStyle/>
          <a:p>
            <a:r>
              <a:rPr lang="en-US" dirty="0">
                <a:latin typeface="BankGothic Lt BT" panose="020B0607020203060204" pitchFamily="34" charset="0"/>
              </a:rPr>
              <a:t>4.Visualizations of Target Value</a:t>
            </a:r>
            <a:endParaRPr lang="en-IN" dirty="0">
              <a:latin typeface="BankGothic Lt BT" panose="020B0607020203060204" pitchFamily="34" charset="0"/>
            </a:endParaRPr>
          </a:p>
        </p:txBody>
      </p:sp>
      <p:pic>
        <p:nvPicPr>
          <p:cNvPr id="3" name="Picture 2">
            <a:extLst>
              <a:ext uri="{FF2B5EF4-FFF2-40B4-BE49-F238E27FC236}">
                <a16:creationId xmlns:a16="http://schemas.microsoft.com/office/drawing/2014/main" id="{A2CA14C5-5F90-4D13-AE63-3554AF0F5FCC}"/>
              </a:ext>
            </a:extLst>
          </p:cNvPr>
          <p:cNvPicPr>
            <a:picLocks noChangeAspect="1"/>
          </p:cNvPicPr>
          <p:nvPr/>
        </p:nvPicPr>
        <p:blipFill>
          <a:blip r:embed="rId2"/>
          <a:stretch>
            <a:fillRect/>
          </a:stretch>
        </p:blipFill>
        <p:spPr>
          <a:xfrm>
            <a:off x="654007" y="2545296"/>
            <a:ext cx="10375001" cy="3989406"/>
          </a:xfrm>
          <a:prstGeom prst="rect">
            <a:avLst/>
          </a:prstGeom>
        </p:spPr>
      </p:pic>
    </p:spTree>
    <p:extLst>
      <p:ext uri="{BB962C8B-B14F-4D97-AF65-F5344CB8AC3E}">
        <p14:creationId xmlns:p14="http://schemas.microsoft.com/office/powerpoint/2010/main" val="1091079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200329"/>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latin typeface="BankGothic Lt BT" panose="020B0607020203060204" pitchFamily="34" charset="0"/>
              </a:rPr>
              <a:t>In this dataset we build a model to predict whether a news is fake i.e., “1” or not fake i.e.,”0”.</a:t>
            </a:r>
          </a:p>
          <a:p>
            <a:pPr marL="342900" indent="-342900" algn="just">
              <a:lnSpc>
                <a:spcPct val="150000"/>
              </a:lnSpc>
              <a:buFont typeface="Wingdings" panose="05000000000000000000" pitchFamily="2" charset="2"/>
              <a:buChar char="q"/>
            </a:pPr>
            <a:r>
              <a:rPr lang="en-US" sz="2000" dirty="0">
                <a:latin typeface="BankGothic Lt BT" panose="020B0607020203060204" pitchFamily="34" charset="0"/>
              </a:rPr>
              <a:t>Testing of Identified Approaches (Algorithms)</a:t>
            </a:r>
          </a:p>
          <a:p>
            <a:pPr algn="just">
              <a:lnSpc>
                <a:spcPct val="150000"/>
              </a:lnSpc>
            </a:pPr>
            <a:r>
              <a:rPr lang="en-US" sz="2000" dirty="0">
                <a:latin typeface="BankGothic Lt BT" panose="020B0607020203060204" pitchFamily="34" charset="0"/>
              </a:rPr>
              <a:t>		•	Convert all texts into vectors</a:t>
            </a:r>
          </a:p>
          <a:p>
            <a:pPr algn="just">
              <a:lnSpc>
                <a:spcPct val="150000"/>
              </a:lnSpc>
            </a:pPr>
            <a:r>
              <a:rPr lang="en-US" sz="2000" dirty="0">
                <a:latin typeface="BankGothic Lt BT" panose="020B0607020203060204" pitchFamily="34" charset="0"/>
              </a:rPr>
              <a:t>		•	Import classifier</a:t>
            </a:r>
          </a:p>
          <a:p>
            <a:pPr algn="just">
              <a:lnSpc>
                <a:spcPct val="150000"/>
              </a:lnSpc>
            </a:pPr>
            <a:r>
              <a:rPr lang="en-US" sz="2000" dirty="0">
                <a:latin typeface="BankGothic Lt BT" panose="020B0607020203060204" pitchFamily="34" charset="0"/>
              </a:rPr>
              <a:t>		•	Train and test</a:t>
            </a:r>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D446-4700-4BA3-9AE5-8BF76841C146}"/>
              </a:ext>
            </a:extLst>
          </p:cNvPr>
          <p:cNvSpPr>
            <a:spLocks noGrp="1"/>
          </p:cNvSpPr>
          <p:nvPr>
            <p:ph type="title"/>
          </p:nvPr>
        </p:nvSpPr>
        <p:spPr/>
        <p:txBody>
          <a:bodyPr/>
          <a:lstStyle/>
          <a:p>
            <a:r>
              <a:rPr lang="en-US" dirty="0">
                <a:latin typeface="BankGothic Lt BT" panose="020B0607020203060204" pitchFamily="34" charset="0"/>
              </a:rPr>
              <a:t>Used Library :-</a:t>
            </a:r>
            <a:endParaRPr lang="en-IN" dirty="0">
              <a:latin typeface="BankGothic Lt BT" panose="020B0607020203060204" pitchFamily="34" charset="0"/>
            </a:endParaRPr>
          </a:p>
        </p:txBody>
      </p:sp>
      <p:pic>
        <p:nvPicPr>
          <p:cNvPr id="6" name="Picture 5">
            <a:extLst>
              <a:ext uri="{FF2B5EF4-FFF2-40B4-BE49-F238E27FC236}">
                <a16:creationId xmlns:a16="http://schemas.microsoft.com/office/drawing/2014/main" id="{BB2938DC-DCFA-4C9D-AEDB-AA10E3B6DA62}"/>
              </a:ext>
            </a:extLst>
          </p:cNvPr>
          <p:cNvPicPr>
            <a:picLocks noChangeAspect="1"/>
          </p:cNvPicPr>
          <p:nvPr/>
        </p:nvPicPr>
        <p:blipFill>
          <a:blip r:embed="rId2"/>
          <a:stretch>
            <a:fillRect/>
          </a:stretch>
        </p:blipFill>
        <p:spPr>
          <a:xfrm>
            <a:off x="782320" y="1270000"/>
            <a:ext cx="3474720" cy="1655689"/>
          </a:xfrm>
          <a:prstGeom prst="rect">
            <a:avLst/>
          </a:prstGeom>
        </p:spPr>
      </p:pic>
      <p:pic>
        <p:nvPicPr>
          <p:cNvPr id="5" name="Picture 4">
            <a:extLst>
              <a:ext uri="{FF2B5EF4-FFF2-40B4-BE49-F238E27FC236}">
                <a16:creationId xmlns:a16="http://schemas.microsoft.com/office/drawing/2014/main" id="{7BBDCC62-BC4E-4AA1-BA96-8533E194B6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319" y="4450525"/>
            <a:ext cx="8596667" cy="901700"/>
          </a:xfrm>
          <a:prstGeom prst="rect">
            <a:avLst/>
          </a:prstGeom>
          <a:noFill/>
        </p:spPr>
      </p:pic>
      <p:pic>
        <p:nvPicPr>
          <p:cNvPr id="7" name="Picture 6">
            <a:extLst>
              <a:ext uri="{FF2B5EF4-FFF2-40B4-BE49-F238E27FC236}">
                <a16:creationId xmlns:a16="http://schemas.microsoft.com/office/drawing/2014/main" id="{CE1F0CA4-0876-4F18-9AA3-70B55AF61C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320" y="5352225"/>
            <a:ext cx="8596666" cy="463550"/>
          </a:xfrm>
          <a:prstGeom prst="rect">
            <a:avLst/>
          </a:prstGeom>
          <a:noFill/>
        </p:spPr>
      </p:pic>
      <p:pic>
        <p:nvPicPr>
          <p:cNvPr id="8" name="Picture 7">
            <a:extLst>
              <a:ext uri="{FF2B5EF4-FFF2-40B4-BE49-F238E27FC236}">
                <a16:creationId xmlns:a16="http://schemas.microsoft.com/office/drawing/2014/main" id="{AFC60279-B802-4A8D-BE0A-62D0F6DE00C9}"/>
              </a:ext>
            </a:extLst>
          </p:cNvPr>
          <p:cNvPicPr/>
          <p:nvPr/>
        </p:nvPicPr>
        <p:blipFill>
          <a:blip r:embed="rId5">
            <a:extLst>
              <a:ext uri="{28A0092B-C50C-407E-A947-70E740481C1C}">
                <a14:useLocalDpi xmlns:a14="http://schemas.microsoft.com/office/drawing/2010/main" val="0"/>
              </a:ext>
            </a:extLst>
          </a:blip>
          <a:stretch>
            <a:fillRect/>
          </a:stretch>
        </p:blipFill>
        <p:spPr>
          <a:xfrm>
            <a:off x="782320" y="2826443"/>
            <a:ext cx="8596668" cy="1657350"/>
          </a:xfrm>
          <a:prstGeom prst="rect">
            <a:avLst/>
          </a:prstGeom>
        </p:spPr>
      </p:pic>
    </p:spTree>
    <p:extLst>
      <p:ext uri="{BB962C8B-B14F-4D97-AF65-F5344CB8AC3E}">
        <p14:creationId xmlns:p14="http://schemas.microsoft.com/office/powerpoint/2010/main" val="226451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1938992"/>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0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50194"/>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1.kneighborsclassifier algorithm</a:t>
            </a:r>
            <a:endParaRPr lang="en-IN" sz="2000" dirty="0">
              <a:latin typeface="BankGothic Lt BT" panose="020B0607020203060204" pitchFamily="34" charset="0"/>
            </a:endParaRPr>
          </a:p>
        </p:txBody>
      </p:sp>
      <p:pic>
        <p:nvPicPr>
          <p:cNvPr id="6" name="Picture 5">
            <a:extLst>
              <a:ext uri="{FF2B5EF4-FFF2-40B4-BE49-F238E27FC236}">
                <a16:creationId xmlns:a16="http://schemas.microsoft.com/office/drawing/2014/main" id="{E1CC817F-7671-4210-AD74-7CCC9CF7B53E}"/>
              </a:ext>
            </a:extLst>
          </p:cNvPr>
          <p:cNvPicPr/>
          <p:nvPr/>
        </p:nvPicPr>
        <p:blipFill>
          <a:blip r:embed="rId2"/>
          <a:stretch>
            <a:fillRect/>
          </a:stretch>
        </p:blipFill>
        <p:spPr>
          <a:xfrm>
            <a:off x="528320" y="2947702"/>
            <a:ext cx="10156804" cy="3910298"/>
          </a:xfrm>
          <a:prstGeom prst="rect">
            <a:avLst/>
          </a:prstGeom>
        </p:spPr>
      </p:pic>
    </p:spTree>
    <p:extLst>
      <p:ext uri="{BB962C8B-B14F-4D97-AF65-F5344CB8AC3E}">
        <p14:creationId xmlns:p14="http://schemas.microsoft.com/office/powerpoint/2010/main" val="422168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221104"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57577"/>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5" name="Picture 4">
            <a:extLst>
              <a:ext uri="{FF2B5EF4-FFF2-40B4-BE49-F238E27FC236}">
                <a16:creationId xmlns:a16="http://schemas.microsoft.com/office/drawing/2014/main" id="{5CBCE8A5-6072-4956-AC95-1D49B1A1B8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190" y="2609598"/>
            <a:ext cx="9551049" cy="4229100"/>
          </a:xfrm>
          <a:prstGeom prst="rect">
            <a:avLst/>
          </a:prstGeom>
          <a:noFill/>
        </p:spPr>
      </p:pic>
    </p:spTree>
    <p:extLst>
      <p:ext uri="{BB962C8B-B14F-4D97-AF65-F5344CB8AC3E}">
        <p14:creationId xmlns:p14="http://schemas.microsoft.com/office/powerpoint/2010/main" val="152693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096621" y="661015"/>
            <a:ext cx="59987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13805" y="2055223"/>
            <a:ext cx="10444480" cy="42060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This project is related to the scenario of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Online hate, described as abusive language, aggression, cyberbullying, hatefulness, and many others has been identified as a major threat on online social media platforms. Social media platforms are the most prominent grounds for such toxic </a:t>
            </a:r>
            <a:r>
              <a:rPr lang="en-US" dirty="0" err="1">
                <a:latin typeface="BankGothic Lt BT" panose="020B0607020203060204" pitchFamily="34" charset="0"/>
              </a:rPr>
              <a:t>behaviour</a:t>
            </a:r>
            <a:r>
              <a:rPr lang="en-US" dirty="0">
                <a:latin typeface="BankGothic Lt BT" panose="020B0607020203060204" pitchFamily="34" charset="0"/>
              </a:rPr>
              <a:t>.   </a:t>
            </a:r>
          </a:p>
        </p:txBody>
      </p:sp>
    </p:spTree>
    <p:extLst>
      <p:ext uri="{BB962C8B-B14F-4D97-AF65-F5344CB8AC3E}">
        <p14:creationId xmlns:p14="http://schemas.microsoft.com/office/powerpoint/2010/main" val="17555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14037"/>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03250" y="2629276"/>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2.	svc algorithm</a:t>
            </a:r>
            <a:endParaRPr lang="en-IN" sz="2000" dirty="0">
              <a:latin typeface="BankGothic Lt BT" panose="020B0607020203060204" pitchFamily="34" charset="0"/>
            </a:endParaRPr>
          </a:p>
        </p:txBody>
      </p:sp>
      <p:pic>
        <p:nvPicPr>
          <p:cNvPr id="6" name="Picture 5">
            <a:extLst>
              <a:ext uri="{FF2B5EF4-FFF2-40B4-BE49-F238E27FC236}">
                <a16:creationId xmlns:a16="http://schemas.microsoft.com/office/drawing/2014/main" id="{32DA08C6-60EA-410B-8AE3-29F8EEB462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8689" y="3075960"/>
            <a:ext cx="9909032" cy="3782040"/>
          </a:xfrm>
          <a:prstGeom prst="rect">
            <a:avLst/>
          </a:prstGeom>
          <a:noFill/>
        </p:spPr>
      </p:pic>
    </p:spTree>
    <p:extLst>
      <p:ext uri="{BB962C8B-B14F-4D97-AF65-F5344CB8AC3E}">
        <p14:creationId xmlns:p14="http://schemas.microsoft.com/office/powerpoint/2010/main" val="171557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72094"/>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2" name="Picture 1">
            <a:extLst>
              <a:ext uri="{FF2B5EF4-FFF2-40B4-BE49-F238E27FC236}">
                <a16:creationId xmlns:a16="http://schemas.microsoft.com/office/drawing/2014/main" id="{F2AB5F9C-9297-4EA5-A140-E66B9632AC0B}"/>
              </a:ext>
            </a:extLst>
          </p:cNvPr>
          <p:cNvPicPr>
            <a:picLocks noChangeAspect="1"/>
          </p:cNvPicPr>
          <p:nvPr/>
        </p:nvPicPr>
        <p:blipFill>
          <a:blip r:embed="rId2"/>
          <a:stretch>
            <a:fillRect/>
          </a:stretch>
        </p:blipFill>
        <p:spPr>
          <a:xfrm>
            <a:off x="833120" y="2609598"/>
            <a:ext cx="8849359" cy="4248402"/>
          </a:xfrm>
          <a:prstGeom prst="rect">
            <a:avLst/>
          </a:prstGeom>
        </p:spPr>
      </p:pic>
    </p:spTree>
    <p:extLst>
      <p:ext uri="{BB962C8B-B14F-4D97-AF65-F5344CB8AC3E}">
        <p14:creationId xmlns:p14="http://schemas.microsoft.com/office/powerpoint/2010/main" val="150000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57576"/>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33730" y="2405519"/>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3.	Logistic regression</a:t>
            </a:r>
            <a:endParaRPr lang="en-IN" sz="2000" dirty="0">
              <a:latin typeface="BankGothic Lt BT" panose="020B0607020203060204" pitchFamily="34" charset="0"/>
            </a:endParaRPr>
          </a:p>
        </p:txBody>
      </p:sp>
      <p:pic>
        <p:nvPicPr>
          <p:cNvPr id="5" name="Picture 4">
            <a:extLst>
              <a:ext uri="{FF2B5EF4-FFF2-40B4-BE49-F238E27FC236}">
                <a16:creationId xmlns:a16="http://schemas.microsoft.com/office/drawing/2014/main" id="{709AA1A2-3D26-468B-AC3A-D5E6511344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265" y="2919458"/>
            <a:ext cx="10171309" cy="3938542"/>
          </a:xfrm>
          <a:prstGeom prst="rect">
            <a:avLst/>
          </a:prstGeom>
          <a:noFill/>
        </p:spPr>
      </p:pic>
    </p:spTree>
    <p:extLst>
      <p:ext uri="{BB962C8B-B14F-4D97-AF65-F5344CB8AC3E}">
        <p14:creationId xmlns:p14="http://schemas.microsoft.com/office/powerpoint/2010/main" val="25507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57579"/>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5" name="Picture 4">
            <a:extLst>
              <a:ext uri="{FF2B5EF4-FFF2-40B4-BE49-F238E27FC236}">
                <a16:creationId xmlns:a16="http://schemas.microsoft.com/office/drawing/2014/main" id="{F384C675-001A-4B52-B2FF-D4E0C5D4A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418" y="2609598"/>
            <a:ext cx="10309528" cy="4248402"/>
          </a:xfrm>
          <a:prstGeom prst="rect">
            <a:avLst/>
          </a:prstGeom>
          <a:noFill/>
        </p:spPr>
      </p:pic>
    </p:spTree>
    <p:extLst>
      <p:ext uri="{BB962C8B-B14F-4D97-AF65-F5344CB8AC3E}">
        <p14:creationId xmlns:p14="http://schemas.microsoft.com/office/powerpoint/2010/main" val="239504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473692"/>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1347470" y="2760054"/>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4.	Decision tree classifier</a:t>
            </a:r>
            <a:endParaRPr lang="en-IN" sz="2000" dirty="0">
              <a:latin typeface="BankGothic Lt BT" panose="020B0607020203060204" pitchFamily="34" charset="0"/>
            </a:endParaRPr>
          </a:p>
        </p:txBody>
      </p:sp>
      <p:pic>
        <p:nvPicPr>
          <p:cNvPr id="6" name="Picture 5">
            <a:extLst>
              <a:ext uri="{FF2B5EF4-FFF2-40B4-BE49-F238E27FC236}">
                <a16:creationId xmlns:a16="http://schemas.microsoft.com/office/drawing/2014/main" id="{A438A05E-1CDC-4DE8-A3E8-89F9C2CBCA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473" y="3153239"/>
            <a:ext cx="9950878" cy="3704761"/>
          </a:xfrm>
          <a:prstGeom prst="rect">
            <a:avLst/>
          </a:prstGeom>
          <a:noFill/>
        </p:spPr>
      </p:pic>
    </p:spTree>
    <p:extLst>
      <p:ext uri="{BB962C8B-B14F-4D97-AF65-F5344CB8AC3E}">
        <p14:creationId xmlns:p14="http://schemas.microsoft.com/office/powerpoint/2010/main" val="1714547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328551"/>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5" name="Picture 4">
            <a:extLst>
              <a:ext uri="{FF2B5EF4-FFF2-40B4-BE49-F238E27FC236}">
                <a16:creationId xmlns:a16="http://schemas.microsoft.com/office/drawing/2014/main" id="{4C24D22D-2685-49E9-AD05-50510C4FF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859" y="2608078"/>
            <a:ext cx="9190590" cy="4249922"/>
          </a:xfrm>
          <a:prstGeom prst="rect">
            <a:avLst/>
          </a:prstGeom>
          <a:noFill/>
        </p:spPr>
      </p:pic>
    </p:spTree>
    <p:extLst>
      <p:ext uri="{BB962C8B-B14F-4D97-AF65-F5344CB8AC3E}">
        <p14:creationId xmlns:p14="http://schemas.microsoft.com/office/powerpoint/2010/main" val="297739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50002" y="1688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741418" y="2684826"/>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5.MultinomialNB</a:t>
            </a:r>
            <a:endParaRPr lang="en-IN" sz="2000" dirty="0">
              <a:latin typeface="BankGothic Lt BT" panose="020B0607020203060204" pitchFamily="34" charset="0"/>
            </a:endParaRPr>
          </a:p>
        </p:txBody>
      </p:sp>
      <p:pic>
        <p:nvPicPr>
          <p:cNvPr id="6" name="Picture 5">
            <a:extLst>
              <a:ext uri="{FF2B5EF4-FFF2-40B4-BE49-F238E27FC236}">
                <a16:creationId xmlns:a16="http://schemas.microsoft.com/office/drawing/2014/main" id="{0DBB419B-E3E5-4BC7-9805-804CFE6054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7579" y="3158630"/>
            <a:ext cx="9595208" cy="3699370"/>
          </a:xfrm>
          <a:prstGeom prst="rect">
            <a:avLst/>
          </a:prstGeom>
          <a:noFill/>
        </p:spPr>
      </p:pic>
    </p:spTree>
    <p:extLst>
      <p:ext uri="{BB962C8B-B14F-4D97-AF65-F5344CB8AC3E}">
        <p14:creationId xmlns:p14="http://schemas.microsoft.com/office/powerpoint/2010/main" val="88362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77432" y="285003"/>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5" name="Picture 4">
            <a:extLst>
              <a:ext uri="{FF2B5EF4-FFF2-40B4-BE49-F238E27FC236}">
                <a16:creationId xmlns:a16="http://schemas.microsoft.com/office/drawing/2014/main" id="{032D0E06-6217-46D7-AC8A-5CD4501E88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683" y="2609598"/>
            <a:ext cx="9903748" cy="4248402"/>
          </a:xfrm>
          <a:prstGeom prst="rect">
            <a:avLst/>
          </a:prstGeom>
          <a:noFill/>
        </p:spPr>
      </p:pic>
    </p:spTree>
    <p:extLst>
      <p:ext uri="{BB962C8B-B14F-4D97-AF65-F5344CB8AC3E}">
        <p14:creationId xmlns:p14="http://schemas.microsoft.com/office/powerpoint/2010/main" val="323813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77432" y="357577"/>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729501"/>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6.	</a:t>
            </a:r>
            <a:r>
              <a:rPr lang="en-US" sz="2000" dirty="0" err="1">
                <a:latin typeface="BankGothic Lt BT" panose="020B0607020203060204" pitchFamily="34" charset="0"/>
              </a:rPr>
              <a:t>RandomForestClassifier</a:t>
            </a:r>
            <a:endParaRPr lang="en-IN" sz="2000" dirty="0">
              <a:latin typeface="BankGothic Lt BT" panose="020B0607020203060204" pitchFamily="34" charset="0"/>
            </a:endParaRPr>
          </a:p>
        </p:txBody>
      </p:sp>
      <p:pic>
        <p:nvPicPr>
          <p:cNvPr id="7" name="Picture 6">
            <a:extLst>
              <a:ext uri="{FF2B5EF4-FFF2-40B4-BE49-F238E27FC236}">
                <a16:creationId xmlns:a16="http://schemas.microsoft.com/office/drawing/2014/main" id="{AC7307A8-A985-4C21-B7ED-547755B4D4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4710" y="3267836"/>
            <a:ext cx="9696850" cy="3600438"/>
          </a:xfrm>
          <a:prstGeom prst="rect">
            <a:avLst/>
          </a:prstGeom>
          <a:noFill/>
        </p:spPr>
      </p:pic>
    </p:spTree>
    <p:extLst>
      <p:ext uri="{BB962C8B-B14F-4D97-AF65-F5344CB8AC3E}">
        <p14:creationId xmlns:p14="http://schemas.microsoft.com/office/powerpoint/2010/main" val="317443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6" name="Picture 5">
            <a:extLst>
              <a:ext uri="{FF2B5EF4-FFF2-40B4-BE49-F238E27FC236}">
                <a16:creationId xmlns:a16="http://schemas.microsoft.com/office/drawing/2014/main" id="{118BF110-A09C-40B9-85B6-5E185B3A9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5227" y="2640421"/>
            <a:ext cx="9742220" cy="4248402"/>
          </a:xfrm>
          <a:prstGeom prst="rect">
            <a:avLst/>
          </a:prstGeom>
          <a:noFill/>
        </p:spPr>
      </p:pic>
    </p:spTree>
    <p:extLst>
      <p:ext uri="{BB962C8B-B14F-4D97-AF65-F5344CB8AC3E}">
        <p14:creationId xmlns:p14="http://schemas.microsoft.com/office/powerpoint/2010/main" val="333175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096621" y="661015"/>
            <a:ext cx="59987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1088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p>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Internet comments are bastions of hatred and vitriol. While online anonymity has provided a new outlet for aggression and hate speech, machine learning can be used to fight it. </a:t>
            </a:r>
            <a:endParaRPr lang="en-IN" dirty="0">
              <a:latin typeface="BankGothic Lt BT" panose="020B0607020203060204" pitchFamily="34" charset="0"/>
            </a:endParaRPr>
          </a:p>
          <a:p>
            <a:pPr marL="342900" indent="-342900" algn="just">
              <a:lnSpc>
                <a:spcPct val="150000"/>
              </a:lnSpc>
              <a:buFont typeface="Wingdings" panose="05000000000000000000" pitchFamily="2" charset="2"/>
              <a:buChar char="q"/>
            </a:pPr>
            <a:endParaRPr lang="en-US" dirty="0">
              <a:latin typeface="BankGothic Lt BT" panose="020B0607020203060204" pitchFamily="34" charset="0"/>
            </a:endParaRPr>
          </a:p>
          <a:p>
            <a:pPr algn="just"/>
            <a:endParaRPr lang="en-IN" dirty="0">
              <a:latin typeface="BankGothic Lt BT" panose="020B0607020203060204" pitchFamily="34" charset="0"/>
            </a:endParaRPr>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62918" y="183404"/>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698679"/>
            <a:ext cx="10688320" cy="508152"/>
          </a:xfrm>
          <a:prstGeom prst="rect">
            <a:avLst/>
          </a:prstGeom>
          <a:noFill/>
        </p:spPr>
        <p:txBody>
          <a:bodyPr wrap="square" rtlCol="0">
            <a:spAutoFit/>
          </a:bodyPr>
          <a:lstStyle/>
          <a:p>
            <a:pPr algn="just">
              <a:lnSpc>
                <a:spcPct val="150000"/>
              </a:lnSpc>
            </a:pPr>
            <a:r>
              <a:rPr lang="en-US" sz="2000" dirty="0">
                <a:latin typeface="BankGothic Lt BT" panose="020B0607020203060204" pitchFamily="34" charset="0"/>
              </a:rPr>
              <a:t>6. </a:t>
            </a:r>
            <a:r>
              <a:rPr lang="en-US" sz="2000" dirty="0" err="1">
                <a:latin typeface="BankGothic Lt BT" panose="020B0607020203060204" pitchFamily="34" charset="0"/>
              </a:rPr>
              <a:t>AdaBoostClassifier</a:t>
            </a:r>
            <a:endParaRPr lang="en-IN" sz="2000" dirty="0">
              <a:latin typeface="BankGothic Lt BT" panose="020B0607020203060204" pitchFamily="34" charset="0"/>
            </a:endParaRPr>
          </a:p>
        </p:txBody>
      </p:sp>
      <p:pic>
        <p:nvPicPr>
          <p:cNvPr id="6" name="Picture 5">
            <a:extLst>
              <a:ext uri="{FF2B5EF4-FFF2-40B4-BE49-F238E27FC236}">
                <a16:creationId xmlns:a16="http://schemas.microsoft.com/office/drawing/2014/main" id="{5C2B39DD-F53E-48DE-A686-B4C11FB30E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4695" y="3227008"/>
            <a:ext cx="9569057" cy="3630991"/>
          </a:xfrm>
          <a:prstGeom prst="rect">
            <a:avLst/>
          </a:prstGeom>
          <a:noFill/>
        </p:spPr>
      </p:pic>
    </p:spTree>
    <p:extLst>
      <p:ext uri="{BB962C8B-B14F-4D97-AF65-F5344CB8AC3E}">
        <p14:creationId xmlns:p14="http://schemas.microsoft.com/office/powerpoint/2010/main" val="1330633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77432" y="212433"/>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onti..</a:t>
            </a:r>
          </a:p>
        </p:txBody>
      </p:sp>
      <p:pic>
        <p:nvPicPr>
          <p:cNvPr id="5" name="Picture 4">
            <a:extLst>
              <a:ext uri="{FF2B5EF4-FFF2-40B4-BE49-F238E27FC236}">
                <a16:creationId xmlns:a16="http://schemas.microsoft.com/office/drawing/2014/main" id="{872930F7-71EB-4252-B174-5657AEB39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204" y="2630146"/>
            <a:ext cx="9547760" cy="4248402"/>
          </a:xfrm>
          <a:prstGeom prst="rect">
            <a:avLst/>
          </a:prstGeom>
          <a:noFill/>
        </p:spPr>
      </p:pic>
    </p:spTree>
    <p:extLst>
      <p:ext uri="{BB962C8B-B14F-4D97-AF65-F5344CB8AC3E}">
        <p14:creationId xmlns:p14="http://schemas.microsoft.com/office/powerpoint/2010/main" val="1882698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8445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Results</a:t>
            </a:r>
          </a:p>
        </p:txBody>
      </p:sp>
      <p:pic>
        <p:nvPicPr>
          <p:cNvPr id="6" name="Picture 5">
            <a:extLst>
              <a:ext uri="{FF2B5EF4-FFF2-40B4-BE49-F238E27FC236}">
                <a16:creationId xmlns:a16="http://schemas.microsoft.com/office/drawing/2014/main" id="{0D396E99-CE9A-4131-A966-44CF99E61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612" y="2428623"/>
            <a:ext cx="9304641" cy="4344922"/>
          </a:xfrm>
          <a:prstGeom prst="rect">
            <a:avLst/>
          </a:prstGeom>
          <a:noFill/>
        </p:spPr>
      </p:pic>
    </p:spTree>
    <p:extLst>
      <p:ext uri="{BB962C8B-B14F-4D97-AF65-F5344CB8AC3E}">
        <p14:creationId xmlns:p14="http://schemas.microsoft.com/office/powerpoint/2010/main" val="2624427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2554545"/>
          </a:xfrm>
          <a:prstGeom prst="rect">
            <a:avLst/>
          </a:prstGeom>
          <a:noFill/>
        </p:spPr>
        <p:txBody>
          <a:bodyPr wrap="square" rtlCol="0">
            <a:spAutoFit/>
          </a:bodyPr>
          <a:lstStyle/>
          <a:p>
            <a:pPr marL="285750" indent="-285750" algn="just">
              <a:buFont typeface="Wingdings" panose="05000000000000000000" pitchFamily="2" charset="2"/>
              <a:buChar char="q"/>
            </a:pPr>
            <a:r>
              <a:rPr lang="en-US" sz="3200" dirty="0">
                <a:latin typeface="BankGothic Lt BT" panose="020B0607020203060204" pitchFamily="34" charset="0"/>
              </a:rPr>
              <a:t>After analyzing data, visualization, and modelling, we conclude that using the </a:t>
            </a:r>
            <a:r>
              <a:rPr lang="en-US" sz="3200" u="sng" dirty="0">
                <a:latin typeface="BankGothic Lt BT" panose="020B0607020203060204" pitchFamily="34" charset="0"/>
              </a:rPr>
              <a:t>Random Forest Classifier</a:t>
            </a:r>
            <a:r>
              <a:rPr lang="en-US" sz="3200" dirty="0">
                <a:latin typeface="BankGothic Lt BT" panose="020B0607020203060204" pitchFamily="34" charset="0"/>
              </a:rPr>
              <a:t> is suitable for modelling of comment's category prediction.</a:t>
            </a:r>
            <a:endParaRPr lang="en-IN" sz="3200" dirty="0">
              <a:latin typeface="BankGothic Lt BT" panose="020B0607020203060204" pitchFamily="34" charset="0"/>
            </a:endParaRPr>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743801" y="1968591"/>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19853" y="2413337"/>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096621" y="661015"/>
            <a:ext cx="59987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369331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The problem we sought to solve was the tagging of internet comments that are aggressive towards other users. This means that insults to third parties such as celebrities will be tagged as unoffensive, but “u are an idiot” is clearly offensive. </a:t>
            </a:r>
          </a:p>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Our goal is to build a prototype of online hate and abuse comment classifier which can used to classify hate and offensive comments so that it can be controlled and restricted from spreading hatred and cyberbullying. </a:t>
            </a:r>
          </a:p>
          <a:p>
            <a:pPr marL="342900" indent="-342900" algn="just">
              <a:lnSpc>
                <a:spcPct val="150000"/>
              </a:lnSpc>
              <a:buFont typeface="Wingdings" panose="05000000000000000000" pitchFamily="2" charset="2"/>
              <a:buChar char="q"/>
            </a:pPr>
            <a:endParaRPr lang="en-US" dirty="0">
              <a:latin typeface="BankGothic Lt BT" panose="020B0607020203060204" pitchFamily="34" charset="0"/>
            </a:endParaRPr>
          </a:p>
          <a:p>
            <a:pPr algn="just"/>
            <a:endParaRPr lang="en-IN" dirty="0">
              <a:latin typeface="BankGothic Lt BT" panose="020B0607020203060204" pitchFamily="34" charset="0"/>
            </a:endParaRPr>
          </a:p>
        </p:txBody>
      </p:sp>
    </p:spTree>
    <p:extLst>
      <p:ext uri="{BB962C8B-B14F-4D97-AF65-F5344CB8AC3E}">
        <p14:creationId xmlns:p14="http://schemas.microsoft.com/office/powerpoint/2010/main" val="117506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769441"/>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295959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BankGothic Lt BT" panose="020B0607020203060204" pitchFamily="34" charset="0"/>
              </a:rPr>
              <a:t>Business problem in this project, build a model with the help of NLPT &amp; ML to predict categories of COMMENT i.e., Malignant or Not . In other word, Our goal is to build a prototype of online hate and abuse comment classifier which can used to classify hate and offensive comments so that it can be controlled and restricted from spreading hatred and cyberbullying. </a:t>
            </a:r>
          </a:p>
          <a:p>
            <a:pPr>
              <a:lnSpc>
                <a:spcPct val="150000"/>
              </a:lnSpc>
            </a:pPr>
            <a:endParaRPr lang="en-US" dirty="0">
              <a:latin typeface="BankGothic Lt BT" panose="020B0607020203060204" pitchFamily="34" charset="0"/>
            </a:endParaRPr>
          </a:p>
          <a:p>
            <a:pPr marL="285750" indent="-285750">
              <a:lnSpc>
                <a:spcPct val="150000"/>
              </a:lnSpc>
              <a:buFont typeface="Wingdings" panose="05000000000000000000" pitchFamily="2" charset="2"/>
              <a:buChar char="q"/>
            </a:pPr>
            <a:endParaRPr lang="en-IN" dirty="0">
              <a:latin typeface="BankGothic Lt BT" panose="020B0607020203060204" pitchFamily="34" charset="0"/>
            </a:endParaRPr>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88210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nkGothic Lt BT" panose="020B0607020203060204" pitchFamily="34" charset="0"/>
              </a:rPr>
              <a:t>My motivation behind solving this classification problem is that it will help us to classify comments in social media.</a:t>
            </a:r>
            <a:endParaRPr lang="en-IN" dirty="0">
              <a:latin typeface="BankGothic Lt BT" panose="020B0607020203060204" pitchFamily="34" charset="0"/>
            </a:endParaRPr>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408262" y="661015"/>
            <a:ext cx="692843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88210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Review of Dataset is basically related to comprehensive summary of dataset as well as descriptions of input variables and output variable. </a:t>
            </a:r>
            <a:endParaRPr lang="en-IN" dirty="0">
              <a:latin typeface="BankGothic Lt BT" panose="020B0607020203060204" pitchFamily="34" charset="0"/>
            </a:endParaRPr>
          </a:p>
        </p:txBody>
      </p:sp>
      <p:pic>
        <p:nvPicPr>
          <p:cNvPr id="2" name="Picture 1">
            <a:extLst>
              <a:ext uri="{FF2B5EF4-FFF2-40B4-BE49-F238E27FC236}">
                <a16:creationId xmlns:a16="http://schemas.microsoft.com/office/drawing/2014/main" id="{9B69D3CB-BD06-4186-B762-99CAD1F93C25}"/>
              </a:ext>
            </a:extLst>
          </p:cNvPr>
          <p:cNvPicPr>
            <a:picLocks noChangeAspect="1"/>
          </p:cNvPicPr>
          <p:nvPr/>
        </p:nvPicPr>
        <p:blipFill>
          <a:blip r:embed="rId2"/>
          <a:stretch>
            <a:fillRect/>
          </a:stretch>
        </p:blipFill>
        <p:spPr>
          <a:xfrm>
            <a:off x="918836" y="3184213"/>
            <a:ext cx="9365595" cy="3690063"/>
          </a:xfrm>
          <a:prstGeom prst="rect">
            <a:avLst/>
          </a:prstGeom>
        </p:spPr>
      </p:pic>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220463" y="661015"/>
            <a:ext cx="957018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88210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The statistical descriptions of dataset using </a:t>
            </a:r>
            <a:r>
              <a:rPr lang="en-US" dirty="0" err="1">
                <a:latin typeface="BankGothic Lt BT" panose="020B0607020203060204" pitchFamily="34" charset="0"/>
              </a:rPr>
              <a:t>Dataframe.describe</a:t>
            </a:r>
            <a:r>
              <a:rPr lang="en-US" dirty="0">
                <a:latin typeface="BankGothic Lt BT" panose="020B0607020203060204" pitchFamily="34" charset="0"/>
              </a:rPr>
              <a:t>() command in python, which tells the following statistical descriptions:</a:t>
            </a:r>
            <a:endParaRPr lang="en-IN" dirty="0">
              <a:latin typeface="BankGothic Lt BT" panose="020B0607020203060204" pitchFamily="34" charset="0"/>
            </a:endParaRPr>
          </a:p>
        </p:txBody>
      </p:sp>
      <p:pic>
        <p:nvPicPr>
          <p:cNvPr id="2" name="Picture 1">
            <a:extLst>
              <a:ext uri="{FF2B5EF4-FFF2-40B4-BE49-F238E27FC236}">
                <a16:creationId xmlns:a16="http://schemas.microsoft.com/office/drawing/2014/main" id="{192DB638-537B-4DBB-90D1-B3DCE02EAC80}"/>
              </a:ext>
            </a:extLst>
          </p:cNvPr>
          <p:cNvPicPr>
            <a:picLocks noChangeAspect="1"/>
          </p:cNvPicPr>
          <p:nvPr/>
        </p:nvPicPr>
        <p:blipFill>
          <a:blip r:embed="rId2"/>
          <a:stretch>
            <a:fillRect/>
          </a:stretch>
        </p:blipFill>
        <p:spPr>
          <a:xfrm>
            <a:off x="831987" y="3286562"/>
            <a:ext cx="10347134" cy="3247409"/>
          </a:xfrm>
          <a:prstGeom prst="rect">
            <a:avLst/>
          </a:prstGeom>
        </p:spPr>
      </p:pic>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042001" y="661015"/>
            <a:ext cx="792710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BankGothic Lt BT" panose="020B0607020203060204" pitchFamily="34" charset="0"/>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nkGothic Lt BT" panose="020B0607020203060204" pitchFamily="34" charset="0"/>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9595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dirty="0">
                <a:latin typeface="BankGothic Lt BT" panose="020B0607020203060204" pitchFamily="34" charset="0"/>
              </a:rPr>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dirty="0">
              <a:latin typeface="BankGothic Lt BT" panose="020B0607020203060204" pitchFamily="34" charset="0"/>
            </a:endParaRPr>
          </a:p>
          <a:p>
            <a:pPr marL="342900" indent="-342900" algn="just">
              <a:lnSpc>
                <a:spcPct val="150000"/>
              </a:lnSpc>
              <a:buFont typeface="Wingdings" panose="05000000000000000000" pitchFamily="2" charset="2"/>
              <a:buChar char="q"/>
            </a:pPr>
            <a:endParaRPr lang="en-IN" dirty="0">
              <a:latin typeface="BankGothic Lt BT" panose="020B0607020203060204" pitchFamily="34" charset="0"/>
            </a:endParaRPr>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356</TotalTime>
  <Words>815</Words>
  <Application>Microsoft Office PowerPoint</Application>
  <PresentationFormat>Widescreen</PresentationFormat>
  <Paragraphs>78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BankGothic Lt BT</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Arun s</cp:lastModifiedBy>
  <cp:revision>36</cp:revision>
  <dcterms:created xsi:type="dcterms:W3CDTF">2020-09-21T16:42:51Z</dcterms:created>
  <dcterms:modified xsi:type="dcterms:W3CDTF">2022-10-06T18:23:10Z</dcterms:modified>
</cp:coreProperties>
</file>