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1" r:id="rId2"/>
    <p:sldId id="262"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96"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br>
              <a:rPr lang="en-US" dirty="0"/>
            </a:br>
            <a:br>
              <a:rPr lang="en-US" dirty="0"/>
            </a:b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1092999" y="6405363"/>
            <a:ext cx="859663" cy="28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F736-D213-4E43-BF9D-FEA5D400DB2D}"/>
              </a:ext>
            </a:extLst>
          </p:cNvPr>
          <p:cNvSpPr>
            <a:spLocks noGrp="1"/>
          </p:cNvSpPr>
          <p:nvPr>
            <p:ph type="title"/>
          </p:nvPr>
        </p:nvSpPr>
        <p:spPr/>
        <p:txBody>
          <a:bodyPr/>
          <a:lstStyle/>
          <a:p>
            <a:r>
              <a:rPr lang="en-GB" dirty="0"/>
              <a:t>FDS Diagnostic Tool Plots User Guide</a:t>
            </a:r>
          </a:p>
        </p:txBody>
      </p:sp>
      <p:sp>
        <p:nvSpPr>
          <p:cNvPr id="3" name="Text Placeholder 2">
            <a:extLst>
              <a:ext uri="{FF2B5EF4-FFF2-40B4-BE49-F238E27FC236}">
                <a16:creationId xmlns:a16="http://schemas.microsoft.com/office/drawing/2014/main" id="{D614DA68-B286-4A67-A41A-D08ABECC0A2A}"/>
              </a:ext>
            </a:extLst>
          </p:cNvPr>
          <p:cNvSpPr>
            <a:spLocks noGrp="1"/>
          </p:cNvSpPr>
          <p:nvPr>
            <p:ph type="body" sz="quarter" idx="10"/>
          </p:nvPr>
        </p:nvSpPr>
        <p:spPr/>
        <p:txBody>
          <a:bodyPr/>
          <a:lstStyle/>
          <a:p>
            <a:r>
              <a:rPr lang="en-GB" dirty="0"/>
              <a:t>Version 0.2.0 Beta</a:t>
            </a:r>
          </a:p>
          <a:p>
            <a:endParaRPr lang="en-GB" dirty="0"/>
          </a:p>
          <a:p>
            <a:r>
              <a:rPr lang="en-GB" dirty="0"/>
              <a:t>Yavor Panev</a:t>
            </a:r>
          </a:p>
          <a:p>
            <a:r>
              <a:rPr lang="en-GB" dirty="0"/>
              <a:t>yavor.panev@arup.com</a:t>
            </a:r>
          </a:p>
        </p:txBody>
      </p:sp>
    </p:spTree>
    <p:extLst>
      <p:ext uri="{BB962C8B-B14F-4D97-AF65-F5344CB8AC3E}">
        <p14:creationId xmlns:p14="http://schemas.microsoft.com/office/powerpoint/2010/main" val="39483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82282A-8A7A-8AB5-4EF1-6EA715227E0E}"/>
              </a:ext>
            </a:extLst>
          </p:cNvPr>
          <p:cNvPicPr>
            <a:picLocks noChangeAspect="1"/>
          </p:cNvPicPr>
          <p:nvPr/>
        </p:nvPicPr>
        <p:blipFill>
          <a:blip r:embed="rId2"/>
          <a:stretch>
            <a:fillRect/>
          </a:stretch>
        </p:blipFill>
        <p:spPr>
          <a:xfrm>
            <a:off x="366091" y="998519"/>
            <a:ext cx="7459127" cy="4051582"/>
          </a:xfrm>
          <a:prstGeom prst="rect">
            <a:avLst/>
          </a:prstGeom>
        </p:spPr>
      </p:pic>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All simulations summary plot</a:t>
            </a:r>
          </a:p>
        </p:txBody>
      </p:sp>
      <p:sp>
        <p:nvSpPr>
          <p:cNvPr id="7" name="Oval 6">
            <a:extLst>
              <a:ext uri="{FF2B5EF4-FFF2-40B4-BE49-F238E27FC236}">
                <a16:creationId xmlns:a16="http://schemas.microsoft.com/office/drawing/2014/main" id="{F26015F4-5825-46DC-81B6-EA41DA15D7D6}"/>
              </a:ext>
            </a:extLst>
          </p:cNvPr>
          <p:cNvSpPr/>
          <p:nvPr/>
        </p:nvSpPr>
        <p:spPr>
          <a:xfrm>
            <a:off x="4823884" y="925120"/>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8" name="Oval 7">
            <a:extLst>
              <a:ext uri="{FF2B5EF4-FFF2-40B4-BE49-F238E27FC236}">
                <a16:creationId xmlns:a16="http://schemas.microsoft.com/office/drawing/2014/main" id="{B484B7B6-F6BF-45A2-9147-9036DADF52AE}"/>
              </a:ext>
            </a:extLst>
          </p:cNvPr>
          <p:cNvSpPr/>
          <p:nvPr/>
        </p:nvSpPr>
        <p:spPr>
          <a:xfrm>
            <a:off x="242026" y="1445222"/>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9" name="Oval 8">
            <a:extLst>
              <a:ext uri="{FF2B5EF4-FFF2-40B4-BE49-F238E27FC236}">
                <a16:creationId xmlns:a16="http://schemas.microsoft.com/office/drawing/2014/main" id="{BC750B10-6C4C-496A-A15C-BA9474F31670}"/>
              </a:ext>
            </a:extLst>
          </p:cNvPr>
          <p:cNvSpPr/>
          <p:nvPr/>
        </p:nvSpPr>
        <p:spPr>
          <a:xfrm>
            <a:off x="875979" y="216560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
        <p:nvSpPr>
          <p:cNvPr id="12" name="Oval 11">
            <a:extLst>
              <a:ext uri="{FF2B5EF4-FFF2-40B4-BE49-F238E27FC236}">
                <a16:creationId xmlns:a16="http://schemas.microsoft.com/office/drawing/2014/main" id="{FDB0961C-8C79-4E3F-852D-B1833793958A}"/>
              </a:ext>
            </a:extLst>
          </p:cNvPr>
          <p:cNvSpPr/>
          <p:nvPr/>
        </p:nvSpPr>
        <p:spPr>
          <a:xfrm>
            <a:off x="1248173" y="216560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4</a:t>
            </a:r>
          </a:p>
        </p:txBody>
      </p:sp>
      <p:sp>
        <p:nvSpPr>
          <p:cNvPr id="13" name="Oval 12">
            <a:extLst>
              <a:ext uri="{FF2B5EF4-FFF2-40B4-BE49-F238E27FC236}">
                <a16:creationId xmlns:a16="http://schemas.microsoft.com/office/drawing/2014/main" id="{E89208BE-CC45-46FF-B220-BCB9787A7F8D}"/>
              </a:ext>
            </a:extLst>
          </p:cNvPr>
          <p:cNvSpPr/>
          <p:nvPr/>
        </p:nvSpPr>
        <p:spPr>
          <a:xfrm>
            <a:off x="1767430" y="216560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5</a:t>
            </a:r>
          </a:p>
        </p:txBody>
      </p:sp>
      <p:sp>
        <p:nvSpPr>
          <p:cNvPr id="14" name="Oval 13">
            <a:extLst>
              <a:ext uri="{FF2B5EF4-FFF2-40B4-BE49-F238E27FC236}">
                <a16:creationId xmlns:a16="http://schemas.microsoft.com/office/drawing/2014/main" id="{A395E10A-4A95-49EA-B2C1-6D0EA0034947}"/>
              </a:ext>
            </a:extLst>
          </p:cNvPr>
          <p:cNvSpPr/>
          <p:nvPr/>
        </p:nvSpPr>
        <p:spPr>
          <a:xfrm>
            <a:off x="7450268" y="328285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7</a:t>
            </a:r>
          </a:p>
        </p:txBody>
      </p:sp>
      <p:sp>
        <p:nvSpPr>
          <p:cNvPr id="15" name="TextBox 14">
            <a:extLst>
              <a:ext uri="{FF2B5EF4-FFF2-40B4-BE49-F238E27FC236}">
                <a16:creationId xmlns:a16="http://schemas.microsoft.com/office/drawing/2014/main" id="{ED52A656-9EBF-4A64-A483-6C8983D36502}"/>
              </a:ext>
            </a:extLst>
          </p:cNvPr>
          <p:cNvSpPr txBox="1"/>
          <p:nvPr/>
        </p:nvSpPr>
        <p:spPr>
          <a:xfrm>
            <a:off x="8096346" y="2005585"/>
            <a:ext cx="3785081" cy="2308324"/>
          </a:xfrm>
          <a:prstGeom prst="rect">
            <a:avLst/>
          </a:prstGeom>
          <a:noFill/>
        </p:spPr>
        <p:txBody>
          <a:bodyPr wrap="square" rtlCol="0">
            <a:spAutoFit/>
          </a:bodyPr>
          <a:lstStyle/>
          <a:p>
            <a:pPr marL="342900" indent="-342900">
              <a:buAutoNum type="arabicPeriod"/>
            </a:pPr>
            <a:r>
              <a:rPr lang="en-GB" sz="1600" dirty="0"/>
              <a:t>Time and date of the diagnostic</a:t>
            </a:r>
          </a:p>
          <a:p>
            <a:pPr marL="342900" indent="-342900">
              <a:buAutoNum type="arabicPeriod"/>
            </a:pPr>
            <a:r>
              <a:rPr lang="en-GB" sz="1600" dirty="0"/>
              <a:t>Cluster ID / Simulation name/ User</a:t>
            </a:r>
          </a:p>
          <a:p>
            <a:pPr marL="342900" indent="-342900">
              <a:buAutoNum type="arabicPeriod"/>
            </a:pPr>
            <a:r>
              <a:rPr lang="en-GB" sz="1600" dirty="0"/>
              <a:t>Simulation status</a:t>
            </a:r>
          </a:p>
          <a:p>
            <a:pPr marL="342900" indent="-342900">
              <a:buAutoNum type="arabicPeriod"/>
            </a:pPr>
            <a:r>
              <a:rPr lang="en-GB" sz="1600" dirty="0"/>
              <a:t>Current time progress</a:t>
            </a:r>
          </a:p>
          <a:p>
            <a:pPr marL="342900" indent="-342900">
              <a:buAutoNum type="arabicPeriod"/>
            </a:pPr>
            <a:r>
              <a:rPr lang="en-GB" sz="1600" dirty="0"/>
              <a:t>Simulation speed</a:t>
            </a:r>
          </a:p>
          <a:p>
            <a:pPr marL="342900" indent="-342900">
              <a:buAutoNum type="arabicPeriod"/>
            </a:pPr>
            <a:r>
              <a:rPr lang="en-GB" sz="1600" dirty="0"/>
              <a:t>Time predictions for specific time horizon (uncertainty provided in brackets)</a:t>
            </a:r>
          </a:p>
          <a:p>
            <a:pPr marL="342900" indent="-342900">
              <a:buAutoNum type="arabicPeriod"/>
            </a:pPr>
            <a:r>
              <a:rPr lang="en-GB" sz="1600" dirty="0"/>
              <a:t>Completion time </a:t>
            </a:r>
            <a:r>
              <a:rPr lang="en-GB" sz="1600" dirty="0" err="1"/>
              <a:t>predition</a:t>
            </a:r>
            <a:endParaRPr lang="en-GB" sz="1600" dirty="0"/>
          </a:p>
        </p:txBody>
      </p:sp>
      <p:sp>
        <p:nvSpPr>
          <p:cNvPr id="5" name="Oval 4">
            <a:extLst>
              <a:ext uri="{FF2B5EF4-FFF2-40B4-BE49-F238E27FC236}">
                <a16:creationId xmlns:a16="http://schemas.microsoft.com/office/drawing/2014/main" id="{134DCE37-3CB6-D6F1-BA83-26415A68909B}"/>
              </a:ext>
            </a:extLst>
          </p:cNvPr>
          <p:cNvSpPr/>
          <p:nvPr/>
        </p:nvSpPr>
        <p:spPr>
          <a:xfrm>
            <a:off x="5539692" y="2398632"/>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6</a:t>
            </a:r>
          </a:p>
        </p:txBody>
      </p:sp>
    </p:spTree>
    <p:extLst>
      <p:ext uri="{BB962C8B-B14F-4D97-AF65-F5344CB8AC3E}">
        <p14:creationId xmlns:p14="http://schemas.microsoft.com/office/powerpoint/2010/main" val="82468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4A3281-EADB-4923-A8F3-2331F6B029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039874"/>
            <a:ext cx="7873941" cy="4529235"/>
          </a:xfrm>
          <a:prstGeom prst="rect">
            <a:avLst/>
          </a:prstGeom>
        </p:spPr>
      </p:pic>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Simulation progression plot</a:t>
            </a:r>
          </a:p>
        </p:txBody>
      </p:sp>
      <p:sp>
        <p:nvSpPr>
          <p:cNvPr id="7" name="Oval 6">
            <a:extLst>
              <a:ext uri="{FF2B5EF4-FFF2-40B4-BE49-F238E27FC236}">
                <a16:creationId xmlns:a16="http://schemas.microsoft.com/office/drawing/2014/main" id="{F26015F4-5825-46DC-81B6-EA41DA15D7D6}"/>
              </a:ext>
            </a:extLst>
          </p:cNvPr>
          <p:cNvSpPr/>
          <p:nvPr/>
        </p:nvSpPr>
        <p:spPr>
          <a:xfrm>
            <a:off x="4567406" y="87445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8" name="Oval 7">
            <a:extLst>
              <a:ext uri="{FF2B5EF4-FFF2-40B4-BE49-F238E27FC236}">
                <a16:creationId xmlns:a16="http://schemas.microsoft.com/office/drawing/2014/main" id="{B484B7B6-F6BF-45A2-9147-9036DADF52AE}"/>
              </a:ext>
            </a:extLst>
          </p:cNvPr>
          <p:cNvSpPr/>
          <p:nvPr/>
        </p:nvSpPr>
        <p:spPr>
          <a:xfrm>
            <a:off x="5625016" y="175745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9" name="Oval 8">
            <a:extLst>
              <a:ext uri="{FF2B5EF4-FFF2-40B4-BE49-F238E27FC236}">
                <a16:creationId xmlns:a16="http://schemas.microsoft.com/office/drawing/2014/main" id="{BC750B10-6C4C-496A-A15C-BA9474F31670}"/>
              </a:ext>
            </a:extLst>
          </p:cNvPr>
          <p:cNvSpPr/>
          <p:nvPr/>
        </p:nvSpPr>
        <p:spPr>
          <a:xfrm>
            <a:off x="2827442" y="363756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
        <p:nvSpPr>
          <p:cNvPr id="12" name="Oval 11">
            <a:extLst>
              <a:ext uri="{FF2B5EF4-FFF2-40B4-BE49-F238E27FC236}">
                <a16:creationId xmlns:a16="http://schemas.microsoft.com/office/drawing/2014/main" id="{FDB0961C-8C79-4E3F-852D-B1833793958A}"/>
              </a:ext>
            </a:extLst>
          </p:cNvPr>
          <p:cNvSpPr/>
          <p:nvPr/>
        </p:nvSpPr>
        <p:spPr>
          <a:xfrm>
            <a:off x="2915513" y="4355208"/>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4</a:t>
            </a:r>
          </a:p>
        </p:txBody>
      </p:sp>
      <p:sp>
        <p:nvSpPr>
          <p:cNvPr id="13" name="Oval 12">
            <a:extLst>
              <a:ext uri="{FF2B5EF4-FFF2-40B4-BE49-F238E27FC236}">
                <a16:creationId xmlns:a16="http://schemas.microsoft.com/office/drawing/2014/main" id="{E89208BE-CC45-46FF-B220-BCB9787A7F8D}"/>
              </a:ext>
            </a:extLst>
          </p:cNvPr>
          <p:cNvSpPr/>
          <p:nvPr/>
        </p:nvSpPr>
        <p:spPr>
          <a:xfrm>
            <a:off x="6923097" y="363756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5</a:t>
            </a:r>
          </a:p>
        </p:txBody>
      </p:sp>
      <p:sp>
        <p:nvSpPr>
          <p:cNvPr id="14" name="Oval 13">
            <a:extLst>
              <a:ext uri="{FF2B5EF4-FFF2-40B4-BE49-F238E27FC236}">
                <a16:creationId xmlns:a16="http://schemas.microsoft.com/office/drawing/2014/main" id="{A395E10A-4A95-49EA-B2C1-6D0EA0034947}"/>
              </a:ext>
            </a:extLst>
          </p:cNvPr>
          <p:cNvSpPr/>
          <p:nvPr/>
        </p:nvSpPr>
        <p:spPr>
          <a:xfrm>
            <a:off x="7383360" y="3056362"/>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6</a:t>
            </a:r>
          </a:p>
        </p:txBody>
      </p:sp>
      <p:sp>
        <p:nvSpPr>
          <p:cNvPr id="15" name="TextBox 14">
            <a:extLst>
              <a:ext uri="{FF2B5EF4-FFF2-40B4-BE49-F238E27FC236}">
                <a16:creationId xmlns:a16="http://schemas.microsoft.com/office/drawing/2014/main" id="{ED52A656-9EBF-4A64-A483-6C8983D36502}"/>
              </a:ext>
            </a:extLst>
          </p:cNvPr>
          <p:cNvSpPr txBox="1"/>
          <p:nvPr/>
        </p:nvSpPr>
        <p:spPr>
          <a:xfrm>
            <a:off x="8096346" y="2005585"/>
            <a:ext cx="3785081" cy="2554545"/>
          </a:xfrm>
          <a:prstGeom prst="rect">
            <a:avLst/>
          </a:prstGeom>
          <a:noFill/>
        </p:spPr>
        <p:txBody>
          <a:bodyPr wrap="square" rtlCol="0">
            <a:spAutoFit/>
          </a:bodyPr>
          <a:lstStyle/>
          <a:p>
            <a:pPr marL="342900" indent="-342900">
              <a:buAutoNum type="arabicPeriod"/>
            </a:pPr>
            <a:r>
              <a:rPr lang="en-GB" sz="1600" dirty="0"/>
              <a:t>Simulation status</a:t>
            </a:r>
          </a:p>
          <a:p>
            <a:pPr marL="342900" indent="-342900">
              <a:buAutoNum type="arabicPeriod"/>
            </a:pPr>
            <a:r>
              <a:rPr lang="en-GB" sz="1600" dirty="0"/>
              <a:t>Time prediction</a:t>
            </a:r>
          </a:p>
          <a:p>
            <a:pPr marL="342900" indent="-342900">
              <a:buAutoNum type="arabicPeriod"/>
            </a:pPr>
            <a:r>
              <a:rPr lang="en-GB" sz="1600" dirty="0"/>
              <a:t>Simulation time incremental advancement per log (right scale) to the .out file</a:t>
            </a:r>
          </a:p>
          <a:p>
            <a:pPr marL="342900" indent="-342900">
              <a:buAutoNum type="arabicPeriod"/>
            </a:pPr>
            <a:r>
              <a:rPr lang="en-GB" sz="1600" dirty="0"/>
              <a:t>Time difference between two successive logs to the .out file</a:t>
            </a:r>
          </a:p>
          <a:p>
            <a:pPr marL="342900" indent="-342900">
              <a:buAutoNum type="arabicPeriod"/>
            </a:pPr>
            <a:r>
              <a:rPr lang="en-GB" sz="1600" dirty="0"/>
              <a:t>Simulation progression speed </a:t>
            </a:r>
          </a:p>
          <a:p>
            <a:pPr marL="342900" indent="-342900">
              <a:buAutoNum type="arabicPeriod"/>
            </a:pPr>
            <a:r>
              <a:rPr lang="en-GB" sz="1600" dirty="0"/>
              <a:t>Progression speed moving average and conf. interval based on last 30 entries</a:t>
            </a:r>
          </a:p>
        </p:txBody>
      </p:sp>
    </p:spTree>
    <p:extLst>
      <p:ext uri="{BB962C8B-B14F-4D97-AF65-F5344CB8AC3E}">
        <p14:creationId xmlns:p14="http://schemas.microsoft.com/office/powerpoint/2010/main" val="60725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Mesh based plots</a:t>
            </a:r>
          </a:p>
        </p:txBody>
      </p:sp>
      <p:pic>
        <p:nvPicPr>
          <p:cNvPr id="5" name="Picture 4">
            <a:extLst>
              <a:ext uri="{FF2B5EF4-FFF2-40B4-BE49-F238E27FC236}">
                <a16:creationId xmlns:a16="http://schemas.microsoft.com/office/drawing/2014/main" id="{C038C907-5C12-4C4C-BD00-F799703109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0402" y="748980"/>
            <a:ext cx="8177780" cy="4810939"/>
          </a:xfrm>
          <a:prstGeom prst="rect">
            <a:avLst/>
          </a:prstGeom>
        </p:spPr>
      </p:pic>
      <p:sp>
        <p:nvSpPr>
          <p:cNvPr id="6" name="Oval 5">
            <a:extLst>
              <a:ext uri="{FF2B5EF4-FFF2-40B4-BE49-F238E27FC236}">
                <a16:creationId xmlns:a16="http://schemas.microsoft.com/office/drawing/2014/main" id="{8BCA61FF-6827-49F2-9137-CD674BA4CA7F}"/>
              </a:ext>
            </a:extLst>
          </p:cNvPr>
          <p:cNvSpPr/>
          <p:nvPr/>
        </p:nvSpPr>
        <p:spPr>
          <a:xfrm>
            <a:off x="1851776" y="322248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7" name="TextBox 6">
            <a:extLst>
              <a:ext uri="{FF2B5EF4-FFF2-40B4-BE49-F238E27FC236}">
                <a16:creationId xmlns:a16="http://schemas.microsoft.com/office/drawing/2014/main" id="{17E34BB3-3F9D-48BA-941B-91451BCECB7B}"/>
              </a:ext>
            </a:extLst>
          </p:cNvPr>
          <p:cNvSpPr txBox="1"/>
          <p:nvPr/>
        </p:nvSpPr>
        <p:spPr>
          <a:xfrm>
            <a:off x="8264225" y="2314546"/>
            <a:ext cx="3694679" cy="1815882"/>
          </a:xfrm>
          <a:prstGeom prst="rect">
            <a:avLst/>
          </a:prstGeom>
          <a:noFill/>
        </p:spPr>
        <p:txBody>
          <a:bodyPr wrap="square" rtlCol="0">
            <a:spAutoFit/>
          </a:bodyPr>
          <a:lstStyle/>
          <a:p>
            <a:pPr marL="342900" indent="-342900">
              <a:buAutoNum type="arabicPeriod"/>
            </a:pPr>
            <a:r>
              <a:rPr lang="en-GB" sz="1600" dirty="0"/>
              <a:t>All plots are based on min or max value for the respective parameter of interest</a:t>
            </a:r>
          </a:p>
          <a:p>
            <a:pPr marL="342900" indent="-342900">
              <a:buAutoNum type="arabicPeriod"/>
            </a:pPr>
            <a:r>
              <a:rPr lang="en-GB" sz="1600" dirty="0"/>
              <a:t>When quantity is mesh dependant colour coding represent the corresponding mesh to which the plotted value belongs</a:t>
            </a:r>
          </a:p>
        </p:txBody>
      </p:sp>
      <p:sp>
        <p:nvSpPr>
          <p:cNvPr id="8" name="Oval 7">
            <a:extLst>
              <a:ext uri="{FF2B5EF4-FFF2-40B4-BE49-F238E27FC236}">
                <a16:creationId xmlns:a16="http://schemas.microsoft.com/office/drawing/2014/main" id="{64686C23-00CE-4169-AE20-5FEBDE4763FC}"/>
              </a:ext>
            </a:extLst>
          </p:cNvPr>
          <p:cNvSpPr/>
          <p:nvPr/>
        </p:nvSpPr>
        <p:spPr>
          <a:xfrm>
            <a:off x="4926580" y="62491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Tree>
    <p:extLst>
      <p:ext uri="{BB962C8B-B14F-4D97-AF65-F5344CB8AC3E}">
        <p14:creationId xmlns:p14="http://schemas.microsoft.com/office/powerpoint/2010/main" val="295045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Cycle based plots</a:t>
            </a:r>
          </a:p>
        </p:txBody>
      </p:sp>
      <p:pic>
        <p:nvPicPr>
          <p:cNvPr id="5" name="Picture 4">
            <a:extLst>
              <a:ext uri="{FF2B5EF4-FFF2-40B4-BE49-F238E27FC236}">
                <a16:creationId xmlns:a16="http://schemas.microsoft.com/office/drawing/2014/main" id="{E83CA702-B07D-445D-B558-4601514C3E3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846" y="874455"/>
            <a:ext cx="7788995" cy="4758984"/>
          </a:xfrm>
          <a:prstGeom prst="rect">
            <a:avLst/>
          </a:prstGeom>
        </p:spPr>
      </p:pic>
      <p:sp>
        <p:nvSpPr>
          <p:cNvPr id="6" name="TextBox 5">
            <a:extLst>
              <a:ext uri="{FF2B5EF4-FFF2-40B4-BE49-F238E27FC236}">
                <a16:creationId xmlns:a16="http://schemas.microsoft.com/office/drawing/2014/main" id="{39629B6C-3B53-4DF3-8EBA-FF03F451B0D7}"/>
              </a:ext>
            </a:extLst>
          </p:cNvPr>
          <p:cNvSpPr txBox="1"/>
          <p:nvPr/>
        </p:nvSpPr>
        <p:spPr>
          <a:xfrm>
            <a:off x="8141054" y="2241026"/>
            <a:ext cx="3694679" cy="2308324"/>
          </a:xfrm>
          <a:prstGeom prst="rect">
            <a:avLst/>
          </a:prstGeom>
          <a:noFill/>
        </p:spPr>
        <p:txBody>
          <a:bodyPr wrap="square" rtlCol="0">
            <a:spAutoFit/>
          </a:bodyPr>
          <a:lstStyle/>
          <a:p>
            <a:pPr marL="342900" indent="-342900">
              <a:buAutoNum type="arabicPeriod"/>
            </a:pPr>
            <a:r>
              <a:rPr lang="en-GB" sz="1600" dirty="0"/>
              <a:t>All plots are based on min or max value for the respective parameter of interest</a:t>
            </a:r>
          </a:p>
          <a:p>
            <a:pPr marL="342900" indent="-342900">
              <a:buAutoNum type="arabicPeriod"/>
            </a:pPr>
            <a:r>
              <a:rPr lang="en-GB" sz="1600" dirty="0"/>
              <a:t>When quantity is mesh dependant colour coding represent the corresponding mesh to which the plotted value belongs</a:t>
            </a:r>
          </a:p>
          <a:p>
            <a:pPr marL="342900" indent="-342900">
              <a:buAutoNum type="arabicPeriod"/>
            </a:pPr>
            <a:r>
              <a:rPr lang="en-GB" sz="1600" dirty="0"/>
              <a:t>Dashed line represents HRR definition as input in the .</a:t>
            </a:r>
            <a:r>
              <a:rPr lang="en-GB" sz="1600" dirty="0" err="1"/>
              <a:t>fds</a:t>
            </a:r>
            <a:r>
              <a:rPr lang="en-GB" sz="1600" dirty="0"/>
              <a:t> file</a:t>
            </a:r>
          </a:p>
        </p:txBody>
      </p:sp>
      <p:sp>
        <p:nvSpPr>
          <p:cNvPr id="7" name="Oval 6">
            <a:extLst>
              <a:ext uri="{FF2B5EF4-FFF2-40B4-BE49-F238E27FC236}">
                <a16:creationId xmlns:a16="http://schemas.microsoft.com/office/drawing/2014/main" id="{53BCC0CE-4639-4998-8A0C-FCCCA0EAD70A}"/>
              </a:ext>
            </a:extLst>
          </p:cNvPr>
          <p:cNvSpPr/>
          <p:nvPr/>
        </p:nvSpPr>
        <p:spPr>
          <a:xfrm>
            <a:off x="4044345" y="750390"/>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8" name="Oval 7">
            <a:extLst>
              <a:ext uri="{FF2B5EF4-FFF2-40B4-BE49-F238E27FC236}">
                <a16:creationId xmlns:a16="http://schemas.microsoft.com/office/drawing/2014/main" id="{6AC53616-DA07-4383-8AED-9392B6A5A2E9}"/>
              </a:ext>
            </a:extLst>
          </p:cNvPr>
          <p:cNvSpPr/>
          <p:nvPr/>
        </p:nvSpPr>
        <p:spPr>
          <a:xfrm>
            <a:off x="1421380" y="270861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9" name="Oval 8">
            <a:extLst>
              <a:ext uri="{FF2B5EF4-FFF2-40B4-BE49-F238E27FC236}">
                <a16:creationId xmlns:a16="http://schemas.microsoft.com/office/drawing/2014/main" id="{D96F234A-8081-4338-BB5B-C9EAEA62D455}"/>
              </a:ext>
            </a:extLst>
          </p:cNvPr>
          <p:cNvSpPr/>
          <p:nvPr/>
        </p:nvSpPr>
        <p:spPr>
          <a:xfrm>
            <a:off x="4928112" y="4301221"/>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Tree>
    <p:extLst>
      <p:ext uri="{BB962C8B-B14F-4D97-AF65-F5344CB8AC3E}">
        <p14:creationId xmlns:p14="http://schemas.microsoft.com/office/powerpoint/2010/main" val="384038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46B8-FF4A-4BB5-BC6B-66E5AE81BC1E}"/>
              </a:ext>
            </a:extLst>
          </p:cNvPr>
          <p:cNvSpPr>
            <a:spLocks noGrp="1"/>
          </p:cNvSpPr>
          <p:nvPr>
            <p:ph type="title"/>
          </p:nvPr>
        </p:nvSpPr>
        <p:spPr/>
        <p:txBody>
          <a:bodyPr/>
          <a:lstStyle/>
          <a:p>
            <a:r>
              <a:rPr lang="en-GB" dirty="0"/>
              <a:t>Location based plots</a:t>
            </a:r>
          </a:p>
        </p:txBody>
      </p:sp>
      <p:pic>
        <p:nvPicPr>
          <p:cNvPr id="5" name="Picture 4">
            <a:extLst>
              <a:ext uri="{FF2B5EF4-FFF2-40B4-BE49-F238E27FC236}">
                <a16:creationId xmlns:a16="http://schemas.microsoft.com/office/drawing/2014/main" id="{1A63ADA9-F33E-4A74-B942-0D7211D683D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361" y="601405"/>
            <a:ext cx="5652636" cy="5541740"/>
          </a:xfrm>
          <a:prstGeom prst="rect">
            <a:avLst/>
          </a:prstGeom>
        </p:spPr>
      </p:pic>
      <p:sp>
        <p:nvSpPr>
          <p:cNvPr id="6" name="Oval 5">
            <a:extLst>
              <a:ext uri="{FF2B5EF4-FFF2-40B4-BE49-F238E27FC236}">
                <a16:creationId xmlns:a16="http://schemas.microsoft.com/office/drawing/2014/main" id="{D0897053-B453-4C12-B7A8-49030625B078}"/>
              </a:ext>
            </a:extLst>
          </p:cNvPr>
          <p:cNvSpPr/>
          <p:nvPr/>
        </p:nvSpPr>
        <p:spPr>
          <a:xfrm>
            <a:off x="303269" y="136611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1</a:t>
            </a:r>
          </a:p>
        </p:txBody>
      </p:sp>
      <p:sp>
        <p:nvSpPr>
          <p:cNvPr id="7" name="Oval 6">
            <a:extLst>
              <a:ext uri="{FF2B5EF4-FFF2-40B4-BE49-F238E27FC236}">
                <a16:creationId xmlns:a16="http://schemas.microsoft.com/office/drawing/2014/main" id="{6149BD20-FBB5-438D-ABE8-7694107CFCC2}"/>
              </a:ext>
            </a:extLst>
          </p:cNvPr>
          <p:cNvSpPr/>
          <p:nvPr/>
        </p:nvSpPr>
        <p:spPr>
          <a:xfrm>
            <a:off x="1737667" y="4647695"/>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2</a:t>
            </a:r>
          </a:p>
        </p:txBody>
      </p:sp>
      <p:sp>
        <p:nvSpPr>
          <p:cNvPr id="8" name="Oval 7">
            <a:extLst>
              <a:ext uri="{FF2B5EF4-FFF2-40B4-BE49-F238E27FC236}">
                <a16:creationId xmlns:a16="http://schemas.microsoft.com/office/drawing/2014/main" id="{47A10510-11AF-4DA6-A156-856C908390DB}"/>
              </a:ext>
            </a:extLst>
          </p:cNvPr>
          <p:cNvSpPr/>
          <p:nvPr/>
        </p:nvSpPr>
        <p:spPr>
          <a:xfrm>
            <a:off x="4651647" y="4399566"/>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3</a:t>
            </a:r>
          </a:p>
        </p:txBody>
      </p:sp>
      <p:sp>
        <p:nvSpPr>
          <p:cNvPr id="9" name="Oval 8">
            <a:extLst>
              <a:ext uri="{FF2B5EF4-FFF2-40B4-BE49-F238E27FC236}">
                <a16:creationId xmlns:a16="http://schemas.microsoft.com/office/drawing/2014/main" id="{D4E6733B-5D62-40F8-816E-8D4876590C9D}"/>
              </a:ext>
            </a:extLst>
          </p:cNvPr>
          <p:cNvSpPr/>
          <p:nvPr/>
        </p:nvSpPr>
        <p:spPr>
          <a:xfrm>
            <a:off x="232846" y="531932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4</a:t>
            </a:r>
          </a:p>
        </p:txBody>
      </p:sp>
      <p:sp>
        <p:nvSpPr>
          <p:cNvPr id="11" name="TextBox 10">
            <a:extLst>
              <a:ext uri="{FF2B5EF4-FFF2-40B4-BE49-F238E27FC236}">
                <a16:creationId xmlns:a16="http://schemas.microsoft.com/office/drawing/2014/main" id="{99BDE8B7-836F-423C-ABBE-A5DA6326E3BE}"/>
              </a:ext>
            </a:extLst>
          </p:cNvPr>
          <p:cNvSpPr txBox="1"/>
          <p:nvPr/>
        </p:nvSpPr>
        <p:spPr>
          <a:xfrm>
            <a:off x="7736696" y="1482848"/>
            <a:ext cx="3694679" cy="2062103"/>
          </a:xfrm>
          <a:prstGeom prst="rect">
            <a:avLst/>
          </a:prstGeom>
          <a:noFill/>
        </p:spPr>
        <p:txBody>
          <a:bodyPr wrap="square" rtlCol="0">
            <a:spAutoFit/>
          </a:bodyPr>
          <a:lstStyle/>
          <a:p>
            <a:pPr marL="342900" indent="-342900">
              <a:buAutoNum type="arabicPeriod"/>
            </a:pPr>
            <a:r>
              <a:rPr lang="en-GB" sz="1600" dirty="0"/>
              <a:t>XZ view</a:t>
            </a:r>
          </a:p>
          <a:p>
            <a:pPr marL="342900" indent="-342900">
              <a:buAutoNum type="arabicPeriod"/>
            </a:pPr>
            <a:r>
              <a:rPr lang="en-GB" sz="1600" dirty="0"/>
              <a:t>XY view</a:t>
            </a:r>
          </a:p>
          <a:p>
            <a:pPr marL="342900" indent="-342900">
              <a:buAutoNum type="arabicPeriod"/>
            </a:pPr>
            <a:r>
              <a:rPr lang="en-GB" sz="1600" dirty="0"/>
              <a:t>YZ view</a:t>
            </a:r>
          </a:p>
          <a:p>
            <a:pPr marL="342900" indent="-342900">
              <a:buAutoNum type="arabicPeriod"/>
            </a:pPr>
            <a:r>
              <a:rPr lang="en-GB" sz="1600" dirty="0"/>
              <a:t>Axis values correspond to the actual model position in accordance with the .</a:t>
            </a:r>
            <a:r>
              <a:rPr lang="en-GB" sz="1600" dirty="0" err="1"/>
              <a:t>fds</a:t>
            </a:r>
            <a:r>
              <a:rPr lang="en-GB" sz="1600" dirty="0"/>
              <a:t> input.</a:t>
            </a:r>
          </a:p>
          <a:p>
            <a:pPr marL="342900" indent="-342900">
              <a:buAutoNum type="arabicPeriod"/>
            </a:pPr>
            <a:r>
              <a:rPr lang="en-GB" sz="1600" dirty="0"/>
              <a:t>Green boxes represent mesh boundaries in each projection</a:t>
            </a:r>
          </a:p>
        </p:txBody>
      </p:sp>
      <p:sp>
        <p:nvSpPr>
          <p:cNvPr id="12" name="Oval 11">
            <a:extLst>
              <a:ext uri="{FF2B5EF4-FFF2-40B4-BE49-F238E27FC236}">
                <a16:creationId xmlns:a16="http://schemas.microsoft.com/office/drawing/2014/main" id="{5F24A762-1D0A-4A0F-BD3E-036A37E108F8}"/>
              </a:ext>
            </a:extLst>
          </p:cNvPr>
          <p:cNvSpPr/>
          <p:nvPr/>
        </p:nvSpPr>
        <p:spPr>
          <a:xfrm>
            <a:off x="3774772" y="4259297"/>
            <a:ext cx="248129" cy="2481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t>5</a:t>
            </a:r>
          </a:p>
        </p:txBody>
      </p:sp>
    </p:spTree>
    <p:extLst>
      <p:ext uri="{BB962C8B-B14F-4D97-AF65-F5344CB8AC3E}">
        <p14:creationId xmlns:p14="http://schemas.microsoft.com/office/powerpoint/2010/main" val="7881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docMetadata/LabelInfo.xml><?xml version="1.0" encoding="utf-8"?>
<clbl:labelList xmlns:clbl="http://schemas.microsoft.com/office/2020/mipLabelMetadata">
  <clbl:label id="{82fa3fd3-029b-403d-91b4-1dc930cb0e60}" enabled="1" method="Standard" siteId="{4ae48b41-0137-4599-8661-fc641fe77bea}" contentBits="0" removed="0"/>
</clbl:labelList>
</file>

<file path=docProps/app.xml><?xml version="1.0" encoding="utf-8"?>
<Properties xmlns="http://schemas.openxmlformats.org/officeDocument/2006/extended-properties" xmlns:vt="http://schemas.openxmlformats.org/officeDocument/2006/docPropsVTypes">
  <Template>Default Theme</Template>
  <TotalTime>28</TotalTime>
  <Words>244</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Lucida Grande</vt:lpstr>
      <vt:lpstr>Times New Roman</vt:lpstr>
      <vt:lpstr>Arup widescreen test</vt:lpstr>
      <vt:lpstr>FDS Diagnostic Tool Plots User Guide</vt:lpstr>
      <vt:lpstr>All simulations summary plot</vt:lpstr>
      <vt:lpstr>Simulation progression plot</vt:lpstr>
      <vt:lpstr>Mesh based plots</vt:lpstr>
      <vt:lpstr>Cycle based plots</vt:lpstr>
      <vt:lpstr>Location based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Yavor Panev</dc:creator>
  <cp:lastModifiedBy>Yavor Panev</cp:lastModifiedBy>
  <cp:revision>4</cp:revision>
  <dcterms:created xsi:type="dcterms:W3CDTF">2021-08-03T18:15:54Z</dcterms:created>
  <dcterms:modified xsi:type="dcterms:W3CDTF">2024-01-22T10:24:16Z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2fa3fd3-029b-403d-91b4-1dc930cb0e60_Enabled">
    <vt:lpwstr>true</vt:lpwstr>
  </property>
  <property fmtid="{D5CDD505-2E9C-101B-9397-08002B2CF9AE}" pid="3" name="MSIP_Label_82fa3fd3-029b-403d-91b4-1dc930cb0e60_SetDate">
    <vt:lpwstr>2021-08-03T18:39:36Z</vt:lpwstr>
  </property>
  <property fmtid="{D5CDD505-2E9C-101B-9397-08002B2CF9AE}" pid="4" name="MSIP_Label_82fa3fd3-029b-403d-91b4-1dc930cb0e60_Method">
    <vt:lpwstr>Standard</vt:lpwstr>
  </property>
  <property fmtid="{D5CDD505-2E9C-101B-9397-08002B2CF9AE}" pid="5" name="MSIP_Label_82fa3fd3-029b-403d-91b4-1dc930cb0e60_Name">
    <vt:lpwstr>82fa3fd3-029b-403d-91b4-1dc930cb0e60</vt:lpwstr>
  </property>
  <property fmtid="{D5CDD505-2E9C-101B-9397-08002B2CF9AE}" pid="6" name="MSIP_Label_82fa3fd3-029b-403d-91b4-1dc930cb0e60_SiteId">
    <vt:lpwstr>4ae48b41-0137-4599-8661-fc641fe77bea</vt:lpwstr>
  </property>
  <property fmtid="{D5CDD505-2E9C-101B-9397-08002B2CF9AE}" pid="7" name="MSIP_Label_82fa3fd3-029b-403d-91b4-1dc930cb0e60_ActionId">
    <vt:lpwstr>2406845f-6e62-4a52-9bbc-f6314daf874b</vt:lpwstr>
  </property>
  <property fmtid="{D5CDD505-2E9C-101B-9397-08002B2CF9AE}" pid="8" name="MSIP_Label_82fa3fd3-029b-403d-91b4-1dc930cb0e60_ContentBits">
    <vt:lpwstr>0</vt:lpwstr>
  </property>
</Properties>
</file>