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1130" y="836739"/>
            <a:ext cx="4930139" cy="956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0437" y="2326266"/>
            <a:ext cx="5851524" cy="6784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45160" marR="5080" indent="-633095">
              <a:lnSpc>
                <a:spcPct val="109000"/>
              </a:lnSpc>
              <a:spcBef>
                <a:spcPts val="95"/>
              </a:spcBef>
            </a:pPr>
            <a:r>
              <a:rPr dirty="0" spc="5"/>
              <a:t>Customer </a:t>
            </a:r>
            <a:r>
              <a:rPr dirty="0"/>
              <a:t>Base </a:t>
            </a:r>
            <a:r>
              <a:rPr dirty="0" spc="5"/>
              <a:t>Segmentation </a:t>
            </a:r>
            <a:r>
              <a:rPr dirty="0"/>
              <a:t>for  </a:t>
            </a:r>
            <a:r>
              <a:rPr dirty="0" spc="10"/>
              <a:t>Opening new </a:t>
            </a:r>
            <a:r>
              <a:rPr dirty="0" spc="5"/>
              <a:t>Gym</a:t>
            </a:r>
            <a:r>
              <a:rPr dirty="0" spc="-220"/>
              <a:t> </a:t>
            </a:r>
            <a:r>
              <a:rPr dirty="0" spc="5"/>
              <a:t>Chain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2705" rIns="0" bIns="0" rtlCol="0" vert="horz">
            <a:spAutoFit/>
          </a:bodyPr>
          <a:lstStyle/>
          <a:p>
            <a:pPr marL="411480" indent="-229235">
              <a:lnSpc>
                <a:spcPct val="100000"/>
              </a:lnSpc>
              <a:spcBef>
                <a:spcPts val="415"/>
              </a:spcBef>
              <a:buAutoNum type="arabicPeriod"/>
              <a:tabLst>
                <a:tab pos="412750" algn="l"/>
              </a:tabLst>
            </a:pPr>
            <a:r>
              <a:rPr dirty="0" spc="-10"/>
              <a:t>Introduction</a:t>
            </a:r>
          </a:p>
          <a:p>
            <a:pPr lvl="1" marL="869315" indent="-458470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869950" algn="l"/>
                <a:tab pos="870585" algn="l"/>
              </a:tabLst>
            </a:pPr>
            <a:r>
              <a:rPr dirty="0" sz="1350" spc="5" b="1">
                <a:latin typeface="Calibri"/>
                <a:cs typeface="Calibri"/>
              </a:rPr>
              <a:t>Background</a:t>
            </a:r>
            <a:endParaRPr sz="1350">
              <a:latin typeface="Calibri"/>
              <a:cs typeface="Calibri"/>
            </a:endParaRPr>
          </a:p>
          <a:p>
            <a:pPr lvl="1" marL="170180">
              <a:lnSpc>
                <a:spcPct val="100000"/>
              </a:lnSpc>
              <a:spcBef>
                <a:spcPts val="35"/>
              </a:spcBef>
              <a:buFont typeface="Calibri"/>
              <a:buAutoNum type="arabicPeriod"/>
            </a:pPr>
            <a:endParaRPr sz="1650">
              <a:latin typeface="Times New Roman"/>
              <a:cs typeface="Times New Roman"/>
            </a:endParaRPr>
          </a:p>
          <a:p>
            <a:pPr marL="869315" marR="5080">
              <a:lnSpc>
                <a:spcPct val="109500"/>
              </a:lnSpc>
            </a:pPr>
            <a:r>
              <a:rPr dirty="0" sz="1200" spc="10" b="0">
                <a:latin typeface="Calibri"/>
                <a:cs typeface="Calibri"/>
              </a:rPr>
              <a:t>The</a:t>
            </a:r>
            <a:r>
              <a:rPr dirty="0" sz="1200" spc="-35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aim</a:t>
            </a:r>
            <a:r>
              <a:rPr dirty="0" sz="1200" spc="-90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of</a:t>
            </a:r>
            <a:r>
              <a:rPr dirty="0" sz="1200" spc="20" b="0">
                <a:latin typeface="Calibri"/>
                <a:cs typeface="Calibri"/>
              </a:rPr>
              <a:t> </a:t>
            </a:r>
            <a:r>
              <a:rPr dirty="0" sz="1200" spc="15" b="0">
                <a:latin typeface="Calibri"/>
                <a:cs typeface="Calibri"/>
              </a:rPr>
              <a:t>this</a:t>
            </a:r>
            <a:r>
              <a:rPr dirty="0" sz="1200" spc="-85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project</a:t>
            </a:r>
            <a:r>
              <a:rPr dirty="0" sz="1200" spc="-80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is</a:t>
            </a:r>
            <a:r>
              <a:rPr dirty="0" sz="1200" spc="-25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to</a:t>
            </a:r>
            <a:r>
              <a:rPr dirty="0" sz="1200" spc="-10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help</a:t>
            </a:r>
            <a:r>
              <a:rPr dirty="0" sz="1200" spc="-65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an</a:t>
            </a:r>
            <a:r>
              <a:rPr dirty="0" sz="1200" spc="-30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entrepreneur</a:t>
            </a:r>
            <a:r>
              <a:rPr dirty="0" sz="1200" spc="-80" b="0">
                <a:latin typeface="Calibri"/>
                <a:cs typeface="Calibri"/>
              </a:rPr>
              <a:t> </a:t>
            </a:r>
            <a:r>
              <a:rPr dirty="0" sz="1200" b="0">
                <a:latin typeface="Calibri"/>
                <a:cs typeface="Calibri"/>
              </a:rPr>
              <a:t>who</a:t>
            </a:r>
            <a:r>
              <a:rPr dirty="0" sz="1200" spc="-70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is</a:t>
            </a:r>
            <a:r>
              <a:rPr dirty="0" sz="1200" spc="-25" b="0">
                <a:latin typeface="Calibri"/>
                <a:cs typeface="Calibri"/>
              </a:rPr>
              <a:t> </a:t>
            </a:r>
            <a:r>
              <a:rPr dirty="0" sz="1200" spc="20" b="0">
                <a:latin typeface="Calibri"/>
                <a:cs typeface="Calibri"/>
              </a:rPr>
              <a:t>planning</a:t>
            </a:r>
            <a:r>
              <a:rPr dirty="0" sz="1200" spc="-125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to</a:t>
            </a:r>
            <a:r>
              <a:rPr dirty="0" sz="1200" spc="-70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open</a:t>
            </a:r>
            <a:r>
              <a:rPr dirty="0" sz="1200" spc="-60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Cross  </a:t>
            </a:r>
            <a:r>
              <a:rPr dirty="0" sz="1200" b="0">
                <a:latin typeface="Calibri"/>
                <a:cs typeface="Calibri"/>
              </a:rPr>
              <a:t>fit </a:t>
            </a:r>
            <a:r>
              <a:rPr dirty="0" sz="1200" spc="-10" b="0">
                <a:latin typeface="Calibri"/>
                <a:cs typeface="Calibri"/>
              </a:rPr>
              <a:t>gyms </a:t>
            </a:r>
            <a:r>
              <a:rPr dirty="0" sz="1200" spc="10" b="0">
                <a:latin typeface="Calibri"/>
                <a:cs typeface="Calibri"/>
              </a:rPr>
              <a:t>in </a:t>
            </a:r>
            <a:r>
              <a:rPr dirty="0" sz="1200" spc="5" b="0">
                <a:latin typeface="Calibri"/>
                <a:cs typeface="Calibri"/>
              </a:rPr>
              <a:t>different areas </a:t>
            </a:r>
            <a:r>
              <a:rPr dirty="0" sz="1200" spc="10" b="0">
                <a:latin typeface="Calibri"/>
                <a:cs typeface="Calibri"/>
              </a:rPr>
              <a:t>of </a:t>
            </a:r>
            <a:r>
              <a:rPr dirty="0" sz="1200" spc="15" b="0">
                <a:latin typeface="Calibri"/>
                <a:cs typeface="Calibri"/>
              </a:rPr>
              <a:t>Canada. </a:t>
            </a:r>
            <a:r>
              <a:rPr dirty="0" sz="1200" b="0">
                <a:latin typeface="Calibri"/>
                <a:cs typeface="Calibri"/>
              </a:rPr>
              <a:t>Due </a:t>
            </a:r>
            <a:r>
              <a:rPr dirty="0" sz="1200" spc="10" b="0">
                <a:latin typeface="Calibri"/>
                <a:cs typeface="Calibri"/>
              </a:rPr>
              <a:t>to </a:t>
            </a:r>
            <a:r>
              <a:rPr dirty="0" sz="1200" spc="15" b="0">
                <a:latin typeface="Calibri"/>
                <a:cs typeface="Calibri"/>
              </a:rPr>
              <a:t>this </a:t>
            </a:r>
            <a:r>
              <a:rPr dirty="0" sz="1200" spc="5" b="0">
                <a:latin typeface="Calibri"/>
                <a:cs typeface="Calibri"/>
              </a:rPr>
              <a:t>corona </a:t>
            </a:r>
            <a:r>
              <a:rPr dirty="0" sz="1200" b="0">
                <a:latin typeface="Calibri"/>
                <a:cs typeface="Calibri"/>
              </a:rPr>
              <a:t>crisis </a:t>
            </a:r>
            <a:r>
              <a:rPr dirty="0" sz="1200" spc="15" b="0">
                <a:latin typeface="Calibri"/>
                <a:cs typeface="Calibri"/>
              </a:rPr>
              <a:t>people </a:t>
            </a:r>
            <a:r>
              <a:rPr dirty="0" sz="1200" spc="10" b="0">
                <a:latin typeface="Calibri"/>
                <a:cs typeface="Calibri"/>
              </a:rPr>
              <a:t>have  </a:t>
            </a:r>
            <a:r>
              <a:rPr dirty="0" sz="1200" b="0">
                <a:latin typeface="Calibri"/>
                <a:cs typeface="Calibri"/>
              </a:rPr>
              <a:t>become</a:t>
            </a:r>
            <a:r>
              <a:rPr dirty="0" sz="1200" spc="-30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more</a:t>
            </a:r>
            <a:r>
              <a:rPr dirty="0" sz="1200" spc="-25" b="0">
                <a:latin typeface="Calibri"/>
                <a:cs typeface="Calibri"/>
              </a:rPr>
              <a:t> </a:t>
            </a:r>
            <a:r>
              <a:rPr dirty="0" sz="1200" b="0">
                <a:latin typeface="Calibri"/>
                <a:cs typeface="Calibri"/>
              </a:rPr>
              <a:t>focused</a:t>
            </a:r>
            <a:r>
              <a:rPr dirty="0" sz="1200" spc="-55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on</a:t>
            </a:r>
            <a:r>
              <a:rPr dirty="0" sz="1200" spc="-5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health</a:t>
            </a:r>
            <a:r>
              <a:rPr dirty="0" sz="1200" spc="-60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issues</a:t>
            </a:r>
            <a:r>
              <a:rPr dirty="0" sz="1200" spc="-75" b="0">
                <a:latin typeface="Calibri"/>
                <a:cs typeface="Calibri"/>
              </a:rPr>
              <a:t> </a:t>
            </a:r>
            <a:r>
              <a:rPr dirty="0" sz="1200" spc="15" b="0">
                <a:latin typeface="Calibri"/>
                <a:cs typeface="Calibri"/>
              </a:rPr>
              <a:t>and</a:t>
            </a:r>
            <a:r>
              <a:rPr dirty="0" sz="1200" spc="-65" b="0">
                <a:latin typeface="Calibri"/>
                <a:cs typeface="Calibri"/>
              </a:rPr>
              <a:t> </a:t>
            </a:r>
            <a:r>
              <a:rPr dirty="0" sz="1200" b="0">
                <a:latin typeface="Calibri"/>
                <a:cs typeface="Calibri"/>
              </a:rPr>
              <a:t>recent</a:t>
            </a:r>
            <a:r>
              <a:rPr dirty="0" sz="1200" spc="-70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study</a:t>
            </a:r>
            <a:r>
              <a:rPr dirty="0" sz="1200" spc="-95" b="0">
                <a:latin typeface="Calibri"/>
                <a:cs typeface="Calibri"/>
              </a:rPr>
              <a:t> </a:t>
            </a:r>
            <a:r>
              <a:rPr dirty="0" sz="1200" spc="15" b="0">
                <a:latin typeface="Calibri"/>
                <a:cs typeface="Calibri"/>
              </a:rPr>
              <a:t>has</a:t>
            </a:r>
            <a:r>
              <a:rPr dirty="0" sz="1200" spc="-20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shown</a:t>
            </a:r>
            <a:r>
              <a:rPr dirty="0" sz="1200" spc="-60" b="0">
                <a:latin typeface="Calibri"/>
                <a:cs typeface="Calibri"/>
              </a:rPr>
              <a:t> </a:t>
            </a:r>
            <a:r>
              <a:rPr dirty="0" sz="1200" spc="15" b="0">
                <a:latin typeface="Calibri"/>
                <a:cs typeface="Calibri"/>
              </a:rPr>
              <a:t>that</a:t>
            </a:r>
            <a:r>
              <a:rPr dirty="0" sz="1200" spc="-75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there</a:t>
            </a:r>
            <a:r>
              <a:rPr dirty="0" sz="1200" spc="-25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is  </a:t>
            </a:r>
            <a:r>
              <a:rPr dirty="0" sz="1200" b="0">
                <a:latin typeface="Calibri"/>
                <a:cs typeface="Calibri"/>
              </a:rPr>
              <a:t>a</a:t>
            </a:r>
            <a:r>
              <a:rPr dirty="0" sz="1200" spc="-5" b="0">
                <a:latin typeface="Calibri"/>
                <a:cs typeface="Calibri"/>
              </a:rPr>
              <a:t> </a:t>
            </a:r>
            <a:r>
              <a:rPr dirty="0" sz="1200" b="0">
                <a:latin typeface="Calibri"/>
                <a:cs typeface="Calibri"/>
              </a:rPr>
              <a:t>surge</a:t>
            </a:r>
            <a:r>
              <a:rPr dirty="0" sz="1200" spc="-30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in</a:t>
            </a:r>
            <a:r>
              <a:rPr dirty="0" sz="1200" spc="15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new</a:t>
            </a:r>
            <a:r>
              <a:rPr dirty="0" sz="1200" spc="-50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subscriptions</a:t>
            </a:r>
            <a:r>
              <a:rPr dirty="0" sz="1200" spc="-140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of</a:t>
            </a:r>
            <a:r>
              <a:rPr dirty="0" sz="1200" spc="-95" b="0">
                <a:latin typeface="Calibri"/>
                <a:cs typeface="Calibri"/>
              </a:rPr>
              <a:t> </a:t>
            </a:r>
            <a:r>
              <a:rPr dirty="0" sz="1200" spc="-5" b="0">
                <a:latin typeface="Calibri"/>
                <a:cs typeface="Calibri"/>
              </a:rPr>
              <a:t>gyms.</a:t>
            </a:r>
            <a:r>
              <a:rPr dirty="0" sz="1200" spc="55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CrossFit</a:t>
            </a:r>
            <a:r>
              <a:rPr dirty="0" sz="1200" spc="-70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is</a:t>
            </a:r>
            <a:r>
              <a:rPr dirty="0" sz="1200" spc="-25" b="0">
                <a:latin typeface="Calibri"/>
                <a:cs typeface="Calibri"/>
              </a:rPr>
              <a:t> </a:t>
            </a:r>
            <a:r>
              <a:rPr dirty="0" sz="1200" b="0">
                <a:latin typeface="Calibri"/>
                <a:cs typeface="Calibri"/>
              </a:rPr>
              <a:t>a </a:t>
            </a:r>
            <a:r>
              <a:rPr dirty="0" sz="1200" spc="5" b="0">
                <a:latin typeface="Calibri"/>
                <a:cs typeface="Calibri"/>
              </a:rPr>
              <a:t>lifestyle</a:t>
            </a:r>
            <a:r>
              <a:rPr dirty="0" sz="1200" spc="-90" b="0">
                <a:latin typeface="Calibri"/>
                <a:cs typeface="Calibri"/>
              </a:rPr>
              <a:t> </a:t>
            </a:r>
            <a:r>
              <a:rPr dirty="0" sz="1200" b="0">
                <a:latin typeface="Calibri"/>
                <a:cs typeface="Calibri"/>
              </a:rPr>
              <a:t>characterized</a:t>
            </a:r>
            <a:r>
              <a:rPr dirty="0" sz="1200" spc="-55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by</a:t>
            </a:r>
            <a:r>
              <a:rPr dirty="0" sz="1200" spc="-90" b="0">
                <a:latin typeface="Calibri"/>
                <a:cs typeface="Calibri"/>
              </a:rPr>
              <a:t> </a:t>
            </a:r>
            <a:r>
              <a:rPr dirty="0" sz="1200" b="0">
                <a:latin typeface="Calibri"/>
                <a:cs typeface="Calibri"/>
              </a:rPr>
              <a:t>safe,  effective exercise </a:t>
            </a:r>
            <a:r>
              <a:rPr dirty="0" sz="1200" spc="15" b="0">
                <a:latin typeface="Calibri"/>
                <a:cs typeface="Calibri"/>
              </a:rPr>
              <a:t>and sound </a:t>
            </a:r>
            <a:r>
              <a:rPr dirty="0" sz="1200" spc="10" b="0">
                <a:latin typeface="Calibri"/>
                <a:cs typeface="Calibri"/>
              </a:rPr>
              <a:t>nutrition. </a:t>
            </a:r>
            <a:r>
              <a:rPr dirty="0" sz="1200" spc="5" b="0">
                <a:latin typeface="Calibri"/>
                <a:cs typeface="Calibri"/>
              </a:rPr>
              <a:t>CrossFit </a:t>
            </a:r>
            <a:r>
              <a:rPr dirty="0" sz="1200" spc="-5" b="0">
                <a:latin typeface="Calibri"/>
                <a:cs typeface="Calibri"/>
              </a:rPr>
              <a:t>can </a:t>
            </a:r>
            <a:r>
              <a:rPr dirty="0" sz="1200" spc="10" b="0">
                <a:latin typeface="Calibri"/>
                <a:cs typeface="Calibri"/>
              </a:rPr>
              <a:t>be </a:t>
            </a:r>
            <a:r>
              <a:rPr dirty="0" sz="1200" spc="5" b="0">
                <a:latin typeface="Calibri"/>
                <a:cs typeface="Calibri"/>
              </a:rPr>
              <a:t>used to accomplish </a:t>
            </a:r>
            <a:r>
              <a:rPr dirty="0" sz="1200" spc="15" b="0">
                <a:latin typeface="Calibri"/>
                <a:cs typeface="Calibri"/>
              </a:rPr>
              <a:t>any  </a:t>
            </a:r>
            <a:r>
              <a:rPr dirty="0" sz="1200" spc="5" b="0">
                <a:latin typeface="Calibri"/>
                <a:cs typeface="Calibri"/>
              </a:rPr>
              <a:t>goal, </a:t>
            </a:r>
            <a:r>
              <a:rPr dirty="0" sz="1200" b="0">
                <a:latin typeface="Calibri"/>
                <a:cs typeface="Calibri"/>
              </a:rPr>
              <a:t>from </a:t>
            </a:r>
            <a:r>
              <a:rPr dirty="0" sz="1200" spc="5" b="0">
                <a:latin typeface="Calibri"/>
                <a:cs typeface="Calibri"/>
              </a:rPr>
              <a:t>improved </a:t>
            </a:r>
            <a:r>
              <a:rPr dirty="0" sz="1200" spc="10" b="0">
                <a:latin typeface="Calibri"/>
                <a:cs typeface="Calibri"/>
              </a:rPr>
              <a:t>health </a:t>
            </a:r>
            <a:r>
              <a:rPr dirty="0" sz="1200" spc="5" b="0">
                <a:latin typeface="Calibri"/>
                <a:cs typeface="Calibri"/>
              </a:rPr>
              <a:t>to </a:t>
            </a:r>
            <a:r>
              <a:rPr dirty="0" sz="1200" b="0">
                <a:latin typeface="Calibri"/>
                <a:cs typeface="Calibri"/>
              </a:rPr>
              <a:t>weight </a:t>
            </a:r>
            <a:r>
              <a:rPr dirty="0" sz="1200" spc="10" b="0">
                <a:latin typeface="Calibri"/>
                <a:cs typeface="Calibri"/>
              </a:rPr>
              <a:t>loss </a:t>
            </a:r>
            <a:r>
              <a:rPr dirty="0" sz="1200" spc="5" b="0">
                <a:latin typeface="Calibri"/>
                <a:cs typeface="Calibri"/>
              </a:rPr>
              <a:t>to better performance. </a:t>
            </a:r>
            <a:r>
              <a:rPr dirty="0" sz="1200" spc="10" b="0">
                <a:latin typeface="Calibri"/>
                <a:cs typeface="Calibri"/>
              </a:rPr>
              <a:t>The </a:t>
            </a:r>
            <a:r>
              <a:rPr dirty="0" sz="1200" spc="5" b="0">
                <a:latin typeface="Calibri"/>
                <a:cs typeface="Calibri"/>
              </a:rPr>
              <a:t>program  </a:t>
            </a:r>
            <a:r>
              <a:rPr dirty="0" sz="1200" b="0">
                <a:latin typeface="Calibri"/>
                <a:cs typeface="Calibri"/>
              </a:rPr>
              <a:t>works </a:t>
            </a:r>
            <a:r>
              <a:rPr dirty="0" sz="1200" spc="5" b="0">
                <a:latin typeface="Calibri"/>
                <a:cs typeface="Calibri"/>
              </a:rPr>
              <a:t>for </a:t>
            </a:r>
            <a:r>
              <a:rPr dirty="0" sz="1200" spc="10" b="0">
                <a:latin typeface="Calibri"/>
                <a:cs typeface="Calibri"/>
              </a:rPr>
              <a:t>everyone—people </a:t>
            </a:r>
            <a:r>
              <a:rPr dirty="0" sz="1200" b="0">
                <a:latin typeface="Calibri"/>
                <a:cs typeface="Calibri"/>
              </a:rPr>
              <a:t>who </a:t>
            </a:r>
            <a:r>
              <a:rPr dirty="0" sz="1200" spc="5" b="0">
                <a:latin typeface="Calibri"/>
                <a:cs typeface="Calibri"/>
              </a:rPr>
              <a:t>are </a:t>
            </a:r>
            <a:r>
              <a:rPr dirty="0" sz="1200" spc="10" b="0">
                <a:latin typeface="Calibri"/>
                <a:cs typeface="Calibri"/>
              </a:rPr>
              <a:t>just starting </a:t>
            </a:r>
            <a:r>
              <a:rPr dirty="0" sz="1200" spc="15" b="0">
                <a:latin typeface="Calibri"/>
                <a:cs typeface="Calibri"/>
              </a:rPr>
              <a:t>out </a:t>
            </a:r>
            <a:r>
              <a:rPr dirty="0" sz="1200" spc="25" b="0">
                <a:latin typeface="Calibri"/>
                <a:cs typeface="Calibri"/>
              </a:rPr>
              <a:t>and </a:t>
            </a:r>
            <a:r>
              <a:rPr dirty="0" sz="1200" spc="15" b="0">
                <a:latin typeface="Calibri"/>
                <a:cs typeface="Calibri"/>
              </a:rPr>
              <a:t>people </a:t>
            </a:r>
            <a:r>
              <a:rPr dirty="0" sz="1200" b="0">
                <a:latin typeface="Calibri"/>
                <a:cs typeface="Calibri"/>
              </a:rPr>
              <a:t>who </a:t>
            </a:r>
            <a:r>
              <a:rPr dirty="0" sz="1200" spc="10" b="0">
                <a:latin typeface="Calibri"/>
                <a:cs typeface="Calibri"/>
              </a:rPr>
              <a:t>have  trained </a:t>
            </a:r>
            <a:r>
              <a:rPr dirty="0" sz="1200" spc="5" b="0">
                <a:latin typeface="Calibri"/>
                <a:cs typeface="Calibri"/>
              </a:rPr>
              <a:t>for years. </a:t>
            </a:r>
            <a:r>
              <a:rPr dirty="0" sz="1200" spc="-10" b="0">
                <a:latin typeface="Calibri"/>
                <a:cs typeface="Calibri"/>
              </a:rPr>
              <a:t>So </a:t>
            </a:r>
            <a:r>
              <a:rPr dirty="0" sz="1200" spc="15" b="0">
                <a:latin typeface="Calibri"/>
                <a:cs typeface="Calibri"/>
              </a:rPr>
              <a:t>this </a:t>
            </a:r>
            <a:r>
              <a:rPr dirty="0" sz="1200" spc="5" b="0">
                <a:latin typeface="Calibri"/>
                <a:cs typeface="Calibri"/>
              </a:rPr>
              <a:t>project </a:t>
            </a:r>
            <a:r>
              <a:rPr dirty="0" sz="1200" spc="10" b="0">
                <a:latin typeface="Calibri"/>
                <a:cs typeface="Calibri"/>
              </a:rPr>
              <a:t>will </a:t>
            </a:r>
            <a:r>
              <a:rPr dirty="0" sz="1200" spc="5" b="0">
                <a:latin typeface="Calibri"/>
                <a:cs typeface="Calibri"/>
              </a:rPr>
              <a:t>highlight </a:t>
            </a:r>
            <a:r>
              <a:rPr dirty="0" sz="1200" spc="10" b="0">
                <a:latin typeface="Calibri"/>
                <a:cs typeface="Calibri"/>
              </a:rPr>
              <a:t>those </a:t>
            </a:r>
            <a:r>
              <a:rPr dirty="0" sz="1200" spc="5" b="0">
                <a:latin typeface="Calibri"/>
                <a:cs typeface="Calibri"/>
              </a:rPr>
              <a:t>places </a:t>
            </a:r>
            <a:r>
              <a:rPr dirty="0" sz="1200" b="0">
                <a:latin typeface="Calibri"/>
                <a:cs typeface="Calibri"/>
              </a:rPr>
              <a:t>where </a:t>
            </a:r>
            <a:r>
              <a:rPr dirty="0" sz="1200" spc="10" b="0">
                <a:latin typeface="Calibri"/>
                <a:cs typeface="Calibri"/>
              </a:rPr>
              <a:t>number of  </a:t>
            </a:r>
            <a:r>
              <a:rPr dirty="0" sz="1200" spc="-10" b="0">
                <a:latin typeface="Calibri"/>
                <a:cs typeface="Calibri"/>
              </a:rPr>
              <a:t>gyms</a:t>
            </a:r>
            <a:r>
              <a:rPr dirty="0" sz="1200" spc="35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are</a:t>
            </a:r>
            <a:r>
              <a:rPr dirty="0" sz="1200" spc="-30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less</a:t>
            </a:r>
            <a:r>
              <a:rPr dirty="0" sz="1200" spc="-85" b="0">
                <a:latin typeface="Calibri"/>
                <a:cs typeface="Calibri"/>
              </a:rPr>
              <a:t> </a:t>
            </a:r>
            <a:r>
              <a:rPr dirty="0" sz="1200" b="0">
                <a:latin typeface="Calibri"/>
                <a:cs typeface="Calibri"/>
              </a:rPr>
              <a:t>so</a:t>
            </a:r>
            <a:r>
              <a:rPr dirty="0" sz="1200" spc="-10" b="0">
                <a:latin typeface="Calibri"/>
                <a:cs typeface="Calibri"/>
              </a:rPr>
              <a:t> </a:t>
            </a:r>
            <a:r>
              <a:rPr dirty="0" sz="1200" spc="15" b="0">
                <a:latin typeface="Calibri"/>
                <a:cs typeface="Calibri"/>
              </a:rPr>
              <a:t>that</a:t>
            </a:r>
            <a:r>
              <a:rPr dirty="0" sz="1200" spc="-75" b="0">
                <a:latin typeface="Calibri"/>
                <a:cs typeface="Calibri"/>
              </a:rPr>
              <a:t> </a:t>
            </a:r>
            <a:r>
              <a:rPr dirty="0" sz="1200" spc="-5" b="0">
                <a:latin typeface="Calibri"/>
                <a:cs typeface="Calibri"/>
              </a:rPr>
              <a:t>ROI</a:t>
            </a:r>
            <a:r>
              <a:rPr dirty="0" sz="1200" spc="50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would</a:t>
            </a:r>
            <a:r>
              <a:rPr dirty="0" sz="1200" spc="-65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be</a:t>
            </a:r>
            <a:r>
              <a:rPr dirty="0" sz="1200" spc="-20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more</a:t>
            </a:r>
            <a:r>
              <a:rPr dirty="0" sz="1200" spc="-30" b="0">
                <a:latin typeface="Calibri"/>
                <a:cs typeface="Calibri"/>
              </a:rPr>
              <a:t> </a:t>
            </a:r>
            <a:r>
              <a:rPr dirty="0" sz="1200" spc="15" b="0">
                <a:latin typeface="Calibri"/>
                <a:cs typeface="Calibri"/>
              </a:rPr>
              <a:t>and</a:t>
            </a:r>
            <a:r>
              <a:rPr dirty="0" sz="1200" spc="-65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Investment</a:t>
            </a:r>
            <a:r>
              <a:rPr dirty="0" sz="1200" spc="-75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risk</a:t>
            </a:r>
            <a:r>
              <a:rPr dirty="0" sz="1200" spc="-40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will</a:t>
            </a:r>
            <a:r>
              <a:rPr dirty="0" sz="1200" spc="-70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be</a:t>
            </a:r>
            <a:r>
              <a:rPr dirty="0" sz="1200" spc="-30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less.</a:t>
            </a:r>
            <a:endParaRPr sz="1200">
              <a:latin typeface="Calibri"/>
              <a:cs typeface="Calibri"/>
            </a:endParaRPr>
          </a:p>
          <a:p>
            <a:pPr marL="170180"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lvl="1" marL="869315" indent="-458470">
              <a:lnSpc>
                <a:spcPct val="100000"/>
              </a:lnSpc>
              <a:buAutoNum type="arabicPeriod" startAt="2"/>
              <a:tabLst>
                <a:tab pos="869950" algn="l"/>
                <a:tab pos="870585" algn="l"/>
              </a:tabLst>
            </a:pPr>
            <a:r>
              <a:rPr dirty="0" sz="1350" spc="5" b="1">
                <a:latin typeface="Calibri"/>
                <a:cs typeface="Calibri"/>
              </a:rPr>
              <a:t>Business</a:t>
            </a:r>
            <a:r>
              <a:rPr dirty="0" sz="1350" spc="95" b="1">
                <a:latin typeface="Calibri"/>
                <a:cs typeface="Calibri"/>
              </a:rPr>
              <a:t> </a:t>
            </a:r>
            <a:r>
              <a:rPr dirty="0" sz="1350" spc="5" b="1">
                <a:latin typeface="Calibri"/>
                <a:cs typeface="Calibri"/>
              </a:rPr>
              <a:t>Problem</a:t>
            </a:r>
            <a:endParaRPr sz="1350">
              <a:latin typeface="Calibri"/>
              <a:cs typeface="Calibri"/>
            </a:endParaRPr>
          </a:p>
          <a:p>
            <a:pPr lvl="1" marL="170180">
              <a:lnSpc>
                <a:spcPct val="100000"/>
              </a:lnSpc>
              <a:spcBef>
                <a:spcPts val="20"/>
              </a:spcBef>
              <a:buFont typeface="Calibri"/>
              <a:buAutoNum type="arabicPeriod" startAt="2"/>
            </a:pPr>
            <a:endParaRPr sz="1400">
              <a:latin typeface="Times New Roman"/>
              <a:cs typeface="Times New Roman"/>
            </a:endParaRPr>
          </a:p>
          <a:p>
            <a:pPr marL="869315" marR="24765">
              <a:lnSpc>
                <a:spcPct val="109800"/>
              </a:lnSpc>
            </a:pPr>
            <a:r>
              <a:rPr dirty="0" sz="1200" spc="10" b="0">
                <a:latin typeface="Calibri"/>
                <a:cs typeface="Calibri"/>
              </a:rPr>
              <a:t>The</a:t>
            </a:r>
            <a:r>
              <a:rPr dirty="0" sz="1200" spc="-30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objective</a:t>
            </a:r>
            <a:r>
              <a:rPr dirty="0" sz="1200" spc="-90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of</a:t>
            </a:r>
            <a:r>
              <a:rPr dirty="0" sz="1200" spc="-40" b="0">
                <a:latin typeface="Calibri"/>
                <a:cs typeface="Calibri"/>
              </a:rPr>
              <a:t> </a:t>
            </a:r>
            <a:r>
              <a:rPr dirty="0" sz="1200" spc="15" b="0">
                <a:latin typeface="Calibri"/>
                <a:cs typeface="Calibri"/>
              </a:rPr>
              <a:t>this</a:t>
            </a:r>
            <a:r>
              <a:rPr dirty="0" sz="1200" spc="-55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capstone</a:t>
            </a:r>
            <a:r>
              <a:rPr dirty="0" sz="1200" spc="-90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project</a:t>
            </a:r>
            <a:r>
              <a:rPr dirty="0" sz="1200" spc="-70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is</a:t>
            </a:r>
            <a:r>
              <a:rPr dirty="0" sz="1200" spc="-20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to</a:t>
            </a:r>
            <a:r>
              <a:rPr dirty="0" sz="1200" spc="-10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find</a:t>
            </a:r>
            <a:r>
              <a:rPr dirty="0" sz="1200" spc="-60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the</a:t>
            </a:r>
            <a:r>
              <a:rPr dirty="0" sz="1200" spc="-25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best</a:t>
            </a:r>
            <a:r>
              <a:rPr dirty="0" sz="1200" spc="-75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locations</a:t>
            </a:r>
            <a:r>
              <a:rPr dirty="0" sz="1200" spc="-25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to</a:t>
            </a:r>
            <a:r>
              <a:rPr dirty="0" sz="1200" spc="-65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open</a:t>
            </a:r>
            <a:r>
              <a:rPr dirty="0" sz="1200" spc="-55" b="0">
                <a:latin typeface="Calibri"/>
                <a:cs typeface="Calibri"/>
              </a:rPr>
              <a:t> </a:t>
            </a:r>
            <a:r>
              <a:rPr dirty="0" sz="1200" spc="-10" b="0">
                <a:latin typeface="Calibri"/>
                <a:cs typeface="Calibri"/>
              </a:rPr>
              <a:t>gyms  </a:t>
            </a:r>
            <a:r>
              <a:rPr dirty="0" sz="1200" spc="10" b="0">
                <a:latin typeface="Calibri"/>
                <a:cs typeface="Calibri"/>
              </a:rPr>
              <a:t>in</a:t>
            </a:r>
            <a:r>
              <a:rPr dirty="0" sz="1200" spc="-5" b="0">
                <a:latin typeface="Calibri"/>
                <a:cs typeface="Calibri"/>
              </a:rPr>
              <a:t> </a:t>
            </a:r>
            <a:r>
              <a:rPr dirty="0" sz="1200" spc="15" b="0">
                <a:latin typeface="Calibri"/>
                <a:cs typeface="Calibri"/>
              </a:rPr>
              <a:t>Toronto.</a:t>
            </a:r>
            <a:r>
              <a:rPr dirty="0" sz="1200" spc="-90" b="0">
                <a:latin typeface="Calibri"/>
                <a:cs typeface="Calibri"/>
              </a:rPr>
              <a:t> </a:t>
            </a:r>
            <a:r>
              <a:rPr dirty="0" sz="1200" b="0">
                <a:latin typeface="Calibri"/>
                <a:cs typeface="Calibri"/>
              </a:rPr>
              <a:t>If</a:t>
            </a:r>
            <a:r>
              <a:rPr dirty="0" sz="1200" spc="-95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there</a:t>
            </a:r>
            <a:r>
              <a:rPr dirty="0" sz="1200" spc="-25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are</a:t>
            </a:r>
            <a:r>
              <a:rPr dirty="0" sz="1200" spc="-25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already</a:t>
            </a:r>
            <a:r>
              <a:rPr dirty="0" sz="1200" spc="-80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of</a:t>
            </a:r>
            <a:r>
              <a:rPr dirty="0" sz="1200" spc="-35" b="0">
                <a:latin typeface="Calibri"/>
                <a:cs typeface="Calibri"/>
              </a:rPr>
              <a:t> </a:t>
            </a:r>
            <a:r>
              <a:rPr dirty="0" sz="1200" spc="-5" b="0">
                <a:latin typeface="Calibri"/>
                <a:cs typeface="Calibri"/>
              </a:rPr>
              <a:t>gyms</a:t>
            </a:r>
            <a:r>
              <a:rPr dirty="0" sz="1200" spc="40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available,</a:t>
            </a:r>
            <a:r>
              <a:rPr dirty="0" sz="1200" spc="-75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then</a:t>
            </a:r>
            <a:r>
              <a:rPr dirty="0" sz="1200" spc="-50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people</a:t>
            </a:r>
            <a:r>
              <a:rPr dirty="0" sz="1200" spc="-85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may</a:t>
            </a:r>
            <a:r>
              <a:rPr dirty="0" sz="1200" spc="-90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be</a:t>
            </a:r>
            <a:r>
              <a:rPr dirty="0" sz="1200" spc="-25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less</a:t>
            </a:r>
            <a:r>
              <a:rPr dirty="0" sz="1200" spc="-20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likely  to </a:t>
            </a:r>
            <a:r>
              <a:rPr dirty="0" sz="1200" spc="10" b="0">
                <a:latin typeface="Calibri"/>
                <a:cs typeface="Calibri"/>
              </a:rPr>
              <a:t>join the </a:t>
            </a:r>
            <a:r>
              <a:rPr dirty="0" sz="1200" spc="5" b="0">
                <a:latin typeface="Calibri"/>
                <a:cs typeface="Calibri"/>
              </a:rPr>
              <a:t>new </a:t>
            </a:r>
            <a:r>
              <a:rPr dirty="0" sz="1200" spc="-10" b="0">
                <a:latin typeface="Calibri"/>
                <a:cs typeface="Calibri"/>
              </a:rPr>
              <a:t>gym </a:t>
            </a:r>
            <a:r>
              <a:rPr dirty="0" sz="1200" spc="5" b="0">
                <a:latin typeface="Calibri"/>
                <a:cs typeface="Calibri"/>
              </a:rPr>
              <a:t>because </a:t>
            </a:r>
            <a:r>
              <a:rPr dirty="0" sz="1200" spc="10" b="0">
                <a:latin typeface="Calibri"/>
                <a:cs typeface="Calibri"/>
              </a:rPr>
              <a:t>existing </a:t>
            </a:r>
            <a:r>
              <a:rPr dirty="0" sz="1200" spc="-10" b="0">
                <a:latin typeface="Calibri"/>
                <a:cs typeface="Calibri"/>
              </a:rPr>
              <a:t>gyms </a:t>
            </a:r>
            <a:r>
              <a:rPr dirty="0" sz="1200" spc="10" b="0">
                <a:latin typeface="Calibri"/>
                <a:cs typeface="Calibri"/>
              </a:rPr>
              <a:t>already have their </a:t>
            </a:r>
            <a:r>
              <a:rPr dirty="0" sz="1200" b="0">
                <a:latin typeface="Calibri"/>
                <a:cs typeface="Calibri"/>
              </a:rPr>
              <a:t>own </a:t>
            </a:r>
            <a:r>
              <a:rPr dirty="0" sz="1200" spc="5" b="0">
                <a:latin typeface="Calibri"/>
                <a:cs typeface="Calibri"/>
              </a:rPr>
              <a:t>customer  </a:t>
            </a:r>
            <a:r>
              <a:rPr dirty="0" sz="1200" spc="10" b="0">
                <a:latin typeface="Calibri"/>
                <a:cs typeface="Calibri"/>
              </a:rPr>
              <a:t>base</a:t>
            </a:r>
            <a:r>
              <a:rPr dirty="0" sz="1200" spc="-90" b="0">
                <a:latin typeface="Calibri"/>
                <a:cs typeface="Calibri"/>
              </a:rPr>
              <a:t> </a:t>
            </a:r>
            <a:r>
              <a:rPr dirty="0" sz="1200" spc="15" b="0">
                <a:latin typeface="Calibri"/>
                <a:cs typeface="Calibri"/>
              </a:rPr>
              <a:t>and</a:t>
            </a:r>
            <a:r>
              <a:rPr dirty="0" sz="1200" spc="-65" b="0">
                <a:latin typeface="Calibri"/>
                <a:cs typeface="Calibri"/>
              </a:rPr>
              <a:t> </a:t>
            </a:r>
            <a:r>
              <a:rPr dirty="0" sz="1200" spc="20" b="0">
                <a:latin typeface="Calibri"/>
                <a:cs typeface="Calibri"/>
              </a:rPr>
              <a:t>initially</a:t>
            </a:r>
            <a:r>
              <a:rPr dirty="0" sz="1200" spc="-95" b="0">
                <a:latin typeface="Calibri"/>
                <a:cs typeface="Calibri"/>
              </a:rPr>
              <a:t> </a:t>
            </a:r>
            <a:r>
              <a:rPr dirty="0" sz="1200" spc="15" b="0">
                <a:latin typeface="Calibri"/>
                <a:cs typeface="Calibri"/>
              </a:rPr>
              <a:t>people</a:t>
            </a:r>
            <a:r>
              <a:rPr dirty="0" sz="1200" spc="-90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may</a:t>
            </a:r>
            <a:r>
              <a:rPr dirty="0" sz="1200" spc="-90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reluctant</a:t>
            </a:r>
            <a:r>
              <a:rPr dirty="0" sz="1200" spc="-75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to</a:t>
            </a:r>
            <a:r>
              <a:rPr dirty="0" sz="1200" spc="-55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move</a:t>
            </a:r>
            <a:r>
              <a:rPr dirty="0" sz="1200" spc="-30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to</a:t>
            </a:r>
            <a:r>
              <a:rPr dirty="0" sz="1200" spc="-60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new</a:t>
            </a:r>
            <a:r>
              <a:rPr dirty="0" sz="1200" spc="15" b="0">
                <a:latin typeface="Calibri"/>
                <a:cs typeface="Calibri"/>
              </a:rPr>
              <a:t> </a:t>
            </a:r>
            <a:r>
              <a:rPr dirty="0" sz="1200" spc="-10" b="0">
                <a:latin typeface="Calibri"/>
                <a:cs typeface="Calibri"/>
              </a:rPr>
              <a:t>gym.</a:t>
            </a:r>
            <a:endParaRPr sz="1200">
              <a:latin typeface="Calibri"/>
              <a:cs typeface="Calibri"/>
            </a:endParaRPr>
          </a:p>
          <a:p>
            <a:pPr marL="170180"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lvl="1" marL="869315" indent="-458470">
              <a:lnSpc>
                <a:spcPct val="100000"/>
              </a:lnSpc>
              <a:buAutoNum type="arabicPeriod" startAt="3"/>
              <a:tabLst>
                <a:tab pos="869950" algn="l"/>
                <a:tab pos="870585" algn="l"/>
              </a:tabLst>
            </a:pPr>
            <a:r>
              <a:rPr dirty="0" sz="1350" spc="5" b="1">
                <a:latin typeface="Calibri"/>
                <a:cs typeface="Calibri"/>
              </a:rPr>
              <a:t>Target</a:t>
            </a:r>
            <a:r>
              <a:rPr dirty="0" sz="1350" spc="110" b="1">
                <a:latin typeface="Calibri"/>
                <a:cs typeface="Calibri"/>
              </a:rPr>
              <a:t> </a:t>
            </a:r>
            <a:r>
              <a:rPr dirty="0" sz="1350" spc="10" b="1">
                <a:latin typeface="Calibri"/>
                <a:cs typeface="Calibri"/>
              </a:rPr>
              <a:t>Audience</a:t>
            </a:r>
            <a:endParaRPr sz="1350">
              <a:latin typeface="Calibri"/>
              <a:cs typeface="Calibri"/>
            </a:endParaRPr>
          </a:p>
          <a:p>
            <a:pPr lvl="1" marL="170180">
              <a:lnSpc>
                <a:spcPct val="100000"/>
              </a:lnSpc>
              <a:buFont typeface="Calibri"/>
              <a:buAutoNum type="arabicPeriod" startAt="3"/>
            </a:pPr>
          </a:p>
          <a:p>
            <a:pPr marL="869315">
              <a:lnSpc>
                <a:spcPct val="100000"/>
              </a:lnSpc>
            </a:pPr>
            <a:r>
              <a:rPr dirty="0" sz="1200" spc="10" b="0">
                <a:latin typeface="Calibri"/>
                <a:cs typeface="Calibri"/>
              </a:rPr>
              <a:t>The</a:t>
            </a:r>
            <a:r>
              <a:rPr dirty="0" sz="1200" spc="-35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entrepreneur</a:t>
            </a:r>
            <a:r>
              <a:rPr dirty="0" sz="1200" spc="-90" b="0">
                <a:latin typeface="Calibri"/>
                <a:cs typeface="Calibri"/>
              </a:rPr>
              <a:t> </a:t>
            </a:r>
            <a:r>
              <a:rPr dirty="0" sz="1200" b="0">
                <a:latin typeface="Calibri"/>
                <a:cs typeface="Calibri"/>
              </a:rPr>
              <a:t>who</a:t>
            </a:r>
            <a:r>
              <a:rPr dirty="0" sz="1200" spc="-70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wants</a:t>
            </a:r>
            <a:r>
              <a:rPr dirty="0" sz="1200" spc="-85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to</a:t>
            </a:r>
            <a:r>
              <a:rPr dirty="0" sz="1200" spc="-10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open</a:t>
            </a:r>
            <a:r>
              <a:rPr dirty="0" sz="1200" spc="-60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the</a:t>
            </a:r>
            <a:r>
              <a:rPr dirty="0" sz="1200" spc="-90" b="0">
                <a:latin typeface="Calibri"/>
                <a:cs typeface="Calibri"/>
              </a:rPr>
              <a:t> </a:t>
            </a:r>
            <a:r>
              <a:rPr dirty="0" sz="1200" spc="-10" b="0">
                <a:latin typeface="Calibri"/>
                <a:cs typeface="Calibri"/>
              </a:rPr>
              <a:t>gym</a:t>
            </a:r>
            <a:r>
              <a:rPr dirty="0" sz="1200" spc="25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chain.</a:t>
            </a:r>
            <a:endParaRPr sz="1200">
              <a:latin typeface="Calibri"/>
              <a:cs typeface="Calibri"/>
            </a:endParaRPr>
          </a:p>
          <a:p>
            <a:pPr marL="411480" indent="-229235">
              <a:lnSpc>
                <a:spcPct val="100000"/>
              </a:lnSpc>
              <a:spcBef>
                <a:spcPts val="65"/>
              </a:spcBef>
              <a:buAutoNum type="arabicPeriod" startAt="2"/>
              <a:tabLst>
                <a:tab pos="412750" algn="l"/>
              </a:tabLst>
            </a:pPr>
            <a:r>
              <a:rPr dirty="0" spc="-5"/>
              <a:t>Data</a:t>
            </a:r>
          </a:p>
          <a:p>
            <a:pPr marL="170180"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2"/>
            </a:pPr>
            <a:endParaRPr sz="2300">
              <a:latin typeface="Times New Roman"/>
              <a:cs typeface="Times New Roman"/>
            </a:endParaRPr>
          </a:p>
          <a:p>
            <a:pPr lvl="1" marL="869315" indent="-458470">
              <a:lnSpc>
                <a:spcPct val="100000"/>
              </a:lnSpc>
              <a:buAutoNum type="arabicPeriod"/>
              <a:tabLst>
                <a:tab pos="869950" algn="l"/>
                <a:tab pos="870585" algn="l"/>
              </a:tabLst>
            </a:pPr>
            <a:r>
              <a:rPr dirty="0" sz="1350" spc="10" b="1">
                <a:latin typeface="Calibri"/>
                <a:cs typeface="Calibri"/>
              </a:rPr>
              <a:t>Data</a:t>
            </a:r>
            <a:r>
              <a:rPr dirty="0" sz="1350" spc="25" b="1">
                <a:latin typeface="Calibri"/>
                <a:cs typeface="Calibri"/>
              </a:rPr>
              <a:t> </a:t>
            </a:r>
            <a:r>
              <a:rPr dirty="0" sz="1350" spc="10" b="1">
                <a:latin typeface="Calibri"/>
                <a:cs typeface="Calibri"/>
              </a:rPr>
              <a:t>Definition</a:t>
            </a:r>
            <a:endParaRPr sz="1350">
              <a:latin typeface="Calibri"/>
              <a:cs typeface="Calibri"/>
            </a:endParaRPr>
          </a:p>
          <a:p>
            <a:pPr marL="869315">
              <a:lnSpc>
                <a:spcPct val="100000"/>
              </a:lnSpc>
              <a:spcBef>
                <a:spcPts val="215"/>
              </a:spcBef>
            </a:pPr>
            <a:r>
              <a:rPr dirty="0" sz="1200"/>
              <a:t>Link:</a:t>
            </a:r>
            <a:r>
              <a:rPr dirty="0" sz="1200" spc="5"/>
              <a:t> </a:t>
            </a:r>
            <a:r>
              <a:rPr dirty="0" u="sng" sz="1050" spc="-5" b="0">
                <a:solidFill>
                  <a:srgbClr val="0087CC"/>
                </a:solidFill>
                <a:uFill>
                  <a:solidFill>
                    <a:srgbClr val="0087CC"/>
                  </a:solidFill>
                </a:uFill>
                <a:latin typeface="Arial"/>
                <a:cs typeface="Arial"/>
              </a:rPr>
              <a:t>https://en.wikipedia.org/wiki/List_of_postal_codes_of_Canada:_M</a:t>
            </a:r>
            <a:endParaRPr sz="1050">
              <a:latin typeface="Arial"/>
              <a:cs typeface="Arial"/>
            </a:endParaRPr>
          </a:p>
          <a:p>
            <a:pPr marL="170180"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869315" marR="196215">
              <a:lnSpc>
                <a:spcPct val="108300"/>
              </a:lnSpc>
              <a:spcBef>
                <a:spcPts val="5"/>
              </a:spcBef>
            </a:pPr>
            <a:r>
              <a:rPr dirty="0" sz="1200" spc="5" b="0">
                <a:latin typeface="Calibri"/>
                <a:cs typeface="Calibri"/>
              </a:rPr>
              <a:t>We</a:t>
            </a:r>
            <a:r>
              <a:rPr dirty="0" sz="1200" spc="-30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will</a:t>
            </a:r>
            <a:r>
              <a:rPr dirty="0" sz="1200" spc="-10" b="0">
                <a:latin typeface="Calibri"/>
                <a:cs typeface="Calibri"/>
              </a:rPr>
              <a:t> </a:t>
            </a:r>
            <a:r>
              <a:rPr dirty="0" sz="1200" b="0">
                <a:latin typeface="Calibri"/>
                <a:cs typeface="Calibri"/>
              </a:rPr>
              <a:t>extract</a:t>
            </a:r>
            <a:r>
              <a:rPr dirty="0" sz="1200" spc="-70" b="0">
                <a:latin typeface="Calibri"/>
                <a:cs typeface="Calibri"/>
              </a:rPr>
              <a:t> </a:t>
            </a:r>
            <a:r>
              <a:rPr dirty="0" sz="1200" spc="15" b="0">
                <a:latin typeface="Calibri"/>
                <a:cs typeface="Calibri"/>
              </a:rPr>
              <a:t>data</a:t>
            </a:r>
            <a:r>
              <a:rPr dirty="0" sz="1200" spc="-70" b="0">
                <a:latin typeface="Calibri"/>
                <a:cs typeface="Calibri"/>
              </a:rPr>
              <a:t> </a:t>
            </a:r>
            <a:r>
              <a:rPr dirty="0" sz="1200" b="0">
                <a:latin typeface="Calibri"/>
                <a:cs typeface="Calibri"/>
              </a:rPr>
              <a:t>from</a:t>
            </a:r>
            <a:r>
              <a:rPr dirty="0" sz="1200" spc="-25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the</a:t>
            </a:r>
            <a:r>
              <a:rPr dirty="0" sz="1200" spc="-30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above</a:t>
            </a:r>
            <a:r>
              <a:rPr dirty="0" sz="1200" spc="-95" b="0">
                <a:latin typeface="Calibri"/>
                <a:cs typeface="Calibri"/>
              </a:rPr>
              <a:t> </a:t>
            </a:r>
            <a:r>
              <a:rPr dirty="0" sz="1200" spc="10" b="0">
                <a:latin typeface="Calibri"/>
                <a:cs typeface="Calibri"/>
              </a:rPr>
              <a:t>mentioned</a:t>
            </a:r>
            <a:r>
              <a:rPr dirty="0" sz="1200" spc="-55" b="0">
                <a:latin typeface="Calibri"/>
                <a:cs typeface="Calibri"/>
              </a:rPr>
              <a:t> </a:t>
            </a:r>
            <a:r>
              <a:rPr dirty="0" sz="1200" spc="15" b="0">
                <a:latin typeface="Calibri"/>
                <a:cs typeface="Calibri"/>
              </a:rPr>
              <a:t>link</a:t>
            </a:r>
            <a:r>
              <a:rPr dirty="0" sz="1200" spc="-100" b="0">
                <a:latin typeface="Calibri"/>
                <a:cs typeface="Calibri"/>
              </a:rPr>
              <a:t> </a:t>
            </a:r>
            <a:r>
              <a:rPr dirty="0" sz="1200" spc="5" b="0">
                <a:latin typeface="Calibri"/>
                <a:cs typeface="Calibri"/>
              </a:rPr>
              <a:t>to</a:t>
            </a:r>
            <a:r>
              <a:rPr dirty="0" sz="1200" spc="-70" b="0">
                <a:latin typeface="Calibri"/>
                <a:cs typeface="Calibri"/>
              </a:rPr>
              <a:t> </a:t>
            </a:r>
            <a:r>
              <a:rPr dirty="0" sz="1200" spc="-10" b="0">
                <a:latin typeface="Calibri"/>
                <a:cs typeface="Calibri"/>
              </a:rPr>
              <a:t>get </a:t>
            </a:r>
            <a:r>
              <a:rPr dirty="0" sz="1200" spc="10" b="0">
                <a:latin typeface="Calibri"/>
                <a:cs typeface="Calibri"/>
              </a:rPr>
              <a:t>the</a:t>
            </a:r>
            <a:r>
              <a:rPr dirty="0" sz="1200" spc="30" b="0">
                <a:latin typeface="Calibri"/>
                <a:cs typeface="Calibri"/>
              </a:rPr>
              <a:t> </a:t>
            </a:r>
            <a:r>
              <a:rPr dirty="0" sz="1200" spc="15" b="0">
                <a:latin typeface="Calibri"/>
                <a:cs typeface="Calibri"/>
              </a:rPr>
              <a:t>neighborhood  data </a:t>
            </a:r>
            <a:r>
              <a:rPr dirty="0" sz="1200" spc="10" b="0">
                <a:latin typeface="Calibri"/>
                <a:cs typeface="Calibri"/>
              </a:rPr>
              <a:t>of</a:t>
            </a:r>
            <a:r>
              <a:rPr dirty="0" sz="1200" spc="-125" b="0">
                <a:latin typeface="Calibri"/>
                <a:cs typeface="Calibri"/>
              </a:rPr>
              <a:t> </a:t>
            </a:r>
            <a:r>
              <a:rPr dirty="0" sz="1200" spc="15" b="0">
                <a:latin typeface="Calibri"/>
                <a:cs typeface="Calibri"/>
              </a:rPr>
              <a:t>Canada.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7751" y="1093216"/>
            <a:ext cx="5064760" cy="403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Foursquare </a:t>
            </a:r>
            <a:r>
              <a:rPr dirty="0" sz="1200" spc="5" b="1">
                <a:latin typeface="Calibri"/>
                <a:cs typeface="Calibri"/>
              </a:rPr>
              <a:t>Data</a:t>
            </a:r>
            <a:r>
              <a:rPr dirty="0" sz="1200" spc="-7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Provider: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6100"/>
              </a:lnSpc>
            </a:pPr>
            <a:r>
              <a:rPr dirty="0" sz="1050" spc="20">
                <a:latin typeface="Arial"/>
                <a:cs typeface="Arial"/>
              </a:rPr>
              <a:t>We </a:t>
            </a:r>
            <a:r>
              <a:rPr dirty="0" sz="1050" spc="10">
                <a:latin typeface="Arial"/>
                <a:cs typeface="Arial"/>
              </a:rPr>
              <a:t>will </a:t>
            </a:r>
            <a:r>
              <a:rPr dirty="0" sz="1050" spc="15">
                <a:latin typeface="Arial"/>
                <a:cs typeface="Arial"/>
              </a:rPr>
              <a:t>need </a:t>
            </a:r>
            <a:r>
              <a:rPr dirty="0" sz="1050" spc="10">
                <a:latin typeface="Arial"/>
                <a:cs typeface="Arial"/>
              </a:rPr>
              <a:t>data about different </a:t>
            </a:r>
            <a:r>
              <a:rPr dirty="0" sz="1050" spc="15">
                <a:latin typeface="Arial"/>
                <a:cs typeface="Arial"/>
              </a:rPr>
              <a:t>venues </a:t>
            </a:r>
            <a:r>
              <a:rPr dirty="0" sz="1050" spc="10">
                <a:latin typeface="Arial"/>
                <a:cs typeface="Arial"/>
              </a:rPr>
              <a:t>in different neighborhoods of that </a:t>
            </a:r>
            <a:r>
              <a:rPr dirty="0" sz="1050">
                <a:latin typeface="Arial"/>
                <a:cs typeface="Arial"/>
              </a:rPr>
              <a:t>specific  </a:t>
            </a:r>
            <a:r>
              <a:rPr dirty="0" sz="1050" spc="10">
                <a:latin typeface="Arial"/>
                <a:cs typeface="Arial"/>
              </a:rPr>
              <a:t>borough. </a:t>
            </a:r>
            <a:r>
              <a:rPr dirty="0" sz="1050" spc="-20">
                <a:latin typeface="Arial"/>
                <a:cs typeface="Arial"/>
              </a:rPr>
              <a:t>In </a:t>
            </a:r>
            <a:r>
              <a:rPr dirty="0" sz="1050" spc="5">
                <a:latin typeface="Arial"/>
                <a:cs typeface="Arial"/>
              </a:rPr>
              <a:t>order </a:t>
            </a:r>
            <a:r>
              <a:rPr dirty="0" sz="1050" spc="10">
                <a:latin typeface="Arial"/>
                <a:cs typeface="Arial"/>
              </a:rPr>
              <a:t>to gain </a:t>
            </a:r>
            <a:r>
              <a:rPr dirty="0" sz="1050" spc="5">
                <a:latin typeface="Arial"/>
                <a:cs typeface="Arial"/>
              </a:rPr>
              <a:t>that information, </a:t>
            </a:r>
            <a:r>
              <a:rPr dirty="0" sz="1050" spc="15">
                <a:latin typeface="Arial"/>
                <a:cs typeface="Arial"/>
              </a:rPr>
              <a:t>we </a:t>
            </a:r>
            <a:r>
              <a:rPr dirty="0" sz="1050" spc="10">
                <a:latin typeface="Arial"/>
                <a:cs typeface="Arial"/>
              </a:rPr>
              <a:t>will </a:t>
            </a:r>
            <a:r>
              <a:rPr dirty="0" sz="1050" spc="15">
                <a:latin typeface="Arial"/>
                <a:cs typeface="Arial"/>
              </a:rPr>
              <a:t>use </a:t>
            </a:r>
            <a:r>
              <a:rPr dirty="0" sz="1050" spc="10">
                <a:latin typeface="Arial"/>
                <a:cs typeface="Arial"/>
              </a:rPr>
              <a:t>"Foursquare" </a:t>
            </a:r>
            <a:r>
              <a:rPr dirty="0" sz="1050" spc="-5">
                <a:latin typeface="Arial"/>
                <a:cs typeface="Arial"/>
              </a:rPr>
              <a:t>locational  </a:t>
            </a:r>
            <a:r>
              <a:rPr dirty="0" sz="1050" spc="5">
                <a:latin typeface="Arial"/>
                <a:cs typeface="Arial"/>
              </a:rPr>
              <a:t>information.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Foursquare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is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a </a:t>
            </a:r>
            <a:r>
              <a:rPr dirty="0" sz="1050" spc="10">
                <a:latin typeface="Arial"/>
                <a:cs typeface="Arial"/>
              </a:rPr>
              <a:t>location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data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provider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with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information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about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all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manner  </a:t>
            </a:r>
            <a:r>
              <a:rPr dirty="0" sz="1050" spc="10">
                <a:latin typeface="Arial"/>
                <a:cs typeface="Arial"/>
              </a:rPr>
              <a:t>of </a:t>
            </a:r>
            <a:r>
              <a:rPr dirty="0" sz="1050" spc="15">
                <a:latin typeface="Arial"/>
                <a:cs typeface="Arial"/>
              </a:rPr>
              <a:t>venues and </a:t>
            </a:r>
            <a:r>
              <a:rPr dirty="0" sz="1050" spc="10">
                <a:latin typeface="Arial"/>
                <a:cs typeface="Arial"/>
              </a:rPr>
              <a:t>events within </a:t>
            </a:r>
            <a:r>
              <a:rPr dirty="0" sz="1050" spc="15">
                <a:latin typeface="Arial"/>
                <a:cs typeface="Arial"/>
              </a:rPr>
              <a:t>an </a:t>
            </a:r>
            <a:r>
              <a:rPr dirty="0" sz="1050" spc="10">
                <a:latin typeface="Arial"/>
                <a:cs typeface="Arial"/>
              </a:rPr>
              <a:t>area of interest. </a:t>
            </a:r>
            <a:r>
              <a:rPr dirty="0" sz="1050" spc="15">
                <a:latin typeface="Arial"/>
                <a:cs typeface="Arial"/>
              </a:rPr>
              <a:t>Such </a:t>
            </a:r>
            <a:r>
              <a:rPr dirty="0" sz="1050" spc="5">
                <a:latin typeface="Arial"/>
                <a:cs typeface="Arial"/>
              </a:rPr>
              <a:t>information </a:t>
            </a:r>
            <a:r>
              <a:rPr dirty="0" sz="1050" spc="10">
                <a:latin typeface="Arial"/>
                <a:cs typeface="Arial"/>
              </a:rPr>
              <a:t>includes </a:t>
            </a:r>
            <a:r>
              <a:rPr dirty="0" sz="1050">
                <a:latin typeface="Arial"/>
                <a:cs typeface="Arial"/>
              </a:rPr>
              <a:t>venue  </a:t>
            </a:r>
            <a:r>
              <a:rPr dirty="0" sz="1050" spc="5">
                <a:latin typeface="Arial"/>
                <a:cs typeface="Arial"/>
              </a:rPr>
              <a:t>names,</a:t>
            </a:r>
            <a:r>
              <a:rPr dirty="0" sz="1050" spc="10">
                <a:latin typeface="Arial"/>
                <a:cs typeface="Arial"/>
              </a:rPr>
              <a:t> locations,</a:t>
            </a:r>
            <a:r>
              <a:rPr dirty="0" sz="1050" spc="-114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menus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and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even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photos.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-15">
                <a:latin typeface="Arial"/>
                <a:cs typeface="Arial"/>
              </a:rPr>
              <a:t>As</a:t>
            </a:r>
            <a:r>
              <a:rPr dirty="0" sz="1050" spc="10">
                <a:latin typeface="Arial"/>
                <a:cs typeface="Arial"/>
              </a:rPr>
              <a:t> such, the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foursquare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location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platform  </a:t>
            </a:r>
            <a:r>
              <a:rPr dirty="0" sz="1050" spc="10">
                <a:latin typeface="Arial"/>
                <a:cs typeface="Arial"/>
              </a:rPr>
              <a:t>will </a:t>
            </a:r>
            <a:r>
              <a:rPr dirty="0" sz="1050" spc="15">
                <a:latin typeface="Arial"/>
                <a:cs typeface="Arial"/>
              </a:rPr>
              <a:t>be </a:t>
            </a:r>
            <a:r>
              <a:rPr dirty="0" sz="1050" spc="10">
                <a:latin typeface="Arial"/>
                <a:cs typeface="Arial"/>
              </a:rPr>
              <a:t>used </a:t>
            </a:r>
            <a:r>
              <a:rPr dirty="0" sz="1050" spc="15">
                <a:latin typeface="Arial"/>
                <a:cs typeface="Arial"/>
              </a:rPr>
              <a:t>as </a:t>
            </a:r>
            <a:r>
              <a:rPr dirty="0" sz="1050" spc="10">
                <a:latin typeface="Arial"/>
                <a:cs typeface="Arial"/>
              </a:rPr>
              <a:t>the sole data source since </a:t>
            </a:r>
            <a:r>
              <a:rPr dirty="0" sz="1050" spc="5">
                <a:latin typeface="Arial"/>
                <a:cs typeface="Arial"/>
              </a:rPr>
              <a:t>all </a:t>
            </a:r>
            <a:r>
              <a:rPr dirty="0" sz="1050" spc="10">
                <a:latin typeface="Arial"/>
                <a:cs typeface="Arial"/>
              </a:rPr>
              <a:t>the stated required </a:t>
            </a:r>
            <a:r>
              <a:rPr dirty="0" sz="1050" spc="5">
                <a:latin typeface="Arial"/>
                <a:cs typeface="Arial"/>
              </a:rPr>
              <a:t>information </a:t>
            </a:r>
            <a:r>
              <a:rPr dirty="0" sz="1050" spc="15">
                <a:latin typeface="Arial"/>
                <a:cs typeface="Arial"/>
              </a:rPr>
              <a:t>can be  </a:t>
            </a:r>
            <a:r>
              <a:rPr dirty="0" sz="1050" spc="5">
                <a:latin typeface="Arial"/>
                <a:cs typeface="Arial"/>
              </a:rPr>
              <a:t>obtained</a:t>
            </a:r>
            <a:r>
              <a:rPr dirty="0" sz="1050" spc="-12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through</a:t>
            </a:r>
            <a:r>
              <a:rPr dirty="0" sz="1050" spc="-114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the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API.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 marR="14604">
              <a:lnSpc>
                <a:spcPct val="95400"/>
              </a:lnSpc>
            </a:pPr>
            <a:r>
              <a:rPr dirty="0" sz="1050" spc="-5">
                <a:latin typeface="Arial"/>
                <a:cs typeface="Arial"/>
              </a:rPr>
              <a:t>After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finding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the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list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of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neighborhoods,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we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then</a:t>
            </a:r>
            <a:r>
              <a:rPr dirty="0" sz="1050" spc="-100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connect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to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the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Foursquare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API</a:t>
            </a:r>
            <a:r>
              <a:rPr dirty="0" sz="1050" spc="-17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to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gather  </a:t>
            </a:r>
            <a:r>
              <a:rPr dirty="0" sz="1050" spc="5">
                <a:latin typeface="Arial"/>
                <a:cs typeface="Arial"/>
              </a:rPr>
              <a:t>information</a:t>
            </a:r>
            <a:r>
              <a:rPr dirty="0" sz="1050" spc="30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about </a:t>
            </a:r>
            <a:r>
              <a:rPr dirty="0" sz="1050" spc="15">
                <a:latin typeface="Arial"/>
                <a:cs typeface="Arial"/>
              </a:rPr>
              <a:t>venues </a:t>
            </a:r>
            <a:r>
              <a:rPr dirty="0" sz="1050" spc="10">
                <a:latin typeface="Arial"/>
                <a:cs typeface="Arial"/>
              </a:rPr>
              <a:t>inside </a:t>
            </a:r>
            <a:r>
              <a:rPr dirty="0" sz="1050" spc="15">
                <a:latin typeface="Arial"/>
                <a:cs typeface="Arial"/>
              </a:rPr>
              <a:t>each and </a:t>
            </a:r>
            <a:r>
              <a:rPr dirty="0" sz="1050" spc="10">
                <a:latin typeface="Arial"/>
                <a:cs typeface="Arial"/>
              </a:rPr>
              <a:t>every neighborhood. </a:t>
            </a:r>
            <a:r>
              <a:rPr dirty="0" sz="1050" spc="15">
                <a:latin typeface="Arial"/>
                <a:cs typeface="Arial"/>
              </a:rPr>
              <a:t>For </a:t>
            </a:r>
            <a:r>
              <a:rPr dirty="0" sz="1050" spc="-5">
                <a:latin typeface="Arial"/>
                <a:cs typeface="Arial"/>
              </a:rPr>
              <a:t>each  </a:t>
            </a:r>
            <a:r>
              <a:rPr dirty="0" sz="1050" spc="10">
                <a:latin typeface="Arial"/>
                <a:cs typeface="Arial"/>
              </a:rPr>
              <a:t>neighborhood,</a:t>
            </a:r>
            <a:r>
              <a:rPr dirty="0" sz="1050" spc="-120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we</a:t>
            </a:r>
            <a:r>
              <a:rPr dirty="0" sz="1050" spc="-114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have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chosen</a:t>
            </a:r>
            <a:r>
              <a:rPr dirty="0" sz="1050" spc="-114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the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radius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to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be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100</a:t>
            </a:r>
            <a:r>
              <a:rPr dirty="0" sz="1050" spc="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meter.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12065">
              <a:lnSpc>
                <a:spcPct val="95300"/>
              </a:lnSpc>
            </a:pPr>
            <a:r>
              <a:rPr dirty="0" sz="1050" spc="35">
                <a:latin typeface="Arial"/>
                <a:cs typeface="Arial"/>
              </a:rPr>
              <a:t>The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data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retrieved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from</a:t>
            </a:r>
            <a:r>
              <a:rPr dirty="0" sz="1050" spc="-170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Foursquare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contained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information</a:t>
            </a:r>
            <a:r>
              <a:rPr dirty="0" sz="1050" spc="-17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of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venues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within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a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specified  </a:t>
            </a:r>
            <a:r>
              <a:rPr dirty="0" sz="1050" spc="5">
                <a:latin typeface="Arial"/>
                <a:cs typeface="Arial"/>
              </a:rPr>
              <a:t>distance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of the </a:t>
            </a:r>
            <a:r>
              <a:rPr dirty="0" sz="1050" spc="5">
                <a:latin typeface="Arial"/>
                <a:cs typeface="Arial"/>
              </a:rPr>
              <a:t>longitude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and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latitude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of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the </a:t>
            </a:r>
            <a:r>
              <a:rPr dirty="0" sz="1050" spc="15">
                <a:latin typeface="Arial"/>
                <a:cs typeface="Arial"/>
              </a:rPr>
              <a:t>postcodes.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35">
                <a:latin typeface="Arial"/>
                <a:cs typeface="Arial"/>
              </a:rPr>
              <a:t>The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information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obtained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-30">
                <a:latin typeface="Arial"/>
                <a:cs typeface="Arial"/>
              </a:rPr>
              <a:t>per  </a:t>
            </a:r>
            <a:r>
              <a:rPr dirty="0" sz="1050" spc="15">
                <a:latin typeface="Arial"/>
                <a:cs typeface="Arial"/>
              </a:rPr>
              <a:t>venue as</a:t>
            </a:r>
            <a:r>
              <a:rPr dirty="0" sz="1050" spc="-13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follows:</a:t>
            </a:r>
            <a:endParaRPr sz="1050">
              <a:latin typeface="Arial"/>
              <a:cs typeface="Arial"/>
            </a:endParaRPr>
          </a:p>
          <a:p>
            <a:pPr marL="561975" indent="-244475">
              <a:lnSpc>
                <a:spcPts val="1050"/>
              </a:lnSpc>
              <a:buAutoNum type="arabicPeriod"/>
              <a:tabLst>
                <a:tab pos="561975" algn="l"/>
              </a:tabLst>
            </a:pPr>
            <a:r>
              <a:rPr dirty="0" sz="1050" spc="-5">
                <a:latin typeface="Courier New"/>
                <a:cs typeface="Courier New"/>
              </a:rPr>
              <a:t>Neighborhood</a:t>
            </a:r>
            <a:endParaRPr sz="1050">
              <a:latin typeface="Courier New"/>
              <a:cs typeface="Courier New"/>
            </a:endParaRPr>
          </a:p>
          <a:p>
            <a:pPr marL="561975" indent="-244475">
              <a:lnSpc>
                <a:spcPts val="1200"/>
              </a:lnSpc>
              <a:buAutoNum type="arabicPeriod"/>
              <a:tabLst>
                <a:tab pos="561975" algn="l"/>
              </a:tabLst>
            </a:pPr>
            <a:r>
              <a:rPr dirty="0" sz="1050" spc="-5">
                <a:latin typeface="Courier New"/>
                <a:cs typeface="Courier New"/>
              </a:rPr>
              <a:t>Neighborhood</a:t>
            </a:r>
            <a:r>
              <a:rPr dirty="0" sz="1050" spc="-15">
                <a:latin typeface="Courier New"/>
                <a:cs typeface="Courier New"/>
              </a:rPr>
              <a:t> </a:t>
            </a:r>
            <a:r>
              <a:rPr dirty="0" sz="1050">
                <a:latin typeface="Courier New"/>
                <a:cs typeface="Courier New"/>
              </a:rPr>
              <a:t>Latitude</a:t>
            </a:r>
            <a:endParaRPr sz="1050">
              <a:latin typeface="Courier New"/>
              <a:cs typeface="Courier New"/>
            </a:endParaRPr>
          </a:p>
          <a:p>
            <a:pPr marL="561975" indent="-244475">
              <a:lnSpc>
                <a:spcPts val="1200"/>
              </a:lnSpc>
              <a:buAutoNum type="arabicPeriod"/>
              <a:tabLst>
                <a:tab pos="561975" algn="l"/>
              </a:tabLst>
            </a:pPr>
            <a:r>
              <a:rPr dirty="0" sz="1050" spc="-5">
                <a:latin typeface="Courier New"/>
                <a:cs typeface="Courier New"/>
              </a:rPr>
              <a:t>Neighborhood</a:t>
            </a:r>
            <a:r>
              <a:rPr dirty="0" sz="1050" spc="-15">
                <a:latin typeface="Courier New"/>
                <a:cs typeface="Courier New"/>
              </a:rPr>
              <a:t> </a:t>
            </a:r>
            <a:r>
              <a:rPr dirty="0" sz="1050">
                <a:latin typeface="Courier New"/>
                <a:cs typeface="Courier New"/>
              </a:rPr>
              <a:t>Longitude</a:t>
            </a:r>
            <a:endParaRPr sz="1050">
              <a:latin typeface="Courier New"/>
              <a:cs typeface="Courier New"/>
            </a:endParaRPr>
          </a:p>
          <a:p>
            <a:pPr marL="561975" indent="-244475">
              <a:lnSpc>
                <a:spcPts val="1200"/>
              </a:lnSpc>
              <a:buAutoNum type="arabicPeriod"/>
              <a:tabLst>
                <a:tab pos="561975" algn="l"/>
              </a:tabLst>
            </a:pPr>
            <a:r>
              <a:rPr dirty="0" sz="1050">
                <a:latin typeface="Courier New"/>
                <a:cs typeface="Courier New"/>
              </a:rPr>
              <a:t>Venue</a:t>
            </a:r>
            <a:endParaRPr sz="1050">
              <a:latin typeface="Courier New"/>
              <a:cs typeface="Courier New"/>
            </a:endParaRPr>
          </a:p>
          <a:p>
            <a:pPr marL="317500" marR="332105">
              <a:lnSpc>
                <a:spcPts val="1140"/>
              </a:lnSpc>
              <a:spcBef>
                <a:spcPts val="110"/>
              </a:spcBef>
              <a:buAutoNum type="arabicPeriod"/>
              <a:tabLst>
                <a:tab pos="561975" algn="l"/>
              </a:tabLst>
            </a:pPr>
            <a:r>
              <a:rPr dirty="0" sz="1050" spc="-5">
                <a:latin typeface="Courier New"/>
                <a:cs typeface="Courier New"/>
              </a:rPr>
              <a:t>Name </a:t>
            </a:r>
            <a:r>
              <a:rPr dirty="0" sz="1050" spc="20">
                <a:latin typeface="Courier New"/>
                <a:cs typeface="Courier New"/>
              </a:rPr>
              <a:t>of </a:t>
            </a:r>
            <a:r>
              <a:rPr dirty="0" sz="1050">
                <a:latin typeface="Courier New"/>
                <a:cs typeface="Courier New"/>
              </a:rPr>
              <a:t>the venue </a:t>
            </a:r>
            <a:r>
              <a:rPr dirty="0" sz="1050" spc="-5">
                <a:latin typeface="Courier New"/>
                <a:cs typeface="Courier New"/>
              </a:rPr>
              <a:t>e.g. </a:t>
            </a:r>
            <a:r>
              <a:rPr dirty="0" sz="1050">
                <a:latin typeface="Courier New"/>
                <a:cs typeface="Courier New"/>
              </a:rPr>
              <a:t>the </a:t>
            </a:r>
            <a:r>
              <a:rPr dirty="0" sz="1050" spc="10">
                <a:latin typeface="Courier New"/>
                <a:cs typeface="Courier New"/>
              </a:rPr>
              <a:t>name </a:t>
            </a:r>
            <a:r>
              <a:rPr dirty="0" sz="1050" spc="-10">
                <a:latin typeface="Courier New"/>
                <a:cs typeface="Courier New"/>
              </a:rPr>
              <a:t>of </a:t>
            </a:r>
            <a:r>
              <a:rPr dirty="0" sz="1050" spc="15">
                <a:latin typeface="Courier New"/>
                <a:cs typeface="Courier New"/>
              </a:rPr>
              <a:t>a </a:t>
            </a:r>
            <a:r>
              <a:rPr dirty="0" sz="1050">
                <a:latin typeface="Courier New"/>
                <a:cs typeface="Courier New"/>
              </a:rPr>
              <a:t>store </a:t>
            </a:r>
            <a:r>
              <a:rPr dirty="0" sz="1050" spc="20">
                <a:latin typeface="Courier New"/>
                <a:cs typeface="Courier New"/>
              </a:rPr>
              <a:t>or</a:t>
            </a:r>
            <a:r>
              <a:rPr dirty="0" sz="1050" spc="-245">
                <a:latin typeface="Courier New"/>
                <a:cs typeface="Courier New"/>
              </a:rPr>
              <a:t> </a:t>
            </a:r>
            <a:r>
              <a:rPr dirty="0" sz="1050" spc="-5">
                <a:latin typeface="Courier New"/>
                <a:cs typeface="Courier New"/>
              </a:rPr>
              <a:t>restau  </a:t>
            </a:r>
            <a:r>
              <a:rPr dirty="0" sz="1050" spc="10">
                <a:latin typeface="Courier New"/>
                <a:cs typeface="Courier New"/>
              </a:rPr>
              <a:t>rant</a:t>
            </a:r>
            <a:endParaRPr sz="1050">
              <a:latin typeface="Courier New"/>
              <a:cs typeface="Courier New"/>
            </a:endParaRPr>
          </a:p>
          <a:p>
            <a:pPr marL="561975" indent="-244475">
              <a:lnSpc>
                <a:spcPts val="1155"/>
              </a:lnSpc>
              <a:buAutoNum type="arabicPeriod"/>
              <a:tabLst>
                <a:tab pos="561975" algn="l"/>
              </a:tabLst>
            </a:pPr>
            <a:r>
              <a:rPr dirty="0" sz="1050">
                <a:latin typeface="Courier New"/>
                <a:cs typeface="Courier New"/>
              </a:rPr>
              <a:t>Venue</a:t>
            </a:r>
            <a:r>
              <a:rPr dirty="0" sz="1050" spc="-20">
                <a:latin typeface="Courier New"/>
                <a:cs typeface="Courier New"/>
              </a:rPr>
              <a:t> </a:t>
            </a:r>
            <a:r>
              <a:rPr dirty="0" sz="1050" spc="-5">
                <a:latin typeface="Courier New"/>
                <a:cs typeface="Courier New"/>
              </a:rPr>
              <a:t>Latitude</a:t>
            </a:r>
            <a:endParaRPr sz="1050">
              <a:latin typeface="Courier New"/>
              <a:cs typeface="Courier New"/>
            </a:endParaRPr>
          </a:p>
          <a:p>
            <a:pPr marL="561975" indent="-244475">
              <a:lnSpc>
                <a:spcPts val="1200"/>
              </a:lnSpc>
              <a:buAutoNum type="arabicPeriod"/>
              <a:tabLst>
                <a:tab pos="561975" algn="l"/>
              </a:tabLst>
            </a:pPr>
            <a:r>
              <a:rPr dirty="0" sz="1050">
                <a:latin typeface="Courier New"/>
                <a:cs typeface="Courier New"/>
              </a:rPr>
              <a:t>Venue</a:t>
            </a:r>
            <a:r>
              <a:rPr dirty="0" sz="1050" spc="-20">
                <a:latin typeface="Courier New"/>
                <a:cs typeface="Courier New"/>
              </a:rPr>
              <a:t> </a:t>
            </a:r>
            <a:r>
              <a:rPr dirty="0" sz="1050">
                <a:latin typeface="Courier New"/>
                <a:cs typeface="Courier New"/>
              </a:rPr>
              <a:t>Longitude</a:t>
            </a:r>
            <a:endParaRPr sz="1050">
              <a:latin typeface="Courier New"/>
              <a:cs typeface="Courier New"/>
            </a:endParaRPr>
          </a:p>
          <a:p>
            <a:pPr marL="561975" indent="-244475">
              <a:lnSpc>
                <a:spcPts val="1230"/>
              </a:lnSpc>
              <a:buAutoNum type="arabicPeriod"/>
              <a:tabLst>
                <a:tab pos="561975" algn="l"/>
              </a:tabLst>
            </a:pPr>
            <a:r>
              <a:rPr dirty="0" sz="1050">
                <a:latin typeface="Courier New"/>
                <a:cs typeface="Courier New"/>
              </a:rPr>
              <a:t>Venue</a:t>
            </a:r>
            <a:r>
              <a:rPr dirty="0" sz="1050" spc="-20">
                <a:latin typeface="Courier New"/>
                <a:cs typeface="Courier New"/>
              </a:rPr>
              <a:t> </a:t>
            </a:r>
            <a:r>
              <a:rPr dirty="0" sz="1050" spc="-5">
                <a:latin typeface="Courier New"/>
                <a:cs typeface="Courier New"/>
              </a:rPr>
              <a:t>Category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252" y="5256593"/>
            <a:ext cx="22828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3. </a:t>
            </a:r>
            <a:r>
              <a:rPr dirty="0" sz="1800" spc="-15" b="1">
                <a:latin typeface="Calibri"/>
                <a:cs typeface="Calibri"/>
              </a:rPr>
              <a:t>Methodology</a:t>
            </a:r>
            <a:r>
              <a:rPr dirty="0" sz="1800" spc="9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Section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252" y="5958459"/>
            <a:ext cx="5746115" cy="31565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241300">
              <a:lnSpc>
                <a:spcPct val="100000"/>
              </a:lnSpc>
              <a:spcBef>
                <a:spcPts val="130"/>
              </a:spcBef>
            </a:pPr>
            <a:r>
              <a:rPr dirty="0" sz="1050" spc="20" b="1">
                <a:latin typeface="Arial"/>
                <a:cs typeface="Arial"/>
              </a:rPr>
              <a:t>Clustering</a:t>
            </a:r>
            <a:r>
              <a:rPr dirty="0" sz="1050" spc="-110" b="1">
                <a:latin typeface="Arial"/>
                <a:cs typeface="Arial"/>
              </a:rPr>
              <a:t> </a:t>
            </a:r>
            <a:r>
              <a:rPr dirty="0" sz="1050" spc="5" b="1">
                <a:latin typeface="Arial"/>
                <a:cs typeface="Arial"/>
              </a:rPr>
              <a:t>Approach: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241300" marR="5080">
              <a:lnSpc>
                <a:spcPts val="1200"/>
              </a:lnSpc>
            </a:pPr>
            <a:r>
              <a:rPr dirty="0" sz="1050" spc="45">
                <a:latin typeface="Arial"/>
                <a:cs typeface="Arial"/>
              </a:rPr>
              <a:t>To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find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the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best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place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to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open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the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gym,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we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decided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to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explore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neighborhoods,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segment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them,  </a:t>
            </a:r>
            <a:r>
              <a:rPr dirty="0" sz="1050" spc="15">
                <a:latin typeface="Arial"/>
                <a:cs typeface="Arial"/>
              </a:rPr>
              <a:t>and group them </a:t>
            </a:r>
            <a:r>
              <a:rPr dirty="0" sz="1050" spc="10">
                <a:latin typeface="Arial"/>
                <a:cs typeface="Arial"/>
              </a:rPr>
              <a:t>into clusters to find </a:t>
            </a:r>
            <a:r>
              <a:rPr dirty="0" sz="1050">
                <a:latin typeface="Arial"/>
                <a:cs typeface="Arial"/>
              </a:rPr>
              <a:t>similar </a:t>
            </a:r>
            <a:r>
              <a:rPr dirty="0" sz="1050" spc="10">
                <a:latin typeface="Arial"/>
                <a:cs typeface="Arial"/>
              </a:rPr>
              <a:t>neighborhoods in </a:t>
            </a:r>
            <a:r>
              <a:rPr dirty="0" sz="1050" spc="20">
                <a:latin typeface="Arial"/>
                <a:cs typeface="Arial"/>
              </a:rPr>
              <a:t>Toronto. We </a:t>
            </a:r>
            <a:r>
              <a:rPr dirty="0" sz="1050" spc="10">
                <a:latin typeface="Arial"/>
                <a:cs typeface="Arial"/>
              </a:rPr>
              <a:t>will </a:t>
            </a:r>
            <a:r>
              <a:rPr dirty="0" sz="1050" spc="15">
                <a:latin typeface="Arial"/>
                <a:cs typeface="Arial"/>
              </a:rPr>
              <a:t>be </a:t>
            </a:r>
            <a:r>
              <a:rPr dirty="0" sz="1050" spc="10">
                <a:latin typeface="Arial"/>
                <a:cs typeface="Arial"/>
              </a:rPr>
              <a:t>using </a:t>
            </a:r>
            <a:r>
              <a:rPr dirty="0" sz="1050" spc="15">
                <a:latin typeface="Arial"/>
                <a:cs typeface="Arial"/>
              </a:rPr>
              <a:t>K-  Means</a:t>
            </a:r>
            <a:r>
              <a:rPr dirty="0" sz="1050" spc="-114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clustering</a:t>
            </a:r>
            <a:r>
              <a:rPr dirty="0" sz="1050" spc="-114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algorithm</a:t>
            </a:r>
            <a:r>
              <a:rPr dirty="0" sz="1050" spc="-114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to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cluster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the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location</a:t>
            </a:r>
            <a:r>
              <a:rPr dirty="0" sz="1050" spc="-114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in </a:t>
            </a:r>
            <a:r>
              <a:rPr dirty="0" sz="1050" spc="15">
                <a:latin typeface="Arial"/>
                <a:cs typeface="Arial"/>
              </a:rPr>
              <a:t>5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different</a:t>
            </a:r>
            <a:r>
              <a:rPr dirty="0" sz="1050" spc="-114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clusters.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241300">
              <a:lnSpc>
                <a:spcPct val="100000"/>
              </a:lnSpc>
            </a:pPr>
            <a:r>
              <a:rPr dirty="0" sz="1050" spc="15" b="1">
                <a:latin typeface="Arial"/>
                <a:cs typeface="Arial"/>
              </a:rPr>
              <a:t>Work</a:t>
            </a:r>
            <a:r>
              <a:rPr dirty="0" sz="1050" spc="-60" b="1">
                <a:latin typeface="Arial"/>
                <a:cs typeface="Arial"/>
              </a:rPr>
              <a:t> </a:t>
            </a:r>
            <a:r>
              <a:rPr dirty="0" sz="1050" spc="25" b="1">
                <a:latin typeface="Arial"/>
                <a:cs typeface="Arial"/>
              </a:rPr>
              <a:t>Flow: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241300" marR="5080">
              <a:lnSpc>
                <a:spcPct val="96100"/>
              </a:lnSpc>
              <a:spcBef>
                <a:spcPts val="5"/>
              </a:spcBef>
            </a:pPr>
            <a:r>
              <a:rPr dirty="0" sz="1050" spc="15">
                <a:latin typeface="Arial"/>
                <a:cs typeface="Arial"/>
              </a:rPr>
              <a:t>Using</a:t>
            </a:r>
            <a:r>
              <a:rPr dirty="0" sz="1050" spc="10">
                <a:latin typeface="Arial"/>
                <a:cs typeface="Arial"/>
              </a:rPr>
              <a:t> credentials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of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Foursquare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API</a:t>
            </a:r>
            <a:r>
              <a:rPr dirty="0" sz="1050" spc="7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features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of</a:t>
            </a:r>
            <a:r>
              <a:rPr dirty="0" sz="1050" spc="15">
                <a:latin typeface="Arial"/>
                <a:cs typeface="Arial"/>
              </a:rPr>
              <a:t> near-by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places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of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the </a:t>
            </a:r>
            <a:r>
              <a:rPr dirty="0" sz="1050" spc="15">
                <a:latin typeface="Arial"/>
                <a:cs typeface="Arial"/>
              </a:rPr>
              <a:t>neighborhoods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would  </a:t>
            </a:r>
            <a:r>
              <a:rPr dirty="0" sz="1050" spc="15">
                <a:latin typeface="Arial"/>
                <a:cs typeface="Arial"/>
              </a:rPr>
              <a:t>be </a:t>
            </a:r>
            <a:r>
              <a:rPr dirty="0" sz="1050">
                <a:latin typeface="Arial"/>
                <a:cs typeface="Arial"/>
              </a:rPr>
              <a:t>mined. </a:t>
            </a:r>
            <a:r>
              <a:rPr dirty="0" sz="1050" spc="15">
                <a:latin typeface="Arial"/>
                <a:cs typeface="Arial"/>
              </a:rPr>
              <a:t>Due </a:t>
            </a:r>
            <a:r>
              <a:rPr dirty="0" sz="1050" spc="10">
                <a:latin typeface="Arial"/>
                <a:cs typeface="Arial"/>
              </a:rPr>
              <a:t>to http request </a:t>
            </a:r>
            <a:r>
              <a:rPr dirty="0" sz="1050" spc="5">
                <a:latin typeface="Arial"/>
                <a:cs typeface="Arial"/>
              </a:rPr>
              <a:t>limitations </a:t>
            </a:r>
            <a:r>
              <a:rPr dirty="0" sz="1050" spc="10">
                <a:latin typeface="Arial"/>
                <a:cs typeface="Arial"/>
              </a:rPr>
              <a:t>the </a:t>
            </a:r>
            <a:r>
              <a:rPr dirty="0" sz="1050" spc="5">
                <a:latin typeface="Arial"/>
                <a:cs typeface="Arial"/>
              </a:rPr>
              <a:t>number </a:t>
            </a:r>
            <a:r>
              <a:rPr dirty="0" sz="1050" spc="10">
                <a:latin typeface="Arial"/>
                <a:cs typeface="Arial"/>
              </a:rPr>
              <a:t>of places per neighborhood </a:t>
            </a:r>
            <a:r>
              <a:rPr dirty="0" sz="1050" spc="-10">
                <a:latin typeface="Arial"/>
                <a:cs typeface="Arial"/>
              </a:rPr>
              <a:t>parameter  </a:t>
            </a:r>
            <a:r>
              <a:rPr dirty="0" sz="1050" spc="15">
                <a:latin typeface="Arial"/>
                <a:cs typeface="Arial"/>
              </a:rPr>
              <a:t>would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reasonably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be</a:t>
            </a:r>
            <a:r>
              <a:rPr dirty="0" sz="1050" spc="10">
                <a:latin typeface="Arial"/>
                <a:cs typeface="Arial"/>
              </a:rPr>
              <a:t> set to 100 </a:t>
            </a:r>
            <a:r>
              <a:rPr dirty="0" sz="1050" spc="15">
                <a:latin typeface="Arial"/>
                <a:cs typeface="Arial"/>
              </a:rPr>
              <a:t>and</a:t>
            </a:r>
            <a:r>
              <a:rPr dirty="0" sz="1050" spc="10">
                <a:latin typeface="Arial"/>
                <a:cs typeface="Arial"/>
              </a:rPr>
              <a:t> the radius </a:t>
            </a:r>
            <a:r>
              <a:rPr dirty="0" sz="1050" spc="5">
                <a:latin typeface="Arial"/>
                <a:cs typeface="Arial"/>
              </a:rPr>
              <a:t>parameter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would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be</a:t>
            </a:r>
            <a:r>
              <a:rPr dirty="0" sz="1050" spc="7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set to </a:t>
            </a:r>
            <a:r>
              <a:rPr dirty="0" sz="1050" spc="20">
                <a:latin typeface="Arial"/>
                <a:cs typeface="Arial"/>
              </a:rPr>
              <a:t>500.</a:t>
            </a:r>
            <a:r>
              <a:rPr dirty="0" sz="1050" spc="10">
                <a:latin typeface="Arial"/>
                <a:cs typeface="Arial"/>
              </a:rPr>
              <a:t> </a:t>
            </a:r>
            <a:r>
              <a:rPr dirty="0" sz="1050" spc="30">
                <a:latin typeface="Arial"/>
                <a:cs typeface="Arial"/>
              </a:rPr>
              <a:t>Then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we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will  cluster our data in </a:t>
            </a:r>
            <a:r>
              <a:rPr dirty="0" sz="1050" spc="15">
                <a:latin typeface="Arial"/>
                <a:cs typeface="Arial"/>
              </a:rPr>
              <a:t>5 </a:t>
            </a:r>
            <a:r>
              <a:rPr dirty="0" sz="1050" spc="10">
                <a:latin typeface="Arial"/>
                <a:cs typeface="Arial"/>
              </a:rPr>
              <a:t>clusters </a:t>
            </a:r>
            <a:r>
              <a:rPr dirty="0" sz="1050" spc="15">
                <a:latin typeface="Arial"/>
                <a:cs typeface="Arial"/>
              </a:rPr>
              <a:t>and we </a:t>
            </a:r>
            <a:r>
              <a:rPr dirty="0" sz="1050" spc="5">
                <a:latin typeface="Arial"/>
                <a:cs typeface="Arial"/>
              </a:rPr>
              <a:t>will </a:t>
            </a:r>
            <a:r>
              <a:rPr dirty="0" sz="1050" spc="10">
                <a:latin typeface="Arial"/>
                <a:cs typeface="Arial"/>
              </a:rPr>
              <a:t>avoid </a:t>
            </a:r>
            <a:r>
              <a:rPr dirty="0" sz="1050" spc="5">
                <a:latin typeface="Arial"/>
                <a:cs typeface="Arial"/>
              </a:rPr>
              <a:t>clusters </a:t>
            </a:r>
            <a:r>
              <a:rPr dirty="0" sz="1050" spc="10">
                <a:latin typeface="Arial"/>
                <a:cs typeface="Arial"/>
              </a:rPr>
              <a:t>having </a:t>
            </a:r>
            <a:r>
              <a:rPr dirty="0" sz="1050">
                <a:latin typeface="Arial"/>
                <a:cs typeface="Arial"/>
              </a:rPr>
              <a:t>gyms </a:t>
            </a:r>
            <a:r>
              <a:rPr dirty="0" sz="1050" spc="5">
                <a:latin typeface="Arial"/>
                <a:cs typeface="Arial"/>
              </a:rPr>
              <a:t>in their </a:t>
            </a:r>
            <a:r>
              <a:rPr dirty="0" sz="1050" spc="-5">
                <a:latin typeface="Arial"/>
                <a:cs typeface="Arial"/>
              </a:rPr>
              <a:t>most occurring  </a:t>
            </a:r>
            <a:r>
              <a:rPr dirty="0" sz="1050" spc="10">
                <a:latin typeface="Arial"/>
                <a:cs typeface="Arial"/>
              </a:rPr>
              <a:t>venues, </a:t>
            </a:r>
            <a:r>
              <a:rPr dirty="0" sz="1050" spc="-5">
                <a:latin typeface="Arial"/>
                <a:cs typeface="Arial"/>
              </a:rPr>
              <a:t>next </a:t>
            </a:r>
            <a:r>
              <a:rPr dirty="0" sz="1050" spc="15">
                <a:latin typeface="Arial"/>
                <a:cs typeface="Arial"/>
              </a:rPr>
              <a:t>we </a:t>
            </a:r>
            <a:r>
              <a:rPr dirty="0" sz="1050" spc="10">
                <a:latin typeface="Arial"/>
                <a:cs typeface="Arial"/>
              </a:rPr>
              <a:t>will check the </a:t>
            </a:r>
            <a:r>
              <a:rPr dirty="0" sz="1050" spc="5">
                <a:latin typeface="Arial"/>
                <a:cs typeface="Arial"/>
              </a:rPr>
              <a:t>proportion </a:t>
            </a:r>
            <a:r>
              <a:rPr dirty="0" sz="1050" spc="10">
                <a:latin typeface="Arial"/>
                <a:cs typeface="Arial"/>
              </a:rPr>
              <a:t>of </a:t>
            </a:r>
            <a:r>
              <a:rPr dirty="0" sz="1050" spc="5">
                <a:latin typeface="Arial"/>
                <a:cs typeface="Arial"/>
              </a:rPr>
              <a:t>fitness </a:t>
            </a:r>
            <a:r>
              <a:rPr dirty="0" sz="1050" spc="10">
                <a:latin typeface="Arial"/>
                <a:cs typeface="Arial"/>
              </a:rPr>
              <a:t>concerned people in clusters having </a:t>
            </a:r>
            <a:r>
              <a:rPr dirty="0" sz="1050" spc="15">
                <a:latin typeface="Arial"/>
                <a:cs typeface="Arial"/>
              </a:rPr>
              <a:t>no  </a:t>
            </a:r>
            <a:r>
              <a:rPr dirty="0" sz="1050">
                <a:latin typeface="Arial"/>
                <a:cs typeface="Arial"/>
              </a:rPr>
              <a:t>gyms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in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their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most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occurring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places.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We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will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select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the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cluster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which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has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more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number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of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these  </a:t>
            </a:r>
            <a:r>
              <a:rPr dirty="0" sz="1050" spc="5">
                <a:latin typeface="Arial"/>
                <a:cs typeface="Arial"/>
              </a:rPr>
              <a:t>people.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Finally,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we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will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select</a:t>
            </a:r>
            <a:r>
              <a:rPr dirty="0" sz="1050" spc="-114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the</a:t>
            </a:r>
            <a:r>
              <a:rPr dirty="0" sz="1050" spc="15">
                <a:latin typeface="Arial"/>
                <a:cs typeface="Arial"/>
              </a:rPr>
              <a:t> borough</a:t>
            </a:r>
            <a:r>
              <a:rPr dirty="0" sz="1050" spc="-114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where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fitness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oriented</a:t>
            </a:r>
            <a:r>
              <a:rPr dirty="0" sz="1050" spc="-114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venue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is </a:t>
            </a:r>
            <a:r>
              <a:rPr dirty="0" sz="1050">
                <a:latin typeface="Arial"/>
                <a:cs typeface="Arial"/>
              </a:rPr>
              <a:t>most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common.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935"/>
              </a:spcBef>
              <a:buAutoNum type="arabicPeriod" startAt="4"/>
              <a:tabLst>
                <a:tab pos="241935" algn="l"/>
              </a:tabLst>
            </a:pPr>
            <a:r>
              <a:rPr dirty="0" sz="1800" spc="-5" b="1">
                <a:latin typeface="Calibri"/>
                <a:cs typeface="Calibri"/>
              </a:rPr>
              <a:t>Result</a:t>
            </a:r>
            <a:r>
              <a:rPr dirty="0" sz="1800" spc="4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Section</a:t>
            </a:r>
            <a:endParaRPr sz="1800">
              <a:latin typeface="Calibri"/>
              <a:cs typeface="Calibri"/>
            </a:endParaRPr>
          </a:p>
          <a:p>
            <a:pPr lvl="1" marL="699135" indent="-45847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699135" algn="l"/>
                <a:tab pos="699770" algn="l"/>
              </a:tabLst>
            </a:pPr>
            <a:r>
              <a:rPr dirty="0" sz="1350" spc="5" b="1">
                <a:latin typeface="Calibri"/>
                <a:cs typeface="Calibri"/>
              </a:rPr>
              <a:t>Clusters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9" y="3022600"/>
            <a:ext cx="3823970" cy="4163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latin typeface="Calibri"/>
                <a:cs typeface="Calibri"/>
              </a:rPr>
              <a:t>The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clusters</a:t>
            </a:r>
            <a:r>
              <a:rPr dirty="0" sz="1200" spc="-8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are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visualized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15">
                <a:latin typeface="Calibri"/>
                <a:cs typeface="Calibri"/>
              </a:rPr>
              <a:t>using</a:t>
            </a:r>
            <a:r>
              <a:rPr dirty="0" sz="1200" spc="-120">
                <a:latin typeface="Calibri"/>
                <a:cs typeface="Calibri"/>
              </a:rPr>
              <a:t> </a:t>
            </a:r>
            <a:r>
              <a:rPr dirty="0" sz="1200" spc="15">
                <a:latin typeface="Calibri"/>
                <a:cs typeface="Calibri"/>
              </a:rPr>
              <a:t>below</a:t>
            </a:r>
            <a:r>
              <a:rPr dirty="0" sz="1200" spc="-11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color</a:t>
            </a:r>
            <a:r>
              <a:rPr dirty="0" sz="1200" spc="-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codes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200" spc="5">
                <a:latin typeface="Calibri"/>
                <a:cs typeface="Calibri"/>
              </a:rPr>
              <a:t>Violet: </a:t>
            </a:r>
            <a:r>
              <a:rPr dirty="0" sz="1200" spc="10">
                <a:latin typeface="Calibri"/>
                <a:cs typeface="Calibri"/>
              </a:rPr>
              <a:t>Cluster</a:t>
            </a:r>
            <a:r>
              <a:rPr dirty="0" sz="1200" spc="-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 spc="5">
                <a:latin typeface="Calibri"/>
                <a:cs typeface="Calibri"/>
              </a:rPr>
              <a:t>Green: </a:t>
            </a:r>
            <a:r>
              <a:rPr dirty="0" sz="1200" spc="10">
                <a:latin typeface="Calibri"/>
                <a:cs typeface="Calibri"/>
              </a:rPr>
              <a:t>Cluster</a:t>
            </a:r>
            <a:r>
              <a:rPr dirty="0" sz="1200" spc="-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200">
                <a:latin typeface="Calibri"/>
                <a:cs typeface="Calibri"/>
              </a:rPr>
              <a:t>Orange: </a:t>
            </a:r>
            <a:r>
              <a:rPr dirty="0" sz="1200" spc="10">
                <a:latin typeface="Calibri"/>
                <a:cs typeface="Calibri"/>
              </a:rPr>
              <a:t>Cluster</a:t>
            </a:r>
            <a:r>
              <a:rPr dirty="0" sz="1200" spc="-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200" spc="10">
                <a:latin typeface="Calibri"/>
                <a:cs typeface="Calibri"/>
              </a:rPr>
              <a:t>Red: Cluster</a:t>
            </a:r>
            <a:r>
              <a:rPr dirty="0" sz="1200" spc="-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200" spc="10">
                <a:latin typeface="Calibri"/>
                <a:cs typeface="Calibri"/>
              </a:rPr>
              <a:t>Blue: Cluster</a:t>
            </a:r>
            <a:r>
              <a:rPr dirty="0" sz="1200" spc="-1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200" spc="-5" b="1">
                <a:latin typeface="Calibri"/>
                <a:cs typeface="Calibri"/>
              </a:rPr>
              <a:t>Characteristics </a:t>
            </a:r>
            <a:r>
              <a:rPr dirty="0" sz="1200" spc="5" b="1">
                <a:latin typeface="Calibri"/>
                <a:cs typeface="Calibri"/>
              </a:rPr>
              <a:t>of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Clusters:</a:t>
            </a:r>
            <a:endParaRPr sz="1200">
              <a:latin typeface="Calibri"/>
              <a:cs typeface="Calibri"/>
            </a:endParaRPr>
          </a:p>
          <a:p>
            <a:pPr marL="12700" marR="1690370">
              <a:lnSpc>
                <a:spcPts val="2400"/>
              </a:lnSpc>
              <a:spcBef>
                <a:spcPts val="180"/>
              </a:spcBef>
            </a:pPr>
            <a:r>
              <a:rPr dirty="0" sz="1200">
                <a:latin typeface="Calibri"/>
                <a:cs typeface="Calibri"/>
              </a:rPr>
              <a:t>Diner,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Donut</a:t>
            </a:r>
            <a:r>
              <a:rPr dirty="0" sz="1200" spc="-8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Shop,</a:t>
            </a:r>
            <a:r>
              <a:rPr dirty="0" sz="1200" spc="-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Park: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Cluster</a:t>
            </a:r>
            <a:r>
              <a:rPr dirty="0" sz="1200" spc="-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  Coffee </a:t>
            </a:r>
            <a:r>
              <a:rPr dirty="0" sz="1200" spc="5">
                <a:latin typeface="Calibri"/>
                <a:cs typeface="Calibri"/>
              </a:rPr>
              <a:t>Shop </a:t>
            </a:r>
            <a:r>
              <a:rPr dirty="0" sz="1200">
                <a:latin typeface="Calibri"/>
                <a:cs typeface="Calibri"/>
              </a:rPr>
              <a:t>: </a:t>
            </a:r>
            <a:r>
              <a:rPr dirty="0" sz="1200" spc="10">
                <a:latin typeface="Calibri"/>
                <a:cs typeface="Calibri"/>
              </a:rPr>
              <a:t>Cluster</a:t>
            </a:r>
            <a:r>
              <a:rPr dirty="0" sz="1200" spc="-1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200">
                <a:latin typeface="Calibri"/>
                <a:cs typeface="Calibri"/>
              </a:rPr>
              <a:t>Diner,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Discount</a:t>
            </a:r>
            <a:r>
              <a:rPr dirty="0" sz="1200" spc="-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Store,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Distribution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 spc="15">
                <a:latin typeface="Calibri"/>
                <a:cs typeface="Calibri"/>
              </a:rPr>
              <a:t>Center:</a:t>
            </a:r>
            <a:r>
              <a:rPr dirty="0" sz="1200" spc="-114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Cluster</a:t>
            </a:r>
            <a:r>
              <a:rPr dirty="0" sz="1200" spc="-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ts val="2400"/>
              </a:lnSpc>
              <a:spcBef>
                <a:spcPts val="180"/>
              </a:spcBef>
            </a:pPr>
            <a:r>
              <a:rPr dirty="0" sz="1200" spc="10">
                <a:latin typeface="Calibri"/>
                <a:cs typeface="Calibri"/>
              </a:rPr>
              <a:t>Baseball</a:t>
            </a:r>
            <a:r>
              <a:rPr dirty="0" sz="1200" spc="-7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Field,</a:t>
            </a:r>
            <a:r>
              <a:rPr dirty="0" sz="1200" spc="-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Dim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Sum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Restaurent,</a:t>
            </a:r>
            <a:r>
              <a:rPr dirty="0" sz="1200" spc="-9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Discount</a:t>
            </a:r>
            <a:r>
              <a:rPr dirty="0" sz="1200" spc="-7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Store:</a:t>
            </a:r>
            <a:r>
              <a:rPr dirty="0" sz="1200" spc="-114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Cluster</a:t>
            </a:r>
            <a:r>
              <a:rPr dirty="0" sz="1200" spc="-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4  </a:t>
            </a:r>
            <a:r>
              <a:rPr dirty="0" sz="1200" spc="5">
                <a:latin typeface="Calibri"/>
                <a:cs typeface="Calibri"/>
              </a:rPr>
              <a:t>Playground: </a:t>
            </a:r>
            <a:r>
              <a:rPr dirty="0" sz="1200" spc="10">
                <a:latin typeface="Calibri"/>
                <a:cs typeface="Calibri"/>
              </a:rPr>
              <a:t>Cluster</a:t>
            </a:r>
            <a:r>
              <a:rPr dirty="0" sz="1200" spc="-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dirty="0" sz="1350" spc="10" b="1">
                <a:latin typeface="Calibri"/>
                <a:cs typeface="Calibri"/>
              </a:rPr>
              <a:t>4.2	</a:t>
            </a:r>
            <a:r>
              <a:rPr dirty="0" sz="1350" spc="20" b="1">
                <a:latin typeface="Calibri"/>
                <a:cs typeface="Calibri"/>
              </a:rPr>
              <a:t>Recommended </a:t>
            </a:r>
            <a:r>
              <a:rPr dirty="0" sz="1350" b="1">
                <a:latin typeface="Calibri"/>
                <a:cs typeface="Calibri"/>
              </a:rPr>
              <a:t>neighborhoods </a:t>
            </a:r>
            <a:r>
              <a:rPr dirty="0" sz="1350" spc="10" b="1">
                <a:latin typeface="Calibri"/>
                <a:cs typeface="Calibri"/>
              </a:rPr>
              <a:t>to </a:t>
            </a:r>
            <a:r>
              <a:rPr dirty="0" sz="1350" spc="5" b="1">
                <a:latin typeface="Calibri"/>
                <a:cs typeface="Calibri"/>
              </a:rPr>
              <a:t>open</a:t>
            </a:r>
            <a:r>
              <a:rPr dirty="0" sz="1350" spc="60" b="1">
                <a:latin typeface="Calibri"/>
                <a:cs typeface="Calibri"/>
              </a:rPr>
              <a:t> </a:t>
            </a:r>
            <a:r>
              <a:rPr dirty="0" sz="1350" spc="15" b="1">
                <a:latin typeface="Calibri"/>
                <a:cs typeface="Calibri"/>
              </a:rPr>
              <a:t>gyms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914400"/>
            <a:ext cx="5943600" cy="2004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252" y="5027993"/>
            <a:ext cx="20548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5. </a:t>
            </a:r>
            <a:r>
              <a:rPr dirty="0" sz="1800" spc="-5" b="1">
                <a:latin typeface="Calibri"/>
                <a:cs typeface="Calibri"/>
              </a:rPr>
              <a:t>Discussion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Section: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169" y="5622544"/>
            <a:ext cx="5375910" cy="162750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80"/>
              </a:spcBef>
            </a:pP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15">
                <a:latin typeface="Calibri"/>
                <a:cs typeface="Calibri"/>
              </a:rPr>
              <a:t>our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research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we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have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taken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mode</a:t>
            </a:r>
            <a:r>
              <a:rPr dirty="0" sz="1200" spc="-9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of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every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clusters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up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to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10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venues,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15">
                <a:latin typeface="Calibri"/>
                <a:cs typeface="Calibri"/>
              </a:rPr>
              <a:t>this</a:t>
            </a:r>
            <a:r>
              <a:rPr dirty="0" sz="1200" spc="-8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will</a:t>
            </a:r>
            <a:r>
              <a:rPr dirty="0" sz="1200" spc="-7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give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us  the </a:t>
            </a:r>
            <a:r>
              <a:rPr dirty="0" sz="1200" spc="15">
                <a:latin typeface="Calibri"/>
                <a:cs typeface="Calibri"/>
              </a:rPr>
              <a:t>top </a:t>
            </a:r>
            <a:r>
              <a:rPr dirty="0" sz="1200" spc="-5">
                <a:latin typeface="Calibri"/>
                <a:cs typeface="Calibri"/>
              </a:rPr>
              <a:t>10 </a:t>
            </a:r>
            <a:r>
              <a:rPr dirty="0" sz="1200" spc="5">
                <a:latin typeface="Calibri"/>
                <a:cs typeface="Calibri"/>
              </a:rPr>
              <a:t>most </a:t>
            </a:r>
            <a:r>
              <a:rPr dirty="0" sz="1200">
                <a:latin typeface="Calibri"/>
                <a:cs typeface="Calibri"/>
              </a:rPr>
              <a:t>occurring </a:t>
            </a:r>
            <a:r>
              <a:rPr dirty="0" sz="1200" spc="5">
                <a:latin typeface="Calibri"/>
                <a:cs typeface="Calibri"/>
              </a:rPr>
              <a:t>venues </a:t>
            </a:r>
            <a:r>
              <a:rPr dirty="0" sz="1200" spc="10">
                <a:latin typeface="Calibri"/>
                <a:cs typeface="Calibri"/>
              </a:rPr>
              <a:t>in </a:t>
            </a:r>
            <a:r>
              <a:rPr dirty="0" sz="1200" spc="-5">
                <a:latin typeface="Calibri"/>
                <a:cs typeface="Calibri"/>
              </a:rPr>
              <a:t>each </a:t>
            </a:r>
            <a:r>
              <a:rPr dirty="0" sz="1200">
                <a:latin typeface="Calibri"/>
                <a:cs typeface="Calibri"/>
              </a:rPr>
              <a:t>cluster, </a:t>
            </a:r>
            <a:r>
              <a:rPr dirty="0" sz="1200" spc="10">
                <a:latin typeface="Calibri"/>
                <a:cs typeface="Calibri"/>
              </a:rPr>
              <a:t>by </a:t>
            </a:r>
            <a:r>
              <a:rPr dirty="0" sz="1200" spc="15">
                <a:latin typeface="Calibri"/>
                <a:cs typeface="Calibri"/>
              </a:rPr>
              <a:t>looking </a:t>
            </a:r>
            <a:r>
              <a:rPr dirty="0" sz="1200" spc="10">
                <a:latin typeface="Calibri"/>
                <a:cs typeface="Calibri"/>
              </a:rPr>
              <a:t>at it </a:t>
            </a:r>
            <a:r>
              <a:rPr dirty="0" sz="1200" spc="-10">
                <a:latin typeface="Calibri"/>
                <a:cs typeface="Calibri"/>
              </a:rPr>
              <a:t>we </a:t>
            </a:r>
            <a:r>
              <a:rPr dirty="0" sz="1200" spc="-5">
                <a:latin typeface="Calibri"/>
                <a:cs typeface="Calibri"/>
              </a:rPr>
              <a:t>can </a:t>
            </a:r>
            <a:r>
              <a:rPr dirty="0" sz="1200" spc="5">
                <a:latin typeface="Calibri"/>
                <a:cs typeface="Calibri"/>
              </a:rPr>
              <a:t>say </a:t>
            </a:r>
            <a:r>
              <a:rPr dirty="0" sz="1200" spc="-10">
                <a:latin typeface="Calibri"/>
                <a:cs typeface="Calibri"/>
              </a:rPr>
              <a:t>gyms </a:t>
            </a:r>
            <a:r>
              <a:rPr dirty="0" sz="1200" spc="5">
                <a:latin typeface="Calibri"/>
                <a:cs typeface="Calibri"/>
              </a:rPr>
              <a:t>are  </a:t>
            </a:r>
            <a:r>
              <a:rPr dirty="0" sz="1200" spc="15">
                <a:latin typeface="Calibri"/>
                <a:cs typeface="Calibri"/>
              </a:rPr>
              <a:t>not</a:t>
            </a:r>
            <a:r>
              <a:rPr dirty="0" sz="1200" spc="-7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in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top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occurring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venues,</a:t>
            </a:r>
            <a:r>
              <a:rPr dirty="0" sz="1200" spc="-90">
                <a:latin typeface="Calibri"/>
                <a:cs typeface="Calibri"/>
              </a:rPr>
              <a:t> </a:t>
            </a:r>
            <a:r>
              <a:rPr dirty="0" sz="1200" spc="15">
                <a:latin typeface="Calibri"/>
                <a:cs typeface="Calibri"/>
              </a:rPr>
              <a:t>but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before</a:t>
            </a:r>
            <a:r>
              <a:rPr dirty="0" sz="1200" spc="-8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recommending</a:t>
            </a:r>
            <a:r>
              <a:rPr dirty="0" sz="1200" spc="-114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best</a:t>
            </a:r>
            <a:r>
              <a:rPr dirty="0" sz="1200" spc="-7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place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to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open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first  </a:t>
            </a:r>
            <a:r>
              <a:rPr dirty="0" sz="1200" spc="-10">
                <a:latin typeface="Calibri"/>
                <a:cs typeface="Calibri"/>
              </a:rPr>
              <a:t>gym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we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need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narrow</a:t>
            </a:r>
            <a:r>
              <a:rPr dirty="0" sz="1200" spc="-11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down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15">
                <a:latin typeface="Calibri"/>
                <a:cs typeface="Calibri"/>
              </a:rPr>
              <a:t>our</a:t>
            </a:r>
            <a:r>
              <a:rPr dirty="0" sz="1200" spc="-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search.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15">
                <a:latin typeface="Calibri"/>
                <a:cs typeface="Calibri"/>
              </a:rPr>
              <a:t>that</a:t>
            </a:r>
            <a:r>
              <a:rPr dirty="0" sz="1200" spc="-7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we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will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check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which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clusters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15">
                <a:latin typeface="Calibri"/>
                <a:cs typeface="Calibri"/>
              </a:rPr>
              <a:t>having</a:t>
            </a:r>
            <a:r>
              <a:rPr dirty="0" sz="1200" spc="-114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most</a:t>
            </a:r>
            <a:r>
              <a:rPr dirty="0" sz="1200" spc="-75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health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conscious</a:t>
            </a:r>
            <a:r>
              <a:rPr dirty="0" sz="1200" spc="-8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people,</a:t>
            </a:r>
            <a:r>
              <a:rPr dirty="0" sz="1200" spc="-8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can</a:t>
            </a:r>
            <a:r>
              <a:rPr dirty="0" sz="1200">
                <a:latin typeface="Calibri"/>
                <a:cs typeface="Calibri"/>
              </a:rPr>
              <a:t> see</a:t>
            </a:r>
            <a:endParaRPr sz="1200">
              <a:latin typeface="Calibri"/>
              <a:cs typeface="Calibri"/>
            </a:endParaRPr>
          </a:p>
          <a:p>
            <a:pPr marL="12700" marR="73025">
              <a:lnSpc>
                <a:spcPct val="108400"/>
              </a:lnSpc>
              <a:spcBef>
                <a:spcPts val="60"/>
              </a:spcBef>
            </a:pPr>
            <a:r>
              <a:rPr dirty="0" sz="1200" spc="5">
                <a:latin typeface="Calibri"/>
                <a:cs typeface="Calibri"/>
              </a:rPr>
              <a:t>cluster </a:t>
            </a:r>
            <a:r>
              <a:rPr dirty="0" sz="1200">
                <a:latin typeface="Calibri"/>
                <a:cs typeface="Calibri"/>
              </a:rPr>
              <a:t>3 </a:t>
            </a:r>
            <a:r>
              <a:rPr dirty="0" sz="1200" spc="15">
                <a:latin typeface="Calibri"/>
                <a:cs typeface="Calibri"/>
              </a:rPr>
              <a:t>and </a:t>
            </a:r>
            <a:r>
              <a:rPr dirty="0" sz="1200" spc="5">
                <a:latin typeface="Calibri"/>
                <a:cs typeface="Calibri"/>
              </a:rPr>
              <a:t>cluster </a:t>
            </a:r>
            <a:r>
              <a:rPr dirty="0" sz="1200">
                <a:latin typeface="Calibri"/>
                <a:cs typeface="Calibri"/>
              </a:rPr>
              <a:t>4 </a:t>
            </a:r>
            <a:r>
              <a:rPr dirty="0" sz="1200" spc="5">
                <a:latin typeface="Calibri"/>
                <a:cs typeface="Calibri"/>
              </a:rPr>
              <a:t>are </a:t>
            </a:r>
            <a:r>
              <a:rPr dirty="0" sz="1200" spc="15">
                <a:latin typeface="Calibri"/>
                <a:cs typeface="Calibri"/>
              </a:rPr>
              <a:t>having </a:t>
            </a:r>
            <a:r>
              <a:rPr dirty="0" sz="1200">
                <a:latin typeface="Calibri"/>
                <a:cs typeface="Calibri"/>
              </a:rPr>
              <a:t>Yoga </a:t>
            </a:r>
            <a:r>
              <a:rPr dirty="0" sz="1200" spc="10">
                <a:latin typeface="Calibri"/>
                <a:cs typeface="Calibri"/>
              </a:rPr>
              <a:t>Studio in </a:t>
            </a:r>
            <a:r>
              <a:rPr dirty="0" sz="1200" spc="5">
                <a:latin typeface="Calibri"/>
                <a:cs typeface="Calibri"/>
              </a:rPr>
              <a:t>most </a:t>
            </a:r>
            <a:r>
              <a:rPr dirty="0" sz="1200">
                <a:latin typeface="Calibri"/>
                <a:cs typeface="Calibri"/>
              </a:rPr>
              <a:t>occurring </a:t>
            </a:r>
            <a:r>
              <a:rPr dirty="0" sz="1200" spc="5">
                <a:latin typeface="Calibri"/>
                <a:cs typeface="Calibri"/>
              </a:rPr>
              <a:t>venues </a:t>
            </a:r>
            <a:r>
              <a:rPr dirty="0" sz="1200">
                <a:latin typeface="Calibri"/>
                <a:cs typeface="Calibri"/>
              </a:rPr>
              <a:t>so </a:t>
            </a:r>
            <a:r>
              <a:rPr dirty="0" sz="1200" spc="10">
                <a:latin typeface="Calibri"/>
                <a:cs typeface="Calibri"/>
              </a:rPr>
              <a:t>it </a:t>
            </a:r>
            <a:r>
              <a:rPr dirty="0" sz="1200">
                <a:latin typeface="Calibri"/>
                <a:cs typeface="Calibri"/>
              </a:rPr>
              <a:t>seems  </a:t>
            </a:r>
            <a:r>
              <a:rPr dirty="0" sz="1200" spc="15">
                <a:latin typeface="Calibri"/>
                <a:cs typeface="Calibri"/>
              </a:rPr>
              <a:t>people</a:t>
            </a:r>
            <a:r>
              <a:rPr dirty="0" sz="1200" spc="-8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in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these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clusters</a:t>
            </a:r>
            <a:r>
              <a:rPr dirty="0" sz="1200" spc="-8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are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already</a:t>
            </a:r>
            <a:r>
              <a:rPr dirty="0" sz="1200" spc="-9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conscious</a:t>
            </a:r>
            <a:r>
              <a:rPr dirty="0" sz="1200" spc="-80">
                <a:latin typeface="Calibri"/>
                <a:cs typeface="Calibri"/>
              </a:rPr>
              <a:t> </a:t>
            </a:r>
            <a:r>
              <a:rPr dirty="0" sz="1200" spc="15">
                <a:latin typeface="Calibri"/>
                <a:cs typeface="Calibri"/>
              </a:rPr>
              <a:t>about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their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fitness,</a:t>
            </a:r>
            <a:r>
              <a:rPr dirty="0" sz="1200" spc="-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let's</a:t>
            </a:r>
            <a:r>
              <a:rPr dirty="0" sz="1200" spc="-8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consider</a:t>
            </a:r>
            <a:r>
              <a:rPr dirty="0" sz="1200" spc="-8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these  </a:t>
            </a:r>
            <a:r>
              <a:rPr dirty="0" sz="1200" spc="-5">
                <a:latin typeface="Calibri"/>
                <a:cs typeface="Calibri"/>
              </a:rPr>
              <a:t>two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clusters</a:t>
            </a:r>
            <a:r>
              <a:rPr dirty="0" sz="1200" spc="-8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select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15">
                <a:latin typeface="Calibri"/>
                <a:cs typeface="Calibri"/>
              </a:rPr>
              <a:t>our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final</a:t>
            </a:r>
            <a:r>
              <a:rPr dirty="0" sz="1200" spc="-7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place.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252" y="7643431"/>
            <a:ext cx="13462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6.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Conclusion: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0169" y="8391143"/>
            <a:ext cx="5516880" cy="65532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just" marL="12700" marR="5080">
              <a:lnSpc>
                <a:spcPct val="96900"/>
              </a:lnSpc>
              <a:spcBef>
                <a:spcPts val="170"/>
              </a:spcBef>
            </a:pPr>
            <a:r>
              <a:rPr dirty="0" sz="1050" spc="-20">
                <a:latin typeface="Arial"/>
                <a:cs typeface="Arial"/>
              </a:rPr>
              <a:t>In</a:t>
            </a:r>
            <a:r>
              <a:rPr dirty="0" sz="1050" spc="7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this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project,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using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k-means</a:t>
            </a:r>
            <a:r>
              <a:rPr dirty="0" sz="1050" spc="10">
                <a:latin typeface="Arial"/>
                <a:cs typeface="Arial"/>
              </a:rPr>
              <a:t> cluster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algorithm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I</a:t>
            </a:r>
            <a:r>
              <a:rPr dirty="0" sz="1050" spc="10">
                <a:latin typeface="Arial"/>
                <a:cs typeface="Arial"/>
              </a:rPr>
              <a:t> separated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the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neighborhood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into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5</a:t>
            </a:r>
            <a:r>
              <a:rPr dirty="0" sz="1050" spc="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different  </a:t>
            </a:r>
            <a:r>
              <a:rPr dirty="0" sz="1050" spc="10">
                <a:latin typeface="Arial"/>
                <a:cs typeface="Arial"/>
              </a:rPr>
              <a:t>clusters </a:t>
            </a:r>
            <a:r>
              <a:rPr dirty="0" sz="1050" spc="15">
                <a:latin typeface="Arial"/>
                <a:cs typeface="Arial"/>
              </a:rPr>
              <a:t>and </a:t>
            </a:r>
            <a:r>
              <a:rPr dirty="0" sz="1050" spc="10">
                <a:latin typeface="Arial"/>
                <a:cs typeface="Arial"/>
              </a:rPr>
              <a:t>for </a:t>
            </a:r>
            <a:r>
              <a:rPr dirty="0" sz="1050" spc="15">
                <a:latin typeface="Arial"/>
                <a:cs typeface="Arial"/>
              </a:rPr>
              <a:t>103 </a:t>
            </a:r>
            <a:r>
              <a:rPr dirty="0" sz="1050" spc="10">
                <a:latin typeface="Arial"/>
                <a:cs typeface="Arial"/>
              </a:rPr>
              <a:t>different latitude </a:t>
            </a:r>
            <a:r>
              <a:rPr dirty="0" sz="1050" spc="15">
                <a:latin typeface="Arial"/>
                <a:cs typeface="Arial"/>
              </a:rPr>
              <a:t>and </a:t>
            </a:r>
            <a:r>
              <a:rPr dirty="0" sz="1050" spc="10">
                <a:latin typeface="Arial"/>
                <a:cs typeface="Arial"/>
              </a:rPr>
              <a:t>longitude </a:t>
            </a:r>
            <a:r>
              <a:rPr dirty="0" sz="1050" spc="15">
                <a:latin typeface="Arial"/>
                <a:cs typeface="Arial"/>
              </a:rPr>
              <a:t>from </a:t>
            </a:r>
            <a:r>
              <a:rPr dirty="0" sz="1050" spc="10">
                <a:latin typeface="Arial"/>
                <a:cs typeface="Arial"/>
              </a:rPr>
              <a:t>dataset, </a:t>
            </a:r>
            <a:r>
              <a:rPr dirty="0" sz="1050" spc="15">
                <a:latin typeface="Arial"/>
                <a:cs typeface="Arial"/>
              </a:rPr>
              <a:t>which have </a:t>
            </a:r>
            <a:r>
              <a:rPr dirty="0" sz="1050">
                <a:latin typeface="Arial"/>
                <a:cs typeface="Arial"/>
              </a:rPr>
              <a:t>very-similar  </a:t>
            </a:r>
            <a:r>
              <a:rPr dirty="0" sz="1050" spc="10">
                <a:latin typeface="Arial"/>
                <a:cs typeface="Arial"/>
              </a:rPr>
              <a:t>neighborhoods around </a:t>
            </a:r>
            <a:r>
              <a:rPr dirty="0" sz="1050">
                <a:latin typeface="Arial"/>
                <a:cs typeface="Arial"/>
              </a:rPr>
              <a:t>them. </a:t>
            </a:r>
            <a:r>
              <a:rPr dirty="0" sz="1050" spc="10">
                <a:latin typeface="Arial"/>
                <a:cs typeface="Arial"/>
              </a:rPr>
              <a:t>Using the </a:t>
            </a:r>
            <a:r>
              <a:rPr dirty="0" sz="1050" spc="5">
                <a:latin typeface="Arial"/>
                <a:cs typeface="Arial"/>
              </a:rPr>
              <a:t>charts </a:t>
            </a:r>
            <a:r>
              <a:rPr dirty="0" sz="1050" spc="10">
                <a:latin typeface="Arial"/>
                <a:cs typeface="Arial"/>
              </a:rPr>
              <a:t>above </a:t>
            </a:r>
            <a:r>
              <a:rPr dirty="0" sz="1050" spc="5">
                <a:latin typeface="Arial"/>
                <a:cs typeface="Arial"/>
              </a:rPr>
              <a:t>results </a:t>
            </a:r>
            <a:r>
              <a:rPr dirty="0" sz="1050" spc="10">
                <a:latin typeface="Arial"/>
                <a:cs typeface="Arial"/>
              </a:rPr>
              <a:t>presented to </a:t>
            </a:r>
            <a:r>
              <a:rPr dirty="0" sz="1050" spc="15">
                <a:latin typeface="Arial"/>
                <a:cs typeface="Arial"/>
              </a:rPr>
              <a:t>a </a:t>
            </a:r>
            <a:r>
              <a:rPr dirty="0" sz="1050" spc="-5">
                <a:latin typeface="Arial"/>
                <a:cs typeface="Arial"/>
              </a:rPr>
              <a:t>particular  </a:t>
            </a:r>
            <a:r>
              <a:rPr dirty="0" sz="1050" spc="10">
                <a:latin typeface="Arial"/>
                <a:cs typeface="Arial"/>
              </a:rPr>
              <a:t>neighborhood</a:t>
            </a:r>
            <a:r>
              <a:rPr dirty="0" sz="1050" spc="-114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based</a:t>
            </a:r>
            <a:r>
              <a:rPr dirty="0" sz="1050" spc="-114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on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average</a:t>
            </a:r>
            <a:r>
              <a:rPr dirty="0" sz="1050" spc="-114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house</a:t>
            </a:r>
            <a:r>
              <a:rPr dirty="0" sz="1050" spc="-114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prices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and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school</a:t>
            </a:r>
            <a:r>
              <a:rPr dirty="0" sz="1050" spc="-114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rating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have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been</a:t>
            </a:r>
            <a:r>
              <a:rPr dirty="0" sz="1050" spc="-114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made.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914400"/>
            <a:ext cx="5943600" cy="3611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9" y="887348"/>
            <a:ext cx="5515610" cy="172275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5080">
              <a:lnSpc>
                <a:spcPct val="95300"/>
              </a:lnSpc>
              <a:spcBef>
                <a:spcPts val="190"/>
              </a:spcBef>
            </a:pPr>
            <a:r>
              <a:rPr dirty="0" sz="1050" spc="5">
                <a:latin typeface="Arial"/>
                <a:cs typeface="Arial"/>
              </a:rPr>
              <a:t>I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feel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rewarded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with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the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efforts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and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believe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this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course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with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all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the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topics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covered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is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well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worthy  </a:t>
            </a:r>
            <a:r>
              <a:rPr dirty="0" sz="1050" spc="10">
                <a:latin typeface="Arial"/>
                <a:cs typeface="Arial"/>
              </a:rPr>
              <a:t>of appreciation. </a:t>
            </a:r>
            <a:r>
              <a:rPr dirty="0" sz="1050" spc="25">
                <a:latin typeface="Arial"/>
                <a:cs typeface="Arial"/>
              </a:rPr>
              <a:t>This </a:t>
            </a:r>
            <a:r>
              <a:rPr dirty="0" sz="1050" spc="10">
                <a:latin typeface="Arial"/>
                <a:cs typeface="Arial"/>
              </a:rPr>
              <a:t>project </a:t>
            </a:r>
            <a:r>
              <a:rPr dirty="0" sz="1050" spc="15">
                <a:latin typeface="Arial"/>
                <a:cs typeface="Arial"/>
              </a:rPr>
              <a:t>has shown </a:t>
            </a:r>
            <a:r>
              <a:rPr dirty="0" sz="1050" spc="-15">
                <a:latin typeface="Arial"/>
                <a:cs typeface="Arial"/>
              </a:rPr>
              <a:t>me </a:t>
            </a:r>
            <a:r>
              <a:rPr dirty="0" sz="1050" spc="15">
                <a:latin typeface="Arial"/>
                <a:cs typeface="Arial"/>
              </a:rPr>
              <a:t>a </a:t>
            </a:r>
            <a:r>
              <a:rPr dirty="0" sz="1050" spc="10">
                <a:latin typeface="Arial"/>
                <a:cs typeface="Arial"/>
              </a:rPr>
              <a:t>practical application </a:t>
            </a:r>
            <a:r>
              <a:rPr dirty="0" sz="1050" spc="25">
                <a:latin typeface="Arial"/>
                <a:cs typeface="Arial"/>
              </a:rPr>
              <a:t>to </a:t>
            </a:r>
            <a:r>
              <a:rPr dirty="0" sz="1050" spc="10">
                <a:latin typeface="Arial"/>
                <a:cs typeface="Arial"/>
              </a:rPr>
              <a:t>resolve </a:t>
            </a:r>
            <a:r>
              <a:rPr dirty="0" sz="1050" spc="15">
                <a:latin typeface="Arial"/>
                <a:cs typeface="Arial"/>
              </a:rPr>
              <a:t>a </a:t>
            </a:r>
            <a:r>
              <a:rPr dirty="0" sz="1050" spc="10">
                <a:latin typeface="Arial"/>
                <a:cs typeface="Arial"/>
              </a:rPr>
              <a:t>real</a:t>
            </a:r>
            <a:r>
              <a:rPr dirty="0" sz="1050" spc="-15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situation  </a:t>
            </a:r>
            <a:r>
              <a:rPr dirty="0" sz="1050" spc="10">
                <a:latin typeface="Arial"/>
                <a:cs typeface="Arial"/>
              </a:rPr>
              <a:t>that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has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impacting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personal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and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financial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impact</a:t>
            </a:r>
            <a:r>
              <a:rPr dirty="0" sz="1050" spc="10">
                <a:latin typeface="Arial"/>
                <a:cs typeface="Arial"/>
              </a:rPr>
              <a:t> using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Data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Science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tools.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35">
                <a:latin typeface="Arial"/>
                <a:cs typeface="Arial"/>
              </a:rPr>
              <a:t>The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mapping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with  </a:t>
            </a:r>
            <a:r>
              <a:rPr dirty="0" sz="1050" spc="10">
                <a:latin typeface="Arial"/>
                <a:cs typeface="Arial"/>
              </a:rPr>
              <a:t>Folium is </a:t>
            </a:r>
            <a:r>
              <a:rPr dirty="0" sz="1050" spc="15">
                <a:latin typeface="Arial"/>
                <a:cs typeface="Arial"/>
              </a:rPr>
              <a:t>a </a:t>
            </a:r>
            <a:r>
              <a:rPr dirty="0" sz="1050" spc="10">
                <a:latin typeface="Arial"/>
                <a:cs typeface="Arial"/>
              </a:rPr>
              <a:t>very powerful technique to consolidate </a:t>
            </a:r>
            <a:r>
              <a:rPr dirty="0" sz="1050" spc="5">
                <a:latin typeface="Arial"/>
                <a:cs typeface="Arial"/>
              </a:rPr>
              <a:t>information </a:t>
            </a:r>
            <a:r>
              <a:rPr dirty="0" sz="1050" spc="15">
                <a:latin typeface="Arial"/>
                <a:cs typeface="Arial"/>
              </a:rPr>
              <a:t>and </a:t>
            </a:r>
            <a:r>
              <a:rPr dirty="0" sz="1050">
                <a:latin typeface="Arial"/>
                <a:cs typeface="Arial"/>
              </a:rPr>
              <a:t>make </a:t>
            </a:r>
            <a:r>
              <a:rPr dirty="0" sz="1050" spc="10">
                <a:latin typeface="Arial"/>
                <a:cs typeface="Arial"/>
              </a:rPr>
              <a:t>the analysis </a:t>
            </a:r>
            <a:r>
              <a:rPr dirty="0" sz="1050" spc="-10">
                <a:latin typeface="Arial"/>
                <a:cs typeface="Arial"/>
              </a:rPr>
              <a:t>and  </a:t>
            </a:r>
            <a:r>
              <a:rPr dirty="0" sz="1050" spc="5">
                <a:latin typeface="Arial"/>
                <a:cs typeface="Arial"/>
              </a:rPr>
              <a:t>decision</a:t>
            </a:r>
            <a:r>
              <a:rPr dirty="0" sz="1050" spc="-235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better with confidence.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050" spc="15" b="1">
                <a:latin typeface="Arial"/>
                <a:cs typeface="Arial"/>
              </a:rPr>
              <a:t>Future</a:t>
            </a:r>
            <a:r>
              <a:rPr dirty="0" sz="1050" spc="-145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Works: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 marR="6985">
              <a:lnSpc>
                <a:spcPts val="1200"/>
              </a:lnSpc>
            </a:pPr>
            <a:r>
              <a:rPr dirty="0" sz="1050" spc="5">
                <a:latin typeface="Arial"/>
                <a:cs typeface="Arial"/>
              </a:rPr>
              <a:t>I </a:t>
            </a:r>
            <a:r>
              <a:rPr dirty="0" sz="1050" spc="15">
                <a:latin typeface="Arial"/>
                <a:cs typeface="Arial"/>
              </a:rPr>
              <a:t>have </a:t>
            </a:r>
            <a:r>
              <a:rPr dirty="0" sz="1050" spc="10">
                <a:latin typeface="Arial"/>
                <a:cs typeface="Arial"/>
              </a:rPr>
              <a:t>considered </a:t>
            </a:r>
            <a:r>
              <a:rPr dirty="0" sz="1050" spc="15">
                <a:latin typeface="Arial"/>
                <a:cs typeface="Arial"/>
              </a:rPr>
              <a:t>few </a:t>
            </a:r>
            <a:r>
              <a:rPr dirty="0" sz="1050" spc="10">
                <a:latin typeface="Arial"/>
                <a:cs typeface="Arial"/>
              </a:rPr>
              <a:t>factors to </a:t>
            </a:r>
            <a:r>
              <a:rPr dirty="0" sz="1050">
                <a:latin typeface="Arial"/>
                <a:cs typeface="Arial"/>
              </a:rPr>
              <a:t>recommend </a:t>
            </a:r>
            <a:r>
              <a:rPr dirty="0" sz="1050" spc="10">
                <a:latin typeface="Arial"/>
                <a:cs typeface="Arial"/>
              </a:rPr>
              <a:t>the best place to </a:t>
            </a:r>
            <a:r>
              <a:rPr dirty="0" sz="1050" spc="15">
                <a:latin typeface="Arial"/>
                <a:cs typeface="Arial"/>
              </a:rPr>
              <a:t>open new </a:t>
            </a:r>
            <a:r>
              <a:rPr dirty="0" sz="1050">
                <a:latin typeface="Arial"/>
                <a:cs typeface="Arial"/>
              </a:rPr>
              <a:t>gyms, </a:t>
            </a:r>
            <a:r>
              <a:rPr dirty="0" sz="1050" spc="15">
                <a:latin typeface="Arial"/>
                <a:cs typeface="Arial"/>
              </a:rPr>
              <a:t>we </a:t>
            </a:r>
            <a:r>
              <a:rPr dirty="0" sz="1050" spc="-10">
                <a:latin typeface="Arial"/>
                <a:cs typeface="Arial"/>
              </a:rPr>
              <a:t>can  </a:t>
            </a:r>
            <a:r>
              <a:rPr dirty="0" sz="1050" spc="10">
                <a:latin typeface="Arial"/>
                <a:cs typeface="Arial"/>
              </a:rPr>
              <a:t>consider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other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factors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as </a:t>
            </a:r>
            <a:r>
              <a:rPr dirty="0" sz="1050" spc="10">
                <a:latin typeface="Arial"/>
                <a:cs typeface="Arial"/>
              </a:rPr>
              <a:t>well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like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proportion</a:t>
            </a:r>
            <a:r>
              <a:rPr dirty="0" sz="1050" spc="-10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of</a:t>
            </a:r>
            <a:r>
              <a:rPr dirty="0" sz="1050" spc="1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youth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in</a:t>
            </a:r>
            <a:r>
              <a:rPr dirty="0" sz="1050" spc="2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population,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15">
                <a:latin typeface="Arial"/>
                <a:cs typeface="Arial"/>
              </a:rPr>
              <a:t>gender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bias,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10">
                <a:latin typeface="Arial"/>
                <a:cs typeface="Arial"/>
              </a:rPr>
              <a:t>offers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given  </a:t>
            </a:r>
            <a:r>
              <a:rPr dirty="0" sz="1050" spc="15">
                <a:latin typeface="Arial"/>
                <a:cs typeface="Arial"/>
              </a:rPr>
              <a:t>by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competitors.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652" y="3030220"/>
            <a:ext cx="5956300" cy="21761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1215"/>
              </a:lnSpc>
              <a:spcBef>
                <a:spcPts val="130"/>
              </a:spcBef>
            </a:pPr>
            <a:r>
              <a:rPr dirty="0" sz="1050" spc="25" b="1">
                <a:latin typeface="Arial"/>
                <a:cs typeface="Arial"/>
              </a:rPr>
              <a:t>Python</a:t>
            </a:r>
            <a:r>
              <a:rPr dirty="0" sz="1050" spc="-114" b="1">
                <a:latin typeface="Arial"/>
                <a:cs typeface="Arial"/>
              </a:rPr>
              <a:t> </a:t>
            </a:r>
            <a:r>
              <a:rPr dirty="0" sz="1050" spc="10" b="1">
                <a:latin typeface="Arial"/>
                <a:cs typeface="Arial"/>
              </a:rPr>
              <a:t>Libraries: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 spc="-20">
                <a:latin typeface="Arial"/>
                <a:cs typeface="Arial"/>
              </a:rPr>
              <a:t>Pandas: </a:t>
            </a:r>
            <a:r>
              <a:rPr dirty="0" sz="1200" spc="-10">
                <a:latin typeface="Arial"/>
                <a:cs typeface="Arial"/>
              </a:rPr>
              <a:t>For </a:t>
            </a:r>
            <a:r>
              <a:rPr dirty="0" sz="1200" spc="-15">
                <a:latin typeface="Arial"/>
                <a:cs typeface="Arial"/>
              </a:rPr>
              <a:t>creating </a:t>
            </a:r>
            <a:r>
              <a:rPr dirty="0" sz="1200" spc="-30">
                <a:latin typeface="Arial"/>
                <a:cs typeface="Arial"/>
              </a:rPr>
              <a:t>and manipulating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dataframes.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 spc="-30">
                <a:latin typeface="Arial"/>
                <a:cs typeface="Arial"/>
              </a:rPr>
              <a:t>Folium: </a:t>
            </a:r>
            <a:r>
              <a:rPr dirty="0" sz="1200" spc="-15">
                <a:latin typeface="Arial"/>
                <a:cs typeface="Arial"/>
              </a:rPr>
              <a:t>Python </a:t>
            </a:r>
            <a:r>
              <a:rPr dirty="0" sz="1200" spc="-20">
                <a:latin typeface="Arial"/>
                <a:cs typeface="Arial"/>
              </a:rPr>
              <a:t>visualization </a:t>
            </a:r>
            <a:r>
              <a:rPr dirty="0" sz="1200" spc="-10">
                <a:latin typeface="Arial"/>
                <a:cs typeface="Arial"/>
              </a:rPr>
              <a:t>library </a:t>
            </a:r>
            <a:r>
              <a:rPr dirty="0" sz="1200" spc="-20">
                <a:latin typeface="Arial"/>
                <a:cs typeface="Arial"/>
              </a:rPr>
              <a:t>would </a:t>
            </a:r>
            <a:r>
              <a:rPr dirty="0" sz="1200" spc="-10">
                <a:latin typeface="Arial"/>
                <a:cs typeface="Arial"/>
              </a:rPr>
              <a:t>be </a:t>
            </a:r>
            <a:r>
              <a:rPr dirty="0" sz="1200" spc="-25">
                <a:latin typeface="Arial"/>
                <a:cs typeface="Arial"/>
              </a:rPr>
              <a:t>used </a:t>
            </a:r>
            <a:r>
              <a:rPr dirty="0" sz="1200" spc="10">
                <a:latin typeface="Arial"/>
                <a:cs typeface="Arial"/>
              </a:rPr>
              <a:t>to </a:t>
            </a:r>
            <a:r>
              <a:rPr dirty="0" sz="1200" spc="-35">
                <a:latin typeface="Arial"/>
                <a:cs typeface="Arial"/>
              </a:rPr>
              <a:t>visualize </a:t>
            </a:r>
            <a:r>
              <a:rPr dirty="0" sz="1200" spc="-20">
                <a:latin typeface="Arial"/>
                <a:cs typeface="Arial"/>
              </a:rPr>
              <a:t>the </a:t>
            </a:r>
            <a:r>
              <a:rPr dirty="0" sz="1200" spc="-25">
                <a:latin typeface="Arial"/>
                <a:cs typeface="Arial"/>
              </a:rPr>
              <a:t>neighborhoods </a:t>
            </a:r>
            <a:r>
              <a:rPr dirty="0" sz="1200" spc="-15">
                <a:latin typeface="Arial"/>
                <a:cs typeface="Arial"/>
              </a:rPr>
              <a:t>cluster  distribution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35">
                <a:latin typeface="Arial"/>
                <a:cs typeface="Arial"/>
              </a:rPr>
              <a:t>using </a:t>
            </a:r>
            <a:r>
              <a:rPr dirty="0" sz="1200" spc="-15">
                <a:latin typeface="Arial"/>
                <a:cs typeface="Arial"/>
              </a:rPr>
              <a:t>interactive </a:t>
            </a:r>
            <a:r>
              <a:rPr dirty="0" sz="1200" spc="-10">
                <a:latin typeface="Arial"/>
                <a:cs typeface="Arial"/>
              </a:rPr>
              <a:t>leaflet</a:t>
            </a:r>
            <a:r>
              <a:rPr dirty="0" sz="1200" spc="150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map.</a:t>
            </a:r>
            <a:endParaRPr sz="1200">
              <a:latin typeface="Arial"/>
              <a:cs typeface="Arial"/>
            </a:endParaRPr>
          </a:p>
          <a:p>
            <a:pPr marL="12700" marR="2813050">
              <a:lnSpc>
                <a:spcPts val="2580"/>
              </a:lnSpc>
              <a:spcBef>
                <a:spcPts val="240"/>
              </a:spcBef>
            </a:pPr>
            <a:r>
              <a:rPr dirty="0" sz="1200" spc="-15">
                <a:latin typeface="Arial"/>
                <a:cs typeface="Arial"/>
              </a:rPr>
              <a:t>Scikit Learn: </a:t>
            </a:r>
            <a:r>
              <a:rPr dirty="0" sz="1200" spc="-10">
                <a:latin typeface="Arial"/>
                <a:cs typeface="Arial"/>
              </a:rPr>
              <a:t>For </a:t>
            </a:r>
            <a:r>
              <a:rPr dirty="0" sz="1200" spc="-20">
                <a:latin typeface="Arial"/>
                <a:cs typeface="Arial"/>
              </a:rPr>
              <a:t>importing </a:t>
            </a:r>
            <a:r>
              <a:rPr dirty="0" sz="1200" spc="-15">
                <a:latin typeface="Arial"/>
                <a:cs typeface="Arial"/>
              </a:rPr>
              <a:t>k-means </a:t>
            </a:r>
            <a:r>
              <a:rPr dirty="0" sz="1200" spc="-20">
                <a:latin typeface="Arial"/>
                <a:cs typeface="Arial"/>
              </a:rPr>
              <a:t>clustering.  JSON: </a:t>
            </a:r>
            <a:r>
              <a:rPr dirty="0" sz="1200" spc="-5">
                <a:latin typeface="Arial"/>
                <a:cs typeface="Arial"/>
              </a:rPr>
              <a:t>Library </a:t>
            </a:r>
            <a:r>
              <a:rPr dirty="0" sz="1200" spc="10">
                <a:latin typeface="Arial"/>
                <a:cs typeface="Arial"/>
              </a:rPr>
              <a:t>to </a:t>
            </a:r>
            <a:r>
              <a:rPr dirty="0" sz="1200" spc="-35">
                <a:latin typeface="Arial"/>
                <a:cs typeface="Arial"/>
              </a:rPr>
              <a:t>handle </a:t>
            </a:r>
            <a:r>
              <a:rPr dirty="0" sz="1200">
                <a:latin typeface="Arial"/>
                <a:cs typeface="Arial"/>
              </a:rPr>
              <a:t>JSON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files.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200" spc="-5">
                <a:latin typeface="Arial"/>
                <a:cs typeface="Arial"/>
              </a:rPr>
              <a:t>Geocoder: </a:t>
            </a:r>
            <a:r>
              <a:rPr dirty="0" sz="1200" spc="-10">
                <a:latin typeface="Arial"/>
                <a:cs typeface="Arial"/>
              </a:rPr>
              <a:t>To retrieve Location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1200" spc="-15">
                <a:latin typeface="Arial"/>
                <a:cs typeface="Arial"/>
              </a:rPr>
              <a:t>Requests: </a:t>
            </a:r>
            <a:r>
              <a:rPr dirty="0" sz="1200" spc="-10">
                <a:latin typeface="Arial"/>
                <a:cs typeface="Arial"/>
              </a:rPr>
              <a:t>To </a:t>
            </a:r>
            <a:r>
              <a:rPr dirty="0" sz="1200">
                <a:latin typeface="Arial"/>
                <a:cs typeface="Arial"/>
              </a:rPr>
              <a:t>scrap </a:t>
            </a:r>
            <a:r>
              <a:rPr dirty="0" sz="1200" spc="-30">
                <a:latin typeface="Arial"/>
                <a:cs typeface="Arial"/>
              </a:rPr>
              <a:t>and </a:t>
            </a:r>
            <a:r>
              <a:rPr dirty="0" sz="1200" spc="-10">
                <a:latin typeface="Arial"/>
                <a:cs typeface="Arial"/>
              </a:rPr>
              <a:t>library </a:t>
            </a:r>
            <a:r>
              <a:rPr dirty="0" sz="1200" spc="10">
                <a:latin typeface="Arial"/>
                <a:cs typeface="Arial"/>
              </a:rPr>
              <a:t>to </a:t>
            </a:r>
            <a:r>
              <a:rPr dirty="0" sz="1200" spc="-35">
                <a:latin typeface="Arial"/>
                <a:cs typeface="Arial"/>
              </a:rPr>
              <a:t>handle </a:t>
            </a:r>
            <a:r>
              <a:rPr dirty="0" sz="1200" spc="-5">
                <a:latin typeface="Arial"/>
                <a:cs typeface="Arial"/>
              </a:rPr>
              <a:t>http</a:t>
            </a:r>
            <a:r>
              <a:rPr dirty="0" sz="1200" spc="1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requests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Arup Bhunia</dc:creator>
  <dcterms:created xsi:type="dcterms:W3CDTF">2020-08-23T18:57:58Z</dcterms:created>
  <dcterms:modified xsi:type="dcterms:W3CDTF">2020-08-23T18:57:58Z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2020-08-23T00:00:00Z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2020-08-23T00:00:00Z</vt:filetime>
  </property>
</Properties>
</file>