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82" r:id="rId25"/>
    <p:sldId id="279" r:id="rId26"/>
    <p:sldId id="280" r:id="rId27"/>
    <p:sldId id="281" r:id="rId28"/>
    <p:sldId id="283" r:id="rId29"/>
    <p:sldId id="284" r:id="rId30"/>
    <p:sldId id="285" r:id="rId31"/>
    <p:sldId id="286" r:id="rId32"/>
    <p:sldId id="288" r:id="rId33"/>
    <p:sldId id="289" r:id="rId34"/>
    <p:sldId id="291" r:id="rId35"/>
    <p:sldId id="292" r:id="rId36"/>
    <p:sldId id="29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94660"/>
  </p:normalViewPr>
  <p:slideViewPr>
    <p:cSldViewPr snapToGrid="0">
      <p:cViewPr varScale="1">
        <p:scale>
          <a:sx n="84" d="100"/>
          <a:sy n="84" d="100"/>
        </p:scale>
        <p:origin x="67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5BD481C-F0A4-4A27-AA1B-385C845D6AA6}"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24BF6D-E888-46FC-8BBE-4623724B42EA}" type="slidenum">
              <a:rPr lang="en-US" smtClean="0"/>
              <a:t>‹#›</a:t>
            </a:fld>
            <a:endParaRPr lang="en-US"/>
          </a:p>
        </p:txBody>
      </p:sp>
    </p:spTree>
    <p:extLst>
      <p:ext uri="{BB962C8B-B14F-4D97-AF65-F5344CB8AC3E}">
        <p14:creationId xmlns:p14="http://schemas.microsoft.com/office/powerpoint/2010/main" val="867376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BD481C-F0A4-4A27-AA1B-385C845D6AA6}" type="datetimeFigureOut">
              <a:rPr lang="en-US" smtClean="0"/>
              <a:t>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24BF6D-E888-46FC-8BBE-4623724B42EA}" type="slidenum">
              <a:rPr lang="en-US" smtClean="0"/>
              <a:t>‹#›</a:t>
            </a:fld>
            <a:endParaRPr lang="en-US"/>
          </a:p>
        </p:txBody>
      </p:sp>
    </p:spTree>
    <p:extLst>
      <p:ext uri="{BB962C8B-B14F-4D97-AF65-F5344CB8AC3E}">
        <p14:creationId xmlns:p14="http://schemas.microsoft.com/office/powerpoint/2010/main" val="3641670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75BD481C-F0A4-4A27-AA1B-385C845D6AA6}"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24BF6D-E888-46FC-8BBE-4623724B42EA}" type="slidenum">
              <a:rPr lang="en-US" smtClean="0"/>
              <a:t>‹#›</a:t>
            </a:fld>
            <a:endParaRPr lang="en-US"/>
          </a:p>
        </p:txBody>
      </p:sp>
    </p:spTree>
    <p:extLst>
      <p:ext uri="{BB962C8B-B14F-4D97-AF65-F5344CB8AC3E}">
        <p14:creationId xmlns:p14="http://schemas.microsoft.com/office/powerpoint/2010/main" val="649723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75BD481C-F0A4-4A27-AA1B-385C845D6AA6}" type="datetimeFigureOut">
              <a:rPr lang="en-US" smtClean="0"/>
              <a:t>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24BF6D-E888-46FC-8BBE-4623724B42EA}" type="slidenum">
              <a:rPr lang="en-US" smtClean="0"/>
              <a:t>‹#›</a:t>
            </a:fld>
            <a:endParaRPr lang="en-US"/>
          </a:p>
        </p:txBody>
      </p:sp>
    </p:spTree>
    <p:extLst>
      <p:ext uri="{BB962C8B-B14F-4D97-AF65-F5344CB8AC3E}">
        <p14:creationId xmlns:p14="http://schemas.microsoft.com/office/powerpoint/2010/main" val="392057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BD481C-F0A4-4A27-AA1B-385C845D6AA6}"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24BF6D-E888-46FC-8BBE-4623724B42EA}" type="slidenum">
              <a:rPr lang="en-US" smtClean="0"/>
              <a:t>‹#›</a:t>
            </a:fld>
            <a:endParaRPr lang="en-US"/>
          </a:p>
        </p:txBody>
      </p:sp>
    </p:spTree>
    <p:extLst>
      <p:ext uri="{BB962C8B-B14F-4D97-AF65-F5344CB8AC3E}">
        <p14:creationId xmlns:p14="http://schemas.microsoft.com/office/powerpoint/2010/main" val="4140086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BD481C-F0A4-4A27-AA1B-385C845D6AA6}"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24BF6D-E888-46FC-8BBE-4623724B42EA}" type="slidenum">
              <a:rPr lang="en-US" smtClean="0"/>
              <a:t>‹#›</a:t>
            </a:fld>
            <a:endParaRPr lang="en-US"/>
          </a:p>
        </p:txBody>
      </p:sp>
    </p:spTree>
    <p:extLst>
      <p:ext uri="{BB962C8B-B14F-4D97-AF65-F5344CB8AC3E}">
        <p14:creationId xmlns:p14="http://schemas.microsoft.com/office/powerpoint/2010/main" val="438625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BD481C-F0A4-4A27-AA1B-385C845D6AA6}"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24BF6D-E888-46FC-8BBE-4623724B42EA}" type="slidenum">
              <a:rPr lang="en-US" smtClean="0"/>
              <a:t>‹#›</a:t>
            </a:fld>
            <a:endParaRPr lang="en-US"/>
          </a:p>
        </p:txBody>
      </p:sp>
    </p:spTree>
    <p:extLst>
      <p:ext uri="{BB962C8B-B14F-4D97-AF65-F5344CB8AC3E}">
        <p14:creationId xmlns:p14="http://schemas.microsoft.com/office/powerpoint/2010/main" val="141398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BD481C-F0A4-4A27-AA1B-385C845D6AA6}"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24BF6D-E888-46FC-8BBE-4623724B42EA}" type="slidenum">
              <a:rPr lang="en-US" smtClean="0"/>
              <a:t>‹#›</a:t>
            </a:fld>
            <a:endParaRPr lang="en-US"/>
          </a:p>
        </p:txBody>
      </p:sp>
    </p:spTree>
    <p:extLst>
      <p:ext uri="{BB962C8B-B14F-4D97-AF65-F5344CB8AC3E}">
        <p14:creationId xmlns:p14="http://schemas.microsoft.com/office/powerpoint/2010/main" val="1382105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5BD481C-F0A4-4A27-AA1B-385C845D6AA6}" type="datetimeFigureOut">
              <a:rPr lang="en-US" smtClean="0"/>
              <a:t>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24BF6D-E888-46FC-8BBE-4623724B42EA}" type="slidenum">
              <a:rPr lang="en-US" smtClean="0"/>
              <a:t>‹#›</a:t>
            </a:fld>
            <a:endParaRPr lang="en-US"/>
          </a:p>
        </p:txBody>
      </p:sp>
    </p:spTree>
    <p:extLst>
      <p:ext uri="{BB962C8B-B14F-4D97-AF65-F5344CB8AC3E}">
        <p14:creationId xmlns:p14="http://schemas.microsoft.com/office/powerpoint/2010/main" val="1965188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5BD481C-F0A4-4A27-AA1B-385C845D6AA6}" type="datetimeFigureOut">
              <a:rPr lang="en-US" smtClean="0"/>
              <a:t>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24BF6D-E888-46FC-8BBE-4623724B42EA}" type="slidenum">
              <a:rPr lang="en-US" smtClean="0"/>
              <a:t>‹#›</a:t>
            </a:fld>
            <a:endParaRPr lang="en-US"/>
          </a:p>
        </p:txBody>
      </p:sp>
    </p:spTree>
    <p:extLst>
      <p:ext uri="{BB962C8B-B14F-4D97-AF65-F5344CB8AC3E}">
        <p14:creationId xmlns:p14="http://schemas.microsoft.com/office/powerpoint/2010/main" val="1677792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5BD481C-F0A4-4A27-AA1B-385C845D6AA6}" type="datetimeFigureOut">
              <a:rPr lang="en-US" smtClean="0"/>
              <a:t>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24BF6D-E888-46FC-8BBE-4623724B42EA}" type="slidenum">
              <a:rPr lang="en-US" smtClean="0"/>
              <a:t>‹#›</a:t>
            </a:fld>
            <a:endParaRPr lang="en-US"/>
          </a:p>
        </p:txBody>
      </p:sp>
    </p:spTree>
    <p:extLst>
      <p:ext uri="{BB962C8B-B14F-4D97-AF65-F5344CB8AC3E}">
        <p14:creationId xmlns:p14="http://schemas.microsoft.com/office/powerpoint/2010/main" val="1379629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BD481C-F0A4-4A27-AA1B-385C845D6AA6}" type="datetimeFigureOut">
              <a:rPr lang="en-US" smtClean="0"/>
              <a:t>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24BF6D-E888-46FC-8BBE-4623724B42EA}" type="slidenum">
              <a:rPr lang="en-US" smtClean="0"/>
              <a:t>‹#›</a:t>
            </a:fld>
            <a:endParaRPr lang="en-US"/>
          </a:p>
        </p:txBody>
      </p:sp>
    </p:spTree>
    <p:extLst>
      <p:ext uri="{BB962C8B-B14F-4D97-AF65-F5344CB8AC3E}">
        <p14:creationId xmlns:p14="http://schemas.microsoft.com/office/powerpoint/2010/main" val="3855889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BD481C-F0A4-4A27-AA1B-385C845D6AA6}" type="datetimeFigureOut">
              <a:rPr lang="en-US" smtClean="0"/>
              <a:t>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24BF6D-E888-46FC-8BBE-4623724B42EA}" type="slidenum">
              <a:rPr lang="en-US" smtClean="0"/>
              <a:t>‹#›</a:t>
            </a:fld>
            <a:endParaRPr lang="en-US"/>
          </a:p>
        </p:txBody>
      </p:sp>
    </p:spTree>
    <p:extLst>
      <p:ext uri="{BB962C8B-B14F-4D97-AF65-F5344CB8AC3E}">
        <p14:creationId xmlns:p14="http://schemas.microsoft.com/office/powerpoint/2010/main" val="3000291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75BD481C-F0A4-4A27-AA1B-385C845D6AA6}" type="datetimeFigureOut">
              <a:rPr lang="en-US" smtClean="0"/>
              <a:t>1/5/2020</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4F24BF6D-E888-46FC-8BBE-4623724B42EA}" type="slidenum">
              <a:rPr lang="en-US" smtClean="0"/>
              <a:t>‹#›</a:t>
            </a:fld>
            <a:endParaRPr lang="en-US"/>
          </a:p>
        </p:txBody>
      </p:sp>
    </p:spTree>
    <p:extLst>
      <p:ext uri="{BB962C8B-B14F-4D97-AF65-F5344CB8AC3E}">
        <p14:creationId xmlns:p14="http://schemas.microsoft.com/office/powerpoint/2010/main" val="2544187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75BD481C-F0A4-4A27-AA1B-385C845D6AA6}" type="datetimeFigureOut">
              <a:rPr lang="en-US" smtClean="0"/>
              <a:t>1/5/2020</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4F24BF6D-E888-46FC-8BBE-4623724B42EA}" type="slidenum">
              <a:rPr lang="en-US" smtClean="0"/>
              <a:t>‹#›</a:t>
            </a:fld>
            <a:endParaRPr lang="en-US"/>
          </a:p>
        </p:txBody>
      </p:sp>
    </p:spTree>
    <p:extLst>
      <p:ext uri="{BB962C8B-B14F-4D97-AF65-F5344CB8AC3E}">
        <p14:creationId xmlns:p14="http://schemas.microsoft.com/office/powerpoint/2010/main" val="42912818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Steps for Hypothesis testing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2615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 results or sample statistics</a:t>
            </a:r>
            <a:endParaRPr lang="en-US" dirty="0"/>
          </a:p>
        </p:txBody>
      </p:sp>
      <p:pic>
        <p:nvPicPr>
          <p:cNvPr id="4" name="Content Placeholder 3"/>
          <p:cNvPicPr>
            <a:picLocks noGrp="1" noChangeAspect="1"/>
          </p:cNvPicPr>
          <p:nvPr>
            <p:ph idx="1"/>
          </p:nvPr>
        </p:nvPicPr>
        <p:blipFill>
          <a:blip r:embed="rId2"/>
          <a:stretch>
            <a:fillRect/>
          </a:stretch>
        </p:blipFill>
        <p:spPr>
          <a:xfrm>
            <a:off x="819150" y="2796307"/>
            <a:ext cx="10553700" cy="2489348"/>
          </a:xfrm>
          <a:prstGeom prst="rect">
            <a:avLst/>
          </a:prstGeom>
        </p:spPr>
      </p:pic>
    </p:spTree>
    <p:extLst>
      <p:ext uri="{BB962C8B-B14F-4D97-AF65-F5344CB8AC3E}">
        <p14:creationId xmlns:p14="http://schemas.microsoft.com/office/powerpoint/2010/main" val="1076098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 checking</a:t>
            </a:r>
            <a:endParaRPr lang="en-US" dirty="0"/>
          </a:p>
        </p:txBody>
      </p:sp>
      <p:pic>
        <p:nvPicPr>
          <p:cNvPr id="4" name="Content Placeholder 3"/>
          <p:cNvPicPr>
            <a:picLocks noGrp="1" noChangeAspect="1"/>
          </p:cNvPicPr>
          <p:nvPr>
            <p:ph idx="1"/>
          </p:nvPr>
        </p:nvPicPr>
        <p:blipFill>
          <a:blip r:embed="rId2"/>
          <a:stretch>
            <a:fillRect/>
          </a:stretch>
        </p:blipFill>
        <p:spPr>
          <a:xfrm>
            <a:off x="1257300" y="2516981"/>
            <a:ext cx="9677400" cy="3048000"/>
          </a:xfrm>
          <a:prstGeom prst="rect">
            <a:avLst/>
          </a:prstGeom>
        </p:spPr>
      </p:pic>
    </p:spTree>
    <p:extLst>
      <p:ext uri="{BB962C8B-B14F-4D97-AF65-F5344CB8AC3E}">
        <p14:creationId xmlns:p14="http://schemas.microsoft.com/office/powerpoint/2010/main" val="2945273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a:t>
            </a:r>
            <a:endParaRPr lang="en-US" dirty="0"/>
          </a:p>
        </p:txBody>
      </p:sp>
      <p:pic>
        <p:nvPicPr>
          <p:cNvPr id="6" name="Content Placeholder 5"/>
          <p:cNvPicPr>
            <a:picLocks noGrp="1" noChangeAspect="1"/>
          </p:cNvPicPr>
          <p:nvPr>
            <p:ph idx="1"/>
          </p:nvPr>
        </p:nvPicPr>
        <p:blipFill>
          <a:blip r:embed="rId2"/>
          <a:stretch>
            <a:fillRect/>
          </a:stretch>
        </p:blipFill>
        <p:spPr>
          <a:xfrm>
            <a:off x="992974" y="2222500"/>
            <a:ext cx="10206051" cy="3636963"/>
          </a:xfrm>
          <a:prstGeom prst="rect">
            <a:avLst/>
          </a:prstGeom>
        </p:spPr>
      </p:pic>
    </p:spTree>
    <p:extLst>
      <p:ext uri="{BB962C8B-B14F-4D97-AF65-F5344CB8AC3E}">
        <p14:creationId xmlns:p14="http://schemas.microsoft.com/office/powerpoint/2010/main" val="3608870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a:t>
            </a:r>
            <a:endParaRPr lang="en-US" dirty="0"/>
          </a:p>
        </p:txBody>
      </p:sp>
      <p:pic>
        <p:nvPicPr>
          <p:cNvPr id="4" name="Content Placeholder 3"/>
          <p:cNvPicPr>
            <a:picLocks noGrp="1" noChangeAspect="1"/>
          </p:cNvPicPr>
          <p:nvPr>
            <p:ph idx="1"/>
          </p:nvPr>
        </p:nvPicPr>
        <p:blipFill>
          <a:blip r:embed="rId2"/>
          <a:stretch>
            <a:fillRect/>
          </a:stretch>
        </p:blipFill>
        <p:spPr>
          <a:xfrm>
            <a:off x="819150" y="2796307"/>
            <a:ext cx="10553700" cy="2489348"/>
          </a:xfrm>
          <a:prstGeom prst="rect">
            <a:avLst/>
          </a:prstGeom>
        </p:spPr>
      </p:pic>
    </p:spTree>
    <p:extLst>
      <p:ext uri="{BB962C8B-B14F-4D97-AF65-F5344CB8AC3E}">
        <p14:creationId xmlns:p14="http://schemas.microsoft.com/office/powerpoint/2010/main" val="1711584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a:t>
            </a:r>
            <a:endParaRPr lang="en-US" dirty="0"/>
          </a:p>
        </p:txBody>
      </p:sp>
      <p:pic>
        <p:nvPicPr>
          <p:cNvPr id="5" name="Content Placeholder 4"/>
          <p:cNvPicPr>
            <a:picLocks noGrp="1" noChangeAspect="1"/>
          </p:cNvPicPr>
          <p:nvPr>
            <p:ph idx="1"/>
          </p:nvPr>
        </p:nvPicPr>
        <p:blipFill>
          <a:blip r:embed="rId2"/>
          <a:stretch>
            <a:fillRect/>
          </a:stretch>
        </p:blipFill>
        <p:spPr>
          <a:xfrm>
            <a:off x="4856163" y="1994872"/>
            <a:ext cx="6251575" cy="2317394"/>
          </a:xfrm>
          <a:prstGeom prst="rect">
            <a:avLst/>
          </a:prstGeom>
        </p:spPr>
      </p:pic>
      <p:sp>
        <p:nvSpPr>
          <p:cNvPr id="4" name="Text Placeholder 3"/>
          <p:cNvSpPr>
            <a:spLocks noGrp="1"/>
          </p:cNvSpPr>
          <p:nvPr>
            <p:ph type="body" sz="half" idx="2"/>
          </p:nvPr>
        </p:nvSpPr>
        <p:spPr/>
        <p:txBody>
          <a:bodyPr/>
          <a:lstStyle/>
          <a:p>
            <a:r>
              <a:rPr lang="en-US" dirty="0" smtClean="0"/>
              <a:t>This is an upper tailed test as Ha is greater than Ho</a:t>
            </a:r>
          </a:p>
          <a:p>
            <a:r>
              <a:rPr lang="en-US" dirty="0" smtClean="0"/>
              <a:t>As sample size is greater than 30 we can compute z-statistics</a:t>
            </a:r>
          </a:p>
          <a:p>
            <a:endParaRPr lang="en-US" dirty="0"/>
          </a:p>
        </p:txBody>
      </p:sp>
    </p:spTree>
    <p:extLst>
      <p:ext uri="{BB962C8B-B14F-4D97-AF65-F5344CB8AC3E}">
        <p14:creationId xmlns:p14="http://schemas.microsoft.com/office/powerpoint/2010/main" val="2987206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 score interpretation</a:t>
            </a:r>
            <a:endParaRPr lang="en-US" dirty="0"/>
          </a:p>
        </p:txBody>
      </p:sp>
      <p:pic>
        <p:nvPicPr>
          <p:cNvPr id="4" name="Content Placeholder 3"/>
          <p:cNvPicPr>
            <a:picLocks noGrp="1" noChangeAspect="1"/>
          </p:cNvPicPr>
          <p:nvPr>
            <p:ph idx="1"/>
          </p:nvPr>
        </p:nvPicPr>
        <p:blipFill>
          <a:blip r:embed="rId2"/>
          <a:stretch>
            <a:fillRect/>
          </a:stretch>
        </p:blipFill>
        <p:spPr>
          <a:xfrm>
            <a:off x="847725" y="2855119"/>
            <a:ext cx="10496550" cy="2371725"/>
          </a:xfrm>
          <a:prstGeom prst="rect">
            <a:avLst/>
          </a:prstGeom>
        </p:spPr>
      </p:pic>
    </p:spTree>
    <p:extLst>
      <p:ext uri="{BB962C8B-B14F-4D97-AF65-F5344CB8AC3E}">
        <p14:creationId xmlns:p14="http://schemas.microsoft.com/office/powerpoint/2010/main" val="286156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 score interpretation</a:t>
            </a:r>
            <a:endParaRPr lang="en-US" dirty="0"/>
          </a:p>
        </p:txBody>
      </p:sp>
      <p:sp>
        <p:nvSpPr>
          <p:cNvPr id="3" name="Content Placeholder 2"/>
          <p:cNvSpPr>
            <a:spLocks noGrp="1"/>
          </p:cNvSpPr>
          <p:nvPr>
            <p:ph idx="1"/>
          </p:nvPr>
        </p:nvSpPr>
        <p:spPr/>
        <p:txBody>
          <a:bodyPr/>
          <a:lstStyle/>
          <a:p>
            <a:r>
              <a:rPr lang="en-US" dirty="0" smtClean="0"/>
              <a:t>Now get the Z critical value for significance level 5%. we get 1.64 which is lesser than our z score so we will reject our null hypothesis.</a:t>
            </a:r>
          </a:p>
          <a:p>
            <a:r>
              <a:rPr lang="en-US" dirty="0"/>
              <a:t>If we get the p value for this Z score we will get </a:t>
            </a:r>
            <a:r>
              <a:rPr lang="en-US" dirty="0" smtClean="0"/>
              <a:t>.0053 </a:t>
            </a:r>
            <a:r>
              <a:rPr lang="en-US" dirty="0"/>
              <a:t>which </a:t>
            </a:r>
            <a:r>
              <a:rPr lang="en-US" dirty="0" smtClean="0"/>
              <a:t>is lesser than </a:t>
            </a:r>
            <a:r>
              <a:rPr lang="en-US" dirty="0"/>
              <a:t>our significance level so we </a:t>
            </a:r>
            <a:r>
              <a:rPr lang="en-US" dirty="0" smtClean="0"/>
              <a:t>can </a:t>
            </a:r>
            <a:r>
              <a:rPr lang="en-US" dirty="0"/>
              <a:t>reject our null hypothesis.</a:t>
            </a:r>
          </a:p>
          <a:p>
            <a:endParaRPr lang="en-US" dirty="0"/>
          </a:p>
        </p:txBody>
      </p:sp>
    </p:spTree>
    <p:extLst>
      <p:ext uri="{BB962C8B-B14F-4D97-AF65-F5344CB8AC3E}">
        <p14:creationId xmlns:p14="http://schemas.microsoft.com/office/powerpoint/2010/main" val="4287397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pic>
        <p:nvPicPr>
          <p:cNvPr id="6" name="Content Placeholder 5"/>
          <p:cNvPicPr>
            <a:picLocks noGrp="1" noChangeAspect="1"/>
          </p:cNvPicPr>
          <p:nvPr>
            <p:ph idx="1"/>
          </p:nvPr>
        </p:nvPicPr>
        <p:blipFill>
          <a:blip r:embed="rId2"/>
          <a:stretch>
            <a:fillRect/>
          </a:stretch>
        </p:blipFill>
        <p:spPr>
          <a:xfrm>
            <a:off x="962025" y="3426619"/>
            <a:ext cx="10267950" cy="1228725"/>
          </a:xfrm>
          <a:prstGeom prst="rect">
            <a:avLst/>
          </a:prstGeom>
        </p:spPr>
      </p:pic>
    </p:spTree>
    <p:extLst>
      <p:ext uri="{BB962C8B-B14F-4D97-AF65-F5344CB8AC3E}">
        <p14:creationId xmlns:p14="http://schemas.microsoft.com/office/powerpoint/2010/main" val="3149382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 &amp; PARAMETER</a:t>
            </a:r>
            <a:endParaRPr lang="en-US" dirty="0"/>
          </a:p>
        </p:txBody>
      </p:sp>
      <p:sp>
        <p:nvSpPr>
          <p:cNvPr id="3" name="Content Placeholder 2"/>
          <p:cNvSpPr>
            <a:spLocks noGrp="1"/>
          </p:cNvSpPr>
          <p:nvPr>
            <p:ph idx="1"/>
          </p:nvPr>
        </p:nvSpPr>
        <p:spPr/>
        <p:txBody>
          <a:bodyPr/>
          <a:lstStyle/>
          <a:p>
            <a:r>
              <a:rPr lang="en-US" dirty="0" smtClean="0"/>
              <a:t>Population = All parents of black children age(6-18) and all parents of Hispanic children age(6-18)</a:t>
            </a:r>
          </a:p>
          <a:p>
            <a:r>
              <a:rPr lang="en-US" dirty="0" smtClean="0"/>
              <a:t>Parameter of interest =P1-P2</a:t>
            </a:r>
            <a:endParaRPr lang="en-US" dirty="0"/>
          </a:p>
        </p:txBody>
      </p:sp>
    </p:spTree>
    <p:extLst>
      <p:ext uri="{BB962C8B-B14F-4D97-AF65-F5344CB8AC3E}">
        <p14:creationId xmlns:p14="http://schemas.microsoft.com/office/powerpoint/2010/main" val="850228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US" dirty="0"/>
          </a:p>
        </p:txBody>
      </p:sp>
      <p:pic>
        <p:nvPicPr>
          <p:cNvPr id="6" name="Content Placeholder 5"/>
          <p:cNvPicPr>
            <a:picLocks noGrp="1" noChangeAspect="1"/>
          </p:cNvPicPr>
          <p:nvPr>
            <p:ph idx="1"/>
          </p:nvPr>
        </p:nvPicPr>
        <p:blipFill>
          <a:blip r:embed="rId2"/>
          <a:stretch>
            <a:fillRect/>
          </a:stretch>
        </p:blipFill>
        <p:spPr>
          <a:xfrm>
            <a:off x="1047750" y="3688556"/>
            <a:ext cx="10096500" cy="704850"/>
          </a:xfrm>
          <a:prstGeom prst="rect">
            <a:avLst/>
          </a:prstGeom>
        </p:spPr>
      </p:pic>
    </p:spTree>
    <p:extLst>
      <p:ext uri="{BB962C8B-B14F-4D97-AF65-F5344CB8AC3E}">
        <p14:creationId xmlns:p14="http://schemas.microsoft.com/office/powerpoint/2010/main" val="4023123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STEP 1: Setup hypothesis and determine level of significance </a:t>
            </a:r>
          </a:p>
        </p:txBody>
      </p:sp>
      <p:sp>
        <p:nvSpPr>
          <p:cNvPr id="3" name="Content Placeholder 2"/>
          <p:cNvSpPr>
            <a:spLocks noGrp="1"/>
          </p:cNvSpPr>
          <p:nvPr>
            <p:ph idx="1"/>
          </p:nvPr>
        </p:nvSpPr>
        <p:spPr/>
        <p:txBody>
          <a:bodyPr/>
          <a:lstStyle/>
          <a:p>
            <a:r>
              <a:rPr lang="en-US" dirty="0"/>
              <a:t>• Setup Null hypothesis (H0) from population parameters</a:t>
            </a:r>
            <a:br>
              <a:rPr lang="en-US" dirty="0"/>
            </a:br>
            <a:endParaRPr lang="en-US" dirty="0"/>
          </a:p>
          <a:p>
            <a:r>
              <a:rPr lang="en-US" dirty="0"/>
              <a:t>• Setup Alternative hypothesis (</a:t>
            </a:r>
            <a:r>
              <a:rPr lang="en-US" dirty="0" smtClean="0"/>
              <a:t>Ha)</a:t>
            </a:r>
            <a:r>
              <a:rPr lang="en-US" dirty="0"/>
              <a:t/>
            </a:r>
            <a:br>
              <a:rPr lang="en-US" dirty="0"/>
            </a:br>
            <a:endParaRPr lang="en-US" dirty="0"/>
          </a:p>
          <a:p>
            <a:r>
              <a:rPr lang="en-US" dirty="0"/>
              <a:t>• Setup appropriate significance level,</a:t>
            </a:r>
            <a:r>
              <a:rPr lang="el-GR" dirty="0"/>
              <a:t>α</a:t>
            </a:r>
          </a:p>
          <a:p>
            <a:endParaRPr lang="en-US" dirty="0"/>
          </a:p>
        </p:txBody>
      </p:sp>
    </p:spTree>
    <p:extLst>
      <p:ext uri="{BB962C8B-B14F-4D97-AF65-F5344CB8AC3E}">
        <p14:creationId xmlns:p14="http://schemas.microsoft.com/office/powerpoint/2010/main" val="2956926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 results or sample statistics</a:t>
            </a:r>
            <a:endParaRPr lang="en-US" dirty="0"/>
          </a:p>
        </p:txBody>
      </p:sp>
      <p:pic>
        <p:nvPicPr>
          <p:cNvPr id="5" name="Content Placeholder 4"/>
          <p:cNvPicPr>
            <a:picLocks noGrp="1" noChangeAspect="1"/>
          </p:cNvPicPr>
          <p:nvPr>
            <p:ph idx="1"/>
          </p:nvPr>
        </p:nvPicPr>
        <p:blipFill>
          <a:blip r:embed="rId2"/>
          <a:stretch>
            <a:fillRect/>
          </a:stretch>
        </p:blipFill>
        <p:spPr>
          <a:xfrm>
            <a:off x="842962" y="2383631"/>
            <a:ext cx="10506075" cy="3314700"/>
          </a:xfrm>
          <a:prstGeom prst="rect">
            <a:avLst/>
          </a:prstGeom>
        </p:spPr>
      </p:pic>
    </p:spTree>
    <p:extLst>
      <p:ext uri="{BB962C8B-B14F-4D97-AF65-F5344CB8AC3E}">
        <p14:creationId xmlns:p14="http://schemas.microsoft.com/office/powerpoint/2010/main" val="1163506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 checking</a:t>
            </a:r>
            <a:endParaRPr lang="en-US" dirty="0"/>
          </a:p>
        </p:txBody>
      </p:sp>
      <p:pic>
        <p:nvPicPr>
          <p:cNvPr id="5" name="Content Placeholder 4"/>
          <p:cNvPicPr>
            <a:picLocks noGrp="1" noChangeAspect="1"/>
          </p:cNvPicPr>
          <p:nvPr>
            <p:ph idx="1"/>
          </p:nvPr>
        </p:nvPicPr>
        <p:blipFill>
          <a:blip r:embed="rId2"/>
          <a:stretch>
            <a:fillRect/>
          </a:stretch>
        </p:blipFill>
        <p:spPr>
          <a:xfrm>
            <a:off x="819150" y="2245716"/>
            <a:ext cx="10553700" cy="3590531"/>
          </a:xfrm>
          <a:prstGeom prst="rect">
            <a:avLst/>
          </a:prstGeom>
        </p:spPr>
      </p:pic>
    </p:spTree>
    <p:extLst>
      <p:ext uri="{BB962C8B-B14F-4D97-AF65-F5344CB8AC3E}">
        <p14:creationId xmlns:p14="http://schemas.microsoft.com/office/powerpoint/2010/main" val="2956018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a:t>
            </a:r>
            <a:endParaRPr lang="en-US" dirty="0"/>
          </a:p>
        </p:txBody>
      </p:sp>
      <p:pic>
        <p:nvPicPr>
          <p:cNvPr id="4" name="Content Placeholder 3"/>
          <p:cNvPicPr>
            <a:picLocks noGrp="1" noChangeAspect="1"/>
          </p:cNvPicPr>
          <p:nvPr>
            <p:ph idx="1"/>
          </p:nvPr>
        </p:nvPicPr>
        <p:blipFill>
          <a:blip r:embed="rId2"/>
          <a:stretch>
            <a:fillRect/>
          </a:stretch>
        </p:blipFill>
        <p:spPr>
          <a:xfrm>
            <a:off x="1181100" y="2488406"/>
            <a:ext cx="9829800" cy="3105150"/>
          </a:xfrm>
          <a:prstGeom prst="rect">
            <a:avLst/>
          </a:prstGeom>
        </p:spPr>
      </p:pic>
    </p:spTree>
    <p:extLst>
      <p:ext uri="{BB962C8B-B14F-4D97-AF65-F5344CB8AC3E}">
        <p14:creationId xmlns:p14="http://schemas.microsoft.com/office/powerpoint/2010/main" val="2160441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a:t>
            </a:r>
            <a:endParaRPr lang="en-US" dirty="0"/>
          </a:p>
        </p:txBody>
      </p:sp>
      <p:pic>
        <p:nvPicPr>
          <p:cNvPr id="4" name="Content Placeholder 3"/>
          <p:cNvPicPr>
            <a:picLocks noGrp="1" noChangeAspect="1"/>
          </p:cNvPicPr>
          <p:nvPr>
            <p:ph idx="1"/>
          </p:nvPr>
        </p:nvPicPr>
        <p:blipFill>
          <a:blip r:embed="rId2"/>
          <a:stretch>
            <a:fillRect/>
          </a:stretch>
        </p:blipFill>
        <p:spPr>
          <a:xfrm>
            <a:off x="819150" y="2796307"/>
            <a:ext cx="10553700" cy="2489348"/>
          </a:xfrm>
          <a:prstGeom prst="rect">
            <a:avLst/>
          </a:prstGeom>
        </p:spPr>
      </p:pic>
    </p:spTree>
    <p:extLst>
      <p:ext uri="{BB962C8B-B14F-4D97-AF65-F5344CB8AC3E}">
        <p14:creationId xmlns:p14="http://schemas.microsoft.com/office/powerpoint/2010/main" val="451035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estimate of populations</a:t>
            </a:r>
            <a:endParaRPr lang="en-US" dirty="0"/>
          </a:p>
        </p:txBody>
      </p:sp>
      <p:pic>
        <p:nvPicPr>
          <p:cNvPr id="4" name="Content Placeholder 3"/>
          <p:cNvPicPr>
            <a:picLocks noGrp="1" noChangeAspect="1"/>
          </p:cNvPicPr>
          <p:nvPr>
            <p:ph idx="1"/>
          </p:nvPr>
        </p:nvPicPr>
        <p:blipFill>
          <a:blip r:embed="rId2"/>
          <a:stretch>
            <a:fillRect/>
          </a:stretch>
        </p:blipFill>
        <p:spPr>
          <a:xfrm>
            <a:off x="1996217" y="2222500"/>
            <a:ext cx="8199565" cy="3636963"/>
          </a:xfrm>
          <a:prstGeom prst="rect">
            <a:avLst/>
          </a:prstGeom>
        </p:spPr>
      </p:pic>
    </p:spTree>
    <p:extLst>
      <p:ext uri="{BB962C8B-B14F-4D97-AF65-F5344CB8AC3E}">
        <p14:creationId xmlns:p14="http://schemas.microsoft.com/office/powerpoint/2010/main" val="3949320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a:t>
            </a:r>
            <a:endParaRPr lang="en-US" dirty="0"/>
          </a:p>
        </p:txBody>
      </p:sp>
      <p:sp>
        <p:nvSpPr>
          <p:cNvPr id="4" name="Text Placeholder 3"/>
          <p:cNvSpPr>
            <a:spLocks noGrp="1"/>
          </p:cNvSpPr>
          <p:nvPr>
            <p:ph type="body" sz="half" idx="2"/>
          </p:nvPr>
        </p:nvSpPr>
        <p:spPr/>
        <p:txBody>
          <a:bodyPr/>
          <a:lstStyle/>
          <a:p>
            <a:r>
              <a:rPr lang="en-US" dirty="0" smtClean="0"/>
              <a:t>This is an two tailed test as Ha is not equal  to Ho</a:t>
            </a:r>
          </a:p>
          <a:p>
            <a:r>
              <a:rPr lang="en-US" dirty="0" smtClean="0"/>
              <a:t>As sample size is greater than 30 we can compute z-statistics</a:t>
            </a:r>
          </a:p>
          <a:p>
            <a:endParaRPr lang="en-US" dirty="0"/>
          </a:p>
        </p:txBody>
      </p:sp>
      <p:pic>
        <p:nvPicPr>
          <p:cNvPr id="6" name="Content Placeholder 5"/>
          <p:cNvPicPr>
            <a:picLocks noGrp="1" noChangeAspect="1"/>
          </p:cNvPicPr>
          <p:nvPr>
            <p:ph idx="1"/>
          </p:nvPr>
        </p:nvPicPr>
        <p:blipFill>
          <a:blip r:embed="rId2"/>
          <a:stretch>
            <a:fillRect/>
          </a:stretch>
        </p:blipFill>
        <p:spPr>
          <a:xfrm>
            <a:off x="4856163" y="2116455"/>
            <a:ext cx="6251575" cy="2074228"/>
          </a:xfrm>
          <a:prstGeom prst="rect">
            <a:avLst/>
          </a:prstGeom>
        </p:spPr>
      </p:pic>
    </p:spTree>
    <p:extLst>
      <p:ext uri="{BB962C8B-B14F-4D97-AF65-F5344CB8AC3E}">
        <p14:creationId xmlns:p14="http://schemas.microsoft.com/office/powerpoint/2010/main" val="2578769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 score interpretation</a:t>
            </a:r>
            <a:endParaRPr lang="en-US" dirty="0"/>
          </a:p>
        </p:txBody>
      </p:sp>
      <p:pic>
        <p:nvPicPr>
          <p:cNvPr id="5" name="Content Placeholder 4"/>
          <p:cNvPicPr>
            <a:picLocks noGrp="1" noChangeAspect="1"/>
          </p:cNvPicPr>
          <p:nvPr>
            <p:ph idx="1"/>
          </p:nvPr>
        </p:nvPicPr>
        <p:blipFill>
          <a:blip r:embed="rId2"/>
          <a:stretch>
            <a:fillRect/>
          </a:stretch>
        </p:blipFill>
        <p:spPr>
          <a:xfrm>
            <a:off x="1162050" y="3102769"/>
            <a:ext cx="9867900" cy="1876425"/>
          </a:xfrm>
          <a:prstGeom prst="rect">
            <a:avLst/>
          </a:prstGeom>
        </p:spPr>
      </p:pic>
    </p:spTree>
    <p:extLst>
      <p:ext uri="{BB962C8B-B14F-4D97-AF65-F5344CB8AC3E}">
        <p14:creationId xmlns:p14="http://schemas.microsoft.com/office/powerpoint/2010/main" val="1110762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 score interpretation</a:t>
            </a:r>
            <a:endParaRPr lang="en-US" dirty="0"/>
          </a:p>
        </p:txBody>
      </p:sp>
      <p:sp>
        <p:nvSpPr>
          <p:cNvPr id="3" name="Content Placeholder 2"/>
          <p:cNvSpPr>
            <a:spLocks noGrp="1"/>
          </p:cNvSpPr>
          <p:nvPr>
            <p:ph idx="1"/>
          </p:nvPr>
        </p:nvSpPr>
        <p:spPr/>
        <p:txBody>
          <a:bodyPr/>
          <a:lstStyle/>
          <a:p>
            <a:r>
              <a:rPr lang="en-US" dirty="0" smtClean="0"/>
              <a:t>Now get the Z critical value for significance level 5%. we get 1.64 which is greater than our z score so we cant reject our null hypothesis. That does not mean we accept the null hypothesis we can conclude that there is no significance difference between these two population proportions.</a:t>
            </a:r>
          </a:p>
          <a:p>
            <a:r>
              <a:rPr lang="en-US" dirty="0" smtClean="0"/>
              <a:t>If we get the p value for this Z score we will get .63 which is greater than our significance level so we can’t reject our null hypothesis.</a:t>
            </a:r>
            <a:endParaRPr lang="en-US" dirty="0"/>
          </a:p>
        </p:txBody>
      </p:sp>
    </p:spTree>
    <p:extLst>
      <p:ext uri="{BB962C8B-B14F-4D97-AF65-F5344CB8AC3E}">
        <p14:creationId xmlns:p14="http://schemas.microsoft.com/office/powerpoint/2010/main" val="774682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a:t>
            </a:r>
            <a:endParaRPr lang="en-US" dirty="0"/>
          </a:p>
        </p:txBody>
      </p:sp>
      <p:pic>
        <p:nvPicPr>
          <p:cNvPr id="4" name="Content Placeholder 3"/>
          <p:cNvPicPr>
            <a:picLocks noGrp="1" noChangeAspect="1"/>
          </p:cNvPicPr>
          <p:nvPr>
            <p:ph idx="1"/>
          </p:nvPr>
        </p:nvPicPr>
        <p:blipFill>
          <a:blip r:embed="rId2"/>
          <a:stretch>
            <a:fillRect/>
          </a:stretch>
        </p:blipFill>
        <p:spPr>
          <a:xfrm>
            <a:off x="1014412" y="3764756"/>
            <a:ext cx="10163175" cy="552450"/>
          </a:xfrm>
          <a:prstGeom prst="rect">
            <a:avLst/>
          </a:prstGeom>
        </p:spPr>
      </p:pic>
    </p:spTree>
    <p:extLst>
      <p:ext uri="{BB962C8B-B14F-4D97-AF65-F5344CB8AC3E}">
        <p14:creationId xmlns:p14="http://schemas.microsoft.com/office/powerpoint/2010/main" val="223671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 &amp; PARAMETER</a:t>
            </a:r>
            <a:endParaRPr lang="en-US" dirty="0"/>
          </a:p>
        </p:txBody>
      </p:sp>
      <p:sp>
        <p:nvSpPr>
          <p:cNvPr id="3" name="Content Placeholder 2"/>
          <p:cNvSpPr>
            <a:spLocks noGrp="1"/>
          </p:cNvSpPr>
          <p:nvPr>
            <p:ph idx="1"/>
          </p:nvPr>
        </p:nvSpPr>
        <p:spPr/>
        <p:txBody>
          <a:bodyPr/>
          <a:lstStyle/>
          <a:p>
            <a:r>
              <a:rPr lang="en-US" dirty="0" smtClean="0"/>
              <a:t>Population = All adults</a:t>
            </a:r>
          </a:p>
          <a:p>
            <a:r>
              <a:rPr lang="en-US" dirty="0" smtClean="0"/>
              <a:t>Parameter of interest =population mean cartwheel distance</a:t>
            </a:r>
            <a:endParaRPr lang="en-US" dirty="0"/>
          </a:p>
        </p:txBody>
      </p:sp>
    </p:spTree>
    <p:extLst>
      <p:ext uri="{BB962C8B-B14F-4D97-AF65-F5344CB8AC3E}">
        <p14:creationId xmlns:p14="http://schemas.microsoft.com/office/powerpoint/2010/main" val="3760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STEP 2:</a:t>
            </a:r>
            <a:r>
              <a:rPr lang="en-US" sz="3200" dirty="0"/>
              <a:t>Compute test statistic</a:t>
            </a:r>
            <a:endParaRPr lang="en-US" sz="3200" dirty="0"/>
          </a:p>
        </p:txBody>
      </p:sp>
      <p:sp>
        <p:nvSpPr>
          <p:cNvPr id="3" name="Content Placeholder 2"/>
          <p:cNvSpPr>
            <a:spLocks noGrp="1"/>
          </p:cNvSpPr>
          <p:nvPr>
            <p:ph idx="1"/>
          </p:nvPr>
        </p:nvSpPr>
        <p:spPr/>
        <p:txBody>
          <a:bodyPr/>
          <a:lstStyle/>
          <a:p>
            <a:r>
              <a:rPr lang="en-US" dirty="0" smtClean="0"/>
              <a:t>From Ha, </a:t>
            </a:r>
            <a:r>
              <a:rPr lang="en-US" dirty="0"/>
              <a:t>determine whether this is an upper, lower, or two-tailed </a:t>
            </a:r>
            <a:r>
              <a:rPr lang="en-US" dirty="0" smtClean="0"/>
              <a:t>test.</a:t>
            </a:r>
          </a:p>
          <a:p>
            <a:r>
              <a:rPr lang="en-US" dirty="0" smtClean="0"/>
              <a:t> </a:t>
            </a:r>
            <a:r>
              <a:rPr lang="en-US" dirty="0"/>
              <a:t>Depending on sample size select appropriate sample distribution </a:t>
            </a:r>
            <a:r>
              <a:rPr lang="en-US" dirty="0" smtClean="0"/>
              <a:t>(</a:t>
            </a:r>
            <a:r>
              <a:rPr lang="en-US" dirty="0"/>
              <a:t>T</a:t>
            </a:r>
            <a:r>
              <a:rPr lang="en-US" dirty="0" smtClean="0"/>
              <a:t>-statistics </a:t>
            </a:r>
            <a:r>
              <a:rPr lang="en-US" dirty="0"/>
              <a:t>or </a:t>
            </a:r>
            <a:r>
              <a:rPr lang="en-US" dirty="0" smtClean="0"/>
              <a:t>Z-statistics. If sample size is less than 30 choose T-statistics else choose Z-statistics</a:t>
            </a:r>
          </a:p>
          <a:p>
            <a:r>
              <a:rPr lang="en-US" dirty="0" smtClean="0"/>
              <a:t>Compute </a:t>
            </a:r>
            <a:r>
              <a:rPr lang="en-US" dirty="0"/>
              <a:t>the test </a:t>
            </a:r>
            <a:r>
              <a:rPr lang="en-US" dirty="0" smtClean="0"/>
              <a:t>statistic.</a:t>
            </a:r>
            <a:r>
              <a:rPr lang="en-US" dirty="0"/>
              <a:t> </a:t>
            </a:r>
            <a:endParaRPr lang="en-US" dirty="0"/>
          </a:p>
        </p:txBody>
      </p:sp>
    </p:spTree>
    <p:extLst>
      <p:ext uri="{BB962C8B-B14F-4D97-AF65-F5344CB8AC3E}">
        <p14:creationId xmlns:p14="http://schemas.microsoft.com/office/powerpoint/2010/main" val="13200414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US" dirty="0"/>
          </a:p>
        </p:txBody>
      </p:sp>
      <p:pic>
        <p:nvPicPr>
          <p:cNvPr id="4" name="Content Placeholder 3"/>
          <p:cNvPicPr>
            <a:picLocks noGrp="1" noChangeAspect="1"/>
          </p:cNvPicPr>
          <p:nvPr>
            <p:ph idx="1"/>
          </p:nvPr>
        </p:nvPicPr>
        <p:blipFill>
          <a:blip r:embed="rId2"/>
          <a:stretch>
            <a:fillRect/>
          </a:stretch>
        </p:blipFill>
        <p:spPr>
          <a:xfrm>
            <a:off x="1214437" y="3550444"/>
            <a:ext cx="9763125" cy="981075"/>
          </a:xfrm>
          <a:prstGeom prst="rect">
            <a:avLst/>
          </a:prstGeom>
        </p:spPr>
      </p:pic>
    </p:spTree>
    <p:extLst>
      <p:ext uri="{BB962C8B-B14F-4D97-AF65-F5344CB8AC3E}">
        <p14:creationId xmlns:p14="http://schemas.microsoft.com/office/powerpoint/2010/main" val="436170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 results or sample statistics</a:t>
            </a:r>
            <a:endParaRPr lang="en-US" dirty="0"/>
          </a:p>
        </p:txBody>
      </p:sp>
      <p:pic>
        <p:nvPicPr>
          <p:cNvPr id="4" name="Content Placeholder 3"/>
          <p:cNvPicPr>
            <a:picLocks noGrp="1" noChangeAspect="1"/>
          </p:cNvPicPr>
          <p:nvPr>
            <p:ph idx="1"/>
          </p:nvPr>
        </p:nvPicPr>
        <p:blipFill>
          <a:blip r:embed="rId2"/>
          <a:stretch>
            <a:fillRect/>
          </a:stretch>
        </p:blipFill>
        <p:spPr>
          <a:xfrm>
            <a:off x="838200" y="2416969"/>
            <a:ext cx="10515600" cy="3248025"/>
          </a:xfrm>
          <a:prstGeom prst="rect">
            <a:avLst/>
          </a:prstGeom>
        </p:spPr>
      </p:pic>
    </p:spTree>
    <p:extLst>
      <p:ext uri="{BB962C8B-B14F-4D97-AF65-F5344CB8AC3E}">
        <p14:creationId xmlns:p14="http://schemas.microsoft.com/office/powerpoint/2010/main" val="4248524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a:t>
            </a:r>
            <a:endParaRPr lang="en-US" dirty="0"/>
          </a:p>
        </p:txBody>
      </p:sp>
      <p:pic>
        <p:nvPicPr>
          <p:cNvPr id="9" name="Content Placeholder 8"/>
          <p:cNvPicPr>
            <a:picLocks noGrp="1" noChangeAspect="1"/>
          </p:cNvPicPr>
          <p:nvPr>
            <p:ph idx="1"/>
          </p:nvPr>
        </p:nvPicPr>
        <p:blipFill>
          <a:blip r:embed="rId2"/>
          <a:stretch>
            <a:fillRect/>
          </a:stretch>
        </p:blipFill>
        <p:spPr>
          <a:xfrm>
            <a:off x="1330027" y="2222500"/>
            <a:ext cx="9531945" cy="3636963"/>
          </a:xfrm>
          <a:prstGeom prst="rect">
            <a:avLst/>
          </a:prstGeom>
        </p:spPr>
      </p:pic>
    </p:spTree>
    <p:extLst>
      <p:ext uri="{BB962C8B-B14F-4D97-AF65-F5344CB8AC3E}">
        <p14:creationId xmlns:p14="http://schemas.microsoft.com/office/powerpoint/2010/main" val="15341848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a:t>
            </a:r>
            <a:endParaRPr lang="en-US" dirty="0"/>
          </a:p>
        </p:txBody>
      </p:sp>
      <p:pic>
        <p:nvPicPr>
          <p:cNvPr id="5" name="Content Placeholder 3"/>
          <p:cNvPicPr>
            <a:picLocks noGrp="1" noChangeAspect="1"/>
          </p:cNvPicPr>
          <p:nvPr>
            <p:ph idx="1"/>
          </p:nvPr>
        </p:nvPicPr>
        <p:blipFill>
          <a:blip r:embed="rId2"/>
          <a:stretch>
            <a:fillRect/>
          </a:stretch>
        </p:blipFill>
        <p:spPr>
          <a:xfrm>
            <a:off x="838200" y="2416969"/>
            <a:ext cx="10515600" cy="3248025"/>
          </a:xfrm>
          <a:prstGeom prst="rect">
            <a:avLst/>
          </a:prstGeom>
        </p:spPr>
      </p:pic>
    </p:spTree>
    <p:extLst>
      <p:ext uri="{BB962C8B-B14F-4D97-AF65-F5344CB8AC3E}">
        <p14:creationId xmlns:p14="http://schemas.microsoft.com/office/powerpoint/2010/main" val="18993600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a:t>
            </a:r>
            <a:endParaRPr lang="en-US" dirty="0"/>
          </a:p>
        </p:txBody>
      </p:sp>
      <p:sp>
        <p:nvSpPr>
          <p:cNvPr id="4" name="Text Placeholder 3"/>
          <p:cNvSpPr>
            <a:spLocks noGrp="1"/>
          </p:cNvSpPr>
          <p:nvPr>
            <p:ph type="body" sz="half" idx="2"/>
          </p:nvPr>
        </p:nvSpPr>
        <p:spPr/>
        <p:txBody>
          <a:bodyPr/>
          <a:lstStyle/>
          <a:p>
            <a:r>
              <a:rPr lang="en-US" dirty="0" smtClean="0"/>
              <a:t>This is an upper tailed test as Ha is greater than Ho</a:t>
            </a:r>
          </a:p>
          <a:p>
            <a:r>
              <a:rPr lang="en-US" dirty="0" smtClean="0"/>
              <a:t>As sample size is less than 30 we can compute T-statistics</a:t>
            </a:r>
          </a:p>
          <a:p>
            <a:endParaRPr lang="en-US" dirty="0"/>
          </a:p>
        </p:txBody>
      </p:sp>
      <p:pic>
        <p:nvPicPr>
          <p:cNvPr id="5" name="Content Placeholder 4"/>
          <p:cNvPicPr>
            <a:picLocks noGrp="1" noChangeAspect="1"/>
          </p:cNvPicPr>
          <p:nvPr>
            <p:ph idx="1"/>
          </p:nvPr>
        </p:nvPicPr>
        <p:blipFill>
          <a:blip r:embed="rId2"/>
          <a:stretch>
            <a:fillRect/>
          </a:stretch>
        </p:blipFill>
        <p:spPr>
          <a:xfrm>
            <a:off x="4856163" y="2013959"/>
            <a:ext cx="6251575" cy="2279220"/>
          </a:xfrm>
          <a:prstGeom prst="rect">
            <a:avLst/>
          </a:prstGeom>
        </p:spPr>
      </p:pic>
    </p:spTree>
    <p:extLst>
      <p:ext uri="{BB962C8B-B14F-4D97-AF65-F5344CB8AC3E}">
        <p14:creationId xmlns:p14="http://schemas.microsoft.com/office/powerpoint/2010/main" val="1034958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 score interpretation</a:t>
            </a:r>
            <a:endParaRPr lang="en-US" dirty="0"/>
          </a:p>
        </p:txBody>
      </p:sp>
      <p:pic>
        <p:nvPicPr>
          <p:cNvPr id="6" name="Content Placeholder 5"/>
          <p:cNvPicPr>
            <a:picLocks noGrp="1" noChangeAspect="1"/>
          </p:cNvPicPr>
          <p:nvPr>
            <p:ph idx="1"/>
          </p:nvPr>
        </p:nvPicPr>
        <p:blipFill>
          <a:blip r:embed="rId2"/>
          <a:stretch>
            <a:fillRect/>
          </a:stretch>
        </p:blipFill>
        <p:spPr>
          <a:xfrm>
            <a:off x="1113004" y="2222500"/>
            <a:ext cx="9965991" cy="3636963"/>
          </a:xfrm>
          <a:prstGeom prst="rect">
            <a:avLst/>
          </a:prstGeom>
        </p:spPr>
      </p:pic>
    </p:spTree>
    <p:extLst>
      <p:ext uri="{BB962C8B-B14F-4D97-AF65-F5344CB8AC3E}">
        <p14:creationId xmlns:p14="http://schemas.microsoft.com/office/powerpoint/2010/main" val="25483269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 score interpretation</a:t>
            </a:r>
            <a:endParaRPr lang="en-US" dirty="0"/>
          </a:p>
        </p:txBody>
      </p:sp>
      <p:sp>
        <p:nvSpPr>
          <p:cNvPr id="3" name="Content Placeholder 2"/>
          <p:cNvSpPr>
            <a:spLocks noGrp="1"/>
          </p:cNvSpPr>
          <p:nvPr>
            <p:ph idx="1"/>
          </p:nvPr>
        </p:nvSpPr>
        <p:spPr/>
        <p:txBody>
          <a:bodyPr/>
          <a:lstStyle/>
          <a:p>
            <a:r>
              <a:rPr lang="en-US" dirty="0" smtClean="0"/>
              <a:t>Now get the T critical value for significance level 5% with degrees of freedom (N-1)=24. we get 1.711 which is greater than our T score so we cant reject our null hypothesis. That does not mean we accept the null hypothesis we can conclude that there is no significance increment in mean distance.</a:t>
            </a:r>
          </a:p>
          <a:p>
            <a:r>
              <a:rPr lang="en-US" dirty="0" smtClean="0"/>
              <a:t>If we get the p value for this T score we will get .21 which is greater than our significance level so we can’t reject our null hypothesis.</a:t>
            </a:r>
            <a:endParaRPr lang="en-US" dirty="0"/>
          </a:p>
        </p:txBody>
      </p:sp>
    </p:spTree>
    <p:extLst>
      <p:ext uri="{BB962C8B-B14F-4D97-AF65-F5344CB8AC3E}">
        <p14:creationId xmlns:p14="http://schemas.microsoft.com/office/powerpoint/2010/main" val="2492996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STEP 3: </a:t>
            </a:r>
            <a:r>
              <a:rPr lang="en-US" sz="3200" dirty="0"/>
              <a:t>Determine critical value(Zα) of the test based on </a:t>
            </a:r>
            <a:r>
              <a:rPr lang="en-US" sz="3200" dirty="0" smtClean="0"/>
              <a:t>alpha </a:t>
            </a:r>
            <a:r>
              <a:rPr lang="en-US" sz="3200" dirty="0"/>
              <a:t>( level of significance)</a:t>
            </a:r>
            <a:endParaRPr lang="en-US" sz="32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42887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STEP 4: </a:t>
            </a:r>
            <a:r>
              <a:rPr lang="en-US" sz="3200" dirty="0"/>
              <a:t>Compare Z with Zα, and conclude the test</a:t>
            </a:r>
            <a:endParaRPr lang="en-US" sz="32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03303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Rule</a:t>
            </a:r>
            <a:endParaRPr lang="en-US" dirty="0"/>
          </a:p>
        </p:txBody>
      </p:sp>
      <p:sp>
        <p:nvSpPr>
          <p:cNvPr id="3" name="Content Placeholder 2"/>
          <p:cNvSpPr>
            <a:spLocks noGrp="1"/>
          </p:cNvSpPr>
          <p:nvPr>
            <p:ph idx="1"/>
          </p:nvPr>
        </p:nvSpPr>
        <p:spPr/>
        <p:txBody>
          <a:bodyPr/>
          <a:lstStyle/>
          <a:p>
            <a:r>
              <a:rPr lang="en-US" dirty="0"/>
              <a:t>if I Z l&lt; Zα, Z is not significant and the null hypothesis may, therefore, be accepted.</a:t>
            </a:r>
            <a:r>
              <a:rPr lang="en-US" dirty="0"/>
              <a:t/>
            </a:r>
            <a:br>
              <a:rPr lang="en-US" dirty="0"/>
            </a:br>
            <a:r>
              <a:rPr lang="en-US" dirty="0"/>
              <a:t>• If I Z I≥ Zα, Z is significant and the null hypothesis is rejected.</a:t>
            </a:r>
            <a:endParaRPr lang="en-US" dirty="0"/>
          </a:p>
        </p:txBody>
      </p:sp>
    </p:spTree>
    <p:extLst>
      <p:ext uri="{BB962C8B-B14F-4D97-AF65-F5344CB8AC3E}">
        <p14:creationId xmlns:p14="http://schemas.microsoft.com/office/powerpoint/2010/main" val="350549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pic>
        <p:nvPicPr>
          <p:cNvPr id="4" name="Content Placeholder 3"/>
          <p:cNvPicPr>
            <a:picLocks noGrp="1" noChangeAspect="1"/>
          </p:cNvPicPr>
          <p:nvPr>
            <p:ph idx="1"/>
          </p:nvPr>
        </p:nvPicPr>
        <p:blipFill>
          <a:blip r:embed="rId2"/>
          <a:stretch>
            <a:fillRect/>
          </a:stretch>
        </p:blipFill>
        <p:spPr>
          <a:xfrm>
            <a:off x="819150" y="3173296"/>
            <a:ext cx="10553700" cy="1735371"/>
          </a:xfrm>
          <a:prstGeom prst="rect">
            <a:avLst/>
          </a:prstGeom>
        </p:spPr>
      </p:pic>
    </p:spTree>
    <p:extLst>
      <p:ext uri="{BB962C8B-B14F-4D97-AF65-F5344CB8AC3E}">
        <p14:creationId xmlns:p14="http://schemas.microsoft.com/office/powerpoint/2010/main" val="2486099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 &amp; PARAMETER</a:t>
            </a:r>
            <a:endParaRPr lang="en-US" dirty="0"/>
          </a:p>
        </p:txBody>
      </p:sp>
      <p:sp>
        <p:nvSpPr>
          <p:cNvPr id="3" name="Content Placeholder 2"/>
          <p:cNvSpPr>
            <a:spLocks noGrp="1"/>
          </p:cNvSpPr>
          <p:nvPr>
            <p:ph idx="1"/>
          </p:nvPr>
        </p:nvSpPr>
        <p:spPr/>
        <p:txBody>
          <a:bodyPr/>
          <a:lstStyle/>
          <a:p>
            <a:r>
              <a:rPr lang="en-US" dirty="0" smtClean="0"/>
              <a:t>Population = Parents with teenager(13-18)</a:t>
            </a:r>
          </a:p>
          <a:p>
            <a:r>
              <a:rPr lang="en-US" dirty="0" smtClean="0"/>
              <a:t>Parameter of interest = p (population proportion)</a:t>
            </a:r>
            <a:endParaRPr lang="en-US" dirty="0"/>
          </a:p>
        </p:txBody>
      </p:sp>
    </p:spTree>
    <p:extLst>
      <p:ext uri="{BB962C8B-B14F-4D97-AF65-F5344CB8AC3E}">
        <p14:creationId xmlns:p14="http://schemas.microsoft.com/office/powerpoint/2010/main" val="2995796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US" dirty="0"/>
          </a:p>
        </p:txBody>
      </p:sp>
      <p:pic>
        <p:nvPicPr>
          <p:cNvPr id="4" name="Content Placeholder 3"/>
          <p:cNvPicPr>
            <a:picLocks noGrp="1" noChangeAspect="1"/>
          </p:cNvPicPr>
          <p:nvPr>
            <p:ph idx="1"/>
          </p:nvPr>
        </p:nvPicPr>
        <p:blipFill>
          <a:blip r:embed="rId2"/>
          <a:stretch>
            <a:fillRect/>
          </a:stretch>
        </p:blipFill>
        <p:spPr>
          <a:xfrm>
            <a:off x="1033462" y="3631406"/>
            <a:ext cx="10125075" cy="819150"/>
          </a:xfrm>
          <a:prstGeom prst="rect">
            <a:avLst/>
          </a:prstGeom>
        </p:spPr>
      </p:pic>
    </p:spTree>
    <p:extLst>
      <p:ext uri="{BB962C8B-B14F-4D97-AF65-F5344CB8AC3E}">
        <p14:creationId xmlns:p14="http://schemas.microsoft.com/office/powerpoint/2010/main" val="4191217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586</TotalTime>
  <Words>572</Words>
  <Application>Microsoft Office PowerPoint</Application>
  <PresentationFormat>Widescreen</PresentationFormat>
  <Paragraphs>61</Paragraphs>
  <Slides>36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Century Gothic</vt:lpstr>
      <vt:lpstr>Wingdings 2</vt:lpstr>
      <vt:lpstr>Quotable</vt:lpstr>
      <vt:lpstr>Steps for Hypothesis testing</vt:lpstr>
      <vt:lpstr>STEP 1: Setup hypothesis and determine level of significance </vt:lpstr>
      <vt:lpstr>STEP 2:Compute test statistic</vt:lpstr>
      <vt:lpstr>STEP 3: Determine critical value(Zα) of the test based on alpha ( level of significance)</vt:lpstr>
      <vt:lpstr>STEP 4: Compare Z with Zα, and conclude the test</vt:lpstr>
      <vt:lpstr>Decision Rule</vt:lpstr>
      <vt:lpstr>Example 1:</vt:lpstr>
      <vt:lpstr>POPULATION &amp; PARAMETER</vt:lpstr>
      <vt:lpstr>Research question</vt:lpstr>
      <vt:lpstr>Survey results or sample statistics</vt:lpstr>
      <vt:lpstr>Assumption checking</vt:lpstr>
      <vt:lpstr>STEP 1:</vt:lpstr>
      <vt:lpstr>STEP 2:</vt:lpstr>
      <vt:lpstr>STEP 2:</vt:lpstr>
      <vt:lpstr>Z score interpretation</vt:lpstr>
      <vt:lpstr>Z score interpretation</vt:lpstr>
      <vt:lpstr>Example 2:</vt:lpstr>
      <vt:lpstr>POPULATION &amp; PARAMETER</vt:lpstr>
      <vt:lpstr>Research question</vt:lpstr>
      <vt:lpstr>Survey results or sample statistics</vt:lpstr>
      <vt:lpstr>Assumption checking</vt:lpstr>
      <vt:lpstr>STEP 1:</vt:lpstr>
      <vt:lpstr>STEP 2:</vt:lpstr>
      <vt:lpstr>Best estimate of populations</vt:lpstr>
      <vt:lpstr>STEP 2:</vt:lpstr>
      <vt:lpstr>Z score interpretation</vt:lpstr>
      <vt:lpstr>Z score interpretation</vt:lpstr>
      <vt:lpstr>Example 3:</vt:lpstr>
      <vt:lpstr>POPULATION &amp; PARAMETER</vt:lpstr>
      <vt:lpstr>Research question</vt:lpstr>
      <vt:lpstr>Survey results or sample statistics</vt:lpstr>
      <vt:lpstr>STEP 1:</vt:lpstr>
      <vt:lpstr>STEP 2:</vt:lpstr>
      <vt:lpstr>STEP 2:</vt:lpstr>
      <vt:lpstr>T score interpretation</vt:lpstr>
      <vt:lpstr>T score interpretation</vt:lpstr>
    </vt:vector>
  </TitlesOfParts>
  <Company>Capgemini GCC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Steps for Hypothesis testing</dc:title>
  <dc:creator>Bhunia, Arup</dc:creator>
  <cp:lastModifiedBy>Bhunia, Arup</cp:lastModifiedBy>
  <cp:revision>14</cp:revision>
  <dcterms:created xsi:type="dcterms:W3CDTF">2020-01-05T08:40:57Z</dcterms:created>
  <dcterms:modified xsi:type="dcterms:W3CDTF">2020-01-05T18:27:10Z</dcterms:modified>
</cp:coreProperties>
</file>