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95" r:id="rId2"/>
    <p:sldId id="259" r:id="rId3"/>
    <p:sldId id="297" r:id="rId4"/>
    <p:sldId id="299" r:id="rId5"/>
    <p:sldId id="298" r:id="rId6"/>
    <p:sldId id="301" r:id="rId7"/>
    <p:sldId id="300" r:id="rId8"/>
    <p:sldId id="287" r:id="rId9"/>
    <p:sldId id="288" r:id="rId10"/>
    <p:sldId id="289" r:id="rId11"/>
    <p:sldId id="290" r:id="rId12"/>
    <p:sldId id="291" r:id="rId13"/>
    <p:sldId id="292" r:id="rId14"/>
    <p:sldId id="302" r:id="rId15"/>
    <p:sldId id="303" r:id="rId16"/>
    <p:sldId id="293" r:id="rId17"/>
    <p:sldId id="304" r:id="rId18"/>
    <p:sldId id="305" r:id="rId19"/>
    <p:sldId id="294" r:id="rId20"/>
    <p:sldId id="306" r:id="rId21"/>
    <p:sldId id="307" r:id="rId22"/>
    <p:sldId id="308" r:id="rId23"/>
    <p:sldId id="309" r:id="rId24"/>
    <p:sldId id="310" r:id="rId25"/>
    <p:sldId id="311" r:id="rId26"/>
    <p:sldId id="257" r:id="rId27"/>
    <p:sldId id="258" r:id="rId28"/>
    <p:sldId id="296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3" r:id="rId42"/>
    <p:sldId id="275" r:id="rId43"/>
    <p:sldId id="276" r:id="rId44"/>
    <p:sldId id="277" r:id="rId45"/>
    <p:sldId id="272" r:id="rId46"/>
    <p:sldId id="274" r:id="rId47"/>
    <p:sldId id="278" r:id="rId48"/>
    <p:sldId id="280" r:id="rId49"/>
    <p:sldId id="279" r:id="rId50"/>
    <p:sldId id="281" r:id="rId51"/>
    <p:sldId id="282" r:id="rId52"/>
    <p:sldId id="286" r:id="rId53"/>
    <p:sldId id="283" r:id="rId54"/>
    <p:sldId id="284" r:id="rId55"/>
    <p:sldId id="28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6C27E-7F65-4021-9F1F-367D11DB46AE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2D035-CED8-4560-823B-CBEFDEADF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3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A08D-9A2A-F563-64D9-DDB57C478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79920-AC5D-0E5C-C4AA-6DCC2E391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AAE3-3432-7446-069C-B291220B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3C18-D01D-4B20-B389-E21609B28FFF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BBF88-947F-DF16-36DA-1E6E96D4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198A-08B1-2B96-6D75-E882FFF5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6901-08D3-5BBB-D308-6B909FE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C9627-C278-2949-1377-EFD7F38D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E1A1-2E79-AEDF-2C64-AAB8B2CC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86A7-4DD3-4B1F-BE06-216126F81128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31C7-AF5F-7146-2A93-E028EE37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19AB3-AA44-0FCA-C3CA-246F5855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8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EA390-DB81-F02D-A933-9C8E650DF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CF63C-991F-3710-94B0-813A28AF3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5F9E-5456-D4BC-26CD-F66DB079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6919-10AF-4452-BFA0-D2F866672F8E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63C5-2E72-6C4D-1DA1-080696B3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319C-BE85-C7B8-9715-134B38B2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6DA8-E8E7-CE74-E5A7-7D2FFD33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9DE9-AC83-2DC8-9651-2A461D87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37FEE-6891-6E62-3BE1-9F6EBECD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0EDA8-5471-4579-8597-5F493A9E8585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3725-C172-07D7-7419-41977BFA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90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3150-5C7F-2CF6-BD8E-8DD38450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34A3-A110-7629-000F-6268D8F1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9266-80C8-62EA-1739-B4F5E75B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5E1D6-9F2D-47CC-8236-7CC9C1D16CBC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BB84-6061-731E-05AB-B6C78D8A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EA9AC-19C8-DE7F-84FF-8FCDC338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0665-0BB2-B234-9A30-9CA31EE2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F0FC-FC23-0984-5459-7C2238E1F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C5587-5A36-0A2F-859B-3166C8EB0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D0816-B1C1-3B47-A53B-C56B87A7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C4477-E582-41F7-A288-FE6647E88AB8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44DA8-58D4-7034-3F25-ED47065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A8C5-724A-8E83-7B71-03FE2D6F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8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5CFD-8E9A-EBEE-B0C2-FC224F76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34FB-C632-E450-1FE5-31AEBA3AF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B3DB8-BF8B-A11C-1722-39D87D572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F338F-255C-B890-C97F-474231750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4F3A5-8003-76CD-BA07-825F9CA67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13D4B-304E-C52F-828B-E953633A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27C72-32C0-48E6-998B-A808203D74EE}" type="datetime1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773FF-7FFB-422D-B86E-46EB4826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7DAC2-5311-6279-CE10-16FB1587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1839-CCF3-0D19-9072-6914F2DB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01EC9-6100-37F5-CD88-31ED79AB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D289A-F162-4657-A455-BFF212ADC113}" type="datetime1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2D1D3-FFF9-7E69-E908-07C1E672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42541-6ECA-47FC-4735-24AAB54E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3C189-2871-0278-2180-61127DC0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06778-087B-4F36-8AE8-ECDF18EAA74D}" type="datetime1">
              <a:rPr lang="en-US" smtClean="0"/>
              <a:t>9/16/2025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F46E8-8219-5753-00F1-AB622A2F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3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CE75-7E03-EA04-CEEA-8F0F7167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8522-F565-6C82-BE7D-2294664C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6F6F9-18AC-DB13-5C1D-F9CE2F165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2FF6D-6D0D-A2A0-FF0E-3BFD4E7F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BFBFB-DE7A-4DBF-9090-95D09398BAA4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EFBB6-F25B-3620-1BC5-564CBEAB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3CB0-E7AE-BA7E-77F6-C98445F0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1356-6983-1C44-A4E8-32D251A8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50467-EC3C-6719-6830-5491D2E6A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24723-6994-34EB-A041-915270A68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C7660-AEEC-56E5-1CAE-08B5D972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C8B06-46C6-4C6C-A871-45BEB928D89A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B503-1270-8771-5938-D8AB2742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64F01-0465-817B-F1AA-CE5CC1C8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19042-538C-2113-2570-19B3633A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01EBE-5082-8403-22BC-085BAE4F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80F0-5260-7C88-6BA7-25F3BE517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38B82-29F3-4272-96E0-0422ED53008E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4D211-9348-4348-68F3-E625ED001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8195C-63C2-CED1-8B84-604978401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1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967487" y="2269723"/>
            <a:ext cx="6116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Generative AI in 2 Hours</a:t>
            </a:r>
          </a:p>
          <a:p>
            <a:endParaRPr lang="en-US" sz="4000" dirty="0">
              <a:solidFill>
                <a:schemeClr val="accent4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Arup Nanda</a:t>
            </a:r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endParaRPr lang="en-US" sz="32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7D2A68-A1A8-8ABA-F50B-647307F2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785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887639" y="3111653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A76C3-8A29-9B24-0DB7-EAFEEA8EA276}"/>
              </a:ext>
            </a:extLst>
          </p:cNvPr>
          <p:cNvSpPr txBox="1"/>
          <p:nvPr/>
        </p:nvSpPr>
        <p:spPr>
          <a:xfrm>
            <a:off x="4681268" y="2432648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A02D3-5FFD-2B72-F130-284991B78ED9}"/>
              </a:ext>
            </a:extLst>
          </p:cNvPr>
          <p:cNvSpPr txBox="1"/>
          <p:nvPr/>
        </p:nvSpPr>
        <p:spPr>
          <a:xfrm>
            <a:off x="4681268" y="3691455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8D62D-2B1C-B380-A092-45EAB12E0F52}"/>
              </a:ext>
            </a:extLst>
          </p:cNvPr>
          <p:cNvCxnSpPr>
            <a:cxnSpLocks/>
          </p:cNvCxnSpPr>
          <p:nvPr/>
        </p:nvCxnSpPr>
        <p:spPr>
          <a:xfrm flipV="1">
            <a:off x="4344838" y="2941608"/>
            <a:ext cx="336430" cy="32532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F5F965-1E8E-95B1-FDE1-487471C5FB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344838" y="3729622"/>
            <a:ext cx="336430" cy="284999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DAFCEF-05E0-01FD-561C-98F247F45AB2}"/>
              </a:ext>
            </a:extLst>
          </p:cNvPr>
          <p:cNvSpPr txBox="1"/>
          <p:nvPr/>
        </p:nvSpPr>
        <p:spPr>
          <a:xfrm>
            <a:off x="4681268" y="4215989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665FA-4432-2656-02F3-7F1A13872060}"/>
              </a:ext>
            </a:extLst>
          </p:cNvPr>
          <p:cNvSpPr txBox="1"/>
          <p:nvPr/>
        </p:nvSpPr>
        <p:spPr>
          <a:xfrm>
            <a:off x="4681268" y="4734002"/>
            <a:ext cx="117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BCEAD0-CA06-C1FB-0212-DDC8F782EAA1}"/>
              </a:ext>
            </a:extLst>
          </p:cNvPr>
          <p:cNvSpPr/>
          <p:nvPr/>
        </p:nvSpPr>
        <p:spPr>
          <a:xfrm>
            <a:off x="4589253" y="1768415"/>
            <a:ext cx="3257911" cy="390776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40820-FD90-B013-D7D6-C0F2159DE9D1}"/>
              </a:ext>
            </a:extLst>
          </p:cNvPr>
          <p:cNvSpPr txBox="1"/>
          <p:nvPr/>
        </p:nvSpPr>
        <p:spPr>
          <a:xfrm>
            <a:off x="5598543" y="1451657"/>
            <a:ext cx="145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 Narrow" panose="020B0606020202030204" pitchFamily="34" charset="0"/>
              </a:rPr>
              <a:t>Entropy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C2685EE-D572-6A3F-FC4E-06ADA5D0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8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723737" y="2876582"/>
            <a:ext cx="457199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A0E432-4767-6261-2C88-EDB7C909BD7C}"/>
              </a:ext>
            </a:extLst>
          </p:cNvPr>
          <p:cNvSpPr txBox="1"/>
          <p:nvPr/>
        </p:nvSpPr>
        <p:spPr>
          <a:xfrm>
            <a:off x="4255700" y="2876582"/>
            <a:ext cx="894274" cy="64633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8A478-19CC-11DD-BE42-3AA4F5EE402D}"/>
              </a:ext>
            </a:extLst>
          </p:cNvPr>
          <p:cNvSpPr txBox="1"/>
          <p:nvPr/>
        </p:nvSpPr>
        <p:spPr>
          <a:xfrm>
            <a:off x="5535285" y="2876582"/>
            <a:ext cx="112143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going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0D4F1-18DE-019F-4332-17E14B874664}"/>
              </a:ext>
            </a:extLst>
          </p:cNvPr>
          <p:cNvSpPr txBox="1"/>
          <p:nvPr/>
        </p:nvSpPr>
        <p:spPr>
          <a:xfrm>
            <a:off x="4264326" y="3641458"/>
            <a:ext cx="1121429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E208D37-FAF0-C280-04AC-867E9F69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9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723737" y="2876582"/>
            <a:ext cx="457199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A0E432-4767-6261-2C88-EDB7C909BD7C}"/>
              </a:ext>
            </a:extLst>
          </p:cNvPr>
          <p:cNvSpPr txBox="1"/>
          <p:nvPr/>
        </p:nvSpPr>
        <p:spPr>
          <a:xfrm>
            <a:off x="4255700" y="2111706"/>
            <a:ext cx="894274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98A478-19CC-11DD-BE42-3AA4F5EE402D}"/>
              </a:ext>
            </a:extLst>
          </p:cNvPr>
          <p:cNvSpPr txBox="1"/>
          <p:nvPr/>
        </p:nvSpPr>
        <p:spPr>
          <a:xfrm>
            <a:off x="5535285" y="2876582"/>
            <a:ext cx="1121430" cy="64633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going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0D4F1-18DE-019F-4332-17E14B874664}"/>
              </a:ext>
            </a:extLst>
          </p:cNvPr>
          <p:cNvSpPr txBox="1"/>
          <p:nvPr/>
        </p:nvSpPr>
        <p:spPr>
          <a:xfrm>
            <a:off x="4264326" y="2876582"/>
            <a:ext cx="1121429" cy="646331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6DFC74-0AB4-FB66-ADD3-8490EC6DAA57}"/>
              </a:ext>
            </a:extLst>
          </p:cNvPr>
          <p:cNvSpPr txBox="1"/>
          <p:nvPr/>
        </p:nvSpPr>
        <p:spPr>
          <a:xfrm>
            <a:off x="3191774" y="2876582"/>
            <a:ext cx="457199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3F670A-0423-4B07-3D2F-7408CCD0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08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592349" y="2576816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A76C3-8A29-9B24-0DB7-EAFEEA8EA276}"/>
              </a:ext>
            </a:extLst>
          </p:cNvPr>
          <p:cNvSpPr txBox="1"/>
          <p:nvPr/>
        </p:nvSpPr>
        <p:spPr>
          <a:xfrm>
            <a:off x="1385978" y="1897811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A02D3-5FFD-2B72-F130-284991B78ED9}"/>
              </a:ext>
            </a:extLst>
          </p:cNvPr>
          <p:cNvSpPr txBox="1"/>
          <p:nvPr/>
        </p:nvSpPr>
        <p:spPr>
          <a:xfrm>
            <a:off x="1385978" y="3156618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8D62D-2B1C-B380-A092-45EAB12E0F52}"/>
              </a:ext>
            </a:extLst>
          </p:cNvPr>
          <p:cNvCxnSpPr>
            <a:cxnSpLocks/>
          </p:cNvCxnSpPr>
          <p:nvPr/>
        </p:nvCxnSpPr>
        <p:spPr>
          <a:xfrm flipV="1">
            <a:off x="1049548" y="2406771"/>
            <a:ext cx="336430" cy="32532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F5F965-1E8E-95B1-FDE1-487471C5FB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049548" y="3194785"/>
            <a:ext cx="336430" cy="284999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DAFCEF-05E0-01FD-561C-98F247F45AB2}"/>
              </a:ext>
            </a:extLst>
          </p:cNvPr>
          <p:cNvSpPr txBox="1"/>
          <p:nvPr/>
        </p:nvSpPr>
        <p:spPr>
          <a:xfrm>
            <a:off x="1385978" y="3681152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665FA-4432-2656-02F3-7F1A13872060}"/>
              </a:ext>
            </a:extLst>
          </p:cNvPr>
          <p:cNvSpPr txBox="1"/>
          <p:nvPr/>
        </p:nvSpPr>
        <p:spPr>
          <a:xfrm>
            <a:off x="1385978" y="4199165"/>
            <a:ext cx="117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BCEAD0-CA06-C1FB-0212-DDC8F782EAA1}"/>
              </a:ext>
            </a:extLst>
          </p:cNvPr>
          <p:cNvSpPr/>
          <p:nvPr/>
        </p:nvSpPr>
        <p:spPr>
          <a:xfrm>
            <a:off x="1293963" y="1233578"/>
            <a:ext cx="3257911" cy="3907766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A40820-FD90-B013-D7D6-C0F2159DE9D1}"/>
              </a:ext>
            </a:extLst>
          </p:cNvPr>
          <p:cNvSpPr txBox="1"/>
          <p:nvPr/>
        </p:nvSpPr>
        <p:spPr>
          <a:xfrm>
            <a:off x="2303253" y="916820"/>
            <a:ext cx="1457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 Narrow" panose="020B0606020202030204" pitchFamily="34" charset="0"/>
              </a:rPr>
              <a:t>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4EC802-9BA2-CC33-7A92-38E0DAF2025C}"/>
              </a:ext>
            </a:extLst>
          </p:cNvPr>
          <p:cNvSpPr txBox="1"/>
          <p:nvPr/>
        </p:nvSpPr>
        <p:spPr>
          <a:xfrm>
            <a:off x="6670396" y="104891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Source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0E3D74-1DA2-1E3F-2CEE-25111501E98D}"/>
              </a:ext>
            </a:extLst>
          </p:cNvPr>
          <p:cNvSpPr txBox="1"/>
          <p:nvPr/>
        </p:nvSpPr>
        <p:spPr>
          <a:xfrm>
            <a:off x="6670396" y="1667101"/>
            <a:ext cx="4579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Textual data, such as Wikipedia, reddit,</a:t>
            </a:r>
          </a:p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Quora, Facebook, etc.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32419DF-909E-CE10-A98E-98AFFCB6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59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447692" y="2775223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A76C3-8A29-9B24-0DB7-EAFEEA8EA276}"/>
              </a:ext>
            </a:extLst>
          </p:cNvPr>
          <p:cNvSpPr txBox="1"/>
          <p:nvPr/>
        </p:nvSpPr>
        <p:spPr>
          <a:xfrm>
            <a:off x="4241321" y="2096218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A02D3-5FFD-2B72-F130-284991B78ED9}"/>
              </a:ext>
            </a:extLst>
          </p:cNvPr>
          <p:cNvSpPr txBox="1"/>
          <p:nvPr/>
        </p:nvSpPr>
        <p:spPr>
          <a:xfrm>
            <a:off x="4241321" y="3355025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8D62D-2B1C-B380-A092-45EAB12E0F52}"/>
              </a:ext>
            </a:extLst>
          </p:cNvPr>
          <p:cNvCxnSpPr>
            <a:cxnSpLocks/>
          </p:cNvCxnSpPr>
          <p:nvPr/>
        </p:nvCxnSpPr>
        <p:spPr>
          <a:xfrm flipV="1">
            <a:off x="3904891" y="2605178"/>
            <a:ext cx="336430" cy="32532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F5F965-1E8E-95B1-FDE1-487471C5FB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904891" y="3393192"/>
            <a:ext cx="336430" cy="284999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DAFCEF-05E0-01FD-561C-98F247F45AB2}"/>
              </a:ext>
            </a:extLst>
          </p:cNvPr>
          <p:cNvSpPr txBox="1"/>
          <p:nvPr/>
        </p:nvSpPr>
        <p:spPr>
          <a:xfrm>
            <a:off x="4241321" y="3879559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665FA-4432-2656-02F3-7F1A13872060}"/>
              </a:ext>
            </a:extLst>
          </p:cNvPr>
          <p:cNvSpPr txBox="1"/>
          <p:nvPr/>
        </p:nvSpPr>
        <p:spPr>
          <a:xfrm>
            <a:off x="4241321" y="4397572"/>
            <a:ext cx="117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BB27B-07EE-5BFB-55CC-986639B0B364}"/>
              </a:ext>
            </a:extLst>
          </p:cNvPr>
          <p:cNvSpPr txBox="1"/>
          <p:nvPr/>
        </p:nvSpPr>
        <p:spPr>
          <a:xfrm>
            <a:off x="5900467" y="1354347"/>
            <a:ext cx="174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 Narrow" panose="020B0606020202030204" pitchFamily="34" charset="0"/>
              </a:rPr>
              <a:t>Weights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24F2D-38F5-2F0E-A007-A674A239777F}"/>
              </a:ext>
            </a:extLst>
          </p:cNvPr>
          <p:cNvSpPr txBox="1"/>
          <p:nvPr/>
        </p:nvSpPr>
        <p:spPr>
          <a:xfrm>
            <a:off x="6107500" y="2050174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8C67EA-6BAD-6A43-88F6-4F28A310F053}"/>
              </a:ext>
            </a:extLst>
          </p:cNvPr>
          <p:cNvSpPr txBox="1"/>
          <p:nvPr/>
        </p:nvSpPr>
        <p:spPr>
          <a:xfrm>
            <a:off x="6107500" y="3354033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3E152-E90F-BFAF-9406-0B4362B85155}"/>
              </a:ext>
            </a:extLst>
          </p:cNvPr>
          <p:cNvSpPr txBox="1"/>
          <p:nvPr/>
        </p:nvSpPr>
        <p:spPr>
          <a:xfrm>
            <a:off x="6107500" y="3883350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190C7-D5DC-57F3-8DAB-E49C09508327}"/>
              </a:ext>
            </a:extLst>
          </p:cNvPr>
          <p:cNvSpPr txBox="1"/>
          <p:nvPr/>
        </p:nvSpPr>
        <p:spPr>
          <a:xfrm>
            <a:off x="6107500" y="4412667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50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6D1AE56-4011-FF8E-435A-E335A911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7122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370055" y="2749345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A76C3-8A29-9B24-0DB7-EAFEEA8EA276}"/>
              </a:ext>
            </a:extLst>
          </p:cNvPr>
          <p:cNvSpPr txBox="1"/>
          <p:nvPr/>
        </p:nvSpPr>
        <p:spPr>
          <a:xfrm>
            <a:off x="4163684" y="2070340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A02D3-5FFD-2B72-F130-284991B78ED9}"/>
              </a:ext>
            </a:extLst>
          </p:cNvPr>
          <p:cNvSpPr txBox="1"/>
          <p:nvPr/>
        </p:nvSpPr>
        <p:spPr>
          <a:xfrm>
            <a:off x="4163684" y="3329147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8D62D-2B1C-B380-A092-45EAB12E0F52}"/>
              </a:ext>
            </a:extLst>
          </p:cNvPr>
          <p:cNvCxnSpPr>
            <a:cxnSpLocks/>
          </p:cNvCxnSpPr>
          <p:nvPr/>
        </p:nvCxnSpPr>
        <p:spPr>
          <a:xfrm flipV="1">
            <a:off x="3827254" y="2579300"/>
            <a:ext cx="336430" cy="32532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F5F965-1E8E-95B1-FDE1-487471C5FB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827254" y="3367314"/>
            <a:ext cx="336430" cy="284999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DAFCEF-05E0-01FD-561C-98F247F45AB2}"/>
              </a:ext>
            </a:extLst>
          </p:cNvPr>
          <p:cNvSpPr txBox="1"/>
          <p:nvPr/>
        </p:nvSpPr>
        <p:spPr>
          <a:xfrm>
            <a:off x="4163684" y="3853681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665FA-4432-2656-02F3-7F1A13872060}"/>
              </a:ext>
            </a:extLst>
          </p:cNvPr>
          <p:cNvSpPr txBox="1"/>
          <p:nvPr/>
        </p:nvSpPr>
        <p:spPr>
          <a:xfrm>
            <a:off x="4163684" y="4371694"/>
            <a:ext cx="117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9BB27B-07EE-5BFB-55CC-986639B0B364}"/>
              </a:ext>
            </a:extLst>
          </p:cNvPr>
          <p:cNvSpPr txBox="1"/>
          <p:nvPr/>
        </p:nvSpPr>
        <p:spPr>
          <a:xfrm>
            <a:off x="5822830" y="1328469"/>
            <a:ext cx="1742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 Narrow" panose="020B0606020202030204" pitchFamily="34" charset="0"/>
              </a:rPr>
              <a:t>Weights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924F2D-38F5-2F0E-A007-A674A239777F}"/>
              </a:ext>
            </a:extLst>
          </p:cNvPr>
          <p:cNvSpPr txBox="1"/>
          <p:nvPr/>
        </p:nvSpPr>
        <p:spPr>
          <a:xfrm>
            <a:off x="6029863" y="2024296"/>
            <a:ext cx="91727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50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8C67EA-6BAD-6A43-88F6-4F28A310F053}"/>
              </a:ext>
            </a:extLst>
          </p:cNvPr>
          <p:cNvSpPr txBox="1"/>
          <p:nvPr/>
        </p:nvSpPr>
        <p:spPr>
          <a:xfrm>
            <a:off x="6029863" y="3328155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E3E152-E90F-BFAF-9406-0B4362B85155}"/>
              </a:ext>
            </a:extLst>
          </p:cNvPr>
          <p:cNvSpPr txBox="1"/>
          <p:nvPr/>
        </p:nvSpPr>
        <p:spPr>
          <a:xfrm>
            <a:off x="6029863" y="3857472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B190C7-D5DC-57F3-8DAB-E49C09508327}"/>
              </a:ext>
            </a:extLst>
          </p:cNvPr>
          <p:cNvSpPr txBox="1"/>
          <p:nvPr/>
        </p:nvSpPr>
        <p:spPr>
          <a:xfrm>
            <a:off x="6029863" y="4386789"/>
            <a:ext cx="91727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100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254BC3-3F96-E4EC-F465-5297AC80052C}"/>
              </a:ext>
            </a:extLst>
          </p:cNvPr>
          <p:cNvSpPr txBox="1"/>
          <p:nvPr/>
        </p:nvSpPr>
        <p:spPr>
          <a:xfrm>
            <a:off x="2833780" y="2749874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Arial Narrow" panose="020B0606020202030204" pitchFamily="34" charset="0"/>
              </a:rPr>
              <a:t>If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F278368-97E1-BEFD-FF40-2E5927B56A3C}"/>
              </a:ext>
            </a:extLst>
          </p:cNvPr>
          <p:cNvCxnSpPr>
            <a:stCxn id="10" idx="2"/>
            <a:endCxn id="9" idx="1"/>
          </p:cNvCxnSpPr>
          <p:nvPr/>
        </p:nvCxnSpPr>
        <p:spPr>
          <a:xfrm rot="16200000" flipH="1">
            <a:off x="2963705" y="3494880"/>
            <a:ext cx="1298655" cy="1101304"/>
          </a:xfrm>
          <a:prstGeom prst="curvedConnector2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97F3216-3EC1-497A-D728-C62AA401C2E5}"/>
              </a:ext>
            </a:extLst>
          </p:cNvPr>
          <p:cNvSpPr txBox="1"/>
          <p:nvPr/>
        </p:nvSpPr>
        <p:spPr>
          <a:xfrm>
            <a:off x="3626690" y="1325362"/>
            <a:ext cx="199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bg1"/>
                </a:solidFill>
                <a:latin typeface="Arial Narrow" panose="020B0606020202030204" pitchFamily="34" charset="0"/>
              </a:rPr>
              <a:t>Parameters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3A85070-EA05-5378-2920-E17D8FC35147}"/>
              </a:ext>
            </a:extLst>
          </p:cNvPr>
          <p:cNvSpPr/>
          <p:nvPr/>
        </p:nvSpPr>
        <p:spPr>
          <a:xfrm>
            <a:off x="8885207" y="5018025"/>
            <a:ext cx="2182483" cy="1270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Arial Narrow" panose="020B0606020202030204" pitchFamily="34" charset="0"/>
              </a:rPr>
              <a:t>Activation Function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C66857F-A788-C5B4-AC7A-B5B862627F26}"/>
              </a:ext>
            </a:extLst>
          </p:cNvPr>
          <p:cNvCxnSpPr>
            <a:stCxn id="19" idx="1"/>
            <a:endCxn id="9" idx="2"/>
          </p:cNvCxnSpPr>
          <p:nvPr/>
        </p:nvCxnSpPr>
        <p:spPr>
          <a:xfrm rot="10800000">
            <a:off x="4751719" y="5018025"/>
            <a:ext cx="4133489" cy="635282"/>
          </a:xfrm>
          <a:prstGeom prst="bentConnector2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C492DAA-8A3B-D02F-A561-C58F7CF4C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37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C56BB-6343-F494-A966-E37011F34F3F}"/>
              </a:ext>
            </a:extLst>
          </p:cNvPr>
          <p:cNvSpPr txBox="1"/>
          <p:nvPr/>
        </p:nvSpPr>
        <p:spPr>
          <a:xfrm>
            <a:off x="2734574" y="2151727"/>
            <a:ext cx="70564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Generative AI actually does not generate anything. </a:t>
            </a:r>
          </a:p>
          <a:p>
            <a:endParaRPr lang="en-US" sz="32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It merely predicts the next word from a list of words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BAE2EF2-5969-07F4-0FC5-70FBAE0D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3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83CAA6-52E1-4A11-9931-CE110F0545B8}"/>
              </a:ext>
            </a:extLst>
          </p:cNvPr>
          <p:cNvSpPr/>
          <p:nvPr/>
        </p:nvSpPr>
        <p:spPr>
          <a:xfrm>
            <a:off x="4120550" y="2567796"/>
            <a:ext cx="1193322" cy="11171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A97915-5E6A-D083-C1FF-4F57092AFF84}"/>
              </a:ext>
            </a:extLst>
          </p:cNvPr>
          <p:cNvSpPr/>
          <p:nvPr/>
        </p:nvSpPr>
        <p:spPr>
          <a:xfrm>
            <a:off x="4991819" y="2567796"/>
            <a:ext cx="1193322" cy="11171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stCxn id="2" idx="6"/>
            <a:endCxn id="7" idx="1"/>
          </p:cNvCxnSpPr>
          <p:nvPr/>
        </p:nvCxnSpPr>
        <p:spPr>
          <a:xfrm>
            <a:off x="2708694" y="2130725"/>
            <a:ext cx="1586614" cy="600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stCxn id="3" idx="6"/>
            <a:endCxn id="7" idx="2"/>
          </p:cNvCxnSpPr>
          <p:nvPr/>
        </p:nvCxnSpPr>
        <p:spPr>
          <a:xfrm>
            <a:off x="2708693" y="2843842"/>
            <a:ext cx="1411857" cy="2825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2708693" y="3306017"/>
            <a:ext cx="1411856" cy="2509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stCxn id="6" idx="6"/>
            <a:endCxn id="7" idx="3"/>
          </p:cNvCxnSpPr>
          <p:nvPr/>
        </p:nvCxnSpPr>
        <p:spPr>
          <a:xfrm flipV="1">
            <a:off x="2708693" y="3521318"/>
            <a:ext cx="1586615" cy="7487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9A000FD-DDD5-9A2D-7476-75EBD7792685}"/>
              </a:ext>
            </a:extLst>
          </p:cNvPr>
          <p:cNvCxnSpPr>
            <a:cxnSpLocks/>
            <a:stCxn id="9" idx="6"/>
            <a:endCxn id="20" idx="1"/>
          </p:cNvCxnSpPr>
          <p:nvPr/>
        </p:nvCxnSpPr>
        <p:spPr>
          <a:xfrm>
            <a:off x="6185141" y="3126357"/>
            <a:ext cx="905772" cy="21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148415"/>
            <a:ext cx="202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507411-E850-6DDD-C625-C3634B2624F1}"/>
              </a:ext>
            </a:extLst>
          </p:cNvPr>
          <p:cNvSpPr txBox="1"/>
          <p:nvPr/>
        </p:nvSpPr>
        <p:spPr>
          <a:xfrm>
            <a:off x="4157934" y="1094901"/>
            <a:ext cx="2027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Linear 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4BF3F-0B10-7574-F929-B63BF284A397}"/>
              </a:ext>
            </a:extLst>
          </p:cNvPr>
          <p:cNvSpPr txBox="1"/>
          <p:nvPr/>
        </p:nvSpPr>
        <p:spPr>
          <a:xfrm>
            <a:off x="5388636" y="1094901"/>
            <a:ext cx="20272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Activation Function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889ED1FD-4139-5107-E3F0-2F34EE12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58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2708694" y="2130725"/>
            <a:ext cx="1972574" cy="300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45991" y="2431060"/>
            <a:ext cx="1935277" cy="412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43116" y="2626253"/>
            <a:ext cx="2020267" cy="930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708693" y="3814845"/>
            <a:ext cx="2060441" cy="45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148415"/>
            <a:ext cx="202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Input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758AD-BC09-22E4-4CD7-CEAFAF4E2553}"/>
              </a:ext>
            </a:extLst>
          </p:cNvPr>
          <p:cNvSpPr/>
          <p:nvPr/>
        </p:nvSpPr>
        <p:spPr>
          <a:xfrm>
            <a:off x="4681268" y="2155014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56A08B-CE2C-3205-7C60-E93C0F3E63B2}"/>
              </a:ext>
            </a:extLst>
          </p:cNvPr>
          <p:cNvSpPr/>
          <p:nvPr/>
        </p:nvSpPr>
        <p:spPr>
          <a:xfrm>
            <a:off x="4687019" y="334360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BFCCDB-EEAC-9D7A-4BBC-AD21958349EF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708693" y="2843842"/>
            <a:ext cx="1978326" cy="775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1138D3-A97A-654C-B941-690304BE2F49}"/>
              </a:ext>
            </a:extLst>
          </p:cNvPr>
          <p:cNvSpPr/>
          <p:nvPr/>
        </p:nvSpPr>
        <p:spPr>
          <a:xfrm>
            <a:off x="6350563" y="288266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C8E103-7B9B-7E02-8982-BE60F9641B8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241985" y="2475138"/>
            <a:ext cx="1108578" cy="683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0C33C7-4289-006F-1AD7-8B9E3230034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227607" y="3158706"/>
            <a:ext cx="1122956" cy="47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C4B92FE-229F-87AC-55CC-23D56AF90A85}"/>
              </a:ext>
            </a:extLst>
          </p:cNvPr>
          <p:cNvSpPr txBox="1"/>
          <p:nvPr/>
        </p:nvSpPr>
        <p:spPr>
          <a:xfrm>
            <a:off x="4681269" y="1154559"/>
            <a:ext cx="1414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Hidden Layer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8BA8C2-CA08-3C9B-4D03-D76805453CB1}"/>
              </a:ext>
            </a:extLst>
          </p:cNvPr>
          <p:cNvSpPr txBox="1"/>
          <p:nvPr/>
        </p:nvSpPr>
        <p:spPr>
          <a:xfrm>
            <a:off x="7919049" y="4459582"/>
            <a:ext cx="33730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Neural Network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B7A239B-38CD-2556-9C42-A37ABF8F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280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3C56BB-6343-F494-A966-E37011F34F3F}"/>
              </a:ext>
            </a:extLst>
          </p:cNvPr>
          <p:cNvSpPr txBox="1"/>
          <p:nvPr/>
        </p:nvSpPr>
        <p:spPr>
          <a:xfrm>
            <a:off x="2691442" y="685236"/>
            <a:ext cx="70564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Generative AI actually does not generate anything. </a:t>
            </a:r>
          </a:p>
          <a:p>
            <a:endParaRPr lang="en-US" sz="3200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It merely predicts the next word from a list of words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628E5-DC3F-B05C-2D13-1CBE20B31829}"/>
              </a:ext>
            </a:extLst>
          </p:cNvPr>
          <p:cNvSpPr txBox="1"/>
          <p:nvPr/>
        </p:nvSpPr>
        <p:spPr>
          <a:xfrm>
            <a:off x="2769079" y="4218317"/>
            <a:ext cx="7056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This could be a bit of knowledge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A6D6E55-A390-3843-3037-C2D3BA666AC4}"/>
              </a:ext>
            </a:extLst>
          </p:cNvPr>
          <p:cNvSpPr/>
          <p:nvPr/>
        </p:nvSpPr>
        <p:spPr>
          <a:xfrm>
            <a:off x="6487064" y="2122098"/>
            <a:ext cx="1121434" cy="64698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24B5C4-4D4F-C357-D4C9-E9A2F73A2EBF}"/>
              </a:ext>
            </a:extLst>
          </p:cNvPr>
          <p:cNvCxnSpPr>
            <a:stCxn id="2" idx="0"/>
          </p:cNvCxnSpPr>
          <p:nvPr/>
        </p:nvCxnSpPr>
        <p:spPr>
          <a:xfrm flipV="1">
            <a:off x="6297283" y="2769079"/>
            <a:ext cx="672860" cy="144923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499A-902F-A75D-F7DF-2520CB38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4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826328" y="2006923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Machine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EF2EA-9785-F8E5-AB02-350ADA5481D4}"/>
              </a:ext>
            </a:extLst>
          </p:cNvPr>
          <p:cNvSpPr txBox="1"/>
          <p:nvPr/>
        </p:nvSpPr>
        <p:spPr>
          <a:xfrm>
            <a:off x="3652983" y="2787396"/>
            <a:ext cx="8251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What is the projected sales, from the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044CD-3C40-3380-9217-2961B56AF128}"/>
              </a:ext>
            </a:extLst>
          </p:cNvPr>
          <p:cNvSpPr txBox="1"/>
          <p:nvPr/>
        </p:nvSpPr>
        <p:spPr>
          <a:xfrm>
            <a:off x="3652983" y="3376214"/>
            <a:ext cx="7785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Should we give the loan, or decline?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DCC63-C156-125A-7793-8A469680C37F}"/>
              </a:ext>
            </a:extLst>
          </p:cNvPr>
          <p:cNvSpPr txBox="1"/>
          <p:nvPr/>
        </p:nvSpPr>
        <p:spPr>
          <a:xfrm>
            <a:off x="3652982" y="3965032"/>
            <a:ext cx="7785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Does this look like a bird, or a cat?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BA45F-4369-D96F-EAB2-3FE16DDB2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9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62B6F-D284-084C-842D-E577B391FE40}"/>
              </a:ext>
            </a:extLst>
          </p:cNvPr>
          <p:cNvSpPr txBox="1"/>
          <p:nvPr/>
        </p:nvSpPr>
        <p:spPr>
          <a:xfrm>
            <a:off x="2839528" y="2915728"/>
            <a:ext cx="651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The ticker symbol of Twitter is TWTR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B8FCE-A722-D6B9-4B23-D384A96E49CB}"/>
              </a:ext>
            </a:extLst>
          </p:cNvPr>
          <p:cNvSpPr txBox="1"/>
          <p:nvPr/>
        </p:nvSpPr>
        <p:spPr>
          <a:xfrm>
            <a:off x="4468483" y="4185415"/>
            <a:ext cx="503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As of the training of this model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0CBD8F-B2B7-D92F-8B18-15D6D91E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35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62B6F-D284-084C-842D-E577B391FE40}"/>
              </a:ext>
            </a:extLst>
          </p:cNvPr>
          <p:cNvSpPr txBox="1"/>
          <p:nvPr/>
        </p:nvSpPr>
        <p:spPr>
          <a:xfrm>
            <a:off x="2839528" y="2915728"/>
            <a:ext cx="6512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The ticker symbol of Twitter is TWTR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3B8FCE-A722-D6B9-4B23-D384A96E49CB}"/>
              </a:ext>
            </a:extLst>
          </p:cNvPr>
          <p:cNvSpPr txBox="1"/>
          <p:nvPr/>
        </p:nvSpPr>
        <p:spPr>
          <a:xfrm>
            <a:off x="4917056" y="2297828"/>
            <a:ext cx="503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This is wrong </a:t>
            </a:r>
            <a:r>
              <a:rPr lang="en-US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now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F0CA26-9E45-79C5-FAD1-992DCCAC3A73}"/>
              </a:ext>
            </a:extLst>
          </p:cNvPr>
          <p:cNvSpPr txBox="1"/>
          <p:nvPr/>
        </p:nvSpPr>
        <p:spPr>
          <a:xfrm>
            <a:off x="3577086" y="4059195"/>
            <a:ext cx="5037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i="1" dirty="0">
                <a:solidFill>
                  <a:schemeClr val="bg1"/>
                </a:solidFill>
              </a:rPr>
              <a:t>This is called </a:t>
            </a:r>
            <a:r>
              <a:rPr lang="en-US" sz="3600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hallucination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59C40E-AF0D-21A3-5A8F-C2487574D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289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2708694" y="2130725"/>
            <a:ext cx="1972574" cy="300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45991" y="2431060"/>
            <a:ext cx="1935277" cy="412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43116" y="2626253"/>
            <a:ext cx="2020267" cy="930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708693" y="3814845"/>
            <a:ext cx="2060441" cy="45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354955"/>
            <a:ext cx="202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Foundation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758AD-BC09-22E4-4CD7-CEAFAF4E2553}"/>
              </a:ext>
            </a:extLst>
          </p:cNvPr>
          <p:cNvSpPr/>
          <p:nvPr/>
        </p:nvSpPr>
        <p:spPr>
          <a:xfrm>
            <a:off x="4681268" y="2155014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56A08B-CE2C-3205-7C60-E93C0F3E63B2}"/>
              </a:ext>
            </a:extLst>
          </p:cNvPr>
          <p:cNvSpPr/>
          <p:nvPr/>
        </p:nvSpPr>
        <p:spPr>
          <a:xfrm>
            <a:off x="4687019" y="334360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BFCCDB-EEAC-9D7A-4BBC-AD21958349EF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708693" y="2843842"/>
            <a:ext cx="1978326" cy="775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1138D3-A97A-654C-B941-690304BE2F49}"/>
              </a:ext>
            </a:extLst>
          </p:cNvPr>
          <p:cNvSpPr/>
          <p:nvPr/>
        </p:nvSpPr>
        <p:spPr>
          <a:xfrm>
            <a:off x="6350563" y="288266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C8E103-7B9B-7E02-8982-BE60F9641B8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241985" y="2475138"/>
            <a:ext cx="1108578" cy="683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0C33C7-4289-006F-1AD7-8B9E3230034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227607" y="3158706"/>
            <a:ext cx="1122956" cy="47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72D6F2E-9E3E-FCC0-1553-A99D315B349A}"/>
              </a:ext>
            </a:extLst>
          </p:cNvPr>
          <p:cNvSpPr/>
          <p:nvPr/>
        </p:nvSpPr>
        <p:spPr>
          <a:xfrm>
            <a:off x="3746741" y="4379996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DA0463-0F5C-CDFE-8D10-8EFCCEF5E3E5}"/>
              </a:ext>
            </a:extLst>
          </p:cNvPr>
          <p:cNvSpPr/>
          <p:nvPr/>
        </p:nvSpPr>
        <p:spPr>
          <a:xfrm>
            <a:off x="5001966" y="4379995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9D710A-CDFF-8EA8-1E9E-4BC5E6CA58E2}"/>
              </a:ext>
            </a:extLst>
          </p:cNvPr>
          <p:cNvSpPr/>
          <p:nvPr/>
        </p:nvSpPr>
        <p:spPr>
          <a:xfrm>
            <a:off x="1138689" y="4968714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DDE1B-657B-8C3A-9925-D70FBF53CE3A}"/>
              </a:ext>
            </a:extLst>
          </p:cNvPr>
          <p:cNvSpPr/>
          <p:nvPr/>
        </p:nvSpPr>
        <p:spPr>
          <a:xfrm>
            <a:off x="2393914" y="4968713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D6B5BC9-A017-350D-7BD7-D2A0DB661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20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2708694" y="2130725"/>
            <a:ext cx="1972574" cy="300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45991" y="2431060"/>
            <a:ext cx="1935277" cy="412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43116" y="2626253"/>
            <a:ext cx="2020267" cy="930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708693" y="3814845"/>
            <a:ext cx="2060441" cy="45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354955"/>
            <a:ext cx="202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Foundation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758AD-BC09-22E4-4CD7-CEAFAF4E2553}"/>
              </a:ext>
            </a:extLst>
          </p:cNvPr>
          <p:cNvSpPr/>
          <p:nvPr/>
        </p:nvSpPr>
        <p:spPr>
          <a:xfrm>
            <a:off x="4681268" y="2155014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56A08B-CE2C-3205-7C60-E93C0F3E63B2}"/>
              </a:ext>
            </a:extLst>
          </p:cNvPr>
          <p:cNvSpPr/>
          <p:nvPr/>
        </p:nvSpPr>
        <p:spPr>
          <a:xfrm>
            <a:off x="4687019" y="334360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BFCCDB-EEAC-9D7A-4BBC-AD21958349EF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708693" y="2843842"/>
            <a:ext cx="1978326" cy="775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1138D3-A97A-654C-B941-690304BE2F49}"/>
              </a:ext>
            </a:extLst>
          </p:cNvPr>
          <p:cNvSpPr/>
          <p:nvPr/>
        </p:nvSpPr>
        <p:spPr>
          <a:xfrm>
            <a:off x="6350563" y="288266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C8E103-7B9B-7E02-8982-BE60F9641B8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241985" y="2475138"/>
            <a:ext cx="1108578" cy="683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0C33C7-4289-006F-1AD7-8B9E3230034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227607" y="3158706"/>
            <a:ext cx="1122956" cy="47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72D6F2E-9E3E-FCC0-1553-A99D315B349A}"/>
              </a:ext>
            </a:extLst>
          </p:cNvPr>
          <p:cNvSpPr/>
          <p:nvPr/>
        </p:nvSpPr>
        <p:spPr>
          <a:xfrm>
            <a:off x="3746741" y="4379996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DA0463-0F5C-CDFE-8D10-8EFCCEF5E3E5}"/>
              </a:ext>
            </a:extLst>
          </p:cNvPr>
          <p:cNvSpPr/>
          <p:nvPr/>
        </p:nvSpPr>
        <p:spPr>
          <a:xfrm>
            <a:off x="5001966" y="4379995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9D710A-CDFF-8EA8-1E9E-4BC5E6CA58E2}"/>
              </a:ext>
            </a:extLst>
          </p:cNvPr>
          <p:cNvSpPr/>
          <p:nvPr/>
        </p:nvSpPr>
        <p:spPr>
          <a:xfrm>
            <a:off x="1138689" y="4968714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DDE1B-657B-8C3A-9925-D70FBF53CE3A}"/>
              </a:ext>
            </a:extLst>
          </p:cNvPr>
          <p:cNvSpPr/>
          <p:nvPr/>
        </p:nvSpPr>
        <p:spPr>
          <a:xfrm>
            <a:off x="2393914" y="4968713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0C589E-1506-E327-D56F-FFCCEEA07268}"/>
              </a:ext>
            </a:extLst>
          </p:cNvPr>
          <p:cNvSpPr/>
          <p:nvPr/>
        </p:nvSpPr>
        <p:spPr>
          <a:xfrm>
            <a:off x="3398808" y="767751"/>
            <a:ext cx="3347049" cy="4934309"/>
          </a:xfrm>
          <a:prstGeom prst="roundRect">
            <a:avLst/>
          </a:prstGeom>
          <a:solidFill>
            <a:srgbClr val="FBE5D6">
              <a:alpha val="50196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709A0-E04C-2782-E733-D975D1DAE536}"/>
              </a:ext>
            </a:extLst>
          </p:cNvPr>
          <p:cNvSpPr txBox="1"/>
          <p:nvPr/>
        </p:nvSpPr>
        <p:spPr>
          <a:xfrm>
            <a:off x="4227785" y="765409"/>
            <a:ext cx="280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We can alter these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CE94218-979E-5D43-1F45-B4C7A3B05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57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2708694" y="2130725"/>
            <a:ext cx="1972574" cy="300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45991" y="2431060"/>
            <a:ext cx="1935277" cy="412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43116" y="2626253"/>
            <a:ext cx="2020267" cy="930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708693" y="3814845"/>
            <a:ext cx="2060441" cy="45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354955"/>
            <a:ext cx="202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Foundation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758AD-BC09-22E4-4CD7-CEAFAF4E2553}"/>
              </a:ext>
            </a:extLst>
          </p:cNvPr>
          <p:cNvSpPr/>
          <p:nvPr/>
        </p:nvSpPr>
        <p:spPr>
          <a:xfrm>
            <a:off x="4681268" y="2155014"/>
            <a:ext cx="560717" cy="552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56A08B-CE2C-3205-7C60-E93C0F3E63B2}"/>
              </a:ext>
            </a:extLst>
          </p:cNvPr>
          <p:cNvSpPr/>
          <p:nvPr/>
        </p:nvSpPr>
        <p:spPr>
          <a:xfrm>
            <a:off x="4687019" y="3343606"/>
            <a:ext cx="560717" cy="55209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BFCCDB-EEAC-9D7A-4BBC-AD21958349EF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708693" y="2843842"/>
            <a:ext cx="1978326" cy="775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1138D3-A97A-654C-B941-690304BE2F49}"/>
              </a:ext>
            </a:extLst>
          </p:cNvPr>
          <p:cNvSpPr/>
          <p:nvPr/>
        </p:nvSpPr>
        <p:spPr>
          <a:xfrm>
            <a:off x="6350563" y="288266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C8E103-7B9B-7E02-8982-BE60F9641B8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241985" y="2475138"/>
            <a:ext cx="1108578" cy="683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0C33C7-4289-006F-1AD7-8B9E3230034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227607" y="3158706"/>
            <a:ext cx="1122956" cy="47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72D6F2E-9E3E-FCC0-1553-A99D315B349A}"/>
              </a:ext>
            </a:extLst>
          </p:cNvPr>
          <p:cNvSpPr/>
          <p:nvPr/>
        </p:nvSpPr>
        <p:spPr>
          <a:xfrm>
            <a:off x="3746741" y="4379996"/>
            <a:ext cx="1255225" cy="588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DA0463-0F5C-CDFE-8D10-8EFCCEF5E3E5}"/>
              </a:ext>
            </a:extLst>
          </p:cNvPr>
          <p:cNvSpPr/>
          <p:nvPr/>
        </p:nvSpPr>
        <p:spPr>
          <a:xfrm>
            <a:off x="5001966" y="4379995"/>
            <a:ext cx="1255225" cy="588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9D710A-CDFF-8EA8-1E9E-4BC5E6CA58E2}"/>
              </a:ext>
            </a:extLst>
          </p:cNvPr>
          <p:cNvSpPr/>
          <p:nvPr/>
        </p:nvSpPr>
        <p:spPr>
          <a:xfrm>
            <a:off x="1138689" y="4968714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DDE1B-657B-8C3A-9925-D70FBF53CE3A}"/>
              </a:ext>
            </a:extLst>
          </p:cNvPr>
          <p:cNvSpPr/>
          <p:nvPr/>
        </p:nvSpPr>
        <p:spPr>
          <a:xfrm>
            <a:off x="2393914" y="4968713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E709A0-E04C-2782-E733-D975D1DAE536}"/>
              </a:ext>
            </a:extLst>
          </p:cNvPr>
          <p:cNvSpPr txBox="1"/>
          <p:nvPr/>
        </p:nvSpPr>
        <p:spPr>
          <a:xfrm>
            <a:off x="8566871" y="1108734"/>
            <a:ext cx="280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We can change the parameters and the weights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24A9F4-A810-A73A-7F24-066FC3D2FD89}"/>
              </a:ext>
            </a:extLst>
          </p:cNvPr>
          <p:cNvSpPr txBox="1"/>
          <p:nvPr/>
        </p:nvSpPr>
        <p:spPr>
          <a:xfrm>
            <a:off x="8566871" y="2782669"/>
            <a:ext cx="2803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Fine Tuning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3922B90-D8C5-ABB2-7A81-FB1C21A8A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0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D31376F-1BCC-4EA7-5E50-AF0B5ECEBB25}"/>
              </a:ext>
            </a:extLst>
          </p:cNvPr>
          <p:cNvSpPr/>
          <p:nvPr/>
        </p:nvSpPr>
        <p:spPr>
          <a:xfrm>
            <a:off x="2147977" y="1854679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ED23A6-1726-1A31-1CA1-466B0D58D4B8}"/>
              </a:ext>
            </a:extLst>
          </p:cNvPr>
          <p:cNvSpPr/>
          <p:nvPr/>
        </p:nvSpPr>
        <p:spPr>
          <a:xfrm>
            <a:off x="2147976" y="2567796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0960D1-1E17-315D-9EFA-C6BFB7286F4C}"/>
              </a:ext>
            </a:extLst>
          </p:cNvPr>
          <p:cNvSpPr/>
          <p:nvPr/>
        </p:nvSpPr>
        <p:spPr>
          <a:xfrm>
            <a:off x="2147976" y="3280913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3E30E6-7699-2476-2A6F-3D13EC985FA4}"/>
              </a:ext>
            </a:extLst>
          </p:cNvPr>
          <p:cNvSpPr/>
          <p:nvPr/>
        </p:nvSpPr>
        <p:spPr>
          <a:xfrm>
            <a:off x="2147976" y="399403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DE0FFB-6D00-E609-2DEE-AF91F53FB4D9}"/>
              </a:ext>
            </a:extLst>
          </p:cNvPr>
          <p:cNvCxnSpPr>
            <a:cxnSpLocks/>
            <a:stCxn id="2" idx="6"/>
            <a:endCxn id="8" idx="2"/>
          </p:cNvCxnSpPr>
          <p:nvPr/>
        </p:nvCxnSpPr>
        <p:spPr>
          <a:xfrm>
            <a:off x="2708694" y="2130725"/>
            <a:ext cx="1972574" cy="3003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890FA10-599A-3D91-3679-773FBE31353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745991" y="2431060"/>
            <a:ext cx="1935277" cy="4127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2E7EFB6-A423-73DA-7CD1-9872437C02DF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743116" y="2626253"/>
            <a:ext cx="2020267" cy="9307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97DF20-9D6F-672B-A2DD-67FC93B1401F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2708693" y="3814845"/>
            <a:ext cx="2060441" cy="4552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AEEA872-A762-FC2A-5D1C-1FD2461641BA}"/>
              </a:ext>
            </a:extLst>
          </p:cNvPr>
          <p:cNvSpPr txBox="1"/>
          <p:nvPr/>
        </p:nvSpPr>
        <p:spPr>
          <a:xfrm>
            <a:off x="7090913" y="2962924"/>
            <a:ext cx="165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Output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EB456D-225B-A73F-DBD7-ABC8D52E60C7}"/>
              </a:ext>
            </a:extLst>
          </p:cNvPr>
          <p:cNvSpPr txBox="1"/>
          <p:nvPr/>
        </p:nvSpPr>
        <p:spPr>
          <a:xfrm>
            <a:off x="2011393" y="1354955"/>
            <a:ext cx="2027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 Narrow" panose="020B0606020202030204" pitchFamily="34" charset="0"/>
              </a:rPr>
              <a:t>Foundation Model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758AD-BC09-22E4-4CD7-CEAFAF4E2553}"/>
              </a:ext>
            </a:extLst>
          </p:cNvPr>
          <p:cNvSpPr/>
          <p:nvPr/>
        </p:nvSpPr>
        <p:spPr>
          <a:xfrm>
            <a:off x="4681268" y="2155014"/>
            <a:ext cx="560717" cy="552091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56A08B-CE2C-3205-7C60-E93C0F3E63B2}"/>
              </a:ext>
            </a:extLst>
          </p:cNvPr>
          <p:cNvSpPr/>
          <p:nvPr/>
        </p:nvSpPr>
        <p:spPr>
          <a:xfrm>
            <a:off x="4687019" y="3343606"/>
            <a:ext cx="560717" cy="552091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BFCCDB-EEAC-9D7A-4BBC-AD21958349EF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2708693" y="2843842"/>
            <a:ext cx="1978326" cy="775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E1138D3-A97A-654C-B941-690304BE2F49}"/>
              </a:ext>
            </a:extLst>
          </p:cNvPr>
          <p:cNvSpPr/>
          <p:nvPr/>
        </p:nvSpPr>
        <p:spPr>
          <a:xfrm>
            <a:off x="6350563" y="2882660"/>
            <a:ext cx="560717" cy="5520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C8E103-7B9B-7E02-8982-BE60F9641B8F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5241985" y="2475138"/>
            <a:ext cx="1108578" cy="6835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0C33C7-4289-006F-1AD7-8B9E3230034C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5227607" y="3158706"/>
            <a:ext cx="1122956" cy="47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972D6F2E-9E3E-FCC0-1553-A99D315B349A}"/>
              </a:ext>
            </a:extLst>
          </p:cNvPr>
          <p:cNvSpPr/>
          <p:nvPr/>
        </p:nvSpPr>
        <p:spPr>
          <a:xfrm>
            <a:off x="3746741" y="4379996"/>
            <a:ext cx="1255225" cy="58871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5DA0463-0F5C-CDFE-8D10-8EFCCEF5E3E5}"/>
              </a:ext>
            </a:extLst>
          </p:cNvPr>
          <p:cNvSpPr/>
          <p:nvPr/>
        </p:nvSpPr>
        <p:spPr>
          <a:xfrm>
            <a:off x="5001966" y="4379995"/>
            <a:ext cx="1255225" cy="588719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9D710A-CDFF-8EA8-1E9E-4BC5E6CA58E2}"/>
              </a:ext>
            </a:extLst>
          </p:cNvPr>
          <p:cNvSpPr/>
          <p:nvPr/>
        </p:nvSpPr>
        <p:spPr>
          <a:xfrm>
            <a:off x="1138689" y="4968714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8DDE1B-657B-8C3A-9925-D70FBF53CE3A}"/>
              </a:ext>
            </a:extLst>
          </p:cNvPr>
          <p:cNvSpPr/>
          <p:nvPr/>
        </p:nvSpPr>
        <p:spPr>
          <a:xfrm>
            <a:off x="2393914" y="4968713"/>
            <a:ext cx="1255225" cy="588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Cascadia Mono" panose="020B0609020000020004" pitchFamily="49" charset="0"/>
                <a:cs typeface="Cascadia Mono" panose="020B0609020000020004" pitchFamily="49" charset="0"/>
              </a:rPr>
              <a:t>Weight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AB633100-01F8-CFA4-455F-071B25F98880}"/>
              </a:ext>
            </a:extLst>
          </p:cNvPr>
          <p:cNvSpPr/>
          <p:nvPr/>
        </p:nvSpPr>
        <p:spPr>
          <a:xfrm>
            <a:off x="4374353" y="4778686"/>
            <a:ext cx="1255225" cy="1009291"/>
          </a:xfrm>
          <a:prstGeom prst="flowChartMagneticDisk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55ED3B-5991-DF38-D1C8-F3E4DA8BD6D5}"/>
              </a:ext>
            </a:extLst>
          </p:cNvPr>
          <p:cNvCxnSpPr>
            <a:stCxn id="7" idx="0"/>
          </p:cNvCxnSpPr>
          <p:nvPr/>
        </p:nvCxnSpPr>
        <p:spPr>
          <a:xfrm flipV="1">
            <a:off x="4374354" y="4042460"/>
            <a:ext cx="389029" cy="337536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32AC8D-6F50-0BF6-B951-DAC19D7DB81B}"/>
              </a:ext>
            </a:extLst>
          </p:cNvPr>
          <p:cNvCxnSpPr/>
          <p:nvPr/>
        </p:nvCxnSpPr>
        <p:spPr>
          <a:xfrm flipH="1" flipV="1">
            <a:off x="5202232" y="4028198"/>
            <a:ext cx="427346" cy="29753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BD9B47A-AD22-87F7-4063-854E4EB74BB6}"/>
              </a:ext>
            </a:extLst>
          </p:cNvPr>
          <p:cNvSpPr txBox="1"/>
          <p:nvPr/>
        </p:nvSpPr>
        <p:spPr>
          <a:xfrm>
            <a:off x="6350563" y="3895697"/>
            <a:ext cx="2803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We can force these be selected at runtime from a database; not part of the model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0D79CA-7BC0-B8F6-C6F5-65B64FE5C001}"/>
              </a:ext>
            </a:extLst>
          </p:cNvPr>
          <p:cNvSpPr txBox="1"/>
          <p:nvPr/>
        </p:nvSpPr>
        <p:spPr>
          <a:xfrm>
            <a:off x="9333781" y="2280892"/>
            <a:ext cx="280358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Retrieval Augmented Generation (RAG)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606997EC-CA28-E4A9-6394-9959243B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88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967487" y="2269723"/>
            <a:ext cx="61161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Comparison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github.com/arupnanda/tif-vector-talk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8C5F36-D234-7D89-9304-3BB78355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392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3075709" y="2884377"/>
            <a:ext cx="5851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Find me a customer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like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Lisa.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22CF44-04C6-85FA-F602-831503AF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6784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826328" y="2006923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Someone with the same: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EF2EA-9785-F8E5-AB02-350ADA5481D4}"/>
              </a:ext>
            </a:extLst>
          </p:cNvPr>
          <p:cNvSpPr txBox="1"/>
          <p:nvPr/>
        </p:nvSpPr>
        <p:spPr>
          <a:xfrm>
            <a:off x="3652983" y="2787396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Name?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044CD-3C40-3380-9217-2961B56AF128}"/>
              </a:ext>
            </a:extLst>
          </p:cNvPr>
          <p:cNvSpPr txBox="1"/>
          <p:nvPr/>
        </p:nvSpPr>
        <p:spPr>
          <a:xfrm>
            <a:off x="3652983" y="3376214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Age?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DCC63-C156-125A-7793-8A469680C37F}"/>
              </a:ext>
            </a:extLst>
          </p:cNvPr>
          <p:cNvSpPr txBox="1"/>
          <p:nvPr/>
        </p:nvSpPr>
        <p:spPr>
          <a:xfrm>
            <a:off x="3652982" y="3965032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Networth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94EA9-2F66-F7F6-ED54-F161A4E8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12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1047947" y="1794486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Someone with the same: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EF2EA-9785-F8E5-AB02-350ADA5481D4}"/>
              </a:ext>
            </a:extLst>
          </p:cNvPr>
          <p:cNvSpPr txBox="1"/>
          <p:nvPr/>
        </p:nvSpPr>
        <p:spPr>
          <a:xfrm>
            <a:off x="1874602" y="2574959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Name?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044CD-3C40-3380-9217-2961B56AF128}"/>
              </a:ext>
            </a:extLst>
          </p:cNvPr>
          <p:cNvSpPr txBox="1"/>
          <p:nvPr/>
        </p:nvSpPr>
        <p:spPr>
          <a:xfrm>
            <a:off x="1874602" y="3163777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Age?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DCC63-C156-125A-7793-8A469680C37F}"/>
              </a:ext>
            </a:extLst>
          </p:cNvPr>
          <p:cNvSpPr txBox="1"/>
          <p:nvPr/>
        </p:nvSpPr>
        <p:spPr>
          <a:xfrm>
            <a:off x="1874601" y="3752595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Networth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4F0DE-DCAD-13A0-1651-FFCADE9193B6}"/>
              </a:ext>
            </a:extLst>
          </p:cNvPr>
          <p:cNvSpPr txBox="1"/>
          <p:nvPr/>
        </p:nvSpPr>
        <p:spPr>
          <a:xfrm>
            <a:off x="3639129" y="2596321"/>
            <a:ext cx="636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where name = ‘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lisa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C8265-026B-A10D-4635-495D2F8F2A5A}"/>
              </a:ext>
            </a:extLst>
          </p:cNvPr>
          <p:cNvSpPr txBox="1"/>
          <p:nvPr/>
        </p:nvSpPr>
        <p:spPr>
          <a:xfrm>
            <a:off x="3639128" y="3208915"/>
            <a:ext cx="688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where age = &lt;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lisa’s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age&gt;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0D816-B8EE-2266-7D7C-3C474ABA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9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3050615" y="2912696"/>
            <a:ext cx="68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Machine Learning </a:t>
            </a:r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en-US" sz="4000" i="1" dirty="0">
                <a:solidFill>
                  <a:schemeClr val="bg1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Predictive</a:t>
            </a:r>
            <a:endParaRPr lang="en-US" sz="4000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5C1CF-001C-4EA9-2A3B-A04DBE3E0EEA}"/>
              </a:ext>
            </a:extLst>
          </p:cNvPr>
          <p:cNvSpPr txBox="1"/>
          <p:nvPr/>
        </p:nvSpPr>
        <p:spPr>
          <a:xfrm>
            <a:off x="5654311" y="4029600"/>
            <a:ext cx="6028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What is the projected sales, from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7C34C0-8BA5-8F5A-A8E6-539039438EB4}"/>
              </a:ext>
            </a:extLst>
          </p:cNvPr>
          <p:cNvSpPr txBox="1"/>
          <p:nvPr/>
        </p:nvSpPr>
        <p:spPr>
          <a:xfrm>
            <a:off x="5654312" y="4618418"/>
            <a:ext cx="568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Should we give the loan, or decline?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F37486-06A1-BB03-8B01-ECC5A3D2B428}"/>
              </a:ext>
            </a:extLst>
          </p:cNvPr>
          <p:cNvSpPr txBox="1"/>
          <p:nvPr/>
        </p:nvSpPr>
        <p:spPr>
          <a:xfrm>
            <a:off x="5654311" y="5207236"/>
            <a:ext cx="568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 Narrow" panose="020B0606020202030204" pitchFamily="34" charset="0"/>
              </a:rPr>
              <a:t>Does this look like a bird, or a cat?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B5797BB-03E9-F430-0973-0C56D749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54F0DE-DCAD-13A0-1651-FFCADE9193B6}"/>
              </a:ext>
            </a:extLst>
          </p:cNvPr>
          <p:cNvSpPr txBox="1"/>
          <p:nvPr/>
        </p:nvSpPr>
        <p:spPr>
          <a:xfrm>
            <a:off x="461820" y="998430"/>
            <a:ext cx="636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where name =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C8265-026B-A10D-4635-495D2F8F2A5A}"/>
              </a:ext>
            </a:extLst>
          </p:cNvPr>
          <p:cNvSpPr txBox="1"/>
          <p:nvPr/>
        </p:nvSpPr>
        <p:spPr>
          <a:xfrm>
            <a:off x="461819" y="1611024"/>
            <a:ext cx="688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where age =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64E376-95B4-DAE2-7A24-78A42F01A1B1}"/>
              </a:ext>
            </a:extLst>
          </p:cNvPr>
          <p:cNvSpPr txBox="1"/>
          <p:nvPr/>
        </p:nvSpPr>
        <p:spPr>
          <a:xfrm>
            <a:off x="4405745" y="4539090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Traditional databases do it very well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8BBDB-6BCB-D4B1-AFD5-7B24EC4D7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21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812800" y="649177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Who is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like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 Lisa?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838E4-DA3F-96E0-FF7D-F01553DBF3B6}"/>
              </a:ext>
            </a:extLst>
          </p:cNvPr>
          <p:cNvSpPr txBox="1"/>
          <p:nvPr/>
        </p:nvSpPr>
        <p:spPr>
          <a:xfrm>
            <a:off x="2673927" y="2168559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Not exactly the same age; but close?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A4AAE-896F-248F-7121-084C479D13AE}"/>
              </a:ext>
            </a:extLst>
          </p:cNvPr>
          <p:cNvSpPr txBox="1"/>
          <p:nvPr/>
        </p:nvSpPr>
        <p:spPr>
          <a:xfrm>
            <a:off x="3666835" y="2849434"/>
            <a:ext cx="614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How close? Within 5%? 10%?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9D64A-05BC-67F4-B79A-21CA27EFBF65}"/>
              </a:ext>
            </a:extLst>
          </p:cNvPr>
          <p:cNvSpPr txBox="1"/>
          <p:nvPr/>
        </p:nvSpPr>
        <p:spPr>
          <a:xfrm>
            <a:off x="2673927" y="3584331"/>
            <a:ext cx="8132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Someone 10% more in age but 5% closer in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Networth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2D55F-71C8-1FE7-5FF2-46ABCA8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161B01-1104-7FE1-50B7-DE41140B953C}"/>
              </a:ext>
            </a:extLst>
          </p:cNvPr>
          <p:cNvGraphicFramePr>
            <a:graphicFrameLocks noGrp="1"/>
          </p:cNvGraphicFramePr>
          <p:nvPr/>
        </p:nvGraphicFramePr>
        <p:xfrm>
          <a:off x="4205156" y="2734566"/>
          <a:ext cx="4128139" cy="2469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6495">
                  <a:extLst>
                    <a:ext uri="{9D8B030D-6E8A-4147-A177-3AD203B41FA5}">
                      <a16:colId xmlns:a16="http://schemas.microsoft.com/office/drawing/2014/main" val="3790655680"/>
                    </a:ext>
                  </a:extLst>
                </a:gridCol>
                <a:gridCol w="1551644">
                  <a:extLst>
                    <a:ext uri="{9D8B030D-6E8A-4147-A177-3AD203B41FA5}">
                      <a16:colId xmlns:a16="http://schemas.microsoft.com/office/drawing/2014/main" val="1182774409"/>
                    </a:ext>
                  </a:extLst>
                </a:gridCol>
              </a:tblGrid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Age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17637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90604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40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99200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8028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03FA05-1783-B778-DF97-0435D8F39454}"/>
              </a:ext>
            </a:extLst>
          </p:cNvPr>
          <p:cNvSpPr txBox="1"/>
          <p:nvPr/>
        </p:nvSpPr>
        <p:spPr>
          <a:xfrm>
            <a:off x="267378" y="457284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Lisa’s Age = 40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C94EED-454B-82AE-D62D-6E6C8E2C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60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690530C-F9B2-D994-D73F-5D985DD1A2E5}"/>
              </a:ext>
            </a:extLst>
          </p:cNvPr>
          <p:cNvCxnSpPr>
            <a:cxnSpLocks/>
          </p:cNvCxnSpPr>
          <p:nvPr/>
        </p:nvCxnSpPr>
        <p:spPr>
          <a:xfrm>
            <a:off x="3143551" y="4778051"/>
            <a:ext cx="68395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64C19B-D13F-1D16-FDC2-0E504F003D6E}"/>
              </a:ext>
            </a:extLst>
          </p:cNvPr>
          <p:cNvSpPr txBox="1"/>
          <p:nvPr/>
        </p:nvSpPr>
        <p:spPr>
          <a:xfrm>
            <a:off x="2840886" y="4823927"/>
            <a:ext cx="52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12017-D094-7FCA-0F88-9F90701D7025}"/>
              </a:ext>
            </a:extLst>
          </p:cNvPr>
          <p:cNvSpPr txBox="1"/>
          <p:nvPr/>
        </p:nvSpPr>
        <p:spPr>
          <a:xfrm>
            <a:off x="3898354" y="4823927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A2864-1AF2-8A9B-E2E5-3E77FF811D50}"/>
              </a:ext>
            </a:extLst>
          </p:cNvPr>
          <p:cNvSpPr txBox="1"/>
          <p:nvPr/>
        </p:nvSpPr>
        <p:spPr>
          <a:xfrm>
            <a:off x="5260623" y="48506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8B22C-BFF1-6A9C-BA7A-6B3C58ACB870}"/>
              </a:ext>
            </a:extLst>
          </p:cNvPr>
          <p:cNvSpPr txBox="1"/>
          <p:nvPr/>
        </p:nvSpPr>
        <p:spPr>
          <a:xfrm>
            <a:off x="6543004" y="48506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02F20-779E-7ED2-5015-4F3C7549CDBC}"/>
              </a:ext>
            </a:extLst>
          </p:cNvPr>
          <p:cNvSpPr txBox="1"/>
          <p:nvPr/>
        </p:nvSpPr>
        <p:spPr>
          <a:xfrm>
            <a:off x="7825385" y="48506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DF99D6-4C12-D1A8-056A-9DACD673AE41}"/>
              </a:ext>
            </a:extLst>
          </p:cNvPr>
          <p:cNvSpPr/>
          <p:nvPr/>
        </p:nvSpPr>
        <p:spPr>
          <a:xfrm>
            <a:off x="5142921" y="3832006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3932E2-D93B-B35F-28D2-BB918D6DB590}"/>
              </a:ext>
            </a:extLst>
          </p:cNvPr>
          <p:cNvSpPr/>
          <p:nvPr/>
        </p:nvSpPr>
        <p:spPr>
          <a:xfrm>
            <a:off x="3858403" y="3832006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C6DC3F-F86B-7933-AB54-CB42B83343A2}"/>
              </a:ext>
            </a:extLst>
          </p:cNvPr>
          <p:cNvSpPr/>
          <p:nvPr/>
        </p:nvSpPr>
        <p:spPr>
          <a:xfrm>
            <a:off x="7805409" y="3823456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72C990-7C49-1CEC-854B-E4D7A01DC626}"/>
              </a:ext>
            </a:extLst>
          </p:cNvPr>
          <p:cNvCxnSpPr/>
          <p:nvPr/>
        </p:nvCxnSpPr>
        <p:spPr>
          <a:xfrm>
            <a:off x="4292522" y="45354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7A0451-B492-78B9-36EA-C0635D81C6B3}"/>
              </a:ext>
            </a:extLst>
          </p:cNvPr>
          <p:cNvCxnSpPr/>
          <p:nvPr/>
        </p:nvCxnSpPr>
        <p:spPr>
          <a:xfrm>
            <a:off x="5577040" y="45354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13BC54-3E6D-84C4-673C-5406470E66A6}"/>
              </a:ext>
            </a:extLst>
          </p:cNvPr>
          <p:cNvCxnSpPr>
            <a:cxnSpLocks/>
          </p:cNvCxnSpPr>
          <p:nvPr/>
        </p:nvCxnSpPr>
        <p:spPr>
          <a:xfrm>
            <a:off x="6878491" y="45354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FB3C87E-931C-396A-E27C-374AE6040447}"/>
              </a:ext>
            </a:extLst>
          </p:cNvPr>
          <p:cNvSpPr/>
          <p:nvPr/>
        </p:nvSpPr>
        <p:spPr>
          <a:xfrm>
            <a:off x="5142921" y="2967369"/>
            <a:ext cx="868238" cy="60648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5EDE93-75E6-FFCE-3A60-C6AB64889925}"/>
              </a:ext>
            </a:extLst>
          </p:cNvPr>
          <p:cNvCxnSpPr>
            <a:cxnSpLocks/>
          </p:cNvCxnSpPr>
          <p:nvPr/>
        </p:nvCxnSpPr>
        <p:spPr>
          <a:xfrm>
            <a:off x="5577040" y="2724539"/>
            <a:ext cx="266248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96FEE2-EC77-60C1-F02F-1C8880D1A7E1}"/>
              </a:ext>
            </a:extLst>
          </p:cNvPr>
          <p:cNvCxnSpPr>
            <a:cxnSpLocks/>
          </p:cNvCxnSpPr>
          <p:nvPr/>
        </p:nvCxnSpPr>
        <p:spPr>
          <a:xfrm>
            <a:off x="4292522" y="2724539"/>
            <a:ext cx="128451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E6BB69-0A76-F4BD-3B9C-C2250771C1CB}"/>
              </a:ext>
            </a:extLst>
          </p:cNvPr>
          <p:cNvCxnSpPr>
            <a:cxnSpLocks/>
          </p:cNvCxnSpPr>
          <p:nvPr/>
        </p:nvCxnSpPr>
        <p:spPr>
          <a:xfrm>
            <a:off x="8239528" y="45354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981FFE-7169-EB06-9690-BE99739B43C4}"/>
              </a:ext>
            </a:extLst>
          </p:cNvPr>
          <p:cNvSpPr txBox="1"/>
          <p:nvPr/>
        </p:nvSpPr>
        <p:spPr>
          <a:xfrm>
            <a:off x="4641881" y="2040490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0993E-7516-47EB-39D9-2F23567FB332}"/>
              </a:ext>
            </a:extLst>
          </p:cNvPr>
          <p:cNvSpPr txBox="1"/>
          <p:nvPr/>
        </p:nvSpPr>
        <p:spPr>
          <a:xfrm>
            <a:off x="6563316" y="2040490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E79D0-1219-D33B-924F-3F265C198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6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03FA05-1783-B778-DF97-0435D8F39454}"/>
              </a:ext>
            </a:extLst>
          </p:cNvPr>
          <p:cNvSpPr txBox="1"/>
          <p:nvPr/>
        </p:nvSpPr>
        <p:spPr>
          <a:xfrm>
            <a:off x="267378" y="457284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Lisa’s Age = 40, Net Worth = 100,000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771AD2-446B-5B71-5596-A83BF265869C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2527178"/>
          <a:ext cx="7125093" cy="2168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909">
                  <a:extLst>
                    <a:ext uri="{9D8B030D-6E8A-4147-A177-3AD203B41FA5}">
                      <a16:colId xmlns:a16="http://schemas.microsoft.com/office/drawing/2014/main" val="2687442980"/>
                    </a:ext>
                  </a:extLst>
                </a:gridCol>
                <a:gridCol w="1167251">
                  <a:extLst>
                    <a:ext uri="{9D8B030D-6E8A-4147-A177-3AD203B41FA5}">
                      <a16:colId xmlns:a16="http://schemas.microsoft.com/office/drawing/2014/main" val="3597063470"/>
                    </a:ext>
                  </a:extLst>
                </a:gridCol>
                <a:gridCol w="3777933">
                  <a:extLst>
                    <a:ext uri="{9D8B030D-6E8A-4147-A177-3AD203B41FA5}">
                      <a16:colId xmlns:a16="http://schemas.microsoft.com/office/drawing/2014/main" val="82210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Age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Net Worth (in ‘000s)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96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150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83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40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200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465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35505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49384-8903-0EF2-3BE7-417D07DA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1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96B59B-9C27-0A10-68AC-1967A9A03498}"/>
              </a:ext>
            </a:extLst>
          </p:cNvPr>
          <p:cNvCxnSpPr>
            <a:cxnSpLocks/>
          </p:cNvCxnSpPr>
          <p:nvPr/>
        </p:nvCxnSpPr>
        <p:spPr>
          <a:xfrm>
            <a:off x="3228392" y="5692451"/>
            <a:ext cx="68395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0FBEFC-9D12-BB61-252F-4C6A69C35092}"/>
              </a:ext>
            </a:extLst>
          </p:cNvPr>
          <p:cNvSpPr txBox="1"/>
          <p:nvPr/>
        </p:nvSpPr>
        <p:spPr>
          <a:xfrm>
            <a:off x="2925727" y="5738327"/>
            <a:ext cx="52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571E2-29BA-2B94-5823-756AEA4062BD}"/>
              </a:ext>
            </a:extLst>
          </p:cNvPr>
          <p:cNvSpPr txBox="1"/>
          <p:nvPr/>
        </p:nvSpPr>
        <p:spPr>
          <a:xfrm>
            <a:off x="3983195" y="5738327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ED758-4C06-6211-E32C-FE63CF32E719}"/>
              </a:ext>
            </a:extLst>
          </p:cNvPr>
          <p:cNvSpPr txBox="1"/>
          <p:nvPr/>
        </p:nvSpPr>
        <p:spPr>
          <a:xfrm>
            <a:off x="5345464" y="57650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894FC-D620-3A0A-309A-84932FBBD79A}"/>
              </a:ext>
            </a:extLst>
          </p:cNvPr>
          <p:cNvSpPr txBox="1"/>
          <p:nvPr/>
        </p:nvSpPr>
        <p:spPr>
          <a:xfrm>
            <a:off x="6627845" y="57650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5530-8F46-6E88-0299-A3536613CF03}"/>
              </a:ext>
            </a:extLst>
          </p:cNvPr>
          <p:cNvSpPr txBox="1"/>
          <p:nvPr/>
        </p:nvSpPr>
        <p:spPr>
          <a:xfrm>
            <a:off x="7910226" y="57650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0EF19-0F66-9D24-03B3-851BBB7B1AC8}"/>
              </a:ext>
            </a:extLst>
          </p:cNvPr>
          <p:cNvSpPr/>
          <p:nvPr/>
        </p:nvSpPr>
        <p:spPr>
          <a:xfrm>
            <a:off x="5227761" y="1982955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B05423-54B7-7755-7833-411A6179598D}"/>
              </a:ext>
            </a:extLst>
          </p:cNvPr>
          <p:cNvSpPr/>
          <p:nvPr/>
        </p:nvSpPr>
        <p:spPr>
          <a:xfrm>
            <a:off x="3913660" y="3625920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0B9B45-922F-0A99-525A-5430A66C253F}"/>
              </a:ext>
            </a:extLst>
          </p:cNvPr>
          <p:cNvSpPr/>
          <p:nvPr/>
        </p:nvSpPr>
        <p:spPr>
          <a:xfrm>
            <a:off x="7870275" y="4564460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8C2B7E-A93D-8BDE-F566-9C5DCDEA5018}"/>
              </a:ext>
            </a:extLst>
          </p:cNvPr>
          <p:cNvCxnSpPr/>
          <p:nvPr/>
        </p:nvCxnSpPr>
        <p:spPr>
          <a:xfrm>
            <a:off x="4377363" y="54498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65FC1F-1BB3-5376-FB35-953AFA9641A3}"/>
              </a:ext>
            </a:extLst>
          </p:cNvPr>
          <p:cNvCxnSpPr/>
          <p:nvPr/>
        </p:nvCxnSpPr>
        <p:spPr>
          <a:xfrm>
            <a:off x="5661881" y="54498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BF9EEC-FB69-AA21-968E-1868736D8F28}"/>
              </a:ext>
            </a:extLst>
          </p:cNvPr>
          <p:cNvCxnSpPr>
            <a:cxnSpLocks/>
          </p:cNvCxnSpPr>
          <p:nvPr/>
        </p:nvCxnSpPr>
        <p:spPr>
          <a:xfrm>
            <a:off x="6963332" y="54498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53CCCB3-9977-CE2E-EEC7-FCAEF1D6B527}"/>
              </a:ext>
            </a:extLst>
          </p:cNvPr>
          <p:cNvSpPr/>
          <p:nvPr/>
        </p:nvSpPr>
        <p:spPr>
          <a:xfrm>
            <a:off x="5227761" y="3597421"/>
            <a:ext cx="868238" cy="60648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FD740B-9D99-BA8E-A29E-4CD62A9C891A}"/>
              </a:ext>
            </a:extLst>
          </p:cNvPr>
          <p:cNvCxnSpPr>
            <a:cxnSpLocks/>
          </p:cNvCxnSpPr>
          <p:nvPr/>
        </p:nvCxnSpPr>
        <p:spPr>
          <a:xfrm>
            <a:off x="8324369" y="54498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DC1D61-C64B-64BC-14C1-0C60E45C2CD7}"/>
              </a:ext>
            </a:extLst>
          </p:cNvPr>
          <p:cNvCxnSpPr>
            <a:cxnSpLocks/>
          </p:cNvCxnSpPr>
          <p:nvPr/>
        </p:nvCxnSpPr>
        <p:spPr>
          <a:xfrm flipV="1">
            <a:off x="3240833" y="1155052"/>
            <a:ext cx="0" cy="45478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9A70E-DDA6-3AB2-2757-AA7A4660665B}"/>
              </a:ext>
            </a:extLst>
          </p:cNvPr>
          <p:cNvCxnSpPr/>
          <p:nvPr/>
        </p:nvCxnSpPr>
        <p:spPr>
          <a:xfrm>
            <a:off x="3240833" y="4625108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10E04-211A-060E-9340-E542189D3FAF}"/>
              </a:ext>
            </a:extLst>
          </p:cNvPr>
          <p:cNvCxnSpPr>
            <a:cxnSpLocks/>
          </p:cNvCxnSpPr>
          <p:nvPr/>
        </p:nvCxnSpPr>
        <p:spPr>
          <a:xfrm flipH="1">
            <a:off x="3240833" y="4746406"/>
            <a:ext cx="2692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F1CE0D-5B36-4E0C-4FE7-EBE523CF7793}"/>
              </a:ext>
            </a:extLst>
          </p:cNvPr>
          <p:cNvCxnSpPr>
            <a:cxnSpLocks/>
          </p:cNvCxnSpPr>
          <p:nvPr/>
        </p:nvCxnSpPr>
        <p:spPr>
          <a:xfrm flipH="1">
            <a:off x="3228392" y="3900665"/>
            <a:ext cx="2692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B6F7AB-67B6-128A-E81D-C172CA43E048}"/>
              </a:ext>
            </a:extLst>
          </p:cNvPr>
          <p:cNvCxnSpPr>
            <a:cxnSpLocks/>
          </p:cNvCxnSpPr>
          <p:nvPr/>
        </p:nvCxnSpPr>
        <p:spPr>
          <a:xfrm flipH="1">
            <a:off x="3240833" y="3070006"/>
            <a:ext cx="2692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81804F-637C-DBCF-CEDE-4CB4D1A3737E}"/>
              </a:ext>
            </a:extLst>
          </p:cNvPr>
          <p:cNvCxnSpPr>
            <a:cxnSpLocks/>
          </p:cNvCxnSpPr>
          <p:nvPr/>
        </p:nvCxnSpPr>
        <p:spPr>
          <a:xfrm flipH="1">
            <a:off x="3228392" y="2248912"/>
            <a:ext cx="2692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D13468-BFC6-F7CF-8A36-44CBEE4175F5}"/>
              </a:ext>
            </a:extLst>
          </p:cNvPr>
          <p:cNvSpPr txBox="1"/>
          <p:nvPr/>
        </p:nvSpPr>
        <p:spPr>
          <a:xfrm>
            <a:off x="2412545" y="4371470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FF0EF-642E-37A8-163B-70C4966F4D51}"/>
              </a:ext>
            </a:extLst>
          </p:cNvPr>
          <p:cNvSpPr txBox="1"/>
          <p:nvPr/>
        </p:nvSpPr>
        <p:spPr>
          <a:xfrm>
            <a:off x="2248679" y="3546722"/>
            <a:ext cx="997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81BD17-573C-74BC-9D94-991A0BB7B21C}"/>
              </a:ext>
            </a:extLst>
          </p:cNvPr>
          <p:cNvSpPr txBox="1"/>
          <p:nvPr/>
        </p:nvSpPr>
        <p:spPr>
          <a:xfrm>
            <a:off x="2248679" y="2738848"/>
            <a:ext cx="997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83CD6B-62D8-787A-E1B5-C5FF719FD723}"/>
              </a:ext>
            </a:extLst>
          </p:cNvPr>
          <p:cNvSpPr txBox="1"/>
          <p:nvPr/>
        </p:nvSpPr>
        <p:spPr>
          <a:xfrm>
            <a:off x="2248679" y="1908190"/>
            <a:ext cx="997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4B2CA6-3193-69F9-2570-D01C98D9B92D}"/>
              </a:ext>
            </a:extLst>
          </p:cNvPr>
          <p:cNvSpPr txBox="1"/>
          <p:nvPr/>
        </p:nvSpPr>
        <p:spPr>
          <a:xfrm>
            <a:off x="8957388" y="5934269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525BAE-70FB-63A9-0147-1D0CFB8C0A18}"/>
              </a:ext>
            </a:extLst>
          </p:cNvPr>
          <p:cNvSpPr txBox="1"/>
          <p:nvPr/>
        </p:nvSpPr>
        <p:spPr>
          <a:xfrm>
            <a:off x="2390731" y="1336707"/>
            <a:ext cx="99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 Worth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DFD0AE-FB55-3D3E-AEDA-C5CCDE6FD912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4781898" y="3900665"/>
            <a:ext cx="445863" cy="28499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7620B2-9D54-1B85-7915-6C98FCD2B2F2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5661880" y="2589443"/>
            <a:ext cx="0" cy="100797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89630A-5C54-E20E-E166-3762687043EA}"/>
              </a:ext>
            </a:extLst>
          </p:cNvPr>
          <p:cNvCxnSpPr>
            <a:cxnSpLocks/>
            <a:stCxn id="16" idx="6"/>
            <a:endCxn id="12" idx="1"/>
          </p:cNvCxnSpPr>
          <p:nvPr/>
        </p:nvCxnSpPr>
        <p:spPr>
          <a:xfrm>
            <a:off x="6095999" y="3900665"/>
            <a:ext cx="1901427" cy="75261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212AB-E04C-9E94-6ED1-C473E43C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65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082667-C9EA-6315-3EA3-2F3C00FB446B}"/>
              </a:ext>
            </a:extLst>
          </p:cNvPr>
          <p:cNvCxnSpPr>
            <a:cxnSpLocks/>
          </p:cNvCxnSpPr>
          <p:nvPr/>
        </p:nvCxnSpPr>
        <p:spPr>
          <a:xfrm>
            <a:off x="6375527" y="3668574"/>
            <a:ext cx="3692395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15888A-410B-905A-9EF9-68780A5C8126}"/>
              </a:ext>
            </a:extLst>
          </p:cNvPr>
          <p:cNvSpPr txBox="1"/>
          <p:nvPr/>
        </p:nvSpPr>
        <p:spPr>
          <a:xfrm>
            <a:off x="6212130" y="3693987"/>
            <a:ext cx="2826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9300B-320F-E606-5F33-942A2D9AF30D}"/>
              </a:ext>
            </a:extLst>
          </p:cNvPr>
          <p:cNvSpPr txBox="1"/>
          <p:nvPr/>
        </p:nvSpPr>
        <p:spPr>
          <a:xfrm>
            <a:off x="6783015" y="3693987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FE2E6-F505-94F5-4FA9-8A6016861C49}"/>
              </a:ext>
            </a:extLst>
          </p:cNvPr>
          <p:cNvSpPr txBox="1"/>
          <p:nvPr/>
        </p:nvSpPr>
        <p:spPr>
          <a:xfrm>
            <a:off x="7518451" y="3708807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021FF-8349-C2BE-6BDA-15ED748A2D78}"/>
              </a:ext>
            </a:extLst>
          </p:cNvPr>
          <p:cNvSpPr txBox="1"/>
          <p:nvPr/>
        </p:nvSpPr>
        <p:spPr>
          <a:xfrm>
            <a:off x="8210759" y="3708807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9BC8E-7531-688C-0DCC-9F2D7B87C366}"/>
              </a:ext>
            </a:extLst>
          </p:cNvPr>
          <p:cNvSpPr txBox="1"/>
          <p:nvPr/>
        </p:nvSpPr>
        <p:spPr>
          <a:xfrm>
            <a:off x="8903066" y="3708807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65EB8E-A0F6-D038-2407-35516D727800}"/>
              </a:ext>
            </a:extLst>
          </p:cNvPr>
          <p:cNvSpPr/>
          <p:nvPr/>
        </p:nvSpPr>
        <p:spPr>
          <a:xfrm>
            <a:off x="7454908" y="1613674"/>
            <a:ext cx="468728" cy="3359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AD6F13-09C8-2B6F-FDC0-4680575EE6BB}"/>
              </a:ext>
            </a:extLst>
          </p:cNvPr>
          <p:cNvSpPr/>
          <p:nvPr/>
        </p:nvSpPr>
        <p:spPr>
          <a:xfrm>
            <a:off x="6745476" y="2523806"/>
            <a:ext cx="468728" cy="3359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A7060A-98B8-0460-1F28-86EC59D8F0C3}"/>
              </a:ext>
            </a:extLst>
          </p:cNvPr>
          <p:cNvSpPr/>
          <p:nvPr/>
        </p:nvSpPr>
        <p:spPr>
          <a:xfrm>
            <a:off x="8881498" y="3043716"/>
            <a:ext cx="468728" cy="3359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03E8BB-69DE-DDE1-A483-D0236FD1DF81}"/>
              </a:ext>
            </a:extLst>
          </p:cNvPr>
          <p:cNvCxnSpPr/>
          <p:nvPr/>
        </p:nvCxnSpPr>
        <p:spPr>
          <a:xfrm>
            <a:off x="6995811" y="3534187"/>
            <a:ext cx="0" cy="13438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6AFA12-F505-7FE3-E309-B21BFE741DD2}"/>
              </a:ext>
            </a:extLst>
          </p:cNvPr>
          <p:cNvCxnSpPr/>
          <p:nvPr/>
        </p:nvCxnSpPr>
        <p:spPr>
          <a:xfrm>
            <a:off x="7689272" y="3534187"/>
            <a:ext cx="0" cy="13438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0E18F1-774D-6E2E-6196-CAA8DF750AF6}"/>
              </a:ext>
            </a:extLst>
          </p:cNvPr>
          <p:cNvCxnSpPr>
            <a:cxnSpLocks/>
          </p:cNvCxnSpPr>
          <p:nvPr/>
        </p:nvCxnSpPr>
        <p:spPr>
          <a:xfrm>
            <a:off x="8391875" y="3534187"/>
            <a:ext cx="0" cy="13438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EEC340D-25C9-135E-47DC-0569EDC474B6}"/>
              </a:ext>
            </a:extLst>
          </p:cNvPr>
          <p:cNvSpPr/>
          <p:nvPr/>
        </p:nvSpPr>
        <p:spPr>
          <a:xfrm>
            <a:off x="7454908" y="2508019"/>
            <a:ext cx="468728" cy="3359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D09678-44CA-2178-BACE-D96C920D046C}"/>
              </a:ext>
            </a:extLst>
          </p:cNvPr>
          <p:cNvCxnSpPr>
            <a:cxnSpLocks/>
          </p:cNvCxnSpPr>
          <p:nvPr/>
        </p:nvCxnSpPr>
        <p:spPr>
          <a:xfrm>
            <a:off x="9126646" y="3534187"/>
            <a:ext cx="0" cy="13438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FCB87B-B831-D00B-7137-286DCECB7DA8}"/>
              </a:ext>
            </a:extLst>
          </p:cNvPr>
          <p:cNvCxnSpPr>
            <a:cxnSpLocks/>
          </p:cNvCxnSpPr>
          <p:nvPr/>
        </p:nvCxnSpPr>
        <p:spPr>
          <a:xfrm flipV="1">
            <a:off x="6382243" y="1155052"/>
            <a:ext cx="0" cy="2519337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C0F96-9A9C-C9F4-7E3B-46A028DA1203}"/>
              </a:ext>
            </a:extLst>
          </p:cNvPr>
          <p:cNvCxnSpPr/>
          <p:nvPr/>
        </p:nvCxnSpPr>
        <p:spPr>
          <a:xfrm>
            <a:off x="6382243" y="3077313"/>
            <a:ext cx="0" cy="134388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337601-CD99-F4D6-35A8-AC77699C06D8}"/>
              </a:ext>
            </a:extLst>
          </p:cNvPr>
          <p:cNvCxnSpPr>
            <a:cxnSpLocks/>
          </p:cNvCxnSpPr>
          <p:nvPr/>
        </p:nvCxnSpPr>
        <p:spPr>
          <a:xfrm flipH="1">
            <a:off x="6382243" y="3144507"/>
            <a:ext cx="14537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BBBDA8-680B-943B-DD4D-8D4A57D0B4BF}"/>
              </a:ext>
            </a:extLst>
          </p:cNvPr>
          <p:cNvCxnSpPr>
            <a:cxnSpLocks/>
          </p:cNvCxnSpPr>
          <p:nvPr/>
        </p:nvCxnSpPr>
        <p:spPr>
          <a:xfrm flipH="1">
            <a:off x="6375527" y="2676003"/>
            <a:ext cx="14537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147FBD-8009-A25F-AC44-A823988C8476}"/>
              </a:ext>
            </a:extLst>
          </p:cNvPr>
          <p:cNvCxnSpPr>
            <a:cxnSpLocks/>
          </p:cNvCxnSpPr>
          <p:nvPr/>
        </p:nvCxnSpPr>
        <p:spPr>
          <a:xfrm flipH="1">
            <a:off x="6382243" y="2215854"/>
            <a:ext cx="14537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D23562-CE5E-8310-9B72-C68FA8EBA374}"/>
              </a:ext>
            </a:extLst>
          </p:cNvPr>
          <p:cNvCxnSpPr>
            <a:cxnSpLocks/>
          </p:cNvCxnSpPr>
          <p:nvPr/>
        </p:nvCxnSpPr>
        <p:spPr>
          <a:xfrm flipH="1">
            <a:off x="6375527" y="1761003"/>
            <a:ext cx="14537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683809-670F-A45A-9945-0494B2ABD5B7}"/>
              </a:ext>
            </a:extLst>
          </p:cNvPr>
          <p:cNvSpPr txBox="1"/>
          <p:nvPr/>
        </p:nvSpPr>
        <p:spPr>
          <a:xfrm>
            <a:off x="5935083" y="2936808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7A27B2-82AC-5DC3-C3C2-6BA389018136}"/>
              </a:ext>
            </a:extLst>
          </p:cNvPr>
          <p:cNvSpPr txBox="1"/>
          <p:nvPr/>
        </p:nvSpPr>
        <p:spPr>
          <a:xfrm>
            <a:off x="5846618" y="2479933"/>
            <a:ext cx="538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19F91E-771B-2AB2-F725-827D5B4F0E23}"/>
              </a:ext>
            </a:extLst>
          </p:cNvPr>
          <p:cNvSpPr txBox="1"/>
          <p:nvPr/>
        </p:nvSpPr>
        <p:spPr>
          <a:xfrm>
            <a:off x="5846618" y="2032406"/>
            <a:ext cx="538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E8C947-C9B6-EEAB-CF22-6B1CD6567FCC}"/>
              </a:ext>
            </a:extLst>
          </p:cNvPr>
          <p:cNvSpPr txBox="1"/>
          <p:nvPr/>
        </p:nvSpPr>
        <p:spPr>
          <a:xfrm>
            <a:off x="5846618" y="1572258"/>
            <a:ext cx="538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BE254A-7EEA-2A50-1E0A-16689B843E01}"/>
              </a:ext>
            </a:extLst>
          </p:cNvPr>
          <p:cNvSpPr txBox="1"/>
          <p:nvPr/>
        </p:nvSpPr>
        <p:spPr>
          <a:xfrm>
            <a:off x="9468388" y="3802531"/>
            <a:ext cx="53898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B3279F-C8D1-A5E0-8F1B-7FCA6464ED50}"/>
              </a:ext>
            </a:extLst>
          </p:cNvPr>
          <p:cNvSpPr txBox="1"/>
          <p:nvPr/>
        </p:nvSpPr>
        <p:spPr>
          <a:xfrm>
            <a:off x="5853050" y="1251066"/>
            <a:ext cx="53898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 Worth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E3866F-08A4-5EE2-37E3-2A3A7A9AE028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7214204" y="2676003"/>
            <a:ext cx="240704" cy="1578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7381F6-4DE0-44BE-CBEF-F0A56AD9EE5E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689272" y="1949642"/>
            <a:ext cx="0" cy="55837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4B606A-5293-A047-E874-B397FB29F23D}"/>
              </a:ext>
            </a:extLst>
          </p:cNvPr>
          <p:cNvCxnSpPr>
            <a:cxnSpLocks/>
            <a:stCxn id="18" idx="5"/>
            <a:endCxn id="14" idx="2"/>
          </p:cNvCxnSpPr>
          <p:nvPr/>
        </p:nvCxnSpPr>
        <p:spPr>
          <a:xfrm>
            <a:off x="7854992" y="2794786"/>
            <a:ext cx="1026506" cy="4169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7795919D-D63B-C589-E2BC-B9F45D53EA98}"/>
              </a:ext>
            </a:extLst>
          </p:cNvPr>
          <p:cNvSpPr/>
          <p:nvPr/>
        </p:nvSpPr>
        <p:spPr>
          <a:xfrm>
            <a:off x="7856107" y="2874161"/>
            <a:ext cx="1025379" cy="393113"/>
          </a:xfrm>
          <a:prstGeom prst="rtTriangle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58E3B9-189A-B701-0DA7-0819392A12C8}"/>
                  </a:ext>
                </a:extLst>
              </p:cNvPr>
              <p:cNvSpPr txBox="1"/>
              <p:nvPr/>
            </p:nvSpPr>
            <p:spPr>
              <a:xfrm>
                <a:off x="1135215" y="4527353"/>
                <a:ext cx="9974654" cy="463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𝐶𝑜𝑚𝑝𝑜𝑠𝑖𝑡𝑒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𝐷𝑖𝑠𝑡𝑎𝑛𝑐𝑒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=√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𝐴𝑔𝑒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𝐷𝑖𝑠𝑡𝑎𝑛𝑐𝑒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𝑁𝑒𝑡𝑤𝑜𝑟𝑡h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𝐷𝑖𝑠𝑡𝑎𝑛𝑐𝑒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58E3B9-189A-B701-0DA7-0819392A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15" y="4527353"/>
                <a:ext cx="9974654" cy="463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691AE-4C56-2988-5078-EE05B523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82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635616-7B8A-9FFC-577F-3ECEB6EDE3DD}"/>
              </a:ext>
            </a:extLst>
          </p:cNvPr>
          <p:cNvGraphicFramePr>
            <a:graphicFrameLocks noGrp="1"/>
          </p:cNvGraphicFramePr>
          <p:nvPr/>
        </p:nvGraphicFramePr>
        <p:xfrm>
          <a:off x="1357460" y="3064226"/>
          <a:ext cx="10020692" cy="2600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3767">
                  <a:extLst>
                    <a:ext uri="{9D8B030D-6E8A-4147-A177-3AD203B41FA5}">
                      <a16:colId xmlns:a16="http://schemas.microsoft.com/office/drawing/2014/main" val="646529871"/>
                    </a:ext>
                  </a:extLst>
                </a:gridCol>
                <a:gridCol w="876924">
                  <a:extLst>
                    <a:ext uri="{9D8B030D-6E8A-4147-A177-3AD203B41FA5}">
                      <a16:colId xmlns:a16="http://schemas.microsoft.com/office/drawing/2014/main" val="3324342182"/>
                    </a:ext>
                  </a:extLst>
                </a:gridCol>
                <a:gridCol w="1851721">
                  <a:extLst>
                    <a:ext uri="{9D8B030D-6E8A-4147-A177-3AD203B41FA5}">
                      <a16:colId xmlns:a16="http://schemas.microsoft.com/office/drawing/2014/main" val="2668909920"/>
                    </a:ext>
                  </a:extLst>
                </a:gridCol>
                <a:gridCol w="2039633">
                  <a:extLst>
                    <a:ext uri="{9D8B030D-6E8A-4147-A177-3AD203B41FA5}">
                      <a16:colId xmlns:a16="http://schemas.microsoft.com/office/drawing/2014/main" val="85023772"/>
                    </a:ext>
                  </a:extLst>
                </a:gridCol>
                <a:gridCol w="1969166">
                  <a:extLst>
                    <a:ext uri="{9D8B030D-6E8A-4147-A177-3AD203B41FA5}">
                      <a16:colId xmlns:a16="http://schemas.microsoft.com/office/drawing/2014/main" val="3878727396"/>
                    </a:ext>
                  </a:extLst>
                </a:gridCol>
                <a:gridCol w="1709481">
                  <a:extLst>
                    <a:ext uri="{9D8B030D-6E8A-4147-A177-3AD203B41FA5}">
                      <a16:colId xmlns:a16="http://schemas.microsoft.com/office/drawing/2014/main" val="3136128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Age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Age Distance from Lisa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Net Worth (in ‘000s)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Net Worth Distance from Lisa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Composite Distance from Lisa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5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0.33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en-US" sz="28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0.33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93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40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200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0.67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0.67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589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0.67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0.33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Arial Narrow" panose="020B0606020202030204" pitchFamily="34" charset="0"/>
                        </a:rPr>
                        <a:t>0.75</a:t>
                      </a:r>
                      <a:endParaRPr lang="en-US" sz="28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917399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27ABF50C-0D9C-F8A8-0804-ECBE8DD45AFC}"/>
              </a:ext>
            </a:extLst>
          </p:cNvPr>
          <p:cNvGrpSpPr/>
          <p:nvPr/>
        </p:nvGrpSpPr>
        <p:grpSpPr>
          <a:xfrm>
            <a:off x="438353" y="185233"/>
            <a:ext cx="3200776" cy="2135405"/>
            <a:chOff x="2248679" y="1155052"/>
            <a:chExt cx="7819243" cy="521086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6EB2588-635D-1B5C-86BA-44236C49B211}"/>
                </a:ext>
              </a:extLst>
            </p:cNvPr>
            <p:cNvCxnSpPr>
              <a:cxnSpLocks/>
            </p:cNvCxnSpPr>
            <p:nvPr/>
          </p:nvCxnSpPr>
          <p:spPr>
            <a:xfrm>
              <a:off x="3228392" y="5692451"/>
              <a:ext cx="683953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0E6DCA-BC3F-B025-66B7-8BBE82860F82}"/>
                </a:ext>
              </a:extLst>
            </p:cNvPr>
            <p:cNvSpPr txBox="1"/>
            <p:nvPr/>
          </p:nvSpPr>
          <p:spPr>
            <a:xfrm>
              <a:off x="2925727" y="5738327"/>
              <a:ext cx="523486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58AD95-1ABA-511C-414D-769BEFB305AE}"/>
                </a:ext>
              </a:extLst>
            </p:cNvPr>
            <p:cNvSpPr txBox="1"/>
            <p:nvPr/>
          </p:nvSpPr>
          <p:spPr>
            <a:xfrm>
              <a:off x="3983194" y="5738327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709A0D-F9BF-9259-A813-ACC5A4FEDD08}"/>
                </a:ext>
              </a:extLst>
            </p:cNvPr>
            <p:cNvSpPr txBox="1"/>
            <p:nvPr/>
          </p:nvSpPr>
          <p:spPr>
            <a:xfrm>
              <a:off x="5345465" y="5765079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F57445-0960-E319-55F5-E412E6F3E615}"/>
                </a:ext>
              </a:extLst>
            </p:cNvPr>
            <p:cNvSpPr txBox="1"/>
            <p:nvPr/>
          </p:nvSpPr>
          <p:spPr>
            <a:xfrm>
              <a:off x="6627845" y="5765079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97D202-B454-BC63-D98E-03017C3870C9}"/>
                </a:ext>
              </a:extLst>
            </p:cNvPr>
            <p:cNvSpPr txBox="1"/>
            <p:nvPr/>
          </p:nvSpPr>
          <p:spPr>
            <a:xfrm>
              <a:off x="7910227" y="5765079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80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34C09F-866A-8474-E8A7-03CB8332FDF1}"/>
                </a:ext>
              </a:extLst>
            </p:cNvPr>
            <p:cNvSpPr/>
            <p:nvPr/>
          </p:nvSpPr>
          <p:spPr>
            <a:xfrm>
              <a:off x="5227761" y="1982955"/>
              <a:ext cx="868238" cy="60648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Bob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9B8DA4-8253-333C-9E0F-53C7313B45C8}"/>
                </a:ext>
              </a:extLst>
            </p:cNvPr>
            <p:cNvSpPr/>
            <p:nvPr/>
          </p:nvSpPr>
          <p:spPr>
            <a:xfrm>
              <a:off x="3913660" y="3625920"/>
              <a:ext cx="868238" cy="60648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Alice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BD8313-D9BB-6896-746A-0953C29F9B54}"/>
                </a:ext>
              </a:extLst>
            </p:cNvPr>
            <p:cNvSpPr/>
            <p:nvPr/>
          </p:nvSpPr>
          <p:spPr>
            <a:xfrm>
              <a:off x="7870275" y="4564460"/>
              <a:ext cx="868238" cy="60648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Charlie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F66229-ED11-8789-B1A2-F645216C93C0}"/>
                </a:ext>
              </a:extLst>
            </p:cNvPr>
            <p:cNvCxnSpPr/>
            <p:nvPr/>
          </p:nvCxnSpPr>
          <p:spPr>
            <a:xfrm>
              <a:off x="4377363" y="5449855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C937F6-732C-34D8-6261-D1454D7EE179}"/>
                </a:ext>
              </a:extLst>
            </p:cNvPr>
            <p:cNvCxnSpPr/>
            <p:nvPr/>
          </p:nvCxnSpPr>
          <p:spPr>
            <a:xfrm>
              <a:off x="5661881" y="5449855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5739C3-4CE6-D716-5F58-558857938527}"/>
                </a:ext>
              </a:extLst>
            </p:cNvPr>
            <p:cNvCxnSpPr>
              <a:cxnSpLocks/>
            </p:cNvCxnSpPr>
            <p:nvPr/>
          </p:nvCxnSpPr>
          <p:spPr>
            <a:xfrm>
              <a:off x="6963332" y="5449855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613F82-52F1-0563-98F7-7E6103620ACC}"/>
                </a:ext>
              </a:extLst>
            </p:cNvPr>
            <p:cNvSpPr/>
            <p:nvPr/>
          </p:nvSpPr>
          <p:spPr>
            <a:xfrm>
              <a:off x="5227761" y="3597421"/>
              <a:ext cx="868238" cy="606488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Lisa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59BF02-5FDB-7C83-7C21-8F91931FD00E}"/>
                </a:ext>
              </a:extLst>
            </p:cNvPr>
            <p:cNvCxnSpPr>
              <a:cxnSpLocks/>
            </p:cNvCxnSpPr>
            <p:nvPr/>
          </p:nvCxnSpPr>
          <p:spPr>
            <a:xfrm>
              <a:off x="8324369" y="5449855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B2B4DCC-649B-AFC6-EBF8-E6BB812958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833" y="1155052"/>
              <a:ext cx="0" cy="4547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9E1FD2-51AA-F32E-E1EA-582AE67C9F49}"/>
                </a:ext>
              </a:extLst>
            </p:cNvPr>
            <p:cNvCxnSpPr/>
            <p:nvPr/>
          </p:nvCxnSpPr>
          <p:spPr>
            <a:xfrm>
              <a:off x="3240833" y="4625108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BF1759-177C-526E-C0B0-786578D63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0833" y="4746406"/>
              <a:ext cx="2692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BD5576-1175-BED4-13D4-72CF0A9190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8392" y="3900665"/>
              <a:ext cx="2692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647380-E0ED-38FA-8428-9A96958A1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0833" y="3070006"/>
              <a:ext cx="2692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D0E11A-8988-090D-4016-F22620B65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8392" y="2248912"/>
              <a:ext cx="2692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19C826-3412-7C59-A5E9-5C44C731B128}"/>
                </a:ext>
              </a:extLst>
            </p:cNvPr>
            <p:cNvSpPr txBox="1"/>
            <p:nvPr/>
          </p:nvSpPr>
          <p:spPr>
            <a:xfrm>
              <a:off x="2412545" y="4371469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84A096-148E-DBA2-47E7-B976B6C0A242}"/>
                </a:ext>
              </a:extLst>
            </p:cNvPr>
            <p:cNvSpPr txBox="1"/>
            <p:nvPr/>
          </p:nvSpPr>
          <p:spPr>
            <a:xfrm>
              <a:off x="2248679" y="3546723"/>
              <a:ext cx="997643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7323C3-57EE-5333-7E36-5ED295714DEF}"/>
                </a:ext>
              </a:extLst>
            </p:cNvPr>
            <p:cNvSpPr txBox="1"/>
            <p:nvPr/>
          </p:nvSpPr>
          <p:spPr>
            <a:xfrm>
              <a:off x="2248679" y="2738848"/>
              <a:ext cx="997643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EBDAA3-917A-CA4D-00CB-D7BB95D3483B}"/>
                </a:ext>
              </a:extLst>
            </p:cNvPr>
            <p:cNvSpPr txBox="1"/>
            <p:nvPr/>
          </p:nvSpPr>
          <p:spPr>
            <a:xfrm>
              <a:off x="2248679" y="1908190"/>
              <a:ext cx="997643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9B95E7-9E69-8B06-9D46-579CE64C7ED3}"/>
                </a:ext>
              </a:extLst>
            </p:cNvPr>
            <p:cNvSpPr txBox="1"/>
            <p:nvPr/>
          </p:nvSpPr>
          <p:spPr>
            <a:xfrm>
              <a:off x="8957387" y="5934270"/>
              <a:ext cx="998375" cy="3755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Age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DD4277-417E-F664-E643-CC5ACC5BCFE5}"/>
                </a:ext>
              </a:extLst>
            </p:cNvPr>
            <p:cNvSpPr txBox="1"/>
            <p:nvPr/>
          </p:nvSpPr>
          <p:spPr>
            <a:xfrm>
              <a:off x="2390730" y="1336707"/>
              <a:ext cx="998375" cy="3755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 Worth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18762F-3E6A-9C35-41EE-050D5DACDDB1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 flipV="1">
              <a:off x="4781898" y="3900665"/>
              <a:ext cx="445863" cy="28499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180C1A8-E5DF-56CE-7F11-DA2BB3F6547C}"/>
                </a:ext>
              </a:extLst>
            </p:cNvPr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5661880" y="2589443"/>
              <a:ext cx="0" cy="1007978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182FDC-ECDD-B554-25F5-604807802999}"/>
                </a:ext>
              </a:extLst>
            </p:cNvPr>
            <p:cNvCxnSpPr>
              <a:cxnSpLocks/>
              <a:stCxn id="16" idx="5"/>
              <a:endCxn id="12" idx="2"/>
            </p:cNvCxnSpPr>
            <p:nvPr/>
          </p:nvCxnSpPr>
          <p:spPr>
            <a:xfrm>
              <a:off x="5968848" y="4115091"/>
              <a:ext cx="1901427" cy="752613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7049FE-6539-C7BC-A7E8-0101AC73A1E7}"/>
              </a:ext>
            </a:extLst>
          </p:cNvPr>
          <p:cNvSpPr/>
          <p:nvPr/>
        </p:nvSpPr>
        <p:spPr>
          <a:xfrm>
            <a:off x="9605913" y="2978870"/>
            <a:ext cx="1838227" cy="15082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E302562A-1CDF-B1EC-A08D-A6A8E406269F}"/>
              </a:ext>
            </a:extLst>
          </p:cNvPr>
          <p:cNvSpPr/>
          <p:nvPr/>
        </p:nvSpPr>
        <p:spPr>
          <a:xfrm>
            <a:off x="11274457" y="4364325"/>
            <a:ext cx="518474" cy="443059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A9310F50-93FF-4C99-DF68-AEC22D3AB0B1}"/>
              </a:ext>
            </a:extLst>
          </p:cNvPr>
          <p:cNvSpPr/>
          <p:nvPr/>
        </p:nvSpPr>
        <p:spPr>
          <a:xfrm>
            <a:off x="11326305" y="5192685"/>
            <a:ext cx="518474" cy="443059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89931421-0977-ED69-8EFD-4F93480D8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75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 animBg="1"/>
      <p:bldP spid="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812800" y="649177"/>
            <a:ext cx="8257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Adding additional comparison dimensions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838E4-DA3F-96E0-FF7D-F01553DBF3B6}"/>
              </a:ext>
            </a:extLst>
          </p:cNvPr>
          <p:cNvSpPr txBox="1"/>
          <p:nvPr/>
        </p:nvSpPr>
        <p:spPr>
          <a:xfrm>
            <a:off x="2673927" y="2168559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Number of Children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A4AAE-896F-248F-7121-084C479D13AE}"/>
              </a:ext>
            </a:extLst>
          </p:cNvPr>
          <p:cNvSpPr txBox="1"/>
          <p:nvPr/>
        </p:nvSpPr>
        <p:spPr>
          <a:xfrm>
            <a:off x="2673928" y="2876445"/>
            <a:ext cx="614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ZipCode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35409-2A1D-686D-5264-4257ADBA0BC4}"/>
              </a:ext>
            </a:extLst>
          </p:cNvPr>
          <p:cNvSpPr txBox="1"/>
          <p:nvPr/>
        </p:nvSpPr>
        <p:spPr>
          <a:xfrm>
            <a:off x="2673928" y="3518372"/>
            <a:ext cx="614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Favorite color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D6B20F-3868-A812-B324-D43B40476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444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96B59B-9C27-0A10-68AC-1967A9A03498}"/>
              </a:ext>
            </a:extLst>
          </p:cNvPr>
          <p:cNvCxnSpPr>
            <a:cxnSpLocks/>
          </p:cNvCxnSpPr>
          <p:nvPr/>
        </p:nvCxnSpPr>
        <p:spPr>
          <a:xfrm>
            <a:off x="4595594" y="4606799"/>
            <a:ext cx="4807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0FBEFC-9D12-BB61-252F-4C6A69C35092}"/>
              </a:ext>
            </a:extLst>
          </p:cNvPr>
          <p:cNvSpPr txBox="1"/>
          <p:nvPr/>
        </p:nvSpPr>
        <p:spPr>
          <a:xfrm>
            <a:off x="4382860" y="4637869"/>
            <a:ext cx="36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571E2-29BA-2B94-5823-756AEA4062BD}"/>
              </a:ext>
            </a:extLst>
          </p:cNvPr>
          <p:cNvSpPr txBox="1"/>
          <p:nvPr/>
        </p:nvSpPr>
        <p:spPr>
          <a:xfrm>
            <a:off x="5126124" y="4637869"/>
            <a:ext cx="58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ED758-4C06-6211-E32C-FE63CF32E719}"/>
              </a:ext>
            </a:extLst>
          </p:cNvPr>
          <p:cNvSpPr txBox="1"/>
          <p:nvPr/>
        </p:nvSpPr>
        <p:spPr>
          <a:xfrm>
            <a:off x="6083623" y="4655988"/>
            <a:ext cx="58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894FC-D620-3A0A-309A-84932FBBD79A}"/>
              </a:ext>
            </a:extLst>
          </p:cNvPr>
          <p:cNvSpPr txBox="1"/>
          <p:nvPr/>
        </p:nvSpPr>
        <p:spPr>
          <a:xfrm>
            <a:off x="6984972" y="4655988"/>
            <a:ext cx="58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5530-8F46-6E88-0299-A3536613CF03}"/>
              </a:ext>
            </a:extLst>
          </p:cNvPr>
          <p:cNvSpPr txBox="1"/>
          <p:nvPr/>
        </p:nvSpPr>
        <p:spPr>
          <a:xfrm>
            <a:off x="7886321" y="4655986"/>
            <a:ext cx="58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0EF19-0F66-9D24-03B3-851BBB7B1AC8}"/>
              </a:ext>
            </a:extLst>
          </p:cNvPr>
          <p:cNvSpPr/>
          <p:nvPr/>
        </p:nvSpPr>
        <p:spPr>
          <a:xfrm>
            <a:off x="6000893" y="2094459"/>
            <a:ext cx="610260" cy="41075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B05423-54B7-7755-7833-411A6179598D}"/>
              </a:ext>
            </a:extLst>
          </p:cNvPr>
          <p:cNvSpPr/>
          <p:nvPr/>
        </p:nvSpPr>
        <p:spPr>
          <a:xfrm>
            <a:off x="5077249" y="3207194"/>
            <a:ext cx="610260" cy="41075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0B9B45-922F-0A99-525A-5430A66C253F}"/>
              </a:ext>
            </a:extLst>
          </p:cNvPr>
          <p:cNvSpPr/>
          <p:nvPr/>
        </p:nvSpPr>
        <p:spPr>
          <a:xfrm>
            <a:off x="7858241" y="3842842"/>
            <a:ext cx="610260" cy="41075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8C2B7E-A93D-8BDE-F566-9C5DCDEA5018}"/>
              </a:ext>
            </a:extLst>
          </p:cNvPr>
          <p:cNvCxnSpPr/>
          <p:nvPr/>
        </p:nvCxnSpPr>
        <p:spPr>
          <a:xfrm>
            <a:off x="5403173" y="4442495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65FC1F-1BB3-5376-FB35-953AFA9641A3}"/>
              </a:ext>
            </a:extLst>
          </p:cNvPr>
          <p:cNvCxnSpPr/>
          <p:nvPr/>
        </p:nvCxnSpPr>
        <p:spPr>
          <a:xfrm>
            <a:off x="6306024" y="4442495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BF9EEC-FB69-AA21-968E-1868736D8F28}"/>
              </a:ext>
            </a:extLst>
          </p:cNvPr>
          <p:cNvCxnSpPr>
            <a:cxnSpLocks/>
          </p:cNvCxnSpPr>
          <p:nvPr/>
        </p:nvCxnSpPr>
        <p:spPr>
          <a:xfrm>
            <a:off x="7220777" y="4442495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53CCCB3-9977-CE2E-EEC7-FCAEF1D6B527}"/>
              </a:ext>
            </a:extLst>
          </p:cNvPr>
          <p:cNvSpPr/>
          <p:nvPr/>
        </p:nvSpPr>
        <p:spPr>
          <a:xfrm>
            <a:off x="6000893" y="3187893"/>
            <a:ext cx="610260" cy="41075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FD740B-9D99-BA8E-A29E-4CD62A9C891A}"/>
              </a:ext>
            </a:extLst>
          </p:cNvPr>
          <p:cNvCxnSpPr>
            <a:cxnSpLocks/>
          </p:cNvCxnSpPr>
          <p:nvPr/>
        </p:nvCxnSpPr>
        <p:spPr>
          <a:xfrm>
            <a:off x="8177411" y="4442495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DC1D61-C64B-64BC-14C1-0C60E45C2CD7}"/>
              </a:ext>
            </a:extLst>
          </p:cNvPr>
          <p:cNvCxnSpPr>
            <a:cxnSpLocks/>
          </p:cNvCxnSpPr>
          <p:nvPr/>
        </p:nvCxnSpPr>
        <p:spPr>
          <a:xfrm flipV="1">
            <a:off x="4604339" y="1533743"/>
            <a:ext cx="0" cy="3080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9A70E-DDA6-3AB2-2757-AA7A4660665B}"/>
              </a:ext>
            </a:extLst>
          </p:cNvPr>
          <p:cNvCxnSpPr/>
          <p:nvPr/>
        </p:nvCxnSpPr>
        <p:spPr>
          <a:xfrm>
            <a:off x="4604339" y="3883917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10E04-211A-060E-9340-E542189D3FAF}"/>
              </a:ext>
            </a:extLst>
          </p:cNvPr>
          <p:cNvCxnSpPr>
            <a:cxnSpLocks/>
          </p:cNvCxnSpPr>
          <p:nvPr/>
        </p:nvCxnSpPr>
        <p:spPr>
          <a:xfrm flipH="1">
            <a:off x="4604339" y="3966069"/>
            <a:ext cx="1892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F1CE0D-5B36-4E0C-4FE7-EBE523CF7793}"/>
              </a:ext>
            </a:extLst>
          </p:cNvPr>
          <p:cNvCxnSpPr>
            <a:cxnSpLocks/>
          </p:cNvCxnSpPr>
          <p:nvPr/>
        </p:nvCxnSpPr>
        <p:spPr>
          <a:xfrm flipH="1">
            <a:off x="4595594" y="3393271"/>
            <a:ext cx="1892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B6F7AB-67B6-128A-E81D-C172CA43E048}"/>
              </a:ext>
            </a:extLst>
          </p:cNvPr>
          <p:cNvCxnSpPr>
            <a:cxnSpLocks/>
          </p:cNvCxnSpPr>
          <p:nvPr/>
        </p:nvCxnSpPr>
        <p:spPr>
          <a:xfrm flipH="1">
            <a:off x="4604339" y="2830689"/>
            <a:ext cx="1892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81804F-637C-DBCF-CEDE-4CB4D1A3737E}"/>
              </a:ext>
            </a:extLst>
          </p:cNvPr>
          <p:cNvCxnSpPr>
            <a:cxnSpLocks/>
          </p:cNvCxnSpPr>
          <p:nvPr/>
        </p:nvCxnSpPr>
        <p:spPr>
          <a:xfrm flipH="1">
            <a:off x="4595594" y="2274584"/>
            <a:ext cx="1892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D13468-BFC6-F7CF-8A36-44CBEE4175F5}"/>
              </a:ext>
            </a:extLst>
          </p:cNvPr>
          <p:cNvSpPr txBox="1"/>
          <p:nvPr/>
        </p:nvSpPr>
        <p:spPr>
          <a:xfrm>
            <a:off x="4022159" y="3712135"/>
            <a:ext cx="582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FF0EF-642E-37A8-163B-70C4966F4D51}"/>
              </a:ext>
            </a:extLst>
          </p:cNvPr>
          <p:cNvSpPr txBox="1"/>
          <p:nvPr/>
        </p:nvSpPr>
        <p:spPr>
          <a:xfrm>
            <a:off x="3906982" y="3153556"/>
            <a:ext cx="70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81BD17-573C-74BC-9D94-991A0BB7B21C}"/>
              </a:ext>
            </a:extLst>
          </p:cNvPr>
          <p:cNvSpPr txBox="1"/>
          <p:nvPr/>
        </p:nvSpPr>
        <p:spPr>
          <a:xfrm>
            <a:off x="3906982" y="2606404"/>
            <a:ext cx="70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83CD6B-62D8-787A-E1B5-C5FF719FD723}"/>
              </a:ext>
            </a:extLst>
          </p:cNvPr>
          <p:cNvSpPr txBox="1"/>
          <p:nvPr/>
        </p:nvSpPr>
        <p:spPr>
          <a:xfrm>
            <a:off x="3906982" y="2043822"/>
            <a:ext cx="70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4B2CA6-3193-69F9-2570-D01C98D9B92D}"/>
              </a:ext>
            </a:extLst>
          </p:cNvPr>
          <p:cNvSpPr txBox="1"/>
          <p:nvPr/>
        </p:nvSpPr>
        <p:spPr>
          <a:xfrm>
            <a:off x="8622341" y="4770576"/>
            <a:ext cx="70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525BAE-70FB-63A9-0147-1D0CFB8C0A18}"/>
              </a:ext>
            </a:extLst>
          </p:cNvPr>
          <p:cNvSpPr txBox="1"/>
          <p:nvPr/>
        </p:nvSpPr>
        <p:spPr>
          <a:xfrm>
            <a:off x="4006826" y="1656773"/>
            <a:ext cx="70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 Worth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DFD0AE-FB55-3D3E-AEDA-C5CCDE6FD912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5687509" y="3393271"/>
            <a:ext cx="313384" cy="1930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7620B2-9D54-1B85-7915-6C98FCD2B2F2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6306023" y="2505217"/>
            <a:ext cx="0" cy="68267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89630A-5C54-E20E-E166-3762687043EA}"/>
              </a:ext>
            </a:extLst>
          </p:cNvPr>
          <p:cNvCxnSpPr>
            <a:cxnSpLocks/>
            <a:stCxn id="16" idx="6"/>
            <a:endCxn id="12" idx="1"/>
          </p:cNvCxnSpPr>
          <p:nvPr/>
        </p:nvCxnSpPr>
        <p:spPr>
          <a:xfrm>
            <a:off x="6611153" y="3393272"/>
            <a:ext cx="1336459" cy="5097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952924-670B-895F-07D2-8B37722C1142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546764" y="4637869"/>
            <a:ext cx="1020068" cy="6919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49C87D-2A7E-7EC7-4723-290CEA5D2E7F}"/>
              </a:ext>
            </a:extLst>
          </p:cNvPr>
          <p:cNvSpPr txBox="1"/>
          <p:nvPr/>
        </p:nvSpPr>
        <p:spPr>
          <a:xfrm>
            <a:off x="3547373" y="4455931"/>
            <a:ext cx="70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of Children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B829B207-6481-F3A1-1F6F-EB78E09E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39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826328" y="2006923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Generative AI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EF2EA-9785-F8E5-AB02-350ADA5481D4}"/>
              </a:ext>
            </a:extLst>
          </p:cNvPr>
          <p:cNvSpPr txBox="1"/>
          <p:nvPr/>
        </p:nvSpPr>
        <p:spPr>
          <a:xfrm>
            <a:off x="3652983" y="2787396"/>
            <a:ext cx="8251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Write an email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044CD-3C40-3380-9217-2961B56AF128}"/>
              </a:ext>
            </a:extLst>
          </p:cNvPr>
          <p:cNvSpPr txBox="1"/>
          <p:nvPr/>
        </p:nvSpPr>
        <p:spPr>
          <a:xfrm>
            <a:off x="3652983" y="3376214"/>
            <a:ext cx="7785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Write a poem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DCC63-C156-125A-7793-8A469680C37F}"/>
              </a:ext>
            </a:extLst>
          </p:cNvPr>
          <p:cNvSpPr txBox="1"/>
          <p:nvPr/>
        </p:nvSpPr>
        <p:spPr>
          <a:xfrm>
            <a:off x="3652982" y="3965032"/>
            <a:ext cx="77856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Generate a picture, video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B2669-56D0-A536-B9DB-D3FDF7DB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3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7" y="2646607"/>
            <a:ext cx="10831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[Age,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Networth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, No of Children,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Zipcode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, Fav Color, …]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scadia Code Light" panose="020B0609020000020004" pitchFamily="49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15" y="3688173"/>
            <a:ext cx="9057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[0.0001, -2.0003, 1.2134, -5.0001, 0.1112, …]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scadia Code Light" panose="020B06090200000200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058B27-11F4-D885-88C0-40A554C6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8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1623448"/>
            <a:ext cx="70547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store all dimensions of data in the dataset as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vectors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3027806"/>
            <a:ext cx="69060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vector from a data you want to search for  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10EF6-4EB4-8E48-37FD-3553A562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4296919"/>
            <a:ext cx="100639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the searched value vector and the stored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the distance, the less similar they are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89C6B-3D9E-C3AE-88D1-49E664B2B299}"/>
              </a:ext>
            </a:extLst>
          </p:cNvPr>
          <p:cNvSpPr txBox="1"/>
          <p:nvPr/>
        </p:nvSpPr>
        <p:spPr>
          <a:xfrm>
            <a:off x="1314860" y="1280849"/>
            <a:ext cx="147781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41B5D-8705-8A23-878B-5D149B465351}"/>
              </a:ext>
            </a:extLst>
          </p:cNvPr>
          <p:cNvSpPr txBox="1"/>
          <p:nvPr/>
        </p:nvSpPr>
        <p:spPr>
          <a:xfrm>
            <a:off x="1293091" y="2711939"/>
            <a:ext cx="147781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Step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EAEA3-F901-585F-840E-6BA551D4F19E}"/>
              </a:ext>
            </a:extLst>
          </p:cNvPr>
          <p:cNvSpPr txBox="1"/>
          <p:nvPr/>
        </p:nvSpPr>
        <p:spPr>
          <a:xfrm>
            <a:off x="1293091" y="3927587"/>
            <a:ext cx="147781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Step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2C825B-ACA9-20AB-C7DD-8F9C1B3A60CE}"/>
              </a:ext>
            </a:extLst>
          </p:cNvPr>
          <p:cNvCxnSpPr>
            <a:cxnSpLocks/>
          </p:cNvCxnSpPr>
          <p:nvPr/>
        </p:nvCxnSpPr>
        <p:spPr>
          <a:xfrm>
            <a:off x="9462343" y="2189338"/>
            <a:ext cx="25175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6651B9-F686-A18F-B04E-91645E8718A2}"/>
              </a:ext>
            </a:extLst>
          </p:cNvPr>
          <p:cNvSpPr txBox="1"/>
          <p:nvPr/>
        </p:nvSpPr>
        <p:spPr>
          <a:xfrm>
            <a:off x="9350938" y="2208931"/>
            <a:ext cx="192685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4D02-F378-F59F-D465-871C5B6EA6A9}"/>
              </a:ext>
            </a:extLst>
          </p:cNvPr>
          <p:cNvSpPr txBox="1"/>
          <p:nvPr/>
        </p:nvSpPr>
        <p:spPr>
          <a:xfrm>
            <a:off x="9740172" y="2208931"/>
            <a:ext cx="304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C1D1F-2F91-96CA-6257-4CA4B121F6DA}"/>
              </a:ext>
            </a:extLst>
          </p:cNvPr>
          <p:cNvSpPr txBox="1"/>
          <p:nvPr/>
        </p:nvSpPr>
        <p:spPr>
          <a:xfrm>
            <a:off x="10241598" y="2220357"/>
            <a:ext cx="304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B344C-8709-786C-D012-941C11A860E1}"/>
              </a:ext>
            </a:extLst>
          </p:cNvPr>
          <p:cNvSpPr txBox="1"/>
          <p:nvPr/>
        </p:nvSpPr>
        <p:spPr>
          <a:xfrm>
            <a:off x="10713619" y="2220358"/>
            <a:ext cx="304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3CC4B-D048-E284-CB97-341E097A9CBA}"/>
              </a:ext>
            </a:extLst>
          </p:cNvPr>
          <p:cNvSpPr txBox="1"/>
          <p:nvPr/>
        </p:nvSpPr>
        <p:spPr>
          <a:xfrm>
            <a:off x="11185640" y="2220356"/>
            <a:ext cx="304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309D88-79E5-C31E-37DE-197284DF6B3B}"/>
              </a:ext>
            </a:extLst>
          </p:cNvPr>
          <p:cNvSpPr/>
          <p:nvPr/>
        </p:nvSpPr>
        <p:spPr>
          <a:xfrm>
            <a:off x="10198274" y="605012"/>
            <a:ext cx="319583" cy="259031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84AE9E-D959-DB3E-857A-A9EF65D4C675}"/>
              </a:ext>
            </a:extLst>
          </p:cNvPr>
          <p:cNvSpPr/>
          <p:nvPr/>
        </p:nvSpPr>
        <p:spPr>
          <a:xfrm>
            <a:off x="9714577" y="1306722"/>
            <a:ext cx="319583" cy="259031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34D325-B0FC-70FE-7137-AC90E29FA268}"/>
              </a:ext>
            </a:extLst>
          </p:cNvPr>
          <p:cNvSpPr/>
          <p:nvPr/>
        </p:nvSpPr>
        <p:spPr>
          <a:xfrm>
            <a:off x="11170935" y="1707573"/>
            <a:ext cx="319583" cy="259031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92023D-0FCD-32CE-FB0C-708A13D2050D}"/>
              </a:ext>
            </a:extLst>
          </p:cNvPr>
          <p:cNvCxnSpPr/>
          <p:nvPr/>
        </p:nvCxnSpPr>
        <p:spPr>
          <a:xfrm>
            <a:off x="9885258" y="2085725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CF655E-32B2-9FA5-6567-6D83C4926DF6}"/>
              </a:ext>
            </a:extLst>
          </p:cNvPr>
          <p:cNvCxnSpPr/>
          <p:nvPr/>
        </p:nvCxnSpPr>
        <p:spPr>
          <a:xfrm>
            <a:off x="10358066" y="2085725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14351A-38E2-10A0-275D-BF367055C5C7}"/>
              </a:ext>
            </a:extLst>
          </p:cNvPr>
          <p:cNvCxnSpPr>
            <a:cxnSpLocks/>
          </p:cNvCxnSpPr>
          <p:nvPr/>
        </p:nvCxnSpPr>
        <p:spPr>
          <a:xfrm>
            <a:off x="10837106" y="2085725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F157B55-5F61-E0CD-D3A2-475958932BB5}"/>
              </a:ext>
            </a:extLst>
          </p:cNvPr>
          <p:cNvSpPr/>
          <p:nvPr/>
        </p:nvSpPr>
        <p:spPr>
          <a:xfrm>
            <a:off x="10198274" y="1294551"/>
            <a:ext cx="319583" cy="259031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Lisa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40B4C3-A210-615A-632F-EBCE992A10CF}"/>
              </a:ext>
            </a:extLst>
          </p:cNvPr>
          <p:cNvCxnSpPr>
            <a:cxnSpLocks/>
          </p:cNvCxnSpPr>
          <p:nvPr/>
        </p:nvCxnSpPr>
        <p:spPr>
          <a:xfrm>
            <a:off x="11338079" y="2085725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6A84F4-078E-4D87-51E5-CE154ED3C7F2}"/>
              </a:ext>
            </a:extLst>
          </p:cNvPr>
          <p:cNvCxnSpPr>
            <a:cxnSpLocks/>
          </p:cNvCxnSpPr>
          <p:nvPr/>
        </p:nvCxnSpPr>
        <p:spPr>
          <a:xfrm flipV="1">
            <a:off x="9466923" y="251415"/>
            <a:ext cx="0" cy="19424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820670-DF75-7CA4-2C53-E16B57FD3B39}"/>
              </a:ext>
            </a:extLst>
          </p:cNvPr>
          <p:cNvCxnSpPr/>
          <p:nvPr/>
        </p:nvCxnSpPr>
        <p:spPr>
          <a:xfrm>
            <a:off x="9466923" y="1733476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F59DE5-8C3C-E397-7B13-279625CE055D}"/>
              </a:ext>
            </a:extLst>
          </p:cNvPr>
          <p:cNvCxnSpPr>
            <a:cxnSpLocks/>
          </p:cNvCxnSpPr>
          <p:nvPr/>
        </p:nvCxnSpPr>
        <p:spPr>
          <a:xfrm flipH="1">
            <a:off x="9466923" y="1785282"/>
            <a:ext cx="99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53AB70-CD3A-C350-D736-2CC3E138657E}"/>
              </a:ext>
            </a:extLst>
          </p:cNvPr>
          <p:cNvCxnSpPr>
            <a:cxnSpLocks/>
          </p:cNvCxnSpPr>
          <p:nvPr/>
        </p:nvCxnSpPr>
        <p:spPr>
          <a:xfrm flipH="1">
            <a:off x="9462343" y="1424066"/>
            <a:ext cx="99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888D6E-5124-A1C4-DFB0-3F6733594198}"/>
              </a:ext>
            </a:extLst>
          </p:cNvPr>
          <p:cNvCxnSpPr>
            <a:cxnSpLocks/>
          </p:cNvCxnSpPr>
          <p:nvPr/>
        </p:nvCxnSpPr>
        <p:spPr>
          <a:xfrm flipH="1">
            <a:off x="9466923" y="1069292"/>
            <a:ext cx="99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7D082F-4CC8-8068-A5E5-CDBB4CDDBDFC}"/>
              </a:ext>
            </a:extLst>
          </p:cNvPr>
          <p:cNvCxnSpPr>
            <a:cxnSpLocks/>
          </p:cNvCxnSpPr>
          <p:nvPr/>
        </p:nvCxnSpPr>
        <p:spPr>
          <a:xfrm flipH="1">
            <a:off x="9462343" y="718602"/>
            <a:ext cx="99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3D86F-3209-FDD6-34C7-7C3DDD24A1F0}"/>
              </a:ext>
            </a:extLst>
          </p:cNvPr>
          <p:cNvSpPr txBox="1"/>
          <p:nvPr/>
        </p:nvSpPr>
        <p:spPr>
          <a:xfrm>
            <a:off x="9162045" y="1625147"/>
            <a:ext cx="304877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B87BEB-F0D8-1A08-3F3A-9CE6BE1E2006}"/>
              </a:ext>
            </a:extLst>
          </p:cNvPr>
          <p:cNvSpPr txBox="1"/>
          <p:nvPr/>
        </p:nvSpPr>
        <p:spPr>
          <a:xfrm>
            <a:off x="9101729" y="1272897"/>
            <a:ext cx="367214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C5C089-54EF-A555-234F-84480E198DF7}"/>
              </a:ext>
            </a:extLst>
          </p:cNvPr>
          <p:cNvSpPr txBox="1"/>
          <p:nvPr/>
        </p:nvSpPr>
        <p:spPr>
          <a:xfrm>
            <a:off x="9101729" y="927854"/>
            <a:ext cx="367214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925C08-D935-6BBE-9CDC-5C62B94D1B9C}"/>
              </a:ext>
            </a:extLst>
          </p:cNvPr>
          <p:cNvSpPr txBox="1"/>
          <p:nvPr/>
        </p:nvSpPr>
        <p:spPr>
          <a:xfrm>
            <a:off x="9101729" y="573080"/>
            <a:ext cx="367214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C8782-1E8B-107E-79ED-84296C9CA6C5}"/>
              </a:ext>
            </a:extLst>
          </p:cNvPr>
          <p:cNvSpPr txBox="1"/>
          <p:nvPr/>
        </p:nvSpPr>
        <p:spPr>
          <a:xfrm>
            <a:off x="11571081" y="2292619"/>
            <a:ext cx="367483" cy="169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01D284-7DC3-8557-4A84-592852F00DFB}"/>
              </a:ext>
            </a:extLst>
          </p:cNvPr>
          <p:cNvSpPr txBox="1"/>
          <p:nvPr/>
        </p:nvSpPr>
        <p:spPr>
          <a:xfrm>
            <a:off x="9154015" y="329000"/>
            <a:ext cx="367483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 Worth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F6AB6C-B83C-60B5-9D90-2AA2D628BCED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10034160" y="1424066"/>
            <a:ext cx="164114" cy="121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291A8C-6AA3-F7C8-99C0-2573EBAA5C4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10358065" y="864043"/>
            <a:ext cx="0" cy="43050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56FC33-7F96-D525-1E64-185F720A851C}"/>
              </a:ext>
            </a:extLst>
          </p:cNvPr>
          <p:cNvCxnSpPr>
            <a:cxnSpLocks/>
            <a:stCxn id="18" idx="5"/>
            <a:endCxn id="14" idx="2"/>
          </p:cNvCxnSpPr>
          <p:nvPr/>
        </p:nvCxnSpPr>
        <p:spPr>
          <a:xfrm>
            <a:off x="10471054" y="1515647"/>
            <a:ext cx="699880" cy="32144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340FC4-89B9-2D77-0620-E9B09940C8F8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8913089" y="2208931"/>
            <a:ext cx="534192" cy="436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EB67FA7-5AD1-50DF-3A5A-52B5BEF8F7FA}"/>
              </a:ext>
            </a:extLst>
          </p:cNvPr>
          <p:cNvSpPr txBox="1"/>
          <p:nvPr/>
        </p:nvSpPr>
        <p:spPr>
          <a:xfrm>
            <a:off x="8913408" y="2094198"/>
            <a:ext cx="367483" cy="3231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of Children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AD922E39-FB57-E51B-2A80-A5A6ADEB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21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2" grpId="0"/>
      <p:bldP spid="3" grpId="0" animBg="1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1623448"/>
            <a:ext cx="70547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store all dimensions of datapoints in the dataset as vectors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3027806"/>
            <a:ext cx="7544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vector from a datapoint you want to search for  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10EF6-4EB4-8E48-37FD-3553A562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4296919"/>
            <a:ext cx="100639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distance between the searched value vector and the stored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the distance, the less similar they are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AC3278C-F200-EB17-CB71-D444E5D7DEAF}"/>
              </a:ext>
            </a:extLst>
          </p:cNvPr>
          <p:cNvSpPr/>
          <p:nvPr/>
        </p:nvSpPr>
        <p:spPr>
          <a:xfrm>
            <a:off x="8968509" y="1606974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07BAB-0EE7-D0AA-24BB-53534D95C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6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1623448"/>
            <a:ext cx="72324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store all dimensions of datapoints in the dataset as vectors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3027806"/>
            <a:ext cx="7544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vector from a datapoint you want to search for  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10EF6-4EB4-8E48-37FD-3553A562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4296919"/>
            <a:ext cx="100639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distance between the searched value vector and the stored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the distance, the less similar they are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25000"/>
                </a:srgb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AC3278C-F200-EB17-CB71-D444E5D7DEAF}"/>
              </a:ext>
            </a:extLst>
          </p:cNvPr>
          <p:cNvSpPr/>
          <p:nvPr/>
        </p:nvSpPr>
        <p:spPr>
          <a:xfrm>
            <a:off x="8968509" y="1606974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A6402C-78EA-BAA5-EA94-4EE376B21B4F}"/>
              </a:ext>
            </a:extLst>
          </p:cNvPr>
          <p:cNvSpPr/>
          <p:nvPr/>
        </p:nvSpPr>
        <p:spPr>
          <a:xfrm>
            <a:off x="8968509" y="2829920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Library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8F391D-E7F1-A0A5-5CC6-B4C59E4F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03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1623448"/>
            <a:ext cx="72324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store all dimensions of datapoints in the dataset as vectors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3027806"/>
            <a:ext cx="7544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vector from a datapoint you want to search for  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10EF6-4EB4-8E48-37FD-3553A562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4081475"/>
            <a:ext cx="71585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distance between the searched value vector and the stored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the distance, the less similar they are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AC3278C-F200-EB17-CB71-D444E5D7DEAF}"/>
              </a:ext>
            </a:extLst>
          </p:cNvPr>
          <p:cNvSpPr/>
          <p:nvPr/>
        </p:nvSpPr>
        <p:spPr>
          <a:xfrm>
            <a:off x="8968509" y="1606974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A6402C-78EA-BAA5-EA94-4EE376B21B4F}"/>
              </a:ext>
            </a:extLst>
          </p:cNvPr>
          <p:cNvSpPr/>
          <p:nvPr/>
        </p:nvSpPr>
        <p:spPr>
          <a:xfrm>
            <a:off x="8968509" y="2829920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Library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296E55-C149-8BA5-B320-4025C9AD61EF}"/>
              </a:ext>
            </a:extLst>
          </p:cNvPr>
          <p:cNvSpPr/>
          <p:nvPr/>
        </p:nvSpPr>
        <p:spPr>
          <a:xfrm>
            <a:off x="8968509" y="4377011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4427F-9191-187B-A69E-98D4DD26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5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461" y="2695984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755836-DD2E-DD59-27D9-26639641B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51" y="1861564"/>
            <a:ext cx="70230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[Age,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Networth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, No of Children,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Zipcode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, Fav Color, …]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scadia Code Light" panose="020B060902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51" y="3030281"/>
            <a:ext cx="856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know how many dimensions need to be vectorized?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938A0-89D5-A5F2-5AC0-C7FCA509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51" y="3681445"/>
            <a:ext cx="44550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how do you vectorize them?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CD0B9-0700-B16A-7DDD-32DB30B1B54D}"/>
              </a:ext>
            </a:extLst>
          </p:cNvPr>
          <p:cNvSpPr txBox="1"/>
          <p:nvPr/>
        </p:nvSpPr>
        <p:spPr>
          <a:xfrm>
            <a:off x="1976192" y="1472011"/>
            <a:ext cx="147781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Vector 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D52B1-6B07-4210-6DED-12060C07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6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856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know how many dimensions need to be vectorized?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938A0-89D5-A5F2-5AC0-C7FCA509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1224572"/>
            <a:ext cx="44550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how do you vectorize them?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8B2E1-D4E3-209D-661E-14738BF6EA25}"/>
              </a:ext>
            </a:extLst>
          </p:cNvPr>
          <p:cNvSpPr txBox="1"/>
          <p:nvPr/>
        </p:nvSpPr>
        <p:spPr>
          <a:xfrm flipH="1">
            <a:off x="1172555" y="1851257"/>
            <a:ext cx="71419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pass them as parameters to a vector library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CF19D-D13A-9B72-4B44-7553077A9D7B}"/>
              </a:ext>
            </a:extLst>
          </p:cNvPr>
          <p:cNvSpPr txBox="1"/>
          <p:nvPr/>
        </p:nvSpPr>
        <p:spPr>
          <a:xfrm flipH="1">
            <a:off x="1172555" y="2502421"/>
            <a:ext cx="62426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ask the library to generate the vectors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723C8-DCB1-FED5-D209-A4D19AA943EE}"/>
              </a:ext>
            </a:extLst>
          </p:cNvPr>
          <p:cNvSpPr txBox="1"/>
          <p:nvPr/>
        </p:nvSpPr>
        <p:spPr>
          <a:xfrm>
            <a:off x="1172555" y="3129106"/>
            <a:ext cx="10179492" cy="3163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import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chromadb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ascadia Code Light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client =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chromadb.Client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=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client.create_collection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(name='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my_collection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’)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coll.add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embeddings=[[20,100000], [40,200000], [80,50000]],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documents=["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Alice","Bob","Charlie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"],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ids=["1","2","3"]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6E52F-7D74-2ABB-9554-B0E1047D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19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856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know how many dimensions need to be vectorized?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938A0-89D5-A5F2-5AC0-C7FCA509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1224572"/>
            <a:ext cx="44550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how do you vectorize them?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8B2E1-D4E3-209D-661E-14738BF6EA25}"/>
              </a:ext>
            </a:extLst>
          </p:cNvPr>
          <p:cNvSpPr txBox="1"/>
          <p:nvPr/>
        </p:nvSpPr>
        <p:spPr>
          <a:xfrm flipH="1">
            <a:off x="1172556" y="2254616"/>
            <a:ext cx="5142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Specialized Machine Learning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CC0CE-FBDF-575E-6613-075CE27E70E3}"/>
              </a:ext>
            </a:extLst>
          </p:cNvPr>
          <p:cNvSpPr txBox="1"/>
          <p:nvPr/>
        </p:nvSpPr>
        <p:spPr>
          <a:xfrm flipH="1">
            <a:off x="3356956" y="5371818"/>
            <a:ext cx="17636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8E0AF-72A8-B904-33AD-55B606021197}"/>
              </a:ext>
            </a:extLst>
          </p:cNvPr>
          <p:cNvSpPr txBox="1"/>
          <p:nvPr/>
        </p:nvSpPr>
        <p:spPr>
          <a:xfrm>
            <a:off x="5036956" y="54487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sentence_transformers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3E6E1-7E3E-2627-B7BA-681E8758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16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161B01-1104-7FE1-50B7-DE41140B953C}"/>
              </a:ext>
            </a:extLst>
          </p:cNvPr>
          <p:cNvGraphicFramePr>
            <a:graphicFrameLocks noGrp="1"/>
          </p:cNvGraphicFramePr>
          <p:nvPr/>
        </p:nvGraphicFramePr>
        <p:xfrm>
          <a:off x="4149738" y="1820166"/>
          <a:ext cx="4763353" cy="2469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935">
                  <a:extLst>
                    <a:ext uri="{9D8B030D-6E8A-4147-A177-3AD203B41FA5}">
                      <a16:colId xmlns:a16="http://schemas.microsoft.com/office/drawing/2014/main" val="3790655680"/>
                    </a:ext>
                  </a:extLst>
                </a:gridCol>
                <a:gridCol w="2595418">
                  <a:extLst>
                    <a:ext uri="{9D8B030D-6E8A-4147-A177-3AD203B41FA5}">
                      <a16:colId xmlns:a16="http://schemas.microsoft.com/office/drawing/2014/main" val="1182774409"/>
                    </a:ext>
                  </a:extLst>
                </a:gridCol>
              </a:tblGrid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Profession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17637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90604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Accountant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99200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8028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03FA05-1783-B778-DF97-0435D8F39454}"/>
              </a:ext>
            </a:extLst>
          </p:cNvPr>
          <p:cNvSpPr txBox="1"/>
          <p:nvPr/>
        </p:nvSpPr>
        <p:spPr>
          <a:xfrm>
            <a:off x="267378" y="457284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Professions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161DB-E148-196E-7FF6-3F66BCA2899A}"/>
              </a:ext>
            </a:extLst>
          </p:cNvPr>
          <p:cNvSpPr txBox="1"/>
          <p:nvPr/>
        </p:nvSpPr>
        <p:spPr>
          <a:xfrm>
            <a:off x="4539197" y="4944190"/>
            <a:ext cx="352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Lisa is a “Painter”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A5B4D-E2D4-0519-4321-6689B45C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73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38345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Vector Collection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3DC42E-AA05-AC3A-B8B0-348FDDDAC85C}"/>
              </a:ext>
            </a:extLst>
          </p:cNvPr>
          <p:cNvSpPr txBox="1"/>
          <p:nvPr/>
        </p:nvSpPr>
        <p:spPr>
          <a:xfrm>
            <a:off x="646545" y="1995055"/>
            <a:ext cx="8922635" cy="4757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from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sentence_transformers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import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SentenceTransformer</a:t>
            </a:r>
            <a:endParaRPr kumimoji="0" lang="en-US" sz="1800" b="0" i="0" u="none" strike="noStrike" kern="1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 panose="020F0502020204030204" pitchFamily="34" charset="0"/>
              <a:cs typeface="Cascadia Code Light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 =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SentenceTransformer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('sentence-transformers/all-MiniLM-L6-v2')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alice_vector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=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model.encode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('Engineer').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tolist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bob_vector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=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model.encode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('Accountant').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tolist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charlie_vector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=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model.encode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('Artist').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tolist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= 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client.create_collection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(name='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my_collection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coll.add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(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embeddings=[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alice_vector,bob_vector,charlie_vector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],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documents=["</a:t>
            </a:r>
            <a:r>
              <a:rPr kumimoji="0" lang="en-US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Alice","Bob","Charlie</a:t>
            </a: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"],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ids=["1","2","3"]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scadia Code Light" panose="020B06090200000200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EA26D1-0FFC-9927-1D75-D3F990DED398}"/>
              </a:ext>
            </a:extLst>
          </p:cNvPr>
          <p:cNvGraphicFramePr>
            <a:graphicFrameLocks noGrp="1"/>
          </p:cNvGraphicFramePr>
          <p:nvPr/>
        </p:nvGraphicFramePr>
        <p:xfrm>
          <a:off x="9162475" y="424873"/>
          <a:ext cx="2909455" cy="1204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174">
                  <a:extLst>
                    <a:ext uri="{9D8B030D-6E8A-4147-A177-3AD203B41FA5}">
                      <a16:colId xmlns:a16="http://schemas.microsoft.com/office/drawing/2014/main" val="3790655680"/>
                    </a:ext>
                  </a:extLst>
                </a:gridCol>
                <a:gridCol w="1585281">
                  <a:extLst>
                    <a:ext uri="{9D8B030D-6E8A-4147-A177-3AD203B41FA5}">
                      <a16:colId xmlns:a16="http://schemas.microsoft.com/office/drawing/2014/main" val="1182774409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20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</a:rPr>
                        <a:t>Profession</a:t>
                      </a:r>
                      <a:endParaRPr lang="en-US" sz="20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17637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90604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Accountant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99200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80280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01E19-0BDB-0D87-5E96-6DD5458E2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6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3050615" y="2912696"/>
            <a:ext cx="68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Generative AI</a:t>
            </a:r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</a:t>
            </a:r>
            <a:r>
              <a:rPr lang="en-US" sz="4000" i="1" dirty="0">
                <a:solidFill>
                  <a:schemeClr val="bg1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Generate</a:t>
            </a:r>
            <a:endParaRPr lang="en-US" sz="4000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22F63-1D66-FC8C-DFB4-C45FE76E398B}"/>
              </a:ext>
            </a:extLst>
          </p:cNvPr>
          <p:cNvSpPr txBox="1"/>
          <p:nvPr/>
        </p:nvSpPr>
        <p:spPr>
          <a:xfrm>
            <a:off x="5835466" y="3839819"/>
            <a:ext cx="825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Write an email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EA525-1C88-30FC-DF24-188FEA7CE456}"/>
              </a:ext>
            </a:extLst>
          </p:cNvPr>
          <p:cNvSpPr txBox="1"/>
          <p:nvPr/>
        </p:nvSpPr>
        <p:spPr>
          <a:xfrm>
            <a:off x="5835466" y="4428637"/>
            <a:ext cx="778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Write a poem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B500C-7EB3-1B04-6684-5CD09733C3E7}"/>
              </a:ext>
            </a:extLst>
          </p:cNvPr>
          <p:cNvSpPr txBox="1"/>
          <p:nvPr/>
        </p:nvSpPr>
        <p:spPr>
          <a:xfrm>
            <a:off x="5835465" y="5017455"/>
            <a:ext cx="778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Generate a picture, video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6405217-1166-6487-0327-9E20441D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11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3800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a Vector Search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EBEC22-50AD-3C08-E44B-7766328D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84" y="1771137"/>
            <a:ext cx="74764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coll.query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model.encode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('Painter').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tolist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())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ascadia Code Light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6C870-CB7D-8722-E78A-294CAD6755C5}"/>
              </a:ext>
            </a:extLst>
          </p:cNvPr>
          <p:cNvSpPr txBox="1"/>
          <p:nvPr/>
        </p:nvSpPr>
        <p:spPr>
          <a:xfrm>
            <a:off x="581890" y="2890982"/>
            <a:ext cx="132795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{'ids': [['3', '1', '2’]],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 'embeddings': None,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 'documents': [['Charlie', 'Alice', 'Bob’]],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 '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metadatas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': [[None, None, None]],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 'distances': [[0.6380528211593628, 1.2819364070892334, 1.337925672531128]]}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BFB548-845F-6922-AB63-5B8AFCB8CB5F}"/>
              </a:ext>
            </a:extLst>
          </p:cNvPr>
          <p:cNvGraphicFramePr>
            <a:graphicFrameLocks noGrp="1"/>
          </p:cNvGraphicFramePr>
          <p:nvPr/>
        </p:nvGraphicFramePr>
        <p:xfrm>
          <a:off x="9162475" y="424873"/>
          <a:ext cx="2909455" cy="1204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174">
                  <a:extLst>
                    <a:ext uri="{9D8B030D-6E8A-4147-A177-3AD203B41FA5}">
                      <a16:colId xmlns:a16="http://schemas.microsoft.com/office/drawing/2014/main" val="3790655680"/>
                    </a:ext>
                  </a:extLst>
                </a:gridCol>
                <a:gridCol w="1585281">
                  <a:extLst>
                    <a:ext uri="{9D8B030D-6E8A-4147-A177-3AD203B41FA5}">
                      <a16:colId xmlns:a16="http://schemas.microsoft.com/office/drawing/2014/main" val="1182774409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20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</a:rPr>
                        <a:t>Profession</a:t>
                      </a:r>
                      <a:endParaRPr lang="en-US" sz="20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17637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90604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Accountant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99200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802806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CE17CD-69E2-339E-4721-901F67699DD1}"/>
              </a:ext>
            </a:extLst>
          </p:cNvPr>
          <p:cNvSpPr/>
          <p:nvPr/>
        </p:nvSpPr>
        <p:spPr>
          <a:xfrm>
            <a:off x="3323948" y="4365829"/>
            <a:ext cx="3408218" cy="42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99BC58-2046-9857-C55C-750043986666}"/>
              </a:ext>
            </a:extLst>
          </p:cNvPr>
          <p:cNvSpPr/>
          <p:nvPr/>
        </p:nvSpPr>
        <p:spPr>
          <a:xfrm>
            <a:off x="3402504" y="3620272"/>
            <a:ext cx="1753957" cy="42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4AC47C-A90D-53E5-AD2B-3471FB78F353}"/>
              </a:ext>
            </a:extLst>
          </p:cNvPr>
          <p:cNvSpPr/>
          <p:nvPr/>
        </p:nvSpPr>
        <p:spPr>
          <a:xfrm>
            <a:off x="9006306" y="1233822"/>
            <a:ext cx="3065624" cy="42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B47CCE-74FD-BBF4-FDC6-1E586F07E8DC}"/>
              </a:ext>
            </a:extLst>
          </p:cNvPr>
          <p:cNvSpPr/>
          <p:nvPr/>
        </p:nvSpPr>
        <p:spPr>
          <a:xfrm>
            <a:off x="4754680" y="1771137"/>
            <a:ext cx="1620982" cy="42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7452B-02E9-8BCD-5775-BF589443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26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0" grpId="0" animBg="1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0016D-C4D6-8F2A-016F-55AF163E6BFF}"/>
              </a:ext>
            </a:extLst>
          </p:cNvPr>
          <p:cNvSpPr txBox="1"/>
          <p:nvPr/>
        </p:nvSpPr>
        <p:spPr>
          <a:xfrm>
            <a:off x="1497100" y="2309234"/>
            <a:ext cx="10001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Distance   ID Question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0.986254  223 what made the civil war different from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1.121846   91 when was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pioneered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1.144610 2072 what triggered the civil war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1.171306  836 What did native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 do all 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1.224675 1452 who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staRTED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WORLD WAR 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1.249743 1598 what date did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civil war start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1.272201 1586 what where the most important factors that led to the defeat of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democrates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in 1968?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1.272933  589 what happened in 1877 in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1.277706  602 when did the civil war start and where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42594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Asking a Question to Wikipedia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1D289-0C24-182F-7F90-D2F037AF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00" y="1498216"/>
            <a:ext cx="54080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“why did Americans fight their own”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3CDE6-F033-3B7E-BFC0-B715ED822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548" y="466425"/>
            <a:ext cx="69493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Complete code and detailed article series on medium.com. Search on my name.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802E-95DD-6734-751C-C6B70C4D0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7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0016D-C4D6-8F2A-016F-55AF163E6BFF}"/>
              </a:ext>
            </a:extLst>
          </p:cNvPr>
          <p:cNvSpPr txBox="1"/>
          <p:nvPr/>
        </p:nvSpPr>
        <p:spPr>
          <a:xfrm>
            <a:off x="1497100" y="2309234"/>
            <a:ext cx="10001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Distance   ID Question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0.986254  223 what made the civil war different from others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1.121846   91 when was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pioneered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1.144610 2072 what triggered the civil war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1.171306  836 What did native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americans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 do all day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1.224675 1452 who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staRTED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WORLD WAR I?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1.249743 1598 what date did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american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civil war start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1.272201 1586 what where the most important factors that led to the defeat of the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democrates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 in 1968?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1.272933  589 what happened in 1877 in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ascadia Code Light" panose="020B0609020000020004" pitchFamily="49" charset="0"/>
              </a:rPr>
              <a:t>1.277706  602 when did the civil war start and where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42594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Asking a Question to Wikipedia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1D289-0C24-182F-7F90-D2F037AF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00" y="1498216"/>
            <a:ext cx="54080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“why did Americans fight their own”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3CDE6-F033-3B7E-BFC0-B715ED822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548" y="466425"/>
            <a:ext cx="69493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Complete code and detailed article series on medium.com. Search on my name.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20C65-5EFE-31AA-5C46-4082F397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703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20521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Uses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1D289-0C24-182F-7F90-D2F037AF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1480123"/>
            <a:ext cx="43526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Long Term Memory in LLMs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48A452-1BAB-3B5E-03D7-3F620BD26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2156005"/>
            <a:ext cx="41376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Recommendation Engines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DCEC7D-585F-3D59-3C82-72BA234B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2831887"/>
            <a:ext cx="25188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Data Taxonomy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98B2C-8B65-2D76-DC8C-AEE32A006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3507769"/>
            <a:ext cx="48670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Removing Irrelevant Duplicates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AE5606-8B56-F1EF-DB36-554EACC5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405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23439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Database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CA519-EFDA-5235-A518-C36052376493}"/>
              </a:ext>
            </a:extLst>
          </p:cNvPr>
          <p:cNvSpPr/>
          <p:nvPr/>
        </p:nvSpPr>
        <p:spPr>
          <a:xfrm>
            <a:off x="2304661" y="2663890"/>
            <a:ext cx="1203649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D41533-96AF-B234-00D0-5B685A2BC76C}"/>
              </a:ext>
            </a:extLst>
          </p:cNvPr>
          <p:cNvSpPr/>
          <p:nvPr/>
        </p:nvSpPr>
        <p:spPr>
          <a:xfrm>
            <a:off x="6901543" y="2771192"/>
            <a:ext cx="1203649" cy="8070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Charlie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5C2F44-C9EE-CE1C-9E2E-76FA2C1F59C6}"/>
              </a:ext>
            </a:extLst>
          </p:cNvPr>
          <p:cNvSpPr/>
          <p:nvPr/>
        </p:nvSpPr>
        <p:spPr>
          <a:xfrm>
            <a:off x="4500464" y="4509796"/>
            <a:ext cx="1203649" cy="8070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Dave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1C5BE3-D70D-198C-0933-A09815DE6D24}"/>
              </a:ext>
            </a:extLst>
          </p:cNvPr>
          <p:cNvSpPr/>
          <p:nvPr/>
        </p:nvSpPr>
        <p:spPr>
          <a:xfrm>
            <a:off x="4500464" y="1115786"/>
            <a:ext cx="1203649" cy="9144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08EF7F-3450-42DA-F4EE-F05354EC1081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3332040" y="1896275"/>
            <a:ext cx="1344694" cy="9015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88AEA4-DDF7-3BA3-8320-DCE01627D847}"/>
              </a:ext>
            </a:extLst>
          </p:cNvPr>
          <p:cNvSpPr txBox="1"/>
          <p:nvPr/>
        </p:nvSpPr>
        <p:spPr>
          <a:xfrm rot="19513238">
            <a:off x="3192350" y="2047618"/>
            <a:ext cx="12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Spouse of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8631B-DEE3-87E6-57DC-BF214DD671A4}"/>
              </a:ext>
            </a:extLst>
          </p:cNvPr>
          <p:cNvSpPr txBox="1"/>
          <p:nvPr/>
        </p:nvSpPr>
        <p:spPr>
          <a:xfrm rot="1878915">
            <a:off x="5883860" y="2022261"/>
            <a:ext cx="12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i="1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child of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9B43DB-7699-70AF-4AD2-E98D5CFDEA40}"/>
              </a:ext>
            </a:extLst>
          </p:cNvPr>
          <p:cNvCxnSpPr>
            <a:cxnSpLocks/>
            <a:stCxn id="10" idx="5"/>
            <a:endCxn id="8" idx="1"/>
          </p:cNvCxnSpPr>
          <p:nvPr/>
        </p:nvCxnSpPr>
        <p:spPr>
          <a:xfrm>
            <a:off x="5527843" y="1896275"/>
            <a:ext cx="1549970" cy="993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76EB98-4235-F2E6-4DC5-87A8FC166512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5527843" y="3460949"/>
            <a:ext cx="1549970" cy="11670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F25F0B-4AE1-9F49-A42C-4B4D0337202D}"/>
              </a:ext>
            </a:extLst>
          </p:cNvPr>
          <p:cNvSpPr txBox="1"/>
          <p:nvPr/>
        </p:nvSpPr>
        <p:spPr>
          <a:xfrm rot="19197519">
            <a:off x="5680496" y="3610240"/>
            <a:ext cx="12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friend 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13473-C966-97ED-E1C2-55A6C4F1D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457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17219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summary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48A12-01E0-A808-9716-629F88D5CD55}"/>
              </a:ext>
            </a:extLst>
          </p:cNvPr>
          <p:cNvSpPr txBox="1"/>
          <p:nvPr/>
        </p:nvSpPr>
        <p:spPr>
          <a:xfrm>
            <a:off x="748145" y="1810327"/>
            <a:ext cx="9079346" cy="339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Vectors are numerical representation of dimensions of 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used to derive the dimensions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Vectors allow querying for data similar in meaning; not the same.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 distance between data elements shows similarity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used for additional context to LLMs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8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used for other “meaning” searches such as in a data catalog.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71E92C-B5AE-6088-832B-67D391B2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931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967487" y="2269723"/>
            <a:ext cx="61161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Language Models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215CF-8737-ECF7-5695-E01DE191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9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3050615" y="2912696"/>
            <a:ext cx="6852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Generative AI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  <a:sym typeface="Wingdings" panose="05000000000000000000" pitchFamily="2" charset="2"/>
              </a:rPr>
              <a:t>Generate</a:t>
            </a:r>
            <a:endParaRPr kumimoji="0" lang="en-US" sz="4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arrow" panose="020B0606020202030204" pitchFamily="34" charset="0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22F63-1D66-FC8C-DFB4-C45FE76E398B}"/>
              </a:ext>
            </a:extLst>
          </p:cNvPr>
          <p:cNvSpPr txBox="1"/>
          <p:nvPr/>
        </p:nvSpPr>
        <p:spPr>
          <a:xfrm>
            <a:off x="5835466" y="3839819"/>
            <a:ext cx="8251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Write an email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EA525-1C88-30FC-DF24-188FEA7CE456}"/>
              </a:ext>
            </a:extLst>
          </p:cNvPr>
          <p:cNvSpPr txBox="1"/>
          <p:nvPr/>
        </p:nvSpPr>
        <p:spPr>
          <a:xfrm>
            <a:off x="5835466" y="4428637"/>
            <a:ext cx="778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Write a poem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6B500C-7EB3-1B04-6684-5CD09733C3E7}"/>
              </a:ext>
            </a:extLst>
          </p:cNvPr>
          <p:cNvSpPr txBox="1"/>
          <p:nvPr/>
        </p:nvSpPr>
        <p:spPr>
          <a:xfrm>
            <a:off x="5835465" y="5017455"/>
            <a:ext cx="7785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Narrow" panose="020B0606020202030204" pitchFamily="34" charset="0"/>
                <a:ea typeface="+mn-ea"/>
                <a:cs typeface="+mn-cs"/>
              </a:rPr>
              <a:t>Generate a picture, video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4C911-D618-B54B-9166-9CEB57C3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76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890514" y="3045124"/>
            <a:ext cx="6081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What is a Language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0B0C5-D3C0-6D56-29AE-DAE07812F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40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5C6E8E-FADD-27EC-0A99-DC0FA0E05803}"/>
              </a:ext>
            </a:extLst>
          </p:cNvPr>
          <p:cNvSpPr txBox="1"/>
          <p:nvPr/>
        </p:nvSpPr>
        <p:spPr>
          <a:xfrm>
            <a:off x="3887639" y="3111653"/>
            <a:ext cx="45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A76C3-8A29-9B24-0DB7-EAFEEA8EA276}"/>
              </a:ext>
            </a:extLst>
          </p:cNvPr>
          <p:cNvSpPr txBox="1"/>
          <p:nvPr/>
        </p:nvSpPr>
        <p:spPr>
          <a:xfrm>
            <a:off x="4681268" y="2432648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AA02D3-5FFD-2B72-F130-284991B78ED9}"/>
              </a:ext>
            </a:extLst>
          </p:cNvPr>
          <p:cNvSpPr txBox="1"/>
          <p:nvPr/>
        </p:nvSpPr>
        <p:spPr>
          <a:xfrm>
            <a:off x="4681268" y="3691455"/>
            <a:ext cx="917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Narrow" panose="020B0606020202030204" pitchFamily="34" charset="0"/>
              </a:rPr>
              <a:t>are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88D62D-2B1C-B380-A092-45EAB12E0F52}"/>
              </a:ext>
            </a:extLst>
          </p:cNvPr>
          <p:cNvCxnSpPr>
            <a:cxnSpLocks/>
          </p:cNvCxnSpPr>
          <p:nvPr/>
        </p:nvCxnSpPr>
        <p:spPr>
          <a:xfrm flipV="1">
            <a:off x="4344838" y="2941608"/>
            <a:ext cx="336430" cy="325322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F5F965-1E8E-95B1-FDE1-487471C5FB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344838" y="3729622"/>
            <a:ext cx="336430" cy="284999"/>
          </a:xfrm>
          <a:prstGeom prst="straightConnector1">
            <a:avLst/>
          </a:prstGeom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530797-4D8C-5F46-DC79-E016DFC4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88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1633</Words>
  <Application>Microsoft Office PowerPoint</Application>
  <PresentationFormat>Widescreen</PresentationFormat>
  <Paragraphs>520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Aptos</vt:lpstr>
      <vt:lpstr>Arial</vt:lpstr>
      <vt:lpstr>Arial Narrow</vt:lpstr>
      <vt:lpstr>Calibri</vt:lpstr>
      <vt:lpstr>Calibri Light</vt:lpstr>
      <vt:lpstr>Cambria Math</vt:lpstr>
      <vt:lpstr>Cascadia Mono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Arup Nanda</dc:creator>
  <cp:lastModifiedBy>Arup Nanda</cp:lastModifiedBy>
  <cp:revision>27</cp:revision>
  <dcterms:created xsi:type="dcterms:W3CDTF">2023-10-18T13:22:21Z</dcterms:created>
  <dcterms:modified xsi:type="dcterms:W3CDTF">2025-09-17T02:44:29Z</dcterms:modified>
</cp:coreProperties>
</file>