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5" r:id="rId18"/>
    <p:sldId id="276" r:id="rId19"/>
    <p:sldId id="277" r:id="rId20"/>
    <p:sldId id="272" r:id="rId21"/>
    <p:sldId id="274" r:id="rId22"/>
    <p:sldId id="278" r:id="rId23"/>
    <p:sldId id="280" r:id="rId24"/>
    <p:sldId id="279" r:id="rId25"/>
    <p:sldId id="281" r:id="rId26"/>
    <p:sldId id="282" r:id="rId27"/>
    <p:sldId id="286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BA08D-9A2A-F563-64D9-DDB57C478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479920-AC5D-0E5C-C4AA-6DCC2E391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EAAE3-3432-7446-069C-B291220B7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9FF9-E407-4D5D-BA26-1CF4EC43916B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BBF88-947F-DF16-36DA-1E6E96D4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9198A-08B1-2B96-6D75-E882FFF55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17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76901-08D3-5BBB-D308-6B909FE1F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C9627-C278-2949-1377-EFD7F38D1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4E1A1-2E79-AEDF-2C64-AAB8B2CC6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9FF9-E407-4D5D-BA26-1CF4EC43916B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731C7-AF5F-7146-2A93-E028EE37B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19AB3-AA44-0FCA-C3CA-246F5855C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8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DEA390-DB81-F02D-A933-9C8E650DFF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7CF63C-991F-3710-94B0-813A28AF3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35F9E-5456-D4BC-26CD-F66DB0794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9FF9-E407-4D5D-BA26-1CF4EC43916B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763C5-2E72-6C4D-1DA1-080696B3A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B319C-BE85-C7B8-9715-134B38B26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725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76DA8-E8E7-CE74-E5A7-7D2FFD335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D9DE9-AC83-2DC8-9651-2A461D878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37FEE-6891-6E62-3BE1-9F6EBECD3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9FF9-E407-4D5D-BA26-1CF4EC43916B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21AD4-A767-6944-5174-F53503C2A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A3725-C172-07D7-7419-41977BFAD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00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43150-5C7F-2CF6-BD8E-8DD384500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534A3-A110-7629-000F-6268D8F1D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59266-80C8-62EA-1739-B4F5E75B8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9FF9-E407-4D5D-BA26-1CF4EC43916B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6BB84-6061-731E-05AB-B6C78D8A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EA9AC-19C8-DE7F-84FF-8FCDC338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65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E0665-0BB2-B234-9A30-9CA31EE24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DF0FC-FC23-0984-5459-7C2238E1F4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C5587-5A36-0A2F-859B-3166C8EB0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D0816-B1C1-3B47-A53B-C56B87A7A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9FF9-E407-4D5D-BA26-1CF4EC43916B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44DA8-58D4-7034-3F25-ED470657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87A8C5-724A-8E83-7B71-03FE2D6F2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80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15CFD-8E9A-EBEE-B0C2-FC224F76C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934FB-C632-E450-1FE5-31AEBA3AF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BB3DB8-BF8B-A11C-1722-39D87D572A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3F338F-255C-B890-C97F-4742317509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54F3A5-8003-76CD-BA07-825F9CA672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113D4B-304E-C52F-828B-E953633A4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9FF9-E407-4D5D-BA26-1CF4EC43916B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8773FF-7FFB-422D-B86E-46EB48267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F7DAC2-5311-6279-CE10-16FB15870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71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21839-CCF3-0D19-9072-6914F2DB1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701EC9-6100-37F5-CD88-31ED79AB9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9FF9-E407-4D5D-BA26-1CF4EC43916B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E2D1D3-FFF9-7E69-E908-07C1E672B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42541-6ECA-47FC-4735-24AAB54E9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9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53C189-2871-0278-2180-61127DC0F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9FF9-E407-4D5D-BA26-1CF4EC43916B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B00313-4C88-7D17-B261-F11A6CD90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7F46E8-8219-5753-00F1-AB622A2F4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38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8CE75-7E03-EA04-CEEA-8F0F7167B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78522-F565-6C82-BE7D-2294664C5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66F6F9-18AC-DB13-5C1D-F9CE2F165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2FF6D-6D0D-A2A0-FF0E-3BFD4E7FE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9FF9-E407-4D5D-BA26-1CF4EC43916B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EFBB6-F25B-3620-1BC5-564CBEAB4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3CB0-E7AE-BA7E-77F6-C98445F06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04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61356-6983-1C44-A4E8-32D251A8F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550467-EC3C-6719-6830-5491D2E6A7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24723-6994-34EB-A041-915270A68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C7660-AEEC-56E5-1CAE-08B5D972C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89FF9-E407-4D5D-BA26-1CF4EC43916B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BB503-1270-8771-5938-D8AB2742E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064F01-0465-817B-F1AA-CE5CC1C87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CD9A4-7BE9-4986-9360-0632A2FD5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21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519042-538C-2113-2570-19B3633AF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01EBE-5082-8403-22BC-085BAE4F9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080F0-5260-7C88-6BA7-25F3BE517A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89FF9-E407-4D5D-BA26-1CF4EC43916B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4D211-9348-4348-68F3-E625ED001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8195C-63C2-CED1-8B84-604978401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CD9A4-7BE9-4986-9360-0632A2FD5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10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22F0A7-555F-2562-CEF3-0A3D231DFA2B}"/>
              </a:ext>
            </a:extLst>
          </p:cNvPr>
          <p:cNvSpPr txBox="1"/>
          <p:nvPr/>
        </p:nvSpPr>
        <p:spPr>
          <a:xfrm>
            <a:off x="2967487" y="2269723"/>
            <a:ext cx="61161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 Narrow" panose="020B0606020202030204" pitchFamily="34" charset="0"/>
              </a:rPr>
              <a:t>Lowdown on Vector Databases</a:t>
            </a:r>
          </a:p>
          <a:p>
            <a:endParaRPr lang="en-US" sz="4000" dirty="0">
              <a:solidFill>
                <a:schemeClr val="accent4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r>
              <a:rPr lang="en-US" sz="4000" dirty="0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</a:rPr>
              <a:t>Arup Nanda</a:t>
            </a:r>
            <a:r>
              <a:rPr lang="en-US" sz="4000" dirty="0">
                <a:solidFill>
                  <a:schemeClr val="bg1"/>
                </a:solidFill>
                <a:latin typeface="Arial Narrow" panose="020B0606020202030204" pitchFamily="34" charset="0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(I757056)</a:t>
            </a:r>
          </a:p>
          <a:p>
            <a:r>
              <a:rPr lang="en-US" sz="2400" i="1" dirty="0">
                <a:solidFill>
                  <a:schemeClr val="bg1"/>
                </a:solidFill>
                <a:latin typeface="Arial Narrow" panose="020B0606020202030204" pitchFamily="34" charset="0"/>
              </a:rPr>
              <a:t>Firmwide Chief Data Architect</a:t>
            </a:r>
          </a:p>
        </p:txBody>
      </p:sp>
    </p:spTree>
    <p:extLst>
      <p:ext uri="{BB962C8B-B14F-4D97-AF65-F5344CB8AC3E}">
        <p14:creationId xmlns:p14="http://schemas.microsoft.com/office/powerpoint/2010/main" val="1622318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C96B59B-9C27-0A10-68AC-1967A9A03498}"/>
              </a:ext>
            </a:extLst>
          </p:cNvPr>
          <p:cNvCxnSpPr>
            <a:cxnSpLocks/>
          </p:cNvCxnSpPr>
          <p:nvPr/>
        </p:nvCxnSpPr>
        <p:spPr>
          <a:xfrm>
            <a:off x="3228392" y="5692451"/>
            <a:ext cx="683953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30FBEFC-9D12-BB61-252F-4C6A69C35092}"/>
              </a:ext>
            </a:extLst>
          </p:cNvPr>
          <p:cNvSpPr txBox="1"/>
          <p:nvPr/>
        </p:nvSpPr>
        <p:spPr>
          <a:xfrm>
            <a:off x="2925727" y="5738327"/>
            <a:ext cx="523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9571E2-29BA-2B94-5823-756AEA4062BD}"/>
              </a:ext>
            </a:extLst>
          </p:cNvPr>
          <p:cNvSpPr txBox="1"/>
          <p:nvPr/>
        </p:nvSpPr>
        <p:spPr>
          <a:xfrm>
            <a:off x="3983195" y="5738327"/>
            <a:ext cx="828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5ED758-4C06-6211-E32C-FE63CF32E719}"/>
              </a:ext>
            </a:extLst>
          </p:cNvPr>
          <p:cNvSpPr txBox="1"/>
          <p:nvPr/>
        </p:nvSpPr>
        <p:spPr>
          <a:xfrm>
            <a:off x="5345464" y="5765079"/>
            <a:ext cx="828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4894FC-D620-3A0A-309A-84932FBBD79A}"/>
              </a:ext>
            </a:extLst>
          </p:cNvPr>
          <p:cNvSpPr txBox="1"/>
          <p:nvPr/>
        </p:nvSpPr>
        <p:spPr>
          <a:xfrm>
            <a:off x="6627845" y="5765079"/>
            <a:ext cx="828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60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335530-8F46-6E88-0299-A3536613CF03}"/>
              </a:ext>
            </a:extLst>
          </p:cNvPr>
          <p:cNvSpPr txBox="1"/>
          <p:nvPr/>
        </p:nvSpPr>
        <p:spPr>
          <a:xfrm>
            <a:off x="7910226" y="5765079"/>
            <a:ext cx="828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80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10EF19-0F66-9D24-03B3-851BBB7B1AC8}"/>
              </a:ext>
            </a:extLst>
          </p:cNvPr>
          <p:cNvSpPr/>
          <p:nvPr/>
        </p:nvSpPr>
        <p:spPr>
          <a:xfrm>
            <a:off x="5227761" y="1982955"/>
            <a:ext cx="868238" cy="606488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0B05423-54B7-7755-7833-411A6179598D}"/>
              </a:ext>
            </a:extLst>
          </p:cNvPr>
          <p:cNvSpPr/>
          <p:nvPr/>
        </p:nvSpPr>
        <p:spPr>
          <a:xfrm>
            <a:off x="3913660" y="3625920"/>
            <a:ext cx="868238" cy="606488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Alice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0B9B45-922F-0A99-525A-5430A66C253F}"/>
              </a:ext>
            </a:extLst>
          </p:cNvPr>
          <p:cNvSpPr/>
          <p:nvPr/>
        </p:nvSpPr>
        <p:spPr>
          <a:xfrm>
            <a:off x="7870275" y="4564460"/>
            <a:ext cx="868238" cy="606488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Charlie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8C2B7E-A93D-8BDE-F566-9C5DCDEA5018}"/>
              </a:ext>
            </a:extLst>
          </p:cNvPr>
          <p:cNvCxnSpPr/>
          <p:nvPr/>
        </p:nvCxnSpPr>
        <p:spPr>
          <a:xfrm>
            <a:off x="4377363" y="5449855"/>
            <a:ext cx="0" cy="24259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65FC1F-1BB3-5376-FB35-953AFA9641A3}"/>
              </a:ext>
            </a:extLst>
          </p:cNvPr>
          <p:cNvCxnSpPr/>
          <p:nvPr/>
        </p:nvCxnSpPr>
        <p:spPr>
          <a:xfrm>
            <a:off x="5661881" y="5449855"/>
            <a:ext cx="0" cy="24259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BF9EEC-FB69-AA21-968E-1868736D8F28}"/>
              </a:ext>
            </a:extLst>
          </p:cNvPr>
          <p:cNvCxnSpPr>
            <a:cxnSpLocks/>
          </p:cNvCxnSpPr>
          <p:nvPr/>
        </p:nvCxnSpPr>
        <p:spPr>
          <a:xfrm>
            <a:off x="6963332" y="5449855"/>
            <a:ext cx="0" cy="24259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B53CCCB3-9977-CE2E-EEC7-FCAEF1D6B527}"/>
              </a:ext>
            </a:extLst>
          </p:cNvPr>
          <p:cNvSpPr/>
          <p:nvPr/>
        </p:nvSpPr>
        <p:spPr>
          <a:xfrm>
            <a:off x="5227761" y="3597421"/>
            <a:ext cx="868238" cy="606488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Lisa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FD740B-9D99-BA8E-A29E-4CD62A9C891A}"/>
              </a:ext>
            </a:extLst>
          </p:cNvPr>
          <p:cNvCxnSpPr>
            <a:cxnSpLocks/>
          </p:cNvCxnSpPr>
          <p:nvPr/>
        </p:nvCxnSpPr>
        <p:spPr>
          <a:xfrm>
            <a:off x="8324369" y="5449855"/>
            <a:ext cx="0" cy="24259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2DC1D61-C64B-64BC-14C1-0C60E45C2CD7}"/>
              </a:ext>
            </a:extLst>
          </p:cNvPr>
          <p:cNvCxnSpPr>
            <a:cxnSpLocks/>
          </p:cNvCxnSpPr>
          <p:nvPr/>
        </p:nvCxnSpPr>
        <p:spPr>
          <a:xfrm flipV="1">
            <a:off x="3240833" y="1155052"/>
            <a:ext cx="0" cy="454789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B59A70E-DDA6-3AB2-2757-AA7A4660665B}"/>
              </a:ext>
            </a:extLst>
          </p:cNvPr>
          <p:cNvCxnSpPr/>
          <p:nvPr/>
        </p:nvCxnSpPr>
        <p:spPr>
          <a:xfrm>
            <a:off x="3240833" y="4625108"/>
            <a:ext cx="0" cy="24259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510E04-211A-060E-9340-E542189D3FAF}"/>
              </a:ext>
            </a:extLst>
          </p:cNvPr>
          <p:cNvCxnSpPr>
            <a:cxnSpLocks/>
          </p:cNvCxnSpPr>
          <p:nvPr/>
        </p:nvCxnSpPr>
        <p:spPr>
          <a:xfrm flipH="1">
            <a:off x="3240833" y="4746406"/>
            <a:ext cx="2692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7F1CE0D-5B36-4E0C-4FE7-EBE523CF7793}"/>
              </a:ext>
            </a:extLst>
          </p:cNvPr>
          <p:cNvCxnSpPr>
            <a:cxnSpLocks/>
          </p:cNvCxnSpPr>
          <p:nvPr/>
        </p:nvCxnSpPr>
        <p:spPr>
          <a:xfrm flipH="1">
            <a:off x="3228392" y="3900665"/>
            <a:ext cx="2692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6B6F7AB-67B6-128A-E81D-C172CA43E048}"/>
              </a:ext>
            </a:extLst>
          </p:cNvPr>
          <p:cNvCxnSpPr>
            <a:cxnSpLocks/>
          </p:cNvCxnSpPr>
          <p:nvPr/>
        </p:nvCxnSpPr>
        <p:spPr>
          <a:xfrm flipH="1">
            <a:off x="3240833" y="3070006"/>
            <a:ext cx="2692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F81804F-637C-DBCF-CEDE-4CB4D1A3737E}"/>
              </a:ext>
            </a:extLst>
          </p:cNvPr>
          <p:cNvCxnSpPr>
            <a:cxnSpLocks/>
          </p:cNvCxnSpPr>
          <p:nvPr/>
        </p:nvCxnSpPr>
        <p:spPr>
          <a:xfrm flipH="1">
            <a:off x="3228392" y="2248912"/>
            <a:ext cx="2692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7D13468-BFC6-F7CF-8A36-44CBEE4175F5}"/>
              </a:ext>
            </a:extLst>
          </p:cNvPr>
          <p:cNvSpPr txBox="1"/>
          <p:nvPr/>
        </p:nvSpPr>
        <p:spPr>
          <a:xfrm>
            <a:off x="2412545" y="4371470"/>
            <a:ext cx="828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EFF0EF-642E-37A8-163B-70C4966F4D51}"/>
              </a:ext>
            </a:extLst>
          </p:cNvPr>
          <p:cNvSpPr txBox="1"/>
          <p:nvPr/>
        </p:nvSpPr>
        <p:spPr>
          <a:xfrm>
            <a:off x="2248679" y="3546722"/>
            <a:ext cx="997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81BD17-573C-74BC-9D94-991A0BB7B21C}"/>
              </a:ext>
            </a:extLst>
          </p:cNvPr>
          <p:cNvSpPr txBox="1"/>
          <p:nvPr/>
        </p:nvSpPr>
        <p:spPr>
          <a:xfrm>
            <a:off x="2248679" y="2738848"/>
            <a:ext cx="997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150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83CD6B-62D8-787A-E1B5-C5FF719FD723}"/>
              </a:ext>
            </a:extLst>
          </p:cNvPr>
          <p:cNvSpPr txBox="1"/>
          <p:nvPr/>
        </p:nvSpPr>
        <p:spPr>
          <a:xfrm>
            <a:off x="2248679" y="1908190"/>
            <a:ext cx="9976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200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4B2CA6-3193-69F9-2570-D01C98D9B92D}"/>
              </a:ext>
            </a:extLst>
          </p:cNvPr>
          <p:cNvSpPr txBox="1"/>
          <p:nvPr/>
        </p:nvSpPr>
        <p:spPr>
          <a:xfrm>
            <a:off x="8957388" y="5934269"/>
            <a:ext cx="99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Age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525BAE-70FB-63A9-0147-1D0CFB8C0A18}"/>
              </a:ext>
            </a:extLst>
          </p:cNvPr>
          <p:cNvSpPr txBox="1"/>
          <p:nvPr/>
        </p:nvSpPr>
        <p:spPr>
          <a:xfrm>
            <a:off x="2390731" y="1336707"/>
            <a:ext cx="998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Net Worth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EDFD0AE-FB55-3D3E-AEDA-C5CCDE6FD912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 flipV="1">
            <a:off x="4781898" y="3900665"/>
            <a:ext cx="445863" cy="28499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7620B2-9D54-1B85-7915-6C98FCD2B2F2}"/>
              </a:ext>
            </a:extLst>
          </p:cNvPr>
          <p:cNvCxnSpPr>
            <a:cxnSpLocks/>
            <a:stCxn id="10" idx="4"/>
            <a:endCxn id="16" idx="0"/>
          </p:cNvCxnSpPr>
          <p:nvPr/>
        </p:nvCxnSpPr>
        <p:spPr>
          <a:xfrm>
            <a:off x="5661880" y="2589443"/>
            <a:ext cx="0" cy="1007978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C89630A-5C54-E20E-E166-3762687043EA}"/>
              </a:ext>
            </a:extLst>
          </p:cNvPr>
          <p:cNvCxnSpPr>
            <a:cxnSpLocks/>
            <a:stCxn id="16" idx="6"/>
            <a:endCxn id="12" idx="1"/>
          </p:cNvCxnSpPr>
          <p:nvPr/>
        </p:nvCxnSpPr>
        <p:spPr>
          <a:xfrm>
            <a:off x="6095999" y="3900665"/>
            <a:ext cx="1901427" cy="752613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31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B082667-C9EA-6315-3EA3-2F3C00FB446B}"/>
              </a:ext>
            </a:extLst>
          </p:cNvPr>
          <p:cNvCxnSpPr>
            <a:cxnSpLocks/>
          </p:cNvCxnSpPr>
          <p:nvPr/>
        </p:nvCxnSpPr>
        <p:spPr>
          <a:xfrm>
            <a:off x="6375527" y="3668574"/>
            <a:ext cx="3692395" cy="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C15888A-410B-905A-9EF9-68780A5C8126}"/>
              </a:ext>
            </a:extLst>
          </p:cNvPr>
          <p:cNvSpPr txBox="1"/>
          <p:nvPr/>
        </p:nvSpPr>
        <p:spPr>
          <a:xfrm>
            <a:off x="6212130" y="3693987"/>
            <a:ext cx="28261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79300B-320F-E606-5F33-942A2D9AF30D}"/>
              </a:ext>
            </a:extLst>
          </p:cNvPr>
          <p:cNvSpPr txBox="1"/>
          <p:nvPr/>
        </p:nvSpPr>
        <p:spPr>
          <a:xfrm>
            <a:off x="6783015" y="3693987"/>
            <a:ext cx="4471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1FE2E6-F505-94F5-4FA9-8A6016861C49}"/>
              </a:ext>
            </a:extLst>
          </p:cNvPr>
          <p:cNvSpPr txBox="1"/>
          <p:nvPr/>
        </p:nvSpPr>
        <p:spPr>
          <a:xfrm>
            <a:off x="7518451" y="3708807"/>
            <a:ext cx="4471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40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2021FF-8349-C2BE-6BDA-15ED748A2D78}"/>
              </a:ext>
            </a:extLst>
          </p:cNvPr>
          <p:cNvSpPr txBox="1"/>
          <p:nvPr/>
        </p:nvSpPr>
        <p:spPr>
          <a:xfrm>
            <a:off x="8210759" y="3708807"/>
            <a:ext cx="4471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60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29BC8E-7531-688C-0DCC-9F2D7B87C366}"/>
              </a:ext>
            </a:extLst>
          </p:cNvPr>
          <p:cNvSpPr txBox="1"/>
          <p:nvPr/>
        </p:nvSpPr>
        <p:spPr>
          <a:xfrm>
            <a:off x="8903066" y="3708807"/>
            <a:ext cx="4471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80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B65EB8E-A0F6-D038-2407-35516D727800}"/>
              </a:ext>
            </a:extLst>
          </p:cNvPr>
          <p:cNvSpPr/>
          <p:nvPr/>
        </p:nvSpPr>
        <p:spPr>
          <a:xfrm>
            <a:off x="7454908" y="1613674"/>
            <a:ext cx="468728" cy="33596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Bob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7AD6F13-09C8-2B6F-FDC0-4680575EE6BB}"/>
              </a:ext>
            </a:extLst>
          </p:cNvPr>
          <p:cNvSpPr/>
          <p:nvPr/>
        </p:nvSpPr>
        <p:spPr>
          <a:xfrm>
            <a:off x="6745476" y="2523806"/>
            <a:ext cx="468728" cy="33596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Alice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FA7060A-98B8-0460-1F28-86EC59D8F0C3}"/>
              </a:ext>
            </a:extLst>
          </p:cNvPr>
          <p:cNvSpPr/>
          <p:nvPr/>
        </p:nvSpPr>
        <p:spPr>
          <a:xfrm>
            <a:off x="8881498" y="3043716"/>
            <a:ext cx="468728" cy="33596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Charlie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803E8BB-69DE-DDE1-A483-D0236FD1DF81}"/>
              </a:ext>
            </a:extLst>
          </p:cNvPr>
          <p:cNvCxnSpPr/>
          <p:nvPr/>
        </p:nvCxnSpPr>
        <p:spPr>
          <a:xfrm>
            <a:off x="6995811" y="3534187"/>
            <a:ext cx="0" cy="134388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26AFA12-F505-7FE3-E309-B21BFE741DD2}"/>
              </a:ext>
            </a:extLst>
          </p:cNvPr>
          <p:cNvCxnSpPr/>
          <p:nvPr/>
        </p:nvCxnSpPr>
        <p:spPr>
          <a:xfrm>
            <a:off x="7689272" y="3534187"/>
            <a:ext cx="0" cy="134388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50E18F1-774D-6E2E-6196-CAA8DF750AF6}"/>
              </a:ext>
            </a:extLst>
          </p:cNvPr>
          <p:cNvCxnSpPr>
            <a:cxnSpLocks/>
          </p:cNvCxnSpPr>
          <p:nvPr/>
        </p:nvCxnSpPr>
        <p:spPr>
          <a:xfrm>
            <a:off x="8391875" y="3534187"/>
            <a:ext cx="0" cy="134388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EEC340D-25C9-135E-47DC-0569EDC474B6}"/>
              </a:ext>
            </a:extLst>
          </p:cNvPr>
          <p:cNvSpPr/>
          <p:nvPr/>
        </p:nvSpPr>
        <p:spPr>
          <a:xfrm>
            <a:off x="7454908" y="2508019"/>
            <a:ext cx="468728" cy="335968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Lisa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D09678-44CA-2178-BACE-D96C920D046C}"/>
              </a:ext>
            </a:extLst>
          </p:cNvPr>
          <p:cNvCxnSpPr>
            <a:cxnSpLocks/>
          </p:cNvCxnSpPr>
          <p:nvPr/>
        </p:nvCxnSpPr>
        <p:spPr>
          <a:xfrm>
            <a:off x="9126646" y="3534187"/>
            <a:ext cx="0" cy="134388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FCB87B-B831-D00B-7137-286DCECB7DA8}"/>
              </a:ext>
            </a:extLst>
          </p:cNvPr>
          <p:cNvCxnSpPr>
            <a:cxnSpLocks/>
          </p:cNvCxnSpPr>
          <p:nvPr/>
        </p:nvCxnSpPr>
        <p:spPr>
          <a:xfrm flipV="1">
            <a:off x="6382243" y="1155052"/>
            <a:ext cx="0" cy="2519337"/>
          </a:xfrm>
          <a:prstGeom prst="straightConnector1">
            <a:avLst/>
          </a:prstGeom>
          <a:ln w="762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37C0F96-9A9C-C9F4-7E3B-46A028DA1203}"/>
              </a:ext>
            </a:extLst>
          </p:cNvPr>
          <p:cNvCxnSpPr/>
          <p:nvPr/>
        </p:nvCxnSpPr>
        <p:spPr>
          <a:xfrm>
            <a:off x="6382243" y="3077313"/>
            <a:ext cx="0" cy="134388"/>
          </a:xfrm>
          <a:prstGeom prst="line">
            <a:avLst/>
          </a:prstGeom>
          <a:ln w="762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C337601-CD99-F4D6-35A8-AC77699C06D8}"/>
              </a:ext>
            </a:extLst>
          </p:cNvPr>
          <p:cNvCxnSpPr>
            <a:cxnSpLocks/>
          </p:cNvCxnSpPr>
          <p:nvPr/>
        </p:nvCxnSpPr>
        <p:spPr>
          <a:xfrm flipH="1">
            <a:off x="6382243" y="3144507"/>
            <a:ext cx="145376" cy="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BBBDA8-680B-943B-DD4D-8D4A57D0B4BF}"/>
              </a:ext>
            </a:extLst>
          </p:cNvPr>
          <p:cNvCxnSpPr>
            <a:cxnSpLocks/>
          </p:cNvCxnSpPr>
          <p:nvPr/>
        </p:nvCxnSpPr>
        <p:spPr>
          <a:xfrm flipH="1">
            <a:off x="6375527" y="2676003"/>
            <a:ext cx="145376" cy="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C147FBD-8009-A25F-AC44-A823988C8476}"/>
              </a:ext>
            </a:extLst>
          </p:cNvPr>
          <p:cNvCxnSpPr>
            <a:cxnSpLocks/>
          </p:cNvCxnSpPr>
          <p:nvPr/>
        </p:nvCxnSpPr>
        <p:spPr>
          <a:xfrm flipH="1">
            <a:off x="6382243" y="2215854"/>
            <a:ext cx="145376" cy="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1D23562-CE5E-8310-9B72-C68FA8EBA374}"/>
              </a:ext>
            </a:extLst>
          </p:cNvPr>
          <p:cNvCxnSpPr>
            <a:cxnSpLocks/>
          </p:cNvCxnSpPr>
          <p:nvPr/>
        </p:nvCxnSpPr>
        <p:spPr>
          <a:xfrm flipH="1">
            <a:off x="6375527" y="1761003"/>
            <a:ext cx="145376" cy="0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A683809-670F-A45A-9945-0494B2ABD5B7}"/>
              </a:ext>
            </a:extLst>
          </p:cNvPr>
          <p:cNvSpPr txBox="1"/>
          <p:nvPr/>
        </p:nvSpPr>
        <p:spPr>
          <a:xfrm>
            <a:off x="5935083" y="2936808"/>
            <a:ext cx="44716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50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A7A27B2-82AC-5DC3-C3C2-6BA389018136}"/>
              </a:ext>
            </a:extLst>
          </p:cNvPr>
          <p:cNvSpPr txBox="1"/>
          <p:nvPr/>
        </p:nvSpPr>
        <p:spPr>
          <a:xfrm>
            <a:off x="5846618" y="2479933"/>
            <a:ext cx="5385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100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19F91E-771B-2AB2-F725-827D5B4F0E23}"/>
              </a:ext>
            </a:extLst>
          </p:cNvPr>
          <p:cNvSpPr txBox="1"/>
          <p:nvPr/>
        </p:nvSpPr>
        <p:spPr>
          <a:xfrm>
            <a:off x="5846618" y="2032406"/>
            <a:ext cx="5385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150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E8C947-C9B6-EEAB-CF22-6B1CD6567FCC}"/>
              </a:ext>
            </a:extLst>
          </p:cNvPr>
          <p:cNvSpPr txBox="1"/>
          <p:nvPr/>
        </p:nvSpPr>
        <p:spPr>
          <a:xfrm>
            <a:off x="5846618" y="1572258"/>
            <a:ext cx="5385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200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ABE254A-7EEA-2A50-1E0A-16689B843E01}"/>
              </a:ext>
            </a:extLst>
          </p:cNvPr>
          <p:cNvSpPr txBox="1"/>
          <p:nvPr/>
        </p:nvSpPr>
        <p:spPr>
          <a:xfrm>
            <a:off x="9468388" y="3802531"/>
            <a:ext cx="53898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2">
                    <a:lumMod val="50000"/>
                  </a:schemeClr>
                </a:solidFill>
              </a:rPr>
              <a:t>Age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3B3279F-C8D1-A5E0-8F1B-7FCA6464ED50}"/>
              </a:ext>
            </a:extLst>
          </p:cNvPr>
          <p:cNvSpPr txBox="1"/>
          <p:nvPr/>
        </p:nvSpPr>
        <p:spPr>
          <a:xfrm>
            <a:off x="5853050" y="1251066"/>
            <a:ext cx="53898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i="1" dirty="0">
                <a:solidFill>
                  <a:schemeClr val="bg2">
                    <a:lumMod val="50000"/>
                  </a:schemeClr>
                </a:solidFill>
              </a:rPr>
              <a:t>Net Worth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2E3866F-08A4-5EE2-37E3-2A3A7A9AE028}"/>
              </a:ext>
            </a:extLst>
          </p:cNvPr>
          <p:cNvCxnSpPr>
            <a:cxnSpLocks/>
            <a:stCxn id="13" idx="6"/>
            <a:endCxn id="18" idx="2"/>
          </p:cNvCxnSpPr>
          <p:nvPr/>
        </p:nvCxnSpPr>
        <p:spPr>
          <a:xfrm flipV="1">
            <a:off x="7214204" y="2676003"/>
            <a:ext cx="240704" cy="15787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B7381F6-4DE0-44BE-CBEF-F0A56AD9EE5E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7689272" y="1949642"/>
            <a:ext cx="0" cy="558376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84B606A-5293-A047-E874-B397FB29F23D}"/>
              </a:ext>
            </a:extLst>
          </p:cNvPr>
          <p:cNvCxnSpPr>
            <a:cxnSpLocks/>
            <a:stCxn id="18" idx="5"/>
            <a:endCxn id="14" idx="2"/>
          </p:cNvCxnSpPr>
          <p:nvPr/>
        </p:nvCxnSpPr>
        <p:spPr>
          <a:xfrm>
            <a:off x="7854992" y="2794786"/>
            <a:ext cx="1026506" cy="416914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Right Triangle 37">
            <a:extLst>
              <a:ext uri="{FF2B5EF4-FFF2-40B4-BE49-F238E27FC236}">
                <a16:creationId xmlns:a16="http://schemas.microsoft.com/office/drawing/2014/main" id="{7795919D-D63B-C589-E2BC-B9F45D53EA98}"/>
              </a:ext>
            </a:extLst>
          </p:cNvPr>
          <p:cNvSpPr/>
          <p:nvPr/>
        </p:nvSpPr>
        <p:spPr>
          <a:xfrm>
            <a:off x="7856107" y="2874161"/>
            <a:ext cx="1025379" cy="393113"/>
          </a:xfrm>
          <a:prstGeom prst="rtTriangle">
            <a:avLst/>
          </a:prstGeom>
          <a:solidFill>
            <a:srgbClr val="FFC0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C58E3B9-189A-B701-0DA7-0819392A12C8}"/>
                  </a:ext>
                </a:extLst>
              </p:cNvPr>
              <p:cNvSpPr txBox="1"/>
              <p:nvPr/>
            </p:nvSpPr>
            <p:spPr>
              <a:xfrm>
                <a:off x="1135215" y="4527353"/>
                <a:ext cx="9974654" cy="4630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𝐶𝑜𝑚𝑝𝑜𝑠𝑖𝑡𝑒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𝐷𝑖𝑠𝑡𝑎𝑛𝑐𝑒</m:t>
                      </m:r>
                      <m:r>
                        <a:rPr lang="en-US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=√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𝐴𝑔𝑒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𝐷𝑖𝑠𝑡𝑎𝑛𝑐𝑒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𝑁𝑒𝑡𝑤𝑜𝑟𝑡h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𝐷𝑖𝑠𝑡𝑎𝑛𝑐𝑒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C58E3B9-189A-B701-0DA7-0819392A1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215" y="4527353"/>
                <a:ext cx="9974654" cy="4630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901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5635616-7B8A-9FFC-577F-3ECEB6EDE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741993"/>
              </p:ext>
            </p:extLst>
          </p:nvPr>
        </p:nvGraphicFramePr>
        <p:xfrm>
          <a:off x="1357460" y="3064226"/>
          <a:ext cx="10020692" cy="26001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3767">
                  <a:extLst>
                    <a:ext uri="{9D8B030D-6E8A-4147-A177-3AD203B41FA5}">
                      <a16:colId xmlns:a16="http://schemas.microsoft.com/office/drawing/2014/main" val="646529871"/>
                    </a:ext>
                  </a:extLst>
                </a:gridCol>
                <a:gridCol w="876924">
                  <a:extLst>
                    <a:ext uri="{9D8B030D-6E8A-4147-A177-3AD203B41FA5}">
                      <a16:colId xmlns:a16="http://schemas.microsoft.com/office/drawing/2014/main" val="3324342182"/>
                    </a:ext>
                  </a:extLst>
                </a:gridCol>
                <a:gridCol w="1851721">
                  <a:extLst>
                    <a:ext uri="{9D8B030D-6E8A-4147-A177-3AD203B41FA5}">
                      <a16:colId xmlns:a16="http://schemas.microsoft.com/office/drawing/2014/main" val="2668909920"/>
                    </a:ext>
                  </a:extLst>
                </a:gridCol>
                <a:gridCol w="2039633">
                  <a:extLst>
                    <a:ext uri="{9D8B030D-6E8A-4147-A177-3AD203B41FA5}">
                      <a16:colId xmlns:a16="http://schemas.microsoft.com/office/drawing/2014/main" val="85023772"/>
                    </a:ext>
                  </a:extLst>
                </a:gridCol>
                <a:gridCol w="1969166">
                  <a:extLst>
                    <a:ext uri="{9D8B030D-6E8A-4147-A177-3AD203B41FA5}">
                      <a16:colId xmlns:a16="http://schemas.microsoft.com/office/drawing/2014/main" val="3878727396"/>
                    </a:ext>
                  </a:extLst>
                </a:gridCol>
                <a:gridCol w="1709481">
                  <a:extLst>
                    <a:ext uri="{9D8B030D-6E8A-4147-A177-3AD203B41FA5}">
                      <a16:colId xmlns:a16="http://schemas.microsoft.com/office/drawing/2014/main" val="3136128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  <a:latin typeface="Arial Narrow" panose="020B0606020202030204" pitchFamily="34" charset="0"/>
                        </a:rPr>
                        <a:t>Customer</a:t>
                      </a:r>
                      <a:endParaRPr lang="en-US" sz="28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  <a:latin typeface="Arial Narrow" panose="020B0606020202030204" pitchFamily="34" charset="0"/>
                        </a:rPr>
                        <a:t>Age</a:t>
                      </a:r>
                      <a:endParaRPr lang="en-US" sz="28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  <a:latin typeface="Arial Narrow" panose="020B0606020202030204" pitchFamily="34" charset="0"/>
                        </a:rPr>
                        <a:t>Age Distance from Lisa</a:t>
                      </a:r>
                      <a:endParaRPr lang="en-US" sz="28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  <a:latin typeface="Arial Narrow" panose="020B0606020202030204" pitchFamily="34" charset="0"/>
                        </a:rPr>
                        <a:t>Net Worth (in ‘000s)</a:t>
                      </a:r>
                      <a:endParaRPr lang="en-US" sz="28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  <a:latin typeface="Arial Narrow" panose="020B0606020202030204" pitchFamily="34" charset="0"/>
                        </a:rPr>
                        <a:t>Net Worth Distance from Lisa</a:t>
                      </a:r>
                      <a:endParaRPr lang="en-US" sz="28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  <a:latin typeface="Arial Narrow" panose="020B0606020202030204" pitchFamily="34" charset="0"/>
                        </a:rPr>
                        <a:t>Composite Distance from Lisa</a:t>
                      </a:r>
                      <a:endParaRPr lang="en-US" sz="28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55079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  <a:latin typeface="Arial Narrow" panose="020B0606020202030204" pitchFamily="34" charset="0"/>
                        </a:rPr>
                        <a:t>Alice</a:t>
                      </a:r>
                      <a:endParaRPr lang="en-US" sz="28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  <a:latin typeface="Arial Narrow" panose="020B0606020202030204" pitchFamily="34" charset="0"/>
                        </a:rPr>
                        <a:t>20</a:t>
                      </a:r>
                      <a:endParaRPr lang="en-US" sz="28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  <a:latin typeface="Arial Narrow" panose="020B0606020202030204" pitchFamily="34" charset="0"/>
                        </a:rPr>
                        <a:t>0.33</a:t>
                      </a:r>
                      <a:endParaRPr lang="en-US" sz="28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 dirty="0">
                          <a:effectLst/>
                          <a:latin typeface="Arial Narrow" panose="020B0606020202030204" pitchFamily="34" charset="0"/>
                        </a:rPr>
                        <a:t>100</a:t>
                      </a:r>
                      <a:endParaRPr lang="en-US" sz="2800" b="0" kern="1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  <a:latin typeface="Arial Narrow" panose="020B0606020202030204" pitchFamily="34" charset="0"/>
                        </a:rPr>
                        <a:t>0.0</a:t>
                      </a:r>
                      <a:endParaRPr lang="en-US" sz="28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  <a:latin typeface="Arial Narrow" panose="020B0606020202030204" pitchFamily="34" charset="0"/>
                        </a:rPr>
                        <a:t>0.33</a:t>
                      </a:r>
                      <a:endParaRPr lang="en-US" sz="28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7936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  <a:latin typeface="Arial Narrow" panose="020B0606020202030204" pitchFamily="34" charset="0"/>
                        </a:rPr>
                        <a:t>Bob</a:t>
                      </a:r>
                      <a:endParaRPr lang="en-US" sz="28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  <a:latin typeface="Arial Narrow" panose="020B0606020202030204" pitchFamily="34" charset="0"/>
                        </a:rPr>
                        <a:t>40</a:t>
                      </a:r>
                      <a:endParaRPr lang="en-US" sz="28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  <a:latin typeface="Arial Narrow" panose="020B0606020202030204" pitchFamily="34" charset="0"/>
                        </a:rPr>
                        <a:t>0.0</a:t>
                      </a:r>
                      <a:endParaRPr lang="en-US" sz="28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  <a:latin typeface="Arial Narrow" panose="020B0606020202030204" pitchFamily="34" charset="0"/>
                        </a:rPr>
                        <a:t>200</a:t>
                      </a:r>
                      <a:endParaRPr lang="en-US" sz="28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  <a:latin typeface="Arial Narrow" panose="020B0606020202030204" pitchFamily="34" charset="0"/>
                        </a:rPr>
                        <a:t>0.67</a:t>
                      </a:r>
                      <a:endParaRPr lang="en-US" sz="28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  <a:latin typeface="Arial Narrow" panose="020B0606020202030204" pitchFamily="34" charset="0"/>
                        </a:rPr>
                        <a:t>0.67</a:t>
                      </a:r>
                      <a:endParaRPr lang="en-US" sz="28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4589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  <a:latin typeface="Arial Narrow" panose="020B0606020202030204" pitchFamily="34" charset="0"/>
                        </a:rPr>
                        <a:t>Charlie</a:t>
                      </a:r>
                      <a:endParaRPr lang="en-US" sz="28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  <a:latin typeface="Arial Narrow" panose="020B0606020202030204" pitchFamily="34" charset="0"/>
                        </a:rPr>
                        <a:t>80</a:t>
                      </a:r>
                      <a:endParaRPr lang="en-US" sz="28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  <a:latin typeface="Arial Narrow" panose="020B0606020202030204" pitchFamily="34" charset="0"/>
                        </a:rPr>
                        <a:t>0.67</a:t>
                      </a:r>
                      <a:endParaRPr lang="en-US" sz="28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  <a:latin typeface="Arial Narrow" panose="020B0606020202030204" pitchFamily="34" charset="0"/>
                        </a:rPr>
                        <a:t>50</a:t>
                      </a:r>
                      <a:endParaRPr lang="en-US" sz="28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>
                          <a:effectLst/>
                          <a:latin typeface="Arial Narrow" panose="020B0606020202030204" pitchFamily="34" charset="0"/>
                        </a:rPr>
                        <a:t>0.33</a:t>
                      </a:r>
                      <a:endParaRPr lang="en-US" sz="28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00" dirty="0">
                          <a:effectLst/>
                          <a:latin typeface="Arial Narrow" panose="020B0606020202030204" pitchFamily="34" charset="0"/>
                        </a:rPr>
                        <a:t>0.75</a:t>
                      </a:r>
                      <a:endParaRPr lang="en-US" sz="2800" b="0" kern="1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8917399"/>
                  </a:ext>
                </a:extLst>
              </a:tr>
            </a:tbl>
          </a:graphicData>
        </a:graphic>
      </p:graphicFrame>
      <p:grpSp>
        <p:nvGrpSpPr>
          <p:cNvPr id="33" name="Group 32">
            <a:extLst>
              <a:ext uri="{FF2B5EF4-FFF2-40B4-BE49-F238E27FC236}">
                <a16:creationId xmlns:a16="http://schemas.microsoft.com/office/drawing/2014/main" id="{27ABF50C-0D9C-F8A8-0804-ECBE8DD45AFC}"/>
              </a:ext>
            </a:extLst>
          </p:cNvPr>
          <p:cNvGrpSpPr/>
          <p:nvPr/>
        </p:nvGrpSpPr>
        <p:grpSpPr>
          <a:xfrm>
            <a:off x="438353" y="185233"/>
            <a:ext cx="3200776" cy="2135405"/>
            <a:chOff x="2248679" y="1155052"/>
            <a:chExt cx="7819243" cy="5210861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06EB2588-635D-1B5C-86BA-44236C49B211}"/>
                </a:ext>
              </a:extLst>
            </p:cNvPr>
            <p:cNvCxnSpPr>
              <a:cxnSpLocks/>
            </p:cNvCxnSpPr>
            <p:nvPr/>
          </p:nvCxnSpPr>
          <p:spPr>
            <a:xfrm>
              <a:off x="3228392" y="5692451"/>
              <a:ext cx="683953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50E6DCA-BC3F-B025-66B7-8BBE82860F82}"/>
                </a:ext>
              </a:extLst>
            </p:cNvPr>
            <p:cNvSpPr txBox="1"/>
            <p:nvPr/>
          </p:nvSpPr>
          <p:spPr>
            <a:xfrm>
              <a:off x="2925727" y="5738327"/>
              <a:ext cx="523486" cy="60083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858AD95-1ABA-511C-414D-769BEFB305AE}"/>
                </a:ext>
              </a:extLst>
            </p:cNvPr>
            <p:cNvSpPr txBox="1"/>
            <p:nvPr/>
          </p:nvSpPr>
          <p:spPr>
            <a:xfrm>
              <a:off x="3983194" y="5738327"/>
              <a:ext cx="828287" cy="60083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20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2709A0D-F9BF-9259-A813-ACC5A4FEDD08}"/>
                </a:ext>
              </a:extLst>
            </p:cNvPr>
            <p:cNvSpPr txBox="1"/>
            <p:nvPr/>
          </p:nvSpPr>
          <p:spPr>
            <a:xfrm>
              <a:off x="5345465" y="5765079"/>
              <a:ext cx="828287" cy="60083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40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F57445-0960-E319-55F5-E412E6F3E615}"/>
                </a:ext>
              </a:extLst>
            </p:cNvPr>
            <p:cNvSpPr txBox="1"/>
            <p:nvPr/>
          </p:nvSpPr>
          <p:spPr>
            <a:xfrm>
              <a:off x="6627845" y="5765079"/>
              <a:ext cx="828287" cy="60083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60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597D202-B454-BC63-D98E-03017C3870C9}"/>
                </a:ext>
              </a:extLst>
            </p:cNvPr>
            <p:cNvSpPr txBox="1"/>
            <p:nvPr/>
          </p:nvSpPr>
          <p:spPr>
            <a:xfrm>
              <a:off x="7910227" y="5765079"/>
              <a:ext cx="828287" cy="60083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80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334C09F-866A-8474-E8A7-03CB8332FDF1}"/>
                </a:ext>
              </a:extLst>
            </p:cNvPr>
            <p:cNvSpPr/>
            <p:nvPr/>
          </p:nvSpPr>
          <p:spPr>
            <a:xfrm>
              <a:off x="5227761" y="1982955"/>
              <a:ext cx="868238" cy="606488"/>
            </a:xfrm>
            <a:prstGeom prst="ellipse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/>
                <a:t>Bob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79B8DA4-8253-333C-9E0F-53C7313B45C8}"/>
                </a:ext>
              </a:extLst>
            </p:cNvPr>
            <p:cNvSpPr/>
            <p:nvPr/>
          </p:nvSpPr>
          <p:spPr>
            <a:xfrm>
              <a:off x="3913660" y="3625920"/>
              <a:ext cx="868238" cy="606488"/>
            </a:xfrm>
            <a:prstGeom prst="ellipse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/>
                <a:t>Alice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5BD8313-D9BB-6896-746A-0953C29F9B54}"/>
                </a:ext>
              </a:extLst>
            </p:cNvPr>
            <p:cNvSpPr/>
            <p:nvPr/>
          </p:nvSpPr>
          <p:spPr>
            <a:xfrm>
              <a:off x="7870275" y="4564460"/>
              <a:ext cx="868238" cy="606488"/>
            </a:xfrm>
            <a:prstGeom prst="ellipse">
              <a:avLst/>
            </a:prstGeom>
            <a:solidFill>
              <a:srgbClr val="00B050"/>
            </a:solidFill>
            <a:ln w="38100">
              <a:solidFill>
                <a:schemeClr val="tx1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/>
                <a:t>Charlie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DF66229-ED11-8789-B1A2-F645216C93C0}"/>
                </a:ext>
              </a:extLst>
            </p:cNvPr>
            <p:cNvCxnSpPr/>
            <p:nvPr/>
          </p:nvCxnSpPr>
          <p:spPr>
            <a:xfrm>
              <a:off x="4377363" y="5449855"/>
              <a:ext cx="0" cy="24259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6C937F6-732C-34D8-6261-D1454D7EE179}"/>
                </a:ext>
              </a:extLst>
            </p:cNvPr>
            <p:cNvCxnSpPr/>
            <p:nvPr/>
          </p:nvCxnSpPr>
          <p:spPr>
            <a:xfrm>
              <a:off x="5661881" y="5449855"/>
              <a:ext cx="0" cy="24259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F5739C3-4CE6-D716-5F58-558857938527}"/>
                </a:ext>
              </a:extLst>
            </p:cNvPr>
            <p:cNvCxnSpPr>
              <a:cxnSpLocks/>
            </p:cNvCxnSpPr>
            <p:nvPr/>
          </p:nvCxnSpPr>
          <p:spPr>
            <a:xfrm>
              <a:off x="6963332" y="5449855"/>
              <a:ext cx="0" cy="24259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B613F82-52F1-0563-98F7-7E6103620ACC}"/>
                </a:ext>
              </a:extLst>
            </p:cNvPr>
            <p:cNvSpPr/>
            <p:nvPr/>
          </p:nvSpPr>
          <p:spPr>
            <a:xfrm>
              <a:off x="5227761" y="3597421"/>
              <a:ext cx="868238" cy="606488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" dirty="0">
                  <a:solidFill>
                    <a:schemeClr val="tx1"/>
                  </a:solidFill>
                </a:rPr>
                <a:t>Lisa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859BF02-5FDB-7C83-7C21-8F91931FD00E}"/>
                </a:ext>
              </a:extLst>
            </p:cNvPr>
            <p:cNvCxnSpPr>
              <a:cxnSpLocks/>
            </p:cNvCxnSpPr>
            <p:nvPr/>
          </p:nvCxnSpPr>
          <p:spPr>
            <a:xfrm>
              <a:off x="8324369" y="5449855"/>
              <a:ext cx="0" cy="24259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B2B4DCC-649B-AFC6-EBF8-E6BB812958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0833" y="1155052"/>
              <a:ext cx="0" cy="45478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19E1FD2-51AA-F32E-E1EA-582AE67C9F49}"/>
                </a:ext>
              </a:extLst>
            </p:cNvPr>
            <p:cNvCxnSpPr/>
            <p:nvPr/>
          </p:nvCxnSpPr>
          <p:spPr>
            <a:xfrm>
              <a:off x="3240833" y="4625108"/>
              <a:ext cx="0" cy="24259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9BF1759-177C-526E-C0B0-786578D631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40833" y="4746406"/>
              <a:ext cx="26928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1BD5576-1175-BED4-13D4-72CF0A9190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28392" y="3900665"/>
              <a:ext cx="26928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A647380-E0ED-38FA-8428-9A96958A15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40833" y="3070006"/>
              <a:ext cx="26928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D0E11A-8988-090D-4016-F22620B650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28392" y="2248912"/>
              <a:ext cx="269285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219C826-3412-7C59-A5E9-5C44C731B128}"/>
                </a:ext>
              </a:extLst>
            </p:cNvPr>
            <p:cNvSpPr txBox="1"/>
            <p:nvPr/>
          </p:nvSpPr>
          <p:spPr>
            <a:xfrm>
              <a:off x="2412545" y="4371469"/>
              <a:ext cx="828287" cy="60083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50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884A096-148E-DBA2-47E7-B976B6C0A242}"/>
                </a:ext>
              </a:extLst>
            </p:cNvPr>
            <p:cNvSpPr txBox="1"/>
            <p:nvPr/>
          </p:nvSpPr>
          <p:spPr>
            <a:xfrm>
              <a:off x="2248679" y="3546723"/>
              <a:ext cx="997643" cy="60083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100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C7323C3-57EE-5333-7E36-5ED295714DEF}"/>
                </a:ext>
              </a:extLst>
            </p:cNvPr>
            <p:cNvSpPr txBox="1"/>
            <p:nvPr/>
          </p:nvSpPr>
          <p:spPr>
            <a:xfrm>
              <a:off x="2248679" y="2738848"/>
              <a:ext cx="997643" cy="60083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150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5EBDAA3-917A-CA4D-00CB-D7BB95D3483B}"/>
                </a:ext>
              </a:extLst>
            </p:cNvPr>
            <p:cNvSpPr txBox="1"/>
            <p:nvPr/>
          </p:nvSpPr>
          <p:spPr>
            <a:xfrm>
              <a:off x="2248679" y="1908190"/>
              <a:ext cx="997643" cy="60083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bg1"/>
                  </a:solidFill>
                </a:rPr>
                <a:t>200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F9B95E7-9E69-8B06-9D46-579CE64C7ED3}"/>
                </a:ext>
              </a:extLst>
            </p:cNvPr>
            <p:cNvSpPr txBox="1"/>
            <p:nvPr/>
          </p:nvSpPr>
          <p:spPr>
            <a:xfrm>
              <a:off x="8957387" y="5934270"/>
              <a:ext cx="998375" cy="37552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" i="1" dirty="0">
                  <a:solidFill>
                    <a:schemeClr val="bg1"/>
                  </a:solidFill>
                </a:rPr>
                <a:t>Age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7DD4277-417E-F664-E643-CC5ACC5BCFE5}"/>
                </a:ext>
              </a:extLst>
            </p:cNvPr>
            <p:cNvSpPr txBox="1"/>
            <p:nvPr/>
          </p:nvSpPr>
          <p:spPr>
            <a:xfrm>
              <a:off x="2390730" y="1336707"/>
              <a:ext cx="998375" cy="37552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400" i="1" dirty="0">
                  <a:solidFill>
                    <a:schemeClr val="bg1"/>
                  </a:solidFill>
                </a:rPr>
                <a:t>Net Worth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E18762F-3E6A-9C35-41EE-050D5DACDDB1}"/>
                </a:ext>
              </a:extLst>
            </p:cNvPr>
            <p:cNvCxnSpPr>
              <a:cxnSpLocks/>
              <a:stCxn id="11" idx="6"/>
              <a:endCxn id="16" idx="2"/>
            </p:cNvCxnSpPr>
            <p:nvPr/>
          </p:nvCxnSpPr>
          <p:spPr>
            <a:xfrm flipV="1">
              <a:off x="4781898" y="3900665"/>
              <a:ext cx="445863" cy="28499"/>
            </a:xfrm>
            <a:prstGeom prst="straightConnector1">
              <a:avLst/>
            </a:prstGeom>
            <a:ln w="38100">
              <a:headEnd type="triangl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180C1A8-E5DF-56CE-7F11-DA2BB3F6547C}"/>
                </a:ext>
              </a:extLst>
            </p:cNvPr>
            <p:cNvCxnSpPr>
              <a:cxnSpLocks/>
              <a:stCxn id="10" idx="4"/>
              <a:endCxn id="16" idx="0"/>
            </p:cNvCxnSpPr>
            <p:nvPr/>
          </p:nvCxnSpPr>
          <p:spPr>
            <a:xfrm>
              <a:off x="5661880" y="2589443"/>
              <a:ext cx="0" cy="1007978"/>
            </a:xfrm>
            <a:prstGeom prst="straightConnector1">
              <a:avLst/>
            </a:prstGeom>
            <a:ln w="38100">
              <a:headEnd type="triangl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4182FDC-ECDD-B554-25F5-604807802999}"/>
                </a:ext>
              </a:extLst>
            </p:cNvPr>
            <p:cNvCxnSpPr>
              <a:cxnSpLocks/>
              <a:stCxn id="16" idx="5"/>
              <a:endCxn id="12" idx="2"/>
            </p:cNvCxnSpPr>
            <p:nvPr/>
          </p:nvCxnSpPr>
          <p:spPr>
            <a:xfrm>
              <a:off x="5968848" y="4115091"/>
              <a:ext cx="1901427" cy="752613"/>
            </a:xfrm>
            <a:prstGeom prst="straightConnector1">
              <a:avLst/>
            </a:prstGeom>
            <a:ln w="38100">
              <a:headEnd type="triangle" w="med" len="med"/>
              <a:tailEnd type="triangl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7049FE-6539-C7BC-A7E8-0101AC73A1E7}"/>
              </a:ext>
            </a:extLst>
          </p:cNvPr>
          <p:cNvSpPr/>
          <p:nvPr/>
        </p:nvSpPr>
        <p:spPr>
          <a:xfrm>
            <a:off x="9605913" y="2978870"/>
            <a:ext cx="1838227" cy="150828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Left 33">
            <a:extLst>
              <a:ext uri="{FF2B5EF4-FFF2-40B4-BE49-F238E27FC236}">
                <a16:creationId xmlns:a16="http://schemas.microsoft.com/office/drawing/2014/main" id="{E302562A-1CDF-B1EC-A08D-A6A8E406269F}"/>
              </a:ext>
            </a:extLst>
          </p:cNvPr>
          <p:cNvSpPr/>
          <p:nvPr/>
        </p:nvSpPr>
        <p:spPr>
          <a:xfrm>
            <a:off x="11274457" y="4364325"/>
            <a:ext cx="518474" cy="443059"/>
          </a:xfrm>
          <a:prstGeom prst="lef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Left 34">
            <a:extLst>
              <a:ext uri="{FF2B5EF4-FFF2-40B4-BE49-F238E27FC236}">
                <a16:creationId xmlns:a16="http://schemas.microsoft.com/office/drawing/2014/main" id="{A9310F50-93FF-4C99-DF68-AEC22D3AB0B1}"/>
              </a:ext>
            </a:extLst>
          </p:cNvPr>
          <p:cNvSpPr/>
          <p:nvPr/>
        </p:nvSpPr>
        <p:spPr>
          <a:xfrm>
            <a:off x="11326305" y="5192685"/>
            <a:ext cx="518474" cy="443059"/>
          </a:xfrm>
          <a:prstGeom prst="lef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1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4" grpId="0" animBg="1"/>
      <p:bldP spid="3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22F0A7-555F-2562-CEF3-0A3D231DFA2B}"/>
              </a:ext>
            </a:extLst>
          </p:cNvPr>
          <p:cNvSpPr txBox="1"/>
          <p:nvPr/>
        </p:nvSpPr>
        <p:spPr>
          <a:xfrm>
            <a:off x="812800" y="649177"/>
            <a:ext cx="82573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 Narrow" panose="020B0606020202030204" pitchFamily="34" charset="0"/>
              </a:rPr>
              <a:t>Adding additional comparison dimensions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C838E4-DA3F-96E0-FF7D-F01553DBF3B6}"/>
              </a:ext>
            </a:extLst>
          </p:cNvPr>
          <p:cNvSpPr txBox="1"/>
          <p:nvPr/>
        </p:nvSpPr>
        <p:spPr>
          <a:xfrm>
            <a:off x="2673927" y="2168559"/>
            <a:ext cx="899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 Narrow" panose="020B0606020202030204" pitchFamily="34" charset="0"/>
              </a:rPr>
              <a:t>Number of Children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6A4AAE-896F-248F-7121-084C479D13AE}"/>
              </a:ext>
            </a:extLst>
          </p:cNvPr>
          <p:cNvSpPr txBox="1"/>
          <p:nvPr/>
        </p:nvSpPr>
        <p:spPr>
          <a:xfrm>
            <a:off x="2673928" y="2876445"/>
            <a:ext cx="6146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Arial Narrow" panose="020B0606020202030204" pitchFamily="34" charset="0"/>
              </a:rPr>
              <a:t>ZipCode</a:t>
            </a:r>
            <a:endParaRPr lang="en-US" sz="40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635409-2A1D-686D-5264-4257ADBA0BC4}"/>
              </a:ext>
            </a:extLst>
          </p:cNvPr>
          <p:cNvSpPr txBox="1"/>
          <p:nvPr/>
        </p:nvSpPr>
        <p:spPr>
          <a:xfrm>
            <a:off x="2673928" y="3518372"/>
            <a:ext cx="6146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 Narrow" panose="020B0606020202030204" pitchFamily="34" charset="0"/>
              </a:rPr>
              <a:t>Favorite color</a:t>
            </a:r>
          </a:p>
        </p:txBody>
      </p:sp>
    </p:spTree>
    <p:extLst>
      <p:ext uri="{BB962C8B-B14F-4D97-AF65-F5344CB8AC3E}">
        <p14:creationId xmlns:p14="http://schemas.microsoft.com/office/powerpoint/2010/main" val="639579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C96B59B-9C27-0A10-68AC-1967A9A03498}"/>
              </a:ext>
            </a:extLst>
          </p:cNvPr>
          <p:cNvCxnSpPr>
            <a:cxnSpLocks/>
          </p:cNvCxnSpPr>
          <p:nvPr/>
        </p:nvCxnSpPr>
        <p:spPr>
          <a:xfrm>
            <a:off x="4595594" y="4606799"/>
            <a:ext cx="480731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30FBEFC-9D12-BB61-252F-4C6A69C35092}"/>
              </a:ext>
            </a:extLst>
          </p:cNvPr>
          <p:cNvSpPr txBox="1"/>
          <p:nvPr/>
        </p:nvSpPr>
        <p:spPr>
          <a:xfrm>
            <a:off x="4382860" y="4637869"/>
            <a:ext cx="367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9571E2-29BA-2B94-5823-756AEA4062BD}"/>
              </a:ext>
            </a:extLst>
          </p:cNvPr>
          <p:cNvSpPr txBox="1"/>
          <p:nvPr/>
        </p:nvSpPr>
        <p:spPr>
          <a:xfrm>
            <a:off x="5126124" y="4637869"/>
            <a:ext cx="582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5ED758-4C06-6211-E32C-FE63CF32E719}"/>
              </a:ext>
            </a:extLst>
          </p:cNvPr>
          <p:cNvSpPr txBox="1"/>
          <p:nvPr/>
        </p:nvSpPr>
        <p:spPr>
          <a:xfrm>
            <a:off x="6083623" y="4655988"/>
            <a:ext cx="582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4894FC-D620-3A0A-309A-84932FBBD79A}"/>
              </a:ext>
            </a:extLst>
          </p:cNvPr>
          <p:cNvSpPr txBox="1"/>
          <p:nvPr/>
        </p:nvSpPr>
        <p:spPr>
          <a:xfrm>
            <a:off x="6984972" y="4655988"/>
            <a:ext cx="582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60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335530-8F46-6E88-0299-A3536613CF03}"/>
              </a:ext>
            </a:extLst>
          </p:cNvPr>
          <p:cNvSpPr txBox="1"/>
          <p:nvPr/>
        </p:nvSpPr>
        <p:spPr>
          <a:xfrm>
            <a:off x="7886321" y="4655986"/>
            <a:ext cx="5821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80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10EF19-0F66-9D24-03B3-851BBB7B1AC8}"/>
              </a:ext>
            </a:extLst>
          </p:cNvPr>
          <p:cNvSpPr/>
          <p:nvPr/>
        </p:nvSpPr>
        <p:spPr>
          <a:xfrm>
            <a:off x="6000893" y="2094459"/>
            <a:ext cx="610260" cy="410758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Bob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0B05423-54B7-7755-7833-411A6179598D}"/>
              </a:ext>
            </a:extLst>
          </p:cNvPr>
          <p:cNvSpPr/>
          <p:nvPr/>
        </p:nvSpPr>
        <p:spPr>
          <a:xfrm>
            <a:off x="5077249" y="3207194"/>
            <a:ext cx="610260" cy="410758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Alice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0B9B45-922F-0A99-525A-5430A66C253F}"/>
              </a:ext>
            </a:extLst>
          </p:cNvPr>
          <p:cNvSpPr/>
          <p:nvPr/>
        </p:nvSpPr>
        <p:spPr>
          <a:xfrm>
            <a:off x="7858241" y="3842842"/>
            <a:ext cx="610260" cy="410758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Charlie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8C2B7E-A93D-8BDE-F566-9C5DCDEA5018}"/>
              </a:ext>
            </a:extLst>
          </p:cNvPr>
          <p:cNvCxnSpPr/>
          <p:nvPr/>
        </p:nvCxnSpPr>
        <p:spPr>
          <a:xfrm>
            <a:off x="5403173" y="4442495"/>
            <a:ext cx="0" cy="16430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65FC1F-1BB3-5376-FB35-953AFA9641A3}"/>
              </a:ext>
            </a:extLst>
          </p:cNvPr>
          <p:cNvCxnSpPr/>
          <p:nvPr/>
        </p:nvCxnSpPr>
        <p:spPr>
          <a:xfrm>
            <a:off x="6306024" y="4442495"/>
            <a:ext cx="0" cy="16430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BF9EEC-FB69-AA21-968E-1868736D8F28}"/>
              </a:ext>
            </a:extLst>
          </p:cNvPr>
          <p:cNvCxnSpPr>
            <a:cxnSpLocks/>
          </p:cNvCxnSpPr>
          <p:nvPr/>
        </p:nvCxnSpPr>
        <p:spPr>
          <a:xfrm>
            <a:off x="7220777" y="4442495"/>
            <a:ext cx="0" cy="16430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B53CCCB3-9977-CE2E-EEC7-FCAEF1D6B527}"/>
              </a:ext>
            </a:extLst>
          </p:cNvPr>
          <p:cNvSpPr/>
          <p:nvPr/>
        </p:nvSpPr>
        <p:spPr>
          <a:xfrm>
            <a:off x="6000893" y="3187893"/>
            <a:ext cx="610260" cy="410758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Lisa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FD740B-9D99-BA8E-A29E-4CD62A9C891A}"/>
              </a:ext>
            </a:extLst>
          </p:cNvPr>
          <p:cNvCxnSpPr>
            <a:cxnSpLocks/>
          </p:cNvCxnSpPr>
          <p:nvPr/>
        </p:nvCxnSpPr>
        <p:spPr>
          <a:xfrm>
            <a:off x="8177411" y="4442495"/>
            <a:ext cx="0" cy="16430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2DC1D61-C64B-64BC-14C1-0C60E45C2CD7}"/>
              </a:ext>
            </a:extLst>
          </p:cNvPr>
          <p:cNvCxnSpPr>
            <a:cxnSpLocks/>
          </p:cNvCxnSpPr>
          <p:nvPr/>
        </p:nvCxnSpPr>
        <p:spPr>
          <a:xfrm flipV="1">
            <a:off x="4604339" y="1533743"/>
            <a:ext cx="0" cy="308016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B59A70E-DDA6-3AB2-2757-AA7A4660665B}"/>
              </a:ext>
            </a:extLst>
          </p:cNvPr>
          <p:cNvCxnSpPr/>
          <p:nvPr/>
        </p:nvCxnSpPr>
        <p:spPr>
          <a:xfrm>
            <a:off x="4604339" y="3883917"/>
            <a:ext cx="0" cy="16430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510E04-211A-060E-9340-E542189D3FAF}"/>
              </a:ext>
            </a:extLst>
          </p:cNvPr>
          <p:cNvCxnSpPr>
            <a:cxnSpLocks/>
          </p:cNvCxnSpPr>
          <p:nvPr/>
        </p:nvCxnSpPr>
        <p:spPr>
          <a:xfrm flipH="1">
            <a:off x="4604339" y="3966069"/>
            <a:ext cx="18927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7F1CE0D-5B36-4E0C-4FE7-EBE523CF7793}"/>
              </a:ext>
            </a:extLst>
          </p:cNvPr>
          <p:cNvCxnSpPr>
            <a:cxnSpLocks/>
          </p:cNvCxnSpPr>
          <p:nvPr/>
        </p:nvCxnSpPr>
        <p:spPr>
          <a:xfrm flipH="1">
            <a:off x="4595594" y="3393271"/>
            <a:ext cx="18927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6B6F7AB-67B6-128A-E81D-C172CA43E048}"/>
              </a:ext>
            </a:extLst>
          </p:cNvPr>
          <p:cNvCxnSpPr>
            <a:cxnSpLocks/>
          </p:cNvCxnSpPr>
          <p:nvPr/>
        </p:nvCxnSpPr>
        <p:spPr>
          <a:xfrm flipH="1">
            <a:off x="4604339" y="2830689"/>
            <a:ext cx="18927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F81804F-637C-DBCF-CEDE-4CB4D1A3737E}"/>
              </a:ext>
            </a:extLst>
          </p:cNvPr>
          <p:cNvCxnSpPr>
            <a:cxnSpLocks/>
          </p:cNvCxnSpPr>
          <p:nvPr/>
        </p:nvCxnSpPr>
        <p:spPr>
          <a:xfrm flipH="1">
            <a:off x="4595594" y="2274584"/>
            <a:ext cx="18927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7D13468-BFC6-F7CF-8A36-44CBEE4175F5}"/>
              </a:ext>
            </a:extLst>
          </p:cNvPr>
          <p:cNvSpPr txBox="1"/>
          <p:nvPr/>
        </p:nvSpPr>
        <p:spPr>
          <a:xfrm>
            <a:off x="4022159" y="3712135"/>
            <a:ext cx="5821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EFF0EF-642E-37A8-163B-70C4966F4D51}"/>
              </a:ext>
            </a:extLst>
          </p:cNvPr>
          <p:cNvSpPr txBox="1"/>
          <p:nvPr/>
        </p:nvSpPr>
        <p:spPr>
          <a:xfrm>
            <a:off x="3906982" y="3153556"/>
            <a:ext cx="70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81BD17-573C-74BC-9D94-991A0BB7B21C}"/>
              </a:ext>
            </a:extLst>
          </p:cNvPr>
          <p:cNvSpPr txBox="1"/>
          <p:nvPr/>
        </p:nvSpPr>
        <p:spPr>
          <a:xfrm>
            <a:off x="3906982" y="2606404"/>
            <a:ext cx="70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150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83CD6B-62D8-787A-E1B5-C5FF719FD723}"/>
              </a:ext>
            </a:extLst>
          </p:cNvPr>
          <p:cNvSpPr txBox="1"/>
          <p:nvPr/>
        </p:nvSpPr>
        <p:spPr>
          <a:xfrm>
            <a:off x="3906982" y="2043822"/>
            <a:ext cx="701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200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4B2CA6-3193-69F9-2570-D01C98D9B92D}"/>
              </a:ext>
            </a:extLst>
          </p:cNvPr>
          <p:cNvSpPr txBox="1"/>
          <p:nvPr/>
        </p:nvSpPr>
        <p:spPr>
          <a:xfrm>
            <a:off x="8622341" y="4770576"/>
            <a:ext cx="701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Age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8525BAE-70FB-63A9-0147-1D0CFB8C0A18}"/>
              </a:ext>
            </a:extLst>
          </p:cNvPr>
          <p:cNvSpPr txBox="1"/>
          <p:nvPr/>
        </p:nvSpPr>
        <p:spPr>
          <a:xfrm>
            <a:off x="4006826" y="1656773"/>
            <a:ext cx="701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Net Worth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EDFD0AE-FB55-3D3E-AEDA-C5CCDE6FD912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 flipV="1">
            <a:off x="5687509" y="3393271"/>
            <a:ext cx="313384" cy="19302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7620B2-9D54-1B85-7915-6C98FCD2B2F2}"/>
              </a:ext>
            </a:extLst>
          </p:cNvPr>
          <p:cNvCxnSpPr>
            <a:cxnSpLocks/>
            <a:stCxn id="10" idx="4"/>
            <a:endCxn id="16" idx="0"/>
          </p:cNvCxnSpPr>
          <p:nvPr/>
        </p:nvCxnSpPr>
        <p:spPr>
          <a:xfrm>
            <a:off x="6306023" y="2505217"/>
            <a:ext cx="0" cy="682676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C89630A-5C54-E20E-E166-3762687043EA}"/>
              </a:ext>
            </a:extLst>
          </p:cNvPr>
          <p:cNvCxnSpPr>
            <a:cxnSpLocks/>
            <a:stCxn id="16" idx="6"/>
            <a:endCxn id="12" idx="1"/>
          </p:cNvCxnSpPr>
          <p:nvPr/>
        </p:nvCxnSpPr>
        <p:spPr>
          <a:xfrm>
            <a:off x="6611153" y="3393272"/>
            <a:ext cx="1336459" cy="509724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1952924-670B-895F-07D2-8B37722C1142}"/>
              </a:ext>
            </a:extLst>
          </p:cNvPr>
          <p:cNvCxnSpPr>
            <a:cxnSpLocks/>
            <a:stCxn id="4" idx="0"/>
          </p:cNvCxnSpPr>
          <p:nvPr/>
        </p:nvCxnSpPr>
        <p:spPr>
          <a:xfrm flipH="1">
            <a:off x="3546764" y="4637869"/>
            <a:ext cx="1020068" cy="69190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149C87D-2A7E-7EC7-4723-290CEA5D2E7F}"/>
              </a:ext>
            </a:extLst>
          </p:cNvPr>
          <p:cNvSpPr txBox="1"/>
          <p:nvPr/>
        </p:nvSpPr>
        <p:spPr>
          <a:xfrm>
            <a:off x="3547373" y="4455931"/>
            <a:ext cx="701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solidFill>
                  <a:schemeClr val="bg1"/>
                </a:solidFill>
              </a:rPr>
              <a:t>No of Children</a:t>
            </a:r>
          </a:p>
        </p:txBody>
      </p:sp>
    </p:spTree>
    <p:extLst>
      <p:ext uri="{BB962C8B-B14F-4D97-AF65-F5344CB8AC3E}">
        <p14:creationId xmlns:p14="http://schemas.microsoft.com/office/powerpoint/2010/main" val="9496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87" y="2646607"/>
            <a:ext cx="10831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[Age,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Networth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, No of Children,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Zipcode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, Fav Color, …]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833A0B1B-014A-6DAE-7C12-DD701E848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815" y="3688173"/>
            <a:ext cx="90572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[0.0001, -2.0003, 1.2134, -5.0001, 0.1112, …]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  <a:cs typeface="Cascadia Code 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87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443" y="1623448"/>
            <a:ext cx="705479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and store all dimensions of datapoints in the dataset as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vectors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833A0B1B-014A-6DAE-7C12-DD701E848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442" y="3027806"/>
            <a:ext cx="75440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vector from a datapoint you want to search for 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3710EF6-4EB4-8E48-37FD-3553A562F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442" y="4296919"/>
            <a:ext cx="1006397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 the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distance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between the searched value vector and the stored vectors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chemeClr val="bg1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more the distance, the less similar they are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989C6B-3D9E-C3AE-88D1-49E664B2B299}"/>
              </a:ext>
            </a:extLst>
          </p:cNvPr>
          <p:cNvSpPr txBox="1"/>
          <p:nvPr/>
        </p:nvSpPr>
        <p:spPr>
          <a:xfrm>
            <a:off x="1314860" y="1280849"/>
            <a:ext cx="1477818" cy="369332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Step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841B5D-8705-8A23-878B-5D149B465351}"/>
              </a:ext>
            </a:extLst>
          </p:cNvPr>
          <p:cNvSpPr txBox="1"/>
          <p:nvPr/>
        </p:nvSpPr>
        <p:spPr>
          <a:xfrm>
            <a:off x="1293091" y="2711939"/>
            <a:ext cx="1477818" cy="369332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Step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6EAEA3-F901-585F-840E-6BA551D4F19E}"/>
              </a:ext>
            </a:extLst>
          </p:cNvPr>
          <p:cNvSpPr txBox="1"/>
          <p:nvPr/>
        </p:nvSpPr>
        <p:spPr>
          <a:xfrm>
            <a:off x="1293091" y="3927587"/>
            <a:ext cx="1477818" cy="369332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Step 3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2C825B-ACA9-20AB-C7DD-8F9C1B3A60CE}"/>
              </a:ext>
            </a:extLst>
          </p:cNvPr>
          <p:cNvCxnSpPr>
            <a:cxnSpLocks/>
          </p:cNvCxnSpPr>
          <p:nvPr/>
        </p:nvCxnSpPr>
        <p:spPr>
          <a:xfrm>
            <a:off x="9462343" y="2189338"/>
            <a:ext cx="251750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6651B9-F686-A18F-B04E-91645E8718A2}"/>
              </a:ext>
            </a:extLst>
          </p:cNvPr>
          <p:cNvSpPr txBox="1"/>
          <p:nvPr/>
        </p:nvSpPr>
        <p:spPr>
          <a:xfrm>
            <a:off x="9350938" y="2208931"/>
            <a:ext cx="192685" cy="2616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AA4D02-F378-F59F-D465-871C5B6EA6A9}"/>
              </a:ext>
            </a:extLst>
          </p:cNvPr>
          <p:cNvSpPr txBox="1"/>
          <p:nvPr/>
        </p:nvSpPr>
        <p:spPr>
          <a:xfrm>
            <a:off x="9740172" y="2208931"/>
            <a:ext cx="304877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C1D1F-2F91-96CA-6257-4CA4B121F6DA}"/>
              </a:ext>
            </a:extLst>
          </p:cNvPr>
          <p:cNvSpPr txBox="1"/>
          <p:nvPr/>
        </p:nvSpPr>
        <p:spPr>
          <a:xfrm>
            <a:off x="10241598" y="2220357"/>
            <a:ext cx="304877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DB344C-8709-786C-D012-941C11A860E1}"/>
              </a:ext>
            </a:extLst>
          </p:cNvPr>
          <p:cNvSpPr txBox="1"/>
          <p:nvPr/>
        </p:nvSpPr>
        <p:spPr>
          <a:xfrm>
            <a:off x="10713619" y="2220358"/>
            <a:ext cx="304877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60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B3CC4B-D048-E284-CB97-341E097A9CBA}"/>
              </a:ext>
            </a:extLst>
          </p:cNvPr>
          <p:cNvSpPr txBox="1"/>
          <p:nvPr/>
        </p:nvSpPr>
        <p:spPr>
          <a:xfrm>
            <a:off x="11185640" y="2220356"/>
            <a:ext cx="304877" cy="4308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80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D309D88-79E5-C31E-37DE-197284DF6B3B}"/>
              </a:ext>
            </a:extLst>
          </p:cNvPr>
          <p:cNvSpPr/>
          <p:nvPr/>
        </p:nvSpPr>
        <p:spPr>
          <a:xfrm>
            <a:off x="10198274" y="605012"/>
            <a:ext cx="319583" cy="259031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/>
              <a:t>Bob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D84AE9E-D959-DB3E-857A-A9EF65D4C675}"/>
              </a:ext>
            </a:extLst>
          </p:cNvPr>
          <p:cNvSpPr/>
          <p:nvPr/>
        </p:nvSpPr>
        <p:spPr>
          <a:xfrm>
            <a:off x="9714577" y="1306722"/>
            <a:ext cx="319583" cy="259031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/>
              <a:t>Alice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34D325-B0FC-70FE-7137-AC90E29FA268}"/>
              </a:ext>
            </a:extLst>
          </p:cNvPr>
          <p:cNvSpPr/>
          <p:nvPr/>
        </p:nvSpPr>
        <p:spPr>
          <a:xfrm>
            <a:off x="11170935" y="1707573"/>
            <a:ext cx="319583" cy="259031"/>
          </a:xfrm>
          <a:prstGeom prst="ellipse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/>
              <a:t>Charlie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92023D-0FCD-32CE-FB0C-708A13D2050D}"/>
              </a:ext>
            </a:extLst>
          </p:cNvPr>
          <p:cNvCxnSpPr/>
          <p:nvPr/>
        </p:nvCxnSpPr>
        <p:spPr>
          <a:xfrm>
            <a:off x="9885258" y="2085725"/>
            <a:ext cx="0" cy="10361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0CF655E-32B2-9FA5-6567-6D83C4926DF6}"/>
              </a:ext>
            </a:extLst>
          </p:cNvPr>
          <p:cNvCxnSpPr/>
          <p:nvPr/>
        </p:nvCxnSpPr>
        <p:spPr>
          <a:xfrm>
            <a:off x="10358066" y="2085725"/>
            <a:ext cx="0" cy="10361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F14351A-38E2-10A0-275D-BF367055C5C7}"/>
              </a:ext>
            </a:extLst>
          </p:cNvPr>
          <p:cNvCxnSpPr>
            <a:cxnSpLocks/>
          </p:cNvCxnSpPr>
          <p:nvPr/>
        </p:nvCxnSpPr>
        <p:spPr>
          <a:xfrm>
            <a:off x="10837106" y="2085725"/>
            <a:ext cx="0" cy="10361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DF157B55-5F61-E0CD-D3A2-475958932BB5}"/>
              </a:ext>
            </a:extLst>
          </p:cNvPr>
          <p:cNvSpPr/>
          <p:nvPr/>
        </p:nvSpPr>
        <p:spPr>
          <a:xfrm>
            <a:off x="10198274" y="1294551"/>
            <a:ext cx="319583" cy="259031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</a:rPr>
              <a:t>Lisa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40B4C3-A210-615A-632F-EBCE992A10CF}"/>
              </a:ext>
            </a:extLst>
          </p:cNvPr>
          <p:cNvCxnSpPr>
            <a:cxnSpLocks/>
          </p:cNvCxnSpPr>
          <p:nvPr/>
        </p:nvCxnSpPr>
        <p:spPr>
          <a:xfrm>
            <a:off x="11338079" y="2085725"/>
            <a:ext cx="0" cy="10361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96A84F4-078E-4D87-51E5-CE154ED3C7F2}"/>
              </a:ext>
            </a:extLst>
          </p:cNvPr>
          <p:cNvCxnSpPr>
            <a:cxnSpLocks/>
          </p:cNvCxnSpPr>
          <p:nvPr/>
        </p:nvCxnSpPr>
        <p:spPr>
          <a:xfrm flipV="1">
            <a:off x="9466923" y="251415"/>
            <a:ext cx="0" cy="19424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7820670-DF75-7CA4-2C53-E16B57FD3B39}"/>
              </a:ext>
            </a:extLst>
          </p:cNvPr>
          <p:cNvCxnSpPr/>
          <p:nvPr/>
        </p:nvCxnSpPr>
        <p:spPr>
          <a:xfrm>
            <a:off x="9466923" y="1733476"/>
            <a:ext cx="0" cy="10361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7F59DE5-8C3C-E397-7B13-279625CE055D}"/>
              </a:ext>
            </a:extLst>
          </p:cNvPr>
          <p:cNvCxnSpPr>
            <a:cxnSpLocks/>
          </p:cNvCxnSpPr>
          <p:nvPr/>
        </p:nvCxnSpPr>
        <p:spPr>
          <a:xfrm flipH="1">
            <a:off x="9466923" y="1785282"/>
            <a:ext cx="9911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53AB70-CD3A-C350-D736-2CC3E138657E}"/>
              </a:ext>
            </a:extLst>
          </p:cNvPr>
          <p:cNvCxnSpPr>
            <a:cxnSpLocks/>
          </p:cNvCxnSpPr>
          <p:nvPr/>
        </p:nvCxnSpPr>
        <p:spPr>
          <a:xfrm flipH="1">
            <a:off x="9462343" y="1424066"/>
            <a:ext cx="9911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8888D6E-5124-A1C4-DFB0-3F6733594198}"/>
              </a:ext>
            </a:extLst>
          </p:cNvPr>
          <p:cNvCxnSpPr>
            <a:cxnSpLocks/>
          </p:cNvCxnSpPr>
          <p:nvPr/>
        </p:nvCxnSpPr>
        <p:spPr>
          <a:xfrm flipH="1">
            <a:off x="9466923" y="1069292"/>
            <a:ext cx="9911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67D082F-4CC8-8068-A5E5-CDBB4CDDBDFC}"/>
              </a:ext>
            </a:extLst>
          </p:cNvPr>
          <p:cNvCxnSpPr>
            <a:cxnSpLocks/>
          </p:cNvCxnSpPr>
          <p:nvPr/>
        </p:nvCxnSpPr>
        <p:spPr>
          <a:xfrm flipH="1">
            <a:off x="9462343" y="718602"/>
            <a:ext cx="9911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903D86F-3209-FDD6-34C7-7C3DDD24A1F0}"/>
              </a:ext>
            </a:extLst>
          </p:cNvPr>
          <p:cNvSpPr txBox="1"/>
          <p:nvPr/>
        </p:nvSpPr>
        <p:spPr>
          <a:xfrm>
            <a:off x="9162045" y="1625147"/>
            <a:ext cx="304877" cy="2308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50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B87BEB-F0D8-1A08-3F3A-9CE6BE1E2006}"/>
              </a:ext>
            </a:extLst>
          </p:cNvPr>
          <p:cNvSpPr txBox="1"/>
          <p:nvPr/>
        </p:nvSpPr>
        <p:spPr>
          <a:xfrm>
            <a:off x="9101729" y="1272897"/>
            <a:ext cx="367214" cy="2308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C5C089-54EF-A555-234F-84480E198DF7}"/>
              </a:ext>
            </a:extLst>
          </p:cNvPr>
          <p:cNvSpPr txBox="1"/>
          <p:nvPr/>
        </p:nvSpPr>
        <p:spPr>
          <a:xfrm>
            <a:off x="9101729" y="927854"/>
            <a:ext cx="367214" cy="2308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150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925C08-D935-6BBE-9CDC-5C62B94D1B9C}"/>
              </a:ext>
            </a:extLst>
          </p:cNvPr>
          <p:cNvSpPr txBox="1"/>
          <p:nvPr/>
        </p:nvSpPr>
        <p:spPr>
          <a:xfrm>
            <a:off x="9101729" y="573080"/>
            <a:ext cx="367214" cy="2308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200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DC8782-1E8B-107E-79ED-84296C9CA6C5}"/>
              </a:ext>
            </a:extLst>
          </p:cNvPr>
          <p:cNvSpPr txBox="1"/>
          <p:nvPr/>
        </p:nvSpPr>
        <p:spPr>
          <a:xfrm>
            <a:off x="11571081" y="2292619"/>
            <a:ext cx="367483" cy="16927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500" i="1" dirty="0">
                <a:solidFill>
                  <a:schemeClr val="bg1"/>
                </a:solidFill>
              </a:rPr>
              <a:t>Age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01D284-7DC3-8557-4A84-592852F00DFB}"/>
              </a:ext>
            </a:extLst>
          </p:cNvPr>
          <p:cNvSpPr txBox="1"/>
          <p:nvPr/>
        </p:nvSpPr>
        <p:spPr>
          <a:xfrm>
            <a:off x="9154015" y="329000"/>
            <a:ext cx="367483" cy="2462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500" i="1" dirty="0">
                <a:solidFill>
                  <a:schemeClr val="bg1"/>
                </a:solidFill>
              </a:rPr>
              <a:t>Net Worth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3F6AB6C-B83C-60B5-9D90-2AA2D628BCED}"/>
              </a:ext>
            </a:extLst>
          </p:cNvPr>
          <p:cNvCxnSpPr>
            <a:cxnSpLocks/>
            <a:stCxn id="13" idx="6"/>
            <a:endCxn id="18" idx="2"/>
          </p:cNvCxnSpPr>
          <p:nvPr/>
        </p:nvCxnSpPr>
        <p:spPr>
          <a:xfrm flipV="1">
            <a:off x="10034160" y="1424066"/>
            <a:ext cx="164114" cy="12172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2291A8C-6AA3-F7C8-99C0-2573EBAA5C49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>
          <a:xfrm>
            <a:off x="10358065" y="864043"/>
            <a:ext cx="0" cy="430507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356FC33-7F96-D525-1E64-185F720A851C}"/>
              </a:ext>
            </a:extLst>
          </p:cNvPr>
          <p:cNvCxnSpPr>
            <a:cxnSpLocks/>
            <a:stCxn id="18" idx="5"/>
            <a:endCxn id="14" idx="2"/>
          </p:cNvCxnSpPr>
          <p:nvPr/>
        </p:nvCxnSpPr>
        <p:spPr>
          <a:xfrm>
            <a:off x="10471054" y="1515647"/>
            <a:ext cx="699880" cy="321441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A340FC4-89B9-2D77-0620-E9B09940C8F8}"/>
              </a:ext>
            </a:extLst>
          </p:cNvPr>
          <p:cNvCxnSpPr>
            <a:cxnSpLocks/>
            <a:stCxn id="7" idx="0"/>
          </p:cNvCxnSpPr>
          <p:nvPr/>
        </p:nvCxnSpPr>
        <p:spPr>
          <a:xfrm flipH="1">
            <a:off x="8913089" y="2208931"/>
            <a:ext cx="534192" cy="4363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EB67FA7-5AD1-50DF-3A5A-52B5BEF8F7FA}"/>
              </a:ext>
            </a:extLst>
          </p:cNvPr>
          <p:cNvSpPr txBox="1"/>
          <p:nvPr/>
        </p:nvSpPr>
        <p:spPr>
          <a:xfrm>
            <a:off x="8913408" y="2094198"/>
            <a:ext cx="367483" cy="3231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500" i="1" dirty="0">
                <a:solidFill>
                  <a:schemeClr val="bg1"/>
                </a:solidFill>
              </a:rPr>
              <a:t>No of Children</a:t>
            </a:r>
          </a:p>
        </p:txBody>
      </p:sp>
    </p:spTree>
    <p:extLst>
      <p:ext uri="{BB962C8B-B14F-4D97-AF65-F5344CB8AC3E}">
        <p14:creationId xmlns:p14="http://schemas.microsoft.com/office/powerpoint/2010/main" val="4189289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9" grpId="0"/>
      <p:bldP spid="2" grpId="0"/>
      <p:bldP spid="3" grpId="0" animBg="1"/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443" y="1623448"/>
            <a:ext cx="705479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and store all dimensions of datapoints in the dataset as vectors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833A0B1B-014A-6DAE-7C12-DD701E848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442" y="3027806"/>
            <a:ext cx="75440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vector from a datapoint you want to search for 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3710EF6-4EB4-8E48-37FD-3553A562F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442" y="4296919"/>
            <a:ext cx="1006397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 the distance between the searched value vector and the stored vectors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chemeClr val="bg2">
                    <a:lumMod val="2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more the distance, the less similar they are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AC3278C-F200-EB17-CB71-D444E5D7DEAF}"/>
              </a:ext>
            </a:extLst>
          </p:cNvPr>
          <p:cNvSpPr/>
          <p:nvPr/>
        </p:nvSpPr>
        <p:spPr>
          <a:xfrm>
            <a:off x="8968509" y="1606974"/>
            <a:ext cx="1939636" cy="954107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 Narrow" panose="020B0606020202030204" pitchFamily="34" charset="0"/>
              </a:rPr>
              <a:t>Vector Database</a:t>
            </a:r>
          </a:p>
        </p:txBody>
      </p:sp>
    </p:spTree>
    <p:extLst>
      <p:ext uri="{BB962C8B-B14F-4D97-AF65-F5344CB8AC3E}">
        <p14:creationId xmlns:p14="http://schemas.microsoft.com/office/powerpoint/2010/main" val="159800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443" y="1623448"/>
            <a:ext cx="723246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chemeClr val="bg2">
                    <a:lumMod val="2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and store all dimensions of datapoints in the dataset as vectors</a:t>
            </a:r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833A0B1B-014A-6DAE-7C12-DD701E848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442" y="3027806"/>
            <a:ext cx="75440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vector from a datapoint you want to search for 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3710EF6-4EB4-8E48-37FD-3553A562F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442" y="4296919"/>
            <a:ext cx="1006397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 the distance between the searched value vector and the stored vectors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chemeClr val="bg2">
                    <a:lumMod val="2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more the distance, the less similar they are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AC3278C-F200-EB17-CB71-D444E5D7DEAF}"/>
              </a:ext>
            </a:extLst>
          </p:cNvPr>
          <p:cNvSpPr/>
          <p:nvPr/>
        </p:nvSpPr>
        <p:spPr>
          <a:xfrm>
            <a:off x="8968509" y="1606974"/>
            <a:ext cx="1939636" cy="954107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 Narrow" panose="020B0606020202030204" pitchFamily="34" charset="0"/>
              </a:rPr>
              <a:t>Vector Database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AA6402C-78EA-BAA5-EA94-4EE376B21B4F}"/>
              </a:ext>
            </a:extLst>
          </p:cNvPr>
          <p:cNvSpPr/>
          <p:nvPr/>
        </p:nvSpPr>
        <p:spPr>
          <a:xfrm>
            <a:off x="8968509" y="2829920"/>
            <a:ext cx="1939636" cy="954107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 Narrow" panose="020B0606020202030204" pitchFamily="34" charset="0"/>
              </a:rPr>
              <a:t>Vector Library</a:t>
            </a:r>
          </a:p>
        </p:txBody>
      </p:sp>
    </p:spTree>
    <p:extLst>
      <p:ext uri="{BB962C8B-B14F-4D97-AF65-F5344CB8AC3E}">
        <p14:creationId xmlns:p14="http://schemas.microsoft.com/office/powerpoint/2010/main" val="185794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443" y="1623448"/>
            <a:ext cx="723246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chemeClr val="bg2">
                    <a:lumMod val="25000"/>
                  </a:schemeClr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and store all dimensions of datapoints in the dataset as vectors</a:t>
            </a:r>
          </a:p>
        </p:txBody>
      </p:sp>
      <p:sp>
        <p:nvSpPr>
          <p:cNvPr id="39" name="Rectangle 2">
            <a:extLst>
              <a:ext uri="{FF2B5EF4-FFF2-40B4-BE49-F238E27FC236}">
                <a16:creationId xmlns:a16="http://schemas.microsoft.com/office/drawing/2014/main" id="{833A0B1B-014A-6DAE-7C12-DD701E848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442" y="3027806"/>
            <a:ext cx="754405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vector from a datapoint you want to search for 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3710EF6-4EB4-8E48-37FD-3553A562F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443" y="4081475"/>
            <a:ext cx="715857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 the distance between the searched value vector and the stored vectors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chemeClr val="bg1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more the distance, the less similar they are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AC3278C-F200-EB17-CB71-D444E5D7DEAF}"/>
              </a:ext>
            </a:extLst>
          </p:cNvPr>
          <p:cNvSpPr/>
          <p:nvPr/>
        </p:nvSpPr>
        <p:spPr>
          <a:xfrm>
            <a:off x="8968509" y="1606974"/>
            <a:ext cx="1939636" cy="954107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 Narrow" panose="020B0606020202030204" pitchFamily="34" charset="0"/>
              </a:rPr>
              <a:t>Vector Database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AA6402C-78EA-BAA5-EA94-4EE376B21B4F}"/>
              </a:ext>
            </a:extLst>
          </p:cNvPr>
          <p:cNvSpPr/>
          <p:nvPr/>
        </p:nvSpPr>
        <p:spPr>
          <a:xfrm>
            <a:off x="8968509" y="2829920"/>
            <a:ext cx="1939636" cy="954107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 Narrow" panose="020B0606020202030204" pitchFamily="34" charset="0"/>
              </a:rPr>
              <a:t>Vector Library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6296E55-C149-8BA5-B320-4025C9AD61EF}"/>
              </a:ext>
            </a:extLst>
          </p:cNvPr>
          <p:cNvSpPr/>
          <p:nvPr/>
        </p:nvSpPr>
        <p:spPr>
          <a:xfrm>
            <a:off x="8968509" y="4377011"/>
            <a:ext cx="1939636" cy="954107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 Narrow" panose="020B0606020202030204" pitchFamily="34" charset="0"/>
              </a:rPr>
              <a:t>Vector Search</a:t>
            </a:r>
          </a:p>
        </p:txBody>
      </p:sp>
    </p:spTree>
    <p:extLst>
      <p:ext uri="{BB962C8B-B14F-4D97-AF65-F5344CB8AC3E}">
        <p14:creationId xmlns:p14="http://schemas.microsoft.com/office/powerpoint/2010/main" val="86883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22F0A7-555F-2562-CEF3-0A3D231DFA2B}"/>
              </a:ext>
            </a:extLst>
          </p:cNvPr>
          <p:cNvSpPr txBox="1"/>
          <p:nvPr/>
        </p:nvSpPr>
        <p:spPr>
          <a:xfrm>
            <a:off x="3075709" y="2884377"/>
            <a:ext cx="5851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 Narrow" panose="020B0606020202030204" pitchFamily="34" charset="0"/>
              </a:rPr>
              <a:t>Find me a customer </a:t>
            </a:r>
            <a:r>
              <a:rPr lang="en-US" sz="4000" i="1" dirty="0">
                <a:solidFill>
                  <a:schemeClr val="bg1"/>
                </a:solidFill>
                <a:latin typeface="Arial Narrow" panose="020B0606020202030204" pitchFamily="34" charset="0"/>
              </a:rPr>
              <a:t>like</a:t>
            </a:r>
            <a:r>
              <a:rPr lang="en-US" sz="4000" dirty="0">
                <a:solidFill>
                  <a:schemeClr val="bg1"/>
                </a:solidFill>
                <a:latin typeface="Arial Narrow" panose="020B0606020202030204" pitchFamily="34" charset="0"/>
              </a:rPr>
              <a:t> Lisa.</a:t>
            </a:r>
          </a:p>
        </p:txBody>
      </p:sp>
    </p:spTree>
    <p:extLst>
      <p:ext uri="{BB962C8B-B14F-4D97-AF65-F5344CB8AC3E}">
        <p14:creationId xmlns:p14="http://schemas.microsoft.com/office/powerpoint/2010/main" val="4133727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461" y="2695984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2755836-DD2E-DD59-27D9-26639641B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3351" y="1861564"/>
            <a:ext cx="70230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[Age,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Networth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, No of Children,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Zipcode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, Fav Color, …]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58D40E-9246-D11D-B1A9-CD9C5C48E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3351" y="3030281"/>
            <a:ext cx="85619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do you know how many dimensions need to be vectorized?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7938A0-89D5-A5F2-5AC0-C7FCA5098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3351" y="3681445"/>
            <a:ext cx="44550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how do you vectorize them?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0CD0B9-0700-B16A-7DDD-32DB30B1B54D}"/>
              </a:ext>
            </a:extLst>
          </p:cNvPr>
          <p:cNvSpPr txBox="1"/>
          <p:nvPr/>
        </p:nvSpPr>
        <p:spPr>
          <a:xfrm>
            <a:off x="1976192" y="1472011"/>
            <a:ext cx="1477818" cy="369332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Vector &gt;</a:t>
            </a:r>
          </a:p>
        </p:txBody>
      </p:sp>
    </p:spTree>
    <p:extLst>
      <p:ext uri="{BB962C8B-B14F-4D97-AF65-F5344CB8AC3E}">
        <p14:creationId xmlns:p14="http://schemas.microsoft.com/office/powerpoint/2010/main" val="336052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58D40E-9246-D11D-B1A9-CD9C5C48E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90" y="573408"/>
            <a:ext cx="85619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do you know how many dimensions need to be vectorized?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7938A0-89D5-A5F2-5AC0-C7FCA5098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90" y="1224572"/>
            <a:ext cx="44550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how do you vectorize them?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18B2E1-D4E3-209D-661E-14738BF6EA25}"/>
              </a:ext>
            </a:extLst>
          </p:cNvPr>
          <p:cNvSpPr txBox="1"/>
          <p:nvPr/>
        </p:nvSpPr>
        <p:spPr>
          <a:xfrm flipH="1">
            <a:off x="1172555" y="1851257"/>
            <a:ext cx="71419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You can pass them as parameters to a vector library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CF19D-D13A-9B72-4B44-7553077A9D7B}"/>
              </a:ext>
            </a:extLst>
          </p:cNvPr>
          <p:cNvSpPr txBox="1"/>
          <p:nvPr/>
        </p:nvSpPr>
        <p:spPr>
          <a:xfrm flipH="1">
            <a:off x="1172555" y="2502421"/>
            <a:ext cx="62426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You can ask the library to generate the vectors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1723C8-DCB1-FED5-D209-A4D19AA943EE}"/>
              </a:ext>
            </a:extLst>
          </p:cNvPr>
          <p:cNvSpPr txBox="1"/>
          <p:nvPr/>
        </p:nvSpPr>
        <p:spPr>
          <a:xfrm>
            <a:off x="1172555" y="3129106"/>
            <a:ext cx="10179492" cy="3163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import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chromadb</a:t>
            </a:r>
            <a:endParaRPr lang="en-US" sz="1800" kern="100" dirty="0">
              <a:solidFill>
                <a:schemeClr val="bg1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ascadia Code Light" panose="020B06090200000200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client =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chromadb.Client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()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coll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 =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client.create_collection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(name='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my_collection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’)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coll.add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 (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    embeddings=[[20,100000], [40,200000], [80,50000]],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    documents=["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Alice","Bob","Charlie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"],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    ids=["1","2","3"]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01314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58D40E-9246-D11D-B1A9-CD9C5C48E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90" y="573408"/>
            <a:ext cx="85619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do you know how many dimensions need to be vectorized?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7938A0-89D5-A5F2-5AC0-C7FCA5098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90" y="1224572"/>
            <a:ext cx="44550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how do you vectorize them?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18B2E1-D4E3-209D-661E-14738BF6EA25}"/>
              </a:ext>
            </a:extLst>
          </p:cNvPr>
          <p:cNvSpPr txBox="1"/>
          <p:nvPr/>
        </p:nvSpPr>
        <p:spPr>
          <a:xfrm flipH="1">
            <a:off x="1172556" y="2254616"/>
            <a:ext cx="51427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Specialized Machine Learning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DCC0CE-FBDF-575E-6613-075CE27E70E3}"/>
              </a:ext>
            </a:extLst>
          </p:cNvPr>
          <p:cNvSpPr txBox="1"/>
          <p:nvPr/>
        </p:nvSpPr>
        <p:spPr>
          <a:xfrm flipH="1">
            <a:off x="3356956" y="5371818"/>
            <a:ext cx="17636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2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Example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88E0AF-72A8-B904-33AD-55B606021197}"/>
              </a:ext>
            </a:extLst>
          </p:cNvPr>
          <p:cNvSpPr txBox="1"/>
          <p:nvPr/>
        </p:nvSpPr>
        <p:spPr>
          <a:xfrm>
            <a:off x="5036956" y="544876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kern="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sentence_transformers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68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4161B01-1104-7FE1-50B7-DE41140B95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648359"/>
              </p:ext>
            </p:extLst>
          </p:nvPr>
        </p:nvGraphicFramePr>
        <p:xfrm>
          <a:off x="4149738" y="1820166"/>
          <a:ext cx="4763353" cy="24690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67935">
                  <a:extLst>
                    <a:ext uri="{9D8B030D-6E8A-4147-A177-3AD203B41FA5}">
                      <a16:colId xmlns:a16="http://schemas.microsoft.com/office/drawing/2014/main" val="3790655680"/>
                    </a:ext>
                  </a:extLst>
                </a:gridCol>
                <a:gridCol w="2595418">
                  <a:extLst>
                    <a:ext uri="{9D8B030D-6E8A-4147-A177-3AD203B41FA5}">
                      <a16:colId xmlns:a16="http://schemas.microsoft.com/office/drawing/2014/main" val="1182774409"/>
                    </a:ext>
                  </a:extLst>
                </a:gridCol>
              </a:tblGrid>
              <a:tr h="6172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 dirty="0">
                          <a:effectLst/>
                          <a:latin typeface="Arial Narrow" panose="020B0606020202030204" pitchFamily="34" charset="0"/>
                        </a:rPr>
                        <a:t>Customer</a:t>
                      </a:r>
                      <a:endParaRPr lang="en-US" sz="3600" b="0" kern="1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 dirty="0">
                          <a:effectLst/>
                          <a:latin typeface="Arial Narrow" panose="020B0606020202030204" pitchFamily="34" charset="0"/>
                        </a:rPr>
                        <a:t>Profession</a:t>
                      </a:r>
                      <a:endParaRPr lang="en-US" sz="3600" b="0" kern="1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5217637"/>
                  </a:ext>
                </a:extLst>
              </a:tr>
              <a:tr h="6172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>
                          <a:effectLst/>
                          <a:latin typeface="Arial Narrow" panose="020B0606020202030204" pitchFamily="34" charset="0"/>
                        </a:rPr>
                        <a:t>Alice</a:t>
                      </a:r>
                      <a:endParaRPr lang="en-US" sz="36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Engineer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1590604"/>
                  </a:ext>
                </a:extLst>
              </a:tr>
              <a:tr h="6172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>
                          <a:effectLst/>
                          <a:latin typeface="Arial Narrow" panose="020B0606020202030204" pitchFamily="34" charset="0"/>
                        </a:rPr>
                        <a:t>Bob</a:t>
                      </a:r>
                      <a:endParaRPr lang="en-US" sz="36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Accountant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6999200"/>
                  </a:ext>
                </a:extLst>
              </a:tr>
              <a:tr h="6172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>
                          <a:effectLst/>
                          <a:latin typeface="Arial Narrow" panose="020B0606020202030204" pitchFamily="34" charset="0"/>
                        </a:rPr>
                        <a:t>Charlie</a:t>
                      </a:r>
                      <a:endParaRPr lang="en-US" sz="36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Artist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580280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703FA05-1783-B778-DF97-0435D8F39454}"/>
              </a:ext>
            </a:extLst>
          </p:cNvPr>
          <p:cNvSpPr txBox="1"/>
          <p:nvPr/>
        </p:nvSpPr>
        <p:spPr>
          <a:xfrm>
            <a:off x="267378" y="457284"/>
            <a:ext cx="7287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 Narrow" panose="020B0606020202030204" pitchFamily="34" charset="0"/>
              </a:rPr>
              <a:t>Professions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D161DB-E148-196E-7FF6-3F66BCA2899A}"/>
              </a:ext>
            </a:extLst>
          </p:cNvPr>
          <p:cNvSpPr txBox="1"/>
          <p:nvPr/>
        </p:nvSpPr>
        <p:spPr>
          <a:xfrm>
            <a:off x="4539197" y="4944190"/>
            <a:ext cx="3524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 Narrow" panose="020B0606020202030204" pitchFamily="34" charset="0"/>
              </a:rPr>
              <a:t>Lisa is a “Painter”</a:t>
            </a:r>
          </a:p>
        </p:txBody>
      </p:sp>
    </p:spTree>
    <p:extLst>
      <p:ext uri="{BB962C8B-B14F-4D97-AF65-F5344CB8AC3E}">
        <p14:creationId xmlns:p14="http://schemas.microsoft.com/office/powerpoint/2010/main" val="268432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58D40E-9246-D11D-B1A9-CD9C5C48E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90" y="573408"/>
            <a:ext cx="38345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chemeClr val="bg1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Creating a Vector Collection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3DC42E-AA05-AC3A-B8B0-348FDDDAC85C}"/>
              </a:ext>
            </a:extLst>
          </p:cNvPr>
          <p:cNvSpPr txBox="1"/>
          <p:nvPr/>
        </p:nvSpPr>
        <p:spPr>
          <a:xfrm>
            <a:off x="646545" y="1995055"/>
            <a:ext cx="8922635" cy="47578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from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sentence_transformers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 import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SentenceTransformer</a:t>
            </a:r>
            <a:endParaRPr lang="en-US" sz="1800" kern="100" dirty="0">
              <a:solidFill>
                <a:schemeClr val="bg1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ascadia Code Light" panose="020B06090200000200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model =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SentenceTransformer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('sentence-transformers/all-MiniLM-L6-v2')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alice_vector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=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model.encode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('Engineer').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tolist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()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bob_vector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=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model.encode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('Accountant').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tolist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()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charlie_vector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=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model.encode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('Artist').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tolist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()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coll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 = 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client.create_collection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(name='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my_collection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')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coll.add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 (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    embeddings=[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alice_vector,bob_vector,charlie_vector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],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    documents=["</a:t>
            </a:r>
            <a:r>
              <a:rPr lang="en-US" sz="1800" kern="100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Alice","Bob","Charlie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"],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    ids=["1","2","3"]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)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ascadia Code Light" panose="020B0609020000020004" pitchFamily="49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8EA26D1-0FFC-9927-1D75-D3F990DED3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415755"/>
              </p:ext>
            </p:extLst>
          </p:nvPr>
        </p:nvGraphicFramePr>
        <p:xfrm>
          <a:off x="9162475" y="424873"/>
          <a:ext cx="2909455" cy="12049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4174">
                  <a:extLst>
                    <a:ext uri="{9D8B030D-6E8A-4147-A177-3AD203B41FA5}">
                      <a16:colId xmlns:a16="http://schemas.microsoft.com/office/drawing/2014/main" val="3790655680"/>
                    </a:ext>
                  </a:extLst>
                </a:gridCol>
                <a:gridCol w="1585281">
                  <a:extLst>
                    <a:ext uri="{9D8B030D-6E8A-4147-A177-3AD203B41FA5}">
                      <a16:colId xmlns:a16="http://schemas.microsoft.com/office/drawing/2014/main" val="1182774409"/>
                    </a:ext>
                  </a:extLst>
                </a:gridCol>
              </a:tblGrid>
              <a:tr h="2863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Arial Narrow" panose="020B0606020202030204" pitchFamily="34" charset="0"/>
                        </a:rPr>
                        <a:t>Customer</a:t>
                      </a:r>
                      <a:endParaRPr lang="en-US" sz="2000" b="0" kern="1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Arial Narrow" panose="020B0606020202030204" pitchFamily="34" charset="0"/>
                        </a:rPr>
                        <a:t>Profession</a:t>
                      </a:r>
                      <a:endParaRPr lang="en-US" sz="2000" b="0" kern="1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5217637"/>
                  </a:ext>
                </a:extLst>
              </a:tr>
              <a:tr h="2648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>
                          <a:effectLst/>
                          <a:latin typeface="Arial Narrow" panose="020B0606020202030204" pitchFamily="34" charset="0"/>
                        </a:rPr>
                        <a:t>Alice</a:t>
                      </a:r>
                      <a:endParaRPr lang="en-US" sz="20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Engineer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1590604"/>
                  </a:ext>
                </a:extLst>
              </a:tr>
              <a:tr h="2648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>
                          <a:effectLst/>
                          <a:latin typeface="Arial Narrow" panose="020B0606020202030204" pitchFamily="34" charset="0"/>
                        </a:rPr>
                        <a:t>Bob</a:t>
                      </a:r>
                      <a:endParaRPr lang="en-US" sz="20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Accountant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6999200"/>
                  </a:ext>
                </a:extLst>
              </a:tr>
              <a:tr h="2648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>
                          <a:effectLst/>
                          <a:latin typeface="Arial Narrow" panose="020B0606020202030204" pitchFamily="34" charset="0"/>
                        </a:rPr>
                        <a:t>Charlie</a:t>
                      </a:r>
                      <a:endParaRPr lang="en-US" sz="20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Artist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5802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977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58D40E-9246-D11D-B1A9-CD9C5C48E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90" y="573408"/>
            <a:ext cx="38009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chemeClr val="bg1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Performing a Vector Search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2EBEC22-50AD-3C08-E44B-7766328D0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384" y="1771137"/>
            <a:ext cx="74764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coll.query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model.encode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('Painter').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tolist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Code Light" panose="020B0609020000020004" pitchFamily="49" charset="0"/>
              </a:rPr>
              <a:t>())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6C870-CB7D-8722-E78A-294CAD6755C5}"/>
              </a:ext>
            </a:extLst>
          </p:cNvPr>
          <p:cNvSpPr txBox="1"/>
          <p:nvPr/>
        </p:nvSpPr>
        <p:spPr>
          <a:xfrm>
            <a:off x="581890" y="2890982"/>
            <a:ext cx="1327959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ascadia Code Light" panose="020B0609020000020004" pitchFamily="49" charset="0"/>
              </a:rPr>
              <a:t>{'ids': [['3', '1', '2’]],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ascadia Code Light" panose="020B0609020000020004" pitchFamily="49" charset="0"/>
              </a:rPr>
              <a:t> 'embeddings': None,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ascadia Code Light" panose="020B0609020000020004" pitchFamily="49" charset="0"/>
              </a:rPr>
              <a:t> 'documents': [['Charlie', 'Alice', 'Bob’]],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ascadia Code Light" panose="020B0609020000020004" pitchFamily="49" charset="0"/>
              </a:rPr>
              <a:t> '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ascadia Code Light" panose="020B0609020000020004" pitchFamily="49" charset="0"/>
              </a:rPr>
              <a:t>metadatas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ascadia Code Light" panose="020B0609020000020004" pitchFamily="49" charset="0"/>
              </a:rPr>
              <a:t>': [[None, None, None]],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ascadia Code Light" panose="020B0609020000020004" pitchFamily="49" charset="0"/>
              </a:rPr>
              <a:t> 'distances': [[0.6380528211593628, 1.2819364070892334, 1.337925672531128]]}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Cascadia Code Light" panose="020B0609020000020004" pitchFamily="49" charset="0"/>
              </a:rPr>
              <a:t> </a:t>
            </a:r>
          </a:p>
          <a:p>
            <a:endParaRPr lang="en-US" sz="24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8BFB548-845F-6922-AB63-5B8AFCB8CB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797053"/>
              </p:ext>
            </p:extLst>
          </p:nvPr>
        </p:nvGraphicFramePr>
        <p:xfrm>
          <a:off x="9162475" y="424873"/>
          <a:ext cx="2909455" cy="12049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4174">
                  <a:extLst>
                    <a:ext uri="{9D8B030D-6E8A-4147-A177-3AD203B41FA5}">
                      <a16:colId xmlns:a16="http://schemas.microsoft.com/office/drawing/2014/main" val="3790655680"/>
                    </a:ext>
                  </a:extLst>
                </a:gridCol>
                <a:gridCol w="1585281">
                  <a:extLst>
                    <a:ext uri="{9D8B030D-6E8A-4147-A177-3AD203B41FA5}">
                      <a16:colId xmlns:a16="http://schemas.microsoft.com/office/drawing/2014/main" val="1182774409"/>
                    </a:ext>
                  </a:extLst>
                </a:gridCol>
              </a:tblGrid>
              <a:tr h="28632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Arial Narrow" panose="020B0606020202030204" pitchFamily="34" charset="0"/>
                        </a:rPr>
                        <a:t>Customer</a:t>
                      </a:r>
                      <a:endParaRPr lang="en-US" sz="2000" b="0" kern="1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Arial Narrow" panose="020B0606020202030204" pitchFamily="34" charset="0"/>
                        </a:rPr>
                        <a:t>Profession</a:t>
                      </a:r>
                      <a:endParaRPr lang="en-US" sz="2000" b="0" kern="1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5217637"/>
                  </a:ext>
                </a:extLst>
              </a:tr>
              <a:tr h="2648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>
                          <a:effectLst/>
                          <a:latin typeface="Arial Narrow" panose="020B0606020202030204" pitchFamily="34" charset="0"/>
                        </a:rPr>
                        <a:t>Alice</a:t>
                      </a:r>
                      <a:endParaRPr lang="en-US" sz="20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Engineer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1590604"/>
                  </a:ext>
                </a:extLst>
              </a:tr>
              <a:tr h="2648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>
                          <a:effectLst/>
                          <a:latin typeface="Arial Narrow" panose="020B0606020202030204" pitchFamily="34" charset="0"/>
                        </a:rPr>
                        <a:t>Bob</a:t>
                      </a:r>
                      <a:endParaRPr lang="en-US" sz="20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Accountant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6999200"/>
                  </a:ext>
                </a:extLst>
              </a:tr>
              <a:tr h="26487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>
                          <a:effectLst/>
                          <a:latin typeface="Arial Narrow" panose="020B0606020202030204" pitchFamily="34" charset="0"/>
                        </a:rPr>
                        <a:t>Charlie</a:t>
                      </a:r>
                      <a:endParaRPr lang="en-US" sz="20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Artist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5802806"/>
                  </a:ext>
                </a:extLst>
              </a:tr>
            </a:tbl>
          </a:graphicData>
        </a:graphic>
      </p:graphicFrame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ACE17CD-69E2-339E-4721-901F67699DD1}"/>
              </a:ext>
            </a:extLst>
          </p:cNvPr>
          <p:cNvSpPr/>
          <p:nvPr/>
        </p:nvSpPr>
        <p:spPr>
          <a:xfrm>
            <a:off x="3323948" y="4365829"/>
            <a:ext cx="3408218" cy="42487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B99BC58-2046-9857-C55C-750043986666}"/>
              </a:ext>
            </a:extLst>
          </p:cNvPr>
          <p:cNvSpPr/>
          <p:nvPr/>
        </p:nvSpPr>
        <p:spPr>
          <a:xfrm>
            <a:off x="3402504" y="3620272"/>
            <a:ext cx="1753957" cy="42487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B4AC47C-A90D-53E5-AD2B-3471FB78F353}"/>
              </a:ext>
            </a:extLst>
          </p:cNvPr>
          <p:cNvSpPr/>
          <p:nvPr/>
        </p:nvSpPr>
        <p:spPr>
          <a:xfrm>
            <a:off x="9006306" y="1233822"/>
            <a:ext cx="3065624" cy="42487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8B47CCE-74FD-BBF4-FDC6-1E586F07E8DC}"/>
              </a:ext>
            </a:extLst>
          </p:cNvPr>
          <p:cNvSpPr/>
          <p:nvPr/>
        </p:nvSpPr>
        <p:spPr>
          <a:xfrm>
            <a:off x="4754680" y="1771137"/>
            <a:ext cx="1620982" cy="42487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 animBg="1"/>
      <p:bldP spid="10" grpId="0" animBg="1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8E0016D-C4D6-8F2A-016F-55AF163E6BFF}"/>
              </a:ext>
            </a:extLst>
          </p:cNvPr>
          <p:cNvSpPr txBox="1"/>
          <p:nvPr/>
        </p:nvSpPr>
        <p:spPr>
          <a:xfrm>
            <a:off x="1497100" y="2309234"/>
            <a:ext cx="100018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scadia Code Light" panose="020B0609020000020004" pitchFamily="49" charset="0"/>
              </a:rPr>
              <a:t>Distance   ID Question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scadia Code Light" panose="020B0609020000020004" pitchFamily="49" charset="0"/>
              </a:rPr>
              <a:t>0.986254  223 what made the civil war different from others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scadia Code Light" panose="020B0609020000020004" pitchFamily="49" charset="0"/>
              </a:rPr>
              <a:t>1.121846   91 when was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scadia Code Light" panose="020B0609020000020004" pitchFamily="49" charset="0"/>
              </a:rPr>
              <a:t>america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scadia Code Light" panose="020B0609020000020004" pitchFamily="49" charset="0"/>
              </a:rPr>
              <a:t> pioneered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scadia Code Light" panose="020B0609020000020004" pitchFamily="49" charset="0"/>
              </a:rPr>
              <a:t>1.144610 2072 what triggered the civil war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scadia Code Light" panose="020B0609020000020004" pitchFamily="49" charset="0"/>
              </a:rPr>
              <a:t>1.171306  836 What did native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scadia Code Light" panose="020B0609020000020004" pitchFamily="49" charset="0"/>
              </a:rPr>
              <a:t>americans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scadia Code Light" panose="020B0609020000020004" pitchFamily="49" charset="0"/>
              </a:rPr>
              <a:t>  do all day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scadia Code Light" panose="020B0609020000020004" pitchFamily="49" charset="0"/>
              </a:rPr>
              <a:t>1.224675 1452 who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scadia Code Light" panose="020B0609020000020004" pitchFamily="49" charset="0"/>
              </a:rPr>
              <a:t>staRTED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scadia Code Light" panose="020B0609020000020004" pitchFamily="49" charset="0"/>
              </a:rPr>
              <a:t> WORLD WAR I?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scadia Code Light" panose="020B0609020000020004" pitchFamily="49" charset="0"/>
              </a:rPr>
              <a:t>1.249743 1598 what date did the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scadia Code Light" panose="020B0609020000020004" pitchFamily="49" charset="0"/>
              </a:rPr>
              <a:t>american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scadia Code Light" panose="020B0609020000020004" pitchFamily="49" charset="0"/>
              </a:rPr>
              <a:t> civil war start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scadia Code Light" panose="020B0609020000020004" pitchFamily="49" charset="0"/>
              </a:rPr>
              <a:t>1.272201 1586 what where the most important factors that led to the defeat of the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  <a:cs typeface="Cascadia Code Light" panose="020B0609020000020004" pitchFamily="49" charset="0"/>
              </a:rPr>
              <a:t>democrates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scadia Code Light" panose="020B0609020000020004" pitchFamily="49" charset="0"/>
              </a:rPr>
              <a:t> in 1968?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scadia Code Light" panose="020B0609020000020004" pitchFamily="49" charset="0"/>
              </a:rPr>
              <a:t>1.272933  589 what happened in 1877 in us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scadia Code Light" panose="020B0609020000020004" pitchFamily="49" charset="0"/>
              </a:rPr>
              <a:t>1.277706  602 when did the civil war start and where</a:t>
            </a: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58D40E-9246-D11D-B1A9-CD9C5C48E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90" y="573408"/>
            <a:ext cx="42594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chemeClr val="bg1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Asking a Question to Wikipedia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E1D289-0C24-182F-7F90-D2F037AF1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100" y="1498216"/>
            <a:ext cx="540801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“why did Americans fight their own”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73CDE6-F033-3B7E-BFC0-B715ED822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548" y="466425"/>
            <a:ext cx="694931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Narrow" panose="020B0606020202030204" pitchFamily="34" charset="0"/>
              </a:rPr>
              <a:t>Complete code and detailed article series on medium.com. Search on my name.</a:t>
            </a:r>
          </a:p>
        </p:txBody>
      </p:sp>
    </p:spTree>
    <p:extLst>
      <p:ext uri="{BB962C8B-B14F-4D97-AF65-F5344CB8AC3E}">
        <p14:creationId xmlns:p14="http://schemas.microsoft.com/office/powerpoint/2010/main" val="71445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8E0016D-C4D6-8F2A-016F-55AF163E6BFF}"/>
              </a:ext>
            </a:extLst>
          </p:cNvPr>
          <p:cNvSpPr txBox="1"/>
          <p:nvPr/>
        </p:nvSpPr>
        <p:spPr>
          <a:xfrm>
            <a:off x="1497100" y="2309234"/>
            <a:ext cx="100018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ascadia Code Light" panose="020B0609020000020004" pitchFamily="49" charset="0"/>
              </a:rPr>
              <a:t>Distance   ID Question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ascadia Code Light" panose="020B0609020000020004" pitchFamily="49" charset="0"/>
              </a:rPr>
              <a:t>0.986254  223 what made the civil war different from others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ascadia Code Light" panose="020B0609020000020004" pitchFamily="49" charset="0"/>
              </a:rPr>
              <a:t>1.121846   91 when was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ascadia Code Light" panose="020B0609020000020004" pitchFamily="49" charset="0"/>
              </a:rPr>
              <a:t>america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ascadia Code Light" panose="020B0609020000020004" pitchFamily="49" charset="0"/>
              </a:rPr>
              <a:t> pioneered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ascadia Code Light" panose="020B0609020000020004" pitchFamily="49" charset="0"/>
              </a:rPr>
              <a:t>1.144610 2072 what triggered the civil war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ascadia Code Light" panose="020B0609020000020004" pitchFamily="49" charset="0"/>
              </a:rPr>
              <a:t>1.171306  836 What did native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ascadia Code Light" panose="020B0609020000020004" pitchFamily="49" charset="0"/>
              </a:rPr>
              <a:t>americans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ascadia Code Light" panose="020B0609020000020004" pitchFamily="49" charset="0"/>
              </a:rPr>
              <a:t>  do all day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ascadia Code Light" panose="020B0609020000020004" pitchFamily="49" charset="0"/>
              </a:rPr>
              <a:t>1.224675 1452 who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ascadia Code Light" panose="020B0609020000020004" pitchFamily="49" charset="0"/>
              </a:rPr>
              <a:t>staRTED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ascadia Code Light" panose="020B0609020000020004" pitchFamily="49" charset="0"/>
              </a:rPr>
              <a:t> WORLD WAR I?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ascadia Code Light" panose="020B0609020000020004" pitchFamily="49" charset="0"/>
              </a:rPr>
              <a:t>1.249743 1598 what date did the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ascadia Code Light" panose="020B0609020000020004" pitchFamily="49" charset="0"/>
              </a:rPr>
              <a:t>american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ascadia Code Light" panose="020B0609020000020004" pitchFamily="49" charset="0"/>
              </a:rPr>
              <a:t> civil war start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ascadia Code Light" panose="020B0609020000020004" pitchFamily="49" charset="0"/>
              </a:rPr>
              <a:t>1.272201 1586 what where the most important factors that led to the defeat of the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ascadia Code Light" panose="020B0609020000020004" pitchFamily="49" charset="0"/>
              </a:rPr>
              <a:t>democrates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ascadia Code Light" panose="020B0609020000020004" pitchFamily="49" charset="0"/>
              </a:rPr>
              <a:t> in 1968?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ascadia Code Light" panose="020B0609020000020004" pitchFamily="49" charset="0"/>
              </a:rPr>
              <a:t>1.272933  589 what happened in 1877 in us</a:t>
            </a: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ascadia Code Light" panose="020B0609020000020004" pitchFamily="49" charset="0"/>
              </a:rPr>
              <a:t>1.277706  602 when did the civil war start and where</a:t>
            </a: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58D40E-9246-D11D-B1A9-CD9C5C48E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90" y="573408"/>
            <a:ext cx="42594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chemeClr val="bg1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Asking a Question to Wikipedia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E1D289-0C24-182F-7F90-D2F037AF1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100" y="1498216"/>
            <a:ext cx="540801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“why did Americans fight their own”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73CDE6-F033-3B7E-BFC0-B715ED822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8548" y="466425"/>
            <a:ext cx="694931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Narrow" panose="020B0606020202030204" pitchFamily="34" charset="0"/>
              </a:rPr>
              <a:t>Complete code and detailed article series on medium.com. Search on my name.</a:t>
            </a:r>
          </a:p>
        </p:txBody>
      </p:sp>
    </p:spTree>
    <p:extLst>
      <p:ext uri="{BB962C8B-B14F-4D97-AF65-F5344CB8AC3E}">
        <p14:creationId xmlns:p14="http://schemas.microsoft.com/office/powerpoint/2010/main" val="35544083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58D40E-9246-D11D-B1A9-CD9C5C48E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90" y="573408"/>
            <a:ext cx="20521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chemeClr val="bg1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Possible Uses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EE1D289-0C24-182F-7F90-D2F037AF1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90" y="1480123"/>
            <a:ext cx="435266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Long Term Memory in LLMs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48A452-1BAB-3B5E-03D7-3F620BD26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90" y="2156005"/>
            <a:ext cx="41376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Recommendation Engines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DCEC7D-585F-3D59-3C82-72BA234B3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90" y="2831887"/>
            <a:ext cx="251883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Data Taxonomy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798B2C-8B65-2D76-DC8C-AEE32A006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90" y="3507769"/>
            <a:ext cx="48670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 Narrow" panose="020B0606020202030204" pitchFamily="34" charset="0"/>
              </a:rPr>
              <a:t>Removing Irrelevant Duplicates</a:t>
            </a:r>
          </a:p>
        </p:txBody>
      </p:sp>
    </p:spTree>
    <p:extLst>
      <p:ext uri="{BB962C8B-B14F-4D97-AF65-F5344CB8AC3E}">
        <p14:creationId xmlns:p14="http://schemas.microsoft.com/office/powerpoint/2010/main" val="72301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58D40E-9246-D11D-B1A9-CD9C5C48E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90" y="573408"/>
            <a:ext cx="23439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chemeClr val="bg1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Graph Database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6CA519-EFDA-5235-A518-C36052376493}"/>
              </a:ext>
            </a:extLst>
          </p:cNvPr>
          <p:cNvSpPr/>
          <p:nvPr/>
        </p:nvSpPr>
        <p:spPr>
          <a:xfrm>
            <a:off x="2304661" y="2663890"/>
            <a:ext cx="1203649" cy="9144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Alice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DD41533-96AF-B234-00D0-5B685A2BC76C}"/>
              </a:ext>
            </a:extLst>
          </p:cNvPr>
          <p:cNvSpPr/>
          <p:nvPr/>
        </p:nvSpPr>
        <p:spPr>
          <a:xfrm>
            <a:off x="6901543" y="2771192"/>
            <a:ext cx="1203649" cy="80709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Charlie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25C2F44-C9EE-CE1C-9E2E-76FA2C1F59C6}"/>
              </a:ext>
            </a:extLst>
          </p:cNvPr>
          <p:cNvSpPr/>
          <p:nvPr/>
        </p:nvSpPr>
        <p:spPr>
          <a:xfrm>
            <a:off x="4500464" y="4509796"/>
            <a:ext cx="1203649" cy="80709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Dave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21C5BE3-D70D-198C-0933-A09815DE6D24}"/>
              </a:ext>
            </a:extLst>
          </p:cNvPr>
          <p:cNvSpPr/>
          <p:nvPr/>
        </p:nvSpPr>
        <p:spPr>
          <a:xfrm>
            <a:off x="4500464" y="1115786"/>
            <a:ext cx="1203649" cy="914400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Bob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08EF7F-3450-42DA-F4EE-F05354EC1081}"/>
              </a:ext>
            </a:extLst>
          </p:cNvPr>
          <p:cNvCxnSpPr>
            <a:stCxn id="7" idx="7"/>
            <a:endCxn id="10" idx="3"/>
          </p:cNvCxnSpPr>
          <p:nvPr/>
        </p:nvCxnSpPr>
        <p:spPr>
          <a:xfrm flipV="1">
            <a:off x="3332040" y="1896275"/>
            <a:ext cx="1344694" cy="90152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288AEA4-DDF7-3BA3-8320-DCE01627D847}"/>
              </a:ext>
            </a:extLst>
          </p:cNvPr>
          <p:cNvSpPr txBox="1"/>
          <p:nvPr/>
        </p:nvSpPr>
        <p:spPr>
          <a:xfrm rot="19513238">
            <a:off x="3192350" y="2047618"/>
            <a:ext cx="121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Spouse of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98631B-DEE3-87E6-57DC-BF214DD671A4}"/>
              </a:ext>
            </a:extLst>
          </p:cNvPr>
          <p:cNvSpPr txBox="1"/>
          <p:nvPr/>
        </p:nvSpPr>
        <p:spPr>
          <a:xfrm rot="1878915">
            <a:off x="5883860" y="2022261"/>
            <a:ext cx="121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child of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9B43DB-7699-70AF-4AD2-E98D5CFDEA40}"/>
              </a:ext>
            </a:extLst>
          </p:cNvPr>
          <p:cNvCxnSpPr>
            <a:cxnSpLocks/>
            <a:stCxn id="10" idx="5"/>
            <a:endCxn id="8" idx="1"/>
          </p:cNvCxnSpPr>
          <p:nvPr/>
        </p:nvCxnSpPr>
        <p:spPr>
          <a:xfrm>
            <a:off x="5527843" y="1896275"/>
            <a:ext cx="1549970" cy="99311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E76EB98-4235-F2E6-4DC5-87A8FC166512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5527843" y="3460949"/>
            <a:ext cx="1549970" cy="11670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CF25F0B-4AE1-9F49-A42C-4B4D0337202D}"/>
              </a:ext>
            </a:extLst>
          </p:cNvPr>
          <p:cNvSpPr txBox="1"/>
          <p:nvPr/>
        </p:nvSpPr>
        <p:spPr>
          <a:xfrm rot="19197519">
            <a:off x="5680496" y="3610240"/>
            <a:ext cx="121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friend of</a:t>
            </a:r>
          </a:p>
        </p:txBody>
      </p:sp>
    </p:spTree>
    <p:extLst>
      <p:ext uri="{BB962C8B-B14F-4D97-AF65-F5344CB8AC3E}">
        <p14:creationId xmlns:p14="http://schemas.microsoft.com/office/powerpoint/2010/main" val="355451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22F0A7-555F-2562-CEF3-0A3D231DFA2B}"/>
              </a:ext>
            </a:extLst>
          </p:cNvPr>
          <p:cNvSpPr txBox="1"/>
          <p:nvPr/>
        </p:nvSpPr>
        <p:spPr>
          <a:xfrm>
            <a:off x="2826328" y="2006923"/>
            <a:ext cx="5048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 Narrow" panose="020B0606020202030204" pitchFamily="34" charset="0"/>
              </a:rPr>
              <a:t>Someone with the same: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0EF2EA-9785-F8E5-AB02-350ADA5481D4}"/>
              </a:ext>
            </a:extLst>
          </p:cNvPr>
          <p:cNvSpPr txBox="1"/>
          <p:nvPr/>
        </p:nvSpPr>
        <p:spPr>
          <a:xfrm>
            <a:off x="3652983" y="2787396"/>
            <a:ext cx="5048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 Narrow" panose="020B0606020202030204" pitchFamily="34" charset="0"/>
              </a:rPr>
              <a:t>Name?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D044CD-3C40-3380-9217-2961B56AF128}"/>
              </a:ext>
            </a:extLst>
          </p:cNvPr>
          <p:cNvSpPr txBox="1"/>
          <p:nvPr/>
        </p:nvSpPr>
        <p:spPr>
          <a:xfrm>
            <a:off x="3652983" y="3376214"/>
            <a:ext cx="5048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 Narrow" panose="020B0606020202030204" pitchFamily="34" charset="0"/>
              </a:rPr>
              <a:t>Age?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DDCC63-C156-125A-7793-8A469680C37F}"/>
              </a:ext>
            </a:extLst>
          </p:cNvPr>
          <p:cNvSpPr txBox="1"/>
          <p:nvPr/>
        </p:nvSpPr>
        <p:spPr>
          <a:xfrm>
            <a:off x="3652982" y="3965032"/>
            <a:ext cx="5048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Arial Narrow" panose="020B0606020202030204" pitchFamily="34" charset="0"/>
              </a:rPr>
              <a:t>Networth</a:t>
            </a:r>
            <a:r>
              <a:rPr lang="en-US" sz="4000" dirty="0">
                <a:solidFill>
                  <a:schemeClr val="bg1"/>
                </a:solidFill>
                <a:latin typeface="Arial Narrow" panose="020B060602020203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9969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>
            <a:extLst>
              <a:ext uri="{FF2B5EF4-FFF2-40B4-BE49-F238E27FC236}">
                <a16:creationId xmlns:a16="http://schemas.microsoft.com/office/drawing/2014/main" id="{E86042CF-D2EA-9D60-B895-AE939790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9111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58D40E-9246-D11D-B1A9-CD9C5C48E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890" y="573408"/>
            <a:ext cx="172194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chemeClr val="bg1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summary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E48A12-01E0-A808-9716-629F88D5CD55}"/>
              </a:ext>
            </a:extLst>
          </p:cNvPr>
          <p:cNvSpPr txBox="1"/>
          <p:nvPr/>
        </p:nvSpPr>
        <p:spPr>
          <a:xfrm>
            <a:off x="748145" y="1810327"/>
            <a:ext cx="9079346" cy="3391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kern="100" dirty="0">
                <a:solidFill>
                  <a:schemeClr val="bg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Vectors are numerical representation of dimensions of data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kern="100" dirty="0">
                <a:solidFill>
                  <a:schemeClr val="bg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ML used to derive the dimensions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kern="100" dirty="0">
                <a:solidFill>
                  <a:schemeClr val="bg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Vectors allow querying for data similar in meaning; not the same.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kern="100" dirty="0">
                <a:solidFill>
                  <a:schemeClr val="bg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Vector distance between data elements shows similarity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kern="100" dirty="0">
                <a:solidFill>
                  <a:schemeClr val="bg1"/>
                </a:solidFill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be used for additional context to LLMs</a:t>
            </a:r>
            <a:endParaRPr lang="en-US" sz="2800" kern="100" dirty="0">
              <a:solidFill>
                <a:schemeClr val="bg1"/>
              </a:solidFill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800" kern="100" dirty="0">
                <a:solidFill>
                  <a:schemeClr val="bg1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Also used for other “meaning” searches such as in a data catalog. </a:t>
            </a:r>
          </a:p>
          <a:p>
            <a:endParaRPr lang="en-US" sz="28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367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22F0A7-555F-2562-CEF3-0A3D231DFA2B}"/>
              </a:ext>
            </a:extLst>
          </p:cNvPr>
          <p:cNvSpPr txBox="1"/>
          <p:nvPr/>
        </p:nvSpPr>
        <p:spPr>
          <a:xfrm>
            <a:off x="1047947" y="1794486"/>
            <a:ext cx="5048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 Narrow" panose="020B0606020202030204" pitchFamily="34" charset="0"/>
              </a:rPr>
              <a:t>Someone with the same: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0EF2EA-9785-F8E5-AB02-350ADA5481D4}"/>
              </a:ext>
            </a:extLst>
          </p:cNvPr>
          <p:cNvSpPr txBox="1"/>
          <p:nvPr/>
        </p:nvSpPr>
        <p:spPr>
          <a:xfrm>
            <a:off x="1874602" y="2574959"/>
            <a:ext cx="5048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 Narrow" panose="020B0606020202030204" pitchFamily="34" charset="0"/>
              </a:rPr>
              <a:t>Name?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D044CD-3C40-3380-9217-2961B56AF128}"/>
              </a:ext>
            </a:extLst>
          </p:cNvPr>
          <p:cNvSpPr txBox="1"/>
          <p:nvPr/>
        </p:nvSpPr>
        <p:spPr>
          <a:xfrm>
            <a:off x="1874602" y="3163777"/>
            <a:ext cx="5048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 Narrow" panose="020B0606020202030204" pitchFamily="34" charset="0"/>
              </a:rPr>
              <a:t>Age?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DDCC63-C156-125A-7793-8A469680C37F}"/>
              </a:ext>
            </a:extLst>
          </p:cNvPr>
          <p:cNvSpPr txBox="1"/>
          <p:nvPr/>
        </p:nvSpPr>
        <p:spPr>
          <a:xfrm>
            <a:off x="1874601" y="3752595"/>
            <a:ext cx="5048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solidFill>
                  <a:schemeClr val="bg1"/>
                </a:solidFill>
                <a:latin typeface="Arial Narrow" panose="020B0606020202030204" pitchFamily="34" charset="0"/>
              </a:rPr>
              <a:t>Networth</a:t>
            </a:r>
            <a:r>
              <a:rPr lang="en-US" sz="4000" dirty="0">
                <a:solidFill>
                  <a:schemeClr val="bg1"/>
                </a:solidFill>
                <a:latin typeface="Arial Narrow" panose="020B0606020202030204" pitchFamily="34" charset="0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54F0DE-DCAD-13A0-1651-FFCADE9193B6}"/>
              </a:ext>
            </a:extLst>
          </p:cNvPr>
          <p:cNvSpPr txBox="1"/>
          <p:nvPr/>
        </p:nvSpPr>
        <p:spPr>
          <a:xfrm>
            <a:off x="3639129" y="2596321"/>
            <a:ext cx="6363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  <a:cs typeface="Cascadia Code Light" panose="020B0609020000020004" pitchFamily="49" charset="0"/>
              </a:rPr>
              <a:t>where name = ‘</a:t>
            </a:r>
            <a:r>
              <a:rPr lang="en-US" sz="3600" dirty="0" err="1">
                <a:solidFill>
                  <a:schemeClr val="bg1"/>
                </a:solidFill>
                <a:latin typeface="Consolas" panose="020B0609020204030204" pitchFamily="49" charset="0"/>
                <a:cs typeface="Cascadia Code Light" panose="020B0609020000020004" pitchFamily="49" charset="0"/>
              </a:rPr>
              <a:t>lisa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  <a:cs typeface="Cascadia Code Light" panose="020B0609020000020004" pitchFamily="49" charset="0"/>
              </a:rPr>
              <a:t>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EC8265-026B-A10D-4635-495D2F8F2A5A}"/>
              </a:ext>
            </a:extLst>
          </p:cNvPr>
          <p:cNvSpPr txBox="1"/>
          <p:nvPr/>
        </p:nvSpPr>
        <p:spPr>
          <a:xfrm>
            <a:off x="3639128" y="3208915"/>
            <a:ext cx="6881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600">
                <a:solidFill>
                  <a:schemeClr val="bg1"/>
                </a:solidFill>
                <a:latin typeface="Cascadia Code Light" panose="020B0609020000020004" pitchFamily="49" charset="0"/>
                <a:cs typeface="Cascadia Code Light" panose="020B0609020000020004" pitchFamily="49" charset="0"/>
              </a:defRPr>
            </a:lvl1pPr>
          </a:lstStyle>
          <a:p>
            <a:r>
              <a:rPr lang="en-US" dirty="0">
                <a:latin typeface="Consolas" panose="020B0609020204030204" pitchFamily="49" charset="0"/>
              </a:rPr>
              <a:t>where age = &lt;</a:t>
            </a:r>
            <a:r>
              <a:rPr lang="en-US" dirty="0" err="1">
                <a:latin typeface="Consolas" panose="020B0609020204030204" pitchFamily="49" charset="0"/>
              </a:rPr>
              <a:t>lisa’s</a:t>
            </a:r>
            <a:r>
              <a:rPr lang="en-US" dirty="0">
                <a:latin typeface="Consolas" panose="020B0609020204030204" pitchFamily="49" charset="0"/>
              </a:rPr>
              <a:t> age&gt;</a:t>
            </a:r>
          </a:p>
        </p:txBody>
      </p:sp>
    </p:spTree>
    <p:extLst>
      <p:ext uri="{BB962C8B-B14F-4D97-AF65-F5344CB8AC3E}">
        <p14:creationId xmlns:p14="http://schemas.microsoft.com/office/powerpoint/2010/main" val="80867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D54F0DE-DCAD-13A0-1651-FFCADE9193B6}"/>
              </a:ext>
            </a:extLst>
          </p:cNvPr>
          <p:cNvSpPr txBox="1"/>
          <p:nvPr/>
        </p:nvSpPr>
        <p:spPr>
          <a:xfrm>
            <a:off x="461820" y="998430"/>
            <a:ext cx="6363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  <a:cs typeface="Cascadia Code Light" panose="020B0609020000020004" pitchFamily="49" charset="0"/>
              </a:rPr>
              <a:t>where name = 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EC8265-026B-A10D-4635-495D2F8F2A5A}"/>
              </a:ext>
            </a:extLst>
          </p:cNvPr>
          <p:cNvSpPr txBox="1"/>
          <p:nvPr/>
        </p:nvSpPr>
        <p:spPr>
          <a:xfrm>
            <a:off x="461819" y="1611024"/>
            <a:ext cx="6881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  <a:cs typeface="Cascadia Code Light" panose="020B0609020000020004" pitchFamily="49" charset="0"/>
              </a:rPr>
              <a:t>where age = 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64E376-95B4-DAE2-7A24-78A42F01A1B1}"/>
              </a:ext>
            </a:extLst>
          </p:cNvPr>
          <p:cNvSpPr txBox="1"/>
          <p:nvPr/>
        </p:nvSpPr>
        <p:spPr>
          <a:xfrm>
            <a:off x="4405745" y="4539090"/>
            <a:ext cx="7287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 Narrow" panose="020B0606020202030204" pitchFamily="34" charset="0"/>
              </a:rPr>
              <a:t>Traditional databases do it very well</a:t>
            </a:r>
          </a:p>
        </p:txBody>
      </p:sp>
    </p:spTree>
    <p:extLst>
      <p:ext uri="{BB962C8B-B14F-4D97-AF65-F5344CB8AC3E}">
        <p14:creationId xmlns:p14="http://schemas.microsoft.com/office/powerpoint/2010/main" val="357369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22F0A7-555F-2562-CEF3-0A3D231DFA2B}"/>
              </a:ext>
            </a:extLst>
          </p:cNvPr>
          <p:cNvSpPr txBox="1"/>
          <p:nvPr/>
        </p:nvSpPr>
        <p:spPr>
          <a:xfrm>
            <a:off x="812800" y="649177"/>
            <a:ext cx="50480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 Narrow" panose="020B0606020202030204" pitchFamily="34" charset="0"/>
              </a:rPr>
              <a:t>Who is </a:t>
            </a:r>
            <a:r>
              <a:rPr lang="en-US" sz="4000" i="1" dirty="0">
                <a:solidFill>
                  <a:schemeClr val="bg1"/>
                </a:solidFill>
                <a:latin typeface="Arial Narrow" panose="020B0606020202030204" pitchFamily="34" charset="0"/>
              </a:rPr>
              <a:t>like</a:t>
            </a:r>
            <a:r>
              <a:rPr lang="en-US" sz="4000" dirty="0">
                <a:solidFill>
                  <a:schemeClr val="bg1"/>
                </a:solidFill>
                <a:latin typeface="Arial Narrow" panose="020B0606020202030204" pitchFamily="34" charset="0"/>
              </a:rPr>
              <a:t> Lisa?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C838E4-DA3F-96E0-FF7D-F01553DBF3B6}"/>
              </a:ext>
            </a:extLst>
          </p:cNvPr>
          <p:cNvSpPr txBox="1"/>
          <p:nvPr/>
        </p:nvSpPr>
        <p:spPr>
          <a:xfrm>
            <a:off x="2673927" y="2168559"/>
            <a:ext cx="8991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 Narrow" panose="020B0606020202030204" pitchFamily="34" charset="0"/>
              </a:rPr>
              <a:t>Not exactly the same age; but close?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6A4AAE-896F-248F-7121-084C479D13AE}"/>
              </a:ext>
            </a:extLst>
          </p:cNvPr>
          <p:cNvSpPr txBox="1"/>
          <p:nvPr/>
        </p:nvSpPr>
        <p:spPr>
          <a:xfrm>
            <a:off x="3666835" y="2849434"/>
            <a:ext cx="6146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 Narrow" panose="020B0606020202030204" pitchFamily="34" charset="0"/>
              </a:rPr>
              <a:t>How close? Within 5%? 10%?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B9D64A-05BC-67F4-B79A-21CA27EFBF65}"/>
              </a:ext>
            </a:extLst>
          </p:cNvPr>
          <p:cNvSpPr txBox="1"/>
          <p:nvPr/>
        </p:nvSpPr>
        <p:spPr>
          <a:xfrm>
            <a:off x="2673927" y="3584331"/>
            <a:ext cx="81326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 Narrow" panose="020B0606020202030204" pitchFamily="34" charset="0"/>
              </a:rPr>
              <a:t>Someone 10% more in age but 5% closer in </a:t>
            </a:r>
            <a:r>
              <a:rPr lang="en-US" sz="4000" dirty="0" err="1">
                <a:solidFill>
                  <a:schemeClr val="bg1"/>
                </a:solidFill>
                <a:latin typeface="Arial Narrow" panose="020B0606020202030204" pitchFamily="34" charset="0"/>
              </a:rPr>
              <a:t>Networth</a:t>
            </a:r>
            <a:r>
              <a:rPr lang="en-US" sz="4000" dirty="0">
                <a:solidFill>
                  <a:schemeClr val="bg1"/>
                </a:solidFill>
                <a:latin typeface="Arial Narrow" panose="020B060602020203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8343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4161B01-1104-7FE1-50B7-DE41140B95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222294"/>
              </p:ext>
            </p:extLst>
          </p:nvPr>
        </p:nvGraphicFramePr>
        <p:xfrm>
          <a:off x="4205156" y="2734566"/>
          <a:ext cx="4128139" cy="24690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76495">
                  <a:extLst>
                    <a:ext uri="{9D8B030D-6E8A-4147-A177-3AD203B41FA5}">
                      <a16:colId xmlns:a16="http://schemas.microsoft.com/office/drawing/2014/main" val="3790655680"/>
                    </a:ext>
                  </a:extLst>
                </a:gridCol>
                <a:gridCol w="1551644">
                  <a:extLst>
                    <a:ext uri="{9D8B030D-6E8A-4147-A177-3AD203B41FA5}">
                      <a16:colId xmlns:a16="http://schemas.microsoft.com/office/drawing/2014/main" val="1182774409"/>
                    </a:ext>
                  </a:extLst>
                </a:gridCol>
              </a:tblGrid>
              <a:tr h="6172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 dirty="0">
                          <a:effectLst/>
                          <a:latin typeface="Arial Narrow" panose="020B0606020202030204" pitchFamily="34" charset="0"/>
                        </a:rPr>
                        <a:t>Customer</a:t>
                      </a:r>
                      <a:endParaRPr lang="en-US" sz="3600" b="0" kern="1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 dirty="0">
                          <a:effectLst/>
                          <a:latin typeface="Arial Narrow" panose="020B0606020202030204" pitchFamily="34" charset="0"/>
                        </a:rPr>
                        <a:t>Age</a:t>
                      </a:r>
                      <a:endParaRPr lang="en-US" sz="3600" b="0" kern="1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5217637"/>
                  </a:ext>
                </a:extLst>
              </a:tr>
              <a:tr h="6172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>
                          <a:effectLst/>
                          <a:latin typeface="Arial Narrow" panose="020B0606020202030204" pitchFamily="34" charset="0"/>
                        </a:rPr>
                        <a:t>Alice</a:t>
                      </a:r>
                      <a:endParaRPr lang="en-US" sz="36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>
                          <a:effectLst/>
                          <a:latin typeface="Arial Narrow" panose="020B0606020202030204" pitchFamily="34" charset="0"/>
                        </a:rPr>
                        <a:t>20</a:t>
                      </a:r>
                      <a:endParaRPr lang="en-US" sz="36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1590604"/>
                  </a:ext>
                </a:extLst>
              </a:tr>
              <a:tr h="6172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>
                          <a:effectLst/>
                          <a:latin typeface="Arial Narrow" panose="020B0606020202030204" pitchFamily="34" charset="0"/>
                        </a:rPr>
                        <a:t>Bob</a:t>
                      </a:r>
                      <a:endParaRPr lang="en-US" sz="36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>
                          <a:effectLst/>
                          <a:latin typeface="Arial Narrow" panose="020B0606020202030204" pitchFamily="34" charset="0"/>
                        </a:rPr>
                        <a:t>40</a:t>
                      </a:r>
                      <a:endParaRPr lang="en-US" sz="36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6999200"/>
                  </a:ext>
                </a:extLst>
              </a:tr>
              <a:tr h="6172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>
                          <a:effectLst/>
                          <a:latin typeface="Arial Narrow" panose="020B0606020202030204" pitchFamily="34" charset="0"/>
                        </a:rPr>
                        <a:t>Charlie</a:t>
                      </a:r>
                      <a:endParaRPr lang="en-US" sz="36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 dirty="0">
                          <a:effectLst/>
                          <a:latin typeface="Arial Narrow" panose="020B0606020202030204" pitchFamily="34" charset="0"/>
                        </a:rPr>
                        <a:t>80</a:t>
                      </a:r>
                      <a:endParaRPr lang="en-US" sz="3600" b="0" kern="1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580280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703FA05-1783-B778-DF97-0435D8F39454}"/>
              </a:ext>
            </a:extLst>
          </p:cNvPr>
          <p:cNvSpPr txBox="1"/>
          <p:nvPr/>
        </p:nvSpPr>
        <p:spPr>
          <a:xfrm>
            <a:off x="267378" y="457284"/>
            <a:ext cx="7287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 Narrow" panose="020B0606020202030204" pitchFamily="34" charset="0"/>
              </a:rPr>
              <a:t>Lisa’s Age = 40</a:t>
            </a:r>
          </a:p>
        </p:txBody>
      </p:sp>
    </p:spTree>
    <p:extLst>
      <p:ext uri="{BB962C8B-B14F-4D97-AF65-F5344CB8AC3E}">
        <p14:creationId xmlns:p14="http://schemas.microsoft.com/office/powerpoint/2010/main" val="131751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690530C-F9B2-D994-D73F-5D985DD1A2E5}"/>
              </a:ext>
            </a:extLst>
          </p:cNvPr>
          <p:cNvCxnSpPr>
            <a:cxnSpLocks/>
          </p:cNvCxnSpPr>
          <p:nvPr/>
        </p:nvCxnSpPr>
        <p:spPr>
          <a:xfrm>
            <a:off x="3143551" y="4778051"/>
            <a:ext cx="683953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964C19B-D13F-1D16-FDC2-0E504F003D6E}"/>
              </a:ext>
            </a:extLst>
          </p:cNvPr>
          <p:cNvSpPr txBox="1"/>
          <p:nvPr/>
        </p:nvSpPr>
        <p:spPr>
          <a:xfrm>
            <a:off x="2840886" y="4823927"/>
            <a:ext cx="523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812017-D094-7FCA-0F88-9F90701D7025}"/>
              </a:ext>
            </a:extLst>
          </p:cNvPr>
          <p:cNvSpPr txBox="1"/>
          <p:nvPr/>
        </p:nvSpPr>
        <p:spPr>
          <a:xfrm>
            <a:off x="3898354" y="4823927"/>
            <a:ext cx="828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EA2864-1AF2-8A9B-E2E5-3E77FF811D50}"/>
              </a:ext>
            </a:extLst>
          </p:cNvPr>
          <p:cNvSpPr txBox="1"/>
          <p:nvPr/>
        </p:nvSpPr>
        <p:spPr>
          <a:xfrm>
            <a:off x="5260623" y="4850679"/>
            <a:ext cx="828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28B22C-BFF1-6A9C-BA7A-6B3C58ACB870}"/>
              </a:ext>
            </a:extLst>
          </p:cNvPr>
          <p:cNvSpPr txBox="1"/>
          <p:nvPr/>
        </p:nvSpPr>
        <p:spPr>
          <a:xfrm>
            <a:off x="6543004" y="4850679"/>
            <a:ext cx="828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60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C02F20-779E-7ED2-5015-4F3C7549CDBC}"/>
              </a:ext>
            </a:extLst>
          </p:cNvPr>
          <p:cNvSpPr txBox="1"/>
          <p:nvPr/>
        </p:nvSpPr>
        <p:spPr>
          <a:xfrm>
            <a:off x="7825385" y="4850679"/>
            <a:ext cx="828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80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5DF99D6-4C12-D1A8-056A-9DACD673AE41}"/>
              </a:ext>
            </a:extLst>
          </p:cNvPr>
          <p:cNvSpPr/>
          <p:nvPr/>
        </p:nvSpPr>
        <p:spPr>
          <a:xfrm>
            <a:off x="5142921" y="3832006"/>
            <a:ext cx="868238" cy="606488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93932E2-D93B-B35F-28D2-BB918D6DB590}"/>
              </a:ext>
            </a:extLst>
          </p:cNvPr>
          <p:cNvSpPr/>
          <p:nvPr/>
        </p:nvSpPr>
        <p:spPr>
          <a:xfrm>
            <a:off x="3858403" y="3832006"/>
            <a:ext cx="868238" cy="606488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Alice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2C6DC3F-F86B-7933-AB54-CB42B83343A2}"/>
              </a:ext>
            </a:extLst>
          </p:cNvPr>
          <p:cNvSpPr/>
          <p:nvPr/>
        </p:nvSpPr>
        <p:spPr>
          <a:xfrm>
            <a:off x="7805409" y="3823456"/>
            <a:ext cx="868238" cy="606488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Charlie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472C990-7C49-1CEC-854B-E4D7A01DC626}"/>
              </a:ext>
            </a:extLst>
          </p:cNvPr>
          <p:cNvCxnSpPr/>
          <p:nvPr/>
        </p:nvCxnSpPr>
        <p:spPr>
          <a:xfrm>
            <a:off x="4292522" y="4535455"/>
            <a:ext cx="0" cy="24259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7A0451-B492-78B9-36EA-C0635D81C6B3}"/>
              </a:ext>
            </a:extLst>
          </p:cNvPr>
          <p:cNvCxnSpPr/>
          <p:nvPr/>
        </p:nvCxnSpPr>
        <p:spPr>
          <a:xfrm>
            <a:off x="5577040" y="4535455"/>
            <a:ext cx="0" cy="24259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F13BC54-3E6D-84C4-673C-5406470E66A6}"/>
              </a:ext>
            </a:extLst>
          </p:cNvPr>
          <p:cNvCxnSpPr>
            <a:cxnSpLocks/>
          </p:cNvCxnSpPr>
          <p:nvPr/>
        </p:nvCxnSpPr>
        <p:spPr>
          <a:xfrm>
            <a:off x="6878491" y="4535455"/>
            <a:ext cx="0" cy="24259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FB3C87E-931C-396A-E27C-374AE6040447}"/>
              </a:ext>
            </a:extLst>
          </p:cNvPr>
          <p:cNvSpPr/>
          <p:nvPr/>
        </p:nvSpPr>
        <p:spPr>
          <a:xfrm>
            <a:off x="5142921" y="2967369"/>
            <a:ext cx="868238" cy="606488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5EDE93-75E6-FFCE-3A60-C6AB64889925}"/>
              </a:ext>
            </a:extLst>
          </p:cNvPr>
          <p:cNvCxnSpPr>
            <a:cxnSpLocks/>
          </p:cNvCxnSpPr>
          <p:nvPr/>
        </p:nvCxnSpPr>
        <p:spPr>
          <a:xfrm>
            <a:off x="5577040" y="2724539"/>
            <a:ext cx="2662488" cy="0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96FEE2-EC77-60C1-F02F-1C8880D1A7E1}"/>
              </a:ext>
            </a:extLst>
          </p:cNvPr>
          <p:cNvCxnSpPr>
            <a:cxnSpLocks/>
          </p:cNvCxnSpPr>
          <p:nvPr/>
        </p:nvCxnSpPr>
        <p:spPr>
          <a:xfrm>
            <a:off x="4292522" y="2724539"/>
            <a:ext cx="1284518" cy="0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9E6BB69-0A76-F4BD-3B9C-C2250771C1CB}"/>
              </a:ext>
            </a:extLst>
          </p:cNvPr>
          <p:cNvCxnSpPr>
            <a:cxnSpLocks/>
          </p:cNvCxnSpPr>
          <p:nvPr/>
        </p:nvCxnSpPr>
        <p:spPr>
          <a:xfrm>
            <a:off x="8239528" y="4535455"/>
            <a:ext cx="0" cy="24259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2981FFE-7169-EB06-9690-BE99739B43C4}"/>
              </a:ext>
            </a:extLst>
          </p:cNvPr>
          <p:cNvSpPr txBox="1"/>
          <p:nvPr/>
        </p:nvSpPr>
        <p:spPr>
          <a:xfrm>
            <a:off x="4641881" y="2040490"/>
            <a:ext cx="828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20993E-7516-47EB-39D9-2F23567FB332}"/>
              </a:ext>
            </a:extLst>
          </p:cNvPr>
          <p:cNvSpPr txBox="1"/>
          <p:nvPr/>
        </p:nvSpPr>
        <p:spPr>
          <a:xfrm>
            <a:off x="6563316" y="2040490"/>
            <a:ext cx="828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349655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6" grpId="0" animBg="1"/>
      <p:bldP spid="20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703FA05-1783-B778-DF97-0435D8F39454}"/>
              </a:ext>
            </a:extLst>
          </p:cNvPr>
          <p:cNvSpPr txBox="1"/>
          <p:nvPr/>
        </p:nvSpPr>
        <p:spPr>
          <a:xfrm>
            <a:off x="267378" y="457284"/>
            <a:ext cx="7287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Arial Narrow" panose="020B0606020202030204" pitchFamily="34" charset="0"/>
              </a:rPr>
              <a:t>Lisa’s Age = 40, Net Worth = 100,000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5771AD2-446B-5B71-5596-A83BF26586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179997"/>
              </p:ext>
            </p:extLst>
          </p:nvPr>
        </p:nvGraphicFramePr>
        <p:xfrm>
          <a:off x="2895600" y="2527178"/>
          <a:ext cx="7125093" cy="21689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9909">
                  <a:extLst>
                    <a:ext uri="{9D8B030D-6E8A-4147-A177-3AD203B41FA5}">
                      <a16:colId xmlns:a16="http://schemas.microsoft.com/office/drawing/2014/main" val="2687442980"/>
                    </a:ext>
                  </a:extLst>
                </a:gridCol>
                <a:gridCol w="1167251">
                  <a:extLst>
                    <a:ext uri="{9D8B030D-6E8A-4147-A177-3AD203B41FA5}">
                      <a16:colId xmlns:a16="http://schemas.microsoft.com/office/drawing/2014/main" val="3597063470"/>
                    </a:ext>
                  </a:extLst>
                </a:gridCol>
                <a:gridCol w="3777933">
                  <a:extLst>
                    <a:ext uri="{9D8B030D-6E8A-4147-A177-3AD203B41FA5}">
                      <a16:colId xmlns:a16="http://schemas.microsoft.com/office/drawing/2014/main" val="822104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 dirty="0">
                          <a:effectLst/>
                          <a:latin typeface="Arial Narrow" panose="020B0606020202030204" pitchFamily="34" charset="0"/>
                        </a:rPr>
                        <a:t>Customer</a:t>
                      </a:r>
                      <a:endParaRPr lang="en-US" sz="3600" b="0" kern="1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>
                          <a:effectLst/>
                          <a:latin typeface="Arial Narrow" panose="020B0606020202030204" pitchFamily="34" charset="0"/>
                        </a:rPr>
                        <a:t>Age</a:t>
                      </a:r>
                      <a:endParaRPr lang="en-US" sz="36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>
                          <a:effectLst/>
                          <a:latin typeface="Arial Narrow" panose="020B0606020202030204" pitchFamily="34" charset="0"/>
                        </a:rPr>
                        <a:t>Net Worth (in ‘000s)</a:t>
                      </a:r>
                      <a:endParaRPr lang="en-US" sz="36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47960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>
                          <a:effectLst/>
                          <a:latin typeface="Arial Narrow" panose="020B0606020202030204" pitchFamily="34" charset="0"/>
                        </a:rPr>
                        <a:t>Alice</a:t>
                      </a:r>
                      <a:endParaRPr lang="en-US" sz="36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>
                          <a:effectLst/>
                          <a:latin typeface="Arial Narrow" panose="020B0606020202030204" pitchFamily="34" charset="0"/>
                        </a:rPr>
                        <a:t>20</a:t>
                      </a:r>
                      <a:endParaRPr lang="en-US" sz="36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>
                          <a:effectLst/>
                          <a:latin typeface="Arial Narrow" panose="020B0606020202030204" pitchFamily="34" charset="0"/>
                        </a:rPr>
                        <a:t>150</a:t>
                      </a:r>
                      <a:endParaRPr lang="en-US" sz="36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2835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>
                          <a:effectLst/>
                          <a:latin typeface="Arial Narrow" panose="020B0606020202030204" pitchFamily="34" charset="0"/>
                        </a:rPr>
                        <a:t>Bob</a:t>
                      </a:r>
                      <a:endParaRPr lang="en-US" sz="36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>
                          <a:effectLst/>
                          <a:latin typeface="Arial Narrow" panose="020B0606020202030204" pitchFamily="34" charset="0"/>
                        </a:rPr>
                        <a:t>40</a:t>
                      </a:r>
                      <a:endParaRPr lang="en-US" sz="36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>
                          <a:effectLst/>
                          <a:latin typeface="Arial Narrow" panose="020B0606020202030204" pitchFamily="34" charset="0"/>
                        </a:rPr>
                        <a:t>200</a:t>
                      </a:r>
                      <a:endParaRPr lang="en-US" sz="36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64656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>
                          <a:effectLst/>
                          <a:latin typeface="Arial Narrow" panose="020B0606020202030204" pitchFamily="34" charset="0"/>
                        </a:rPr>
                        <a:t>Charlie</a:t>
                      </a:r>
                      <a:endParaRPr lang="en-US" sz="36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>
                          <a:effectLst/>
                          <a:latin typeface="Arial Narrow" panose="020B0606020202030204" pitchFamily="34" charset="0"/>
                        </a:rPr>
                        <a:t>80</a:t>
                      </a:r>
                      <a:endParaRPr lang="en-US" sz="3600" b="0" kern="10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0" kern="100" dirty="0">
                          <a:effectLst/>
                          <a:latin typeface="Arial Narrow" panose="020B0606020202030204" pitchFamily="34" charset="0"/>
                        </a:rPr>
                        <a:t>50</a:t>
                      </a:r>
                      <a:endParaRPr lang="en-US" sz="3600" b="0" kern="1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7355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221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1202</Words>
  <Application>Microsoft Office PowerPoint</Application>
  <PresentationFormat>Widescreen</PresentationFormat>
  <Paragraphs>300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Arial Narrow</vt:lpstr>
      <vt:lpstr>Calibri</vt:lpstr>
      <vt:lpstr>Calibri Light</vt:lpstr>
      <vt:lpstr>Cambria Math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Arup Nanda</dc:creator>
  <cp:lastModifiedBy>Arup Nanda</cp:lastModifiedBy>
  <cp:revision>22</cp:revision>
  <dcterms:created xsi:type="dcterms:W3CDTF">2023-10-18T13:22:21Z</dcterms:created>
  <dcterms:modified xsi:type="dcterms:W3CDTF">2024-02-01T02:16:04Z</dcterms:modified>
</cp:coreProperties>
</file>