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25dd62a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25dd62a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 Search Cross Validation is a technique commonly used for Hyperparameter tuning using k-fold Cross Validation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discussed earlier, there are often many options for the Hyperparameters and it is be very tiring and time-consuming to try every single option.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GridSearchCV helps simplify this process. You start by providing a list of hyperparameter options that you want to explore. E.g. in this code example we have 4 different Hyperparameters for RandomForestClassifier and each hyperparameter has 3 to 4 possible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GridSearchCV will end up evaluating every single hyperparameter combination, i.e. 144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let’s say we pick k = 5 for Cross Validation, GridSearchCV will train 5 models for each of the 144 options, hence total 720 different RandomForestClassifier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will help us find what combination of hyperparameters gives best performance based on CrossValidation sets and this hyperparameter combination can then be used to train the model on entire training 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0072dab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0072dab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week’s exercise looks at classifying a car as unacceptable, acceptable, good or very good. This problem is tackled using three models: Random Forest, Decision Tree and KNN, whose parameters are fine-tuned using GridSearch.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0072dab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0072dab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practise more with GridSearch, check out the problem posed by the problem.md file. The task is to judge the quality of Wine between 0 and 10, based on the results of a </a:t>
            </a:r>
            <a:r>
              <a:rPr lang="en"/>
              <a:t>chemical</a:t>
            </a:r>
            <a:r>
              <a:rPr lang="en"/>
              <a:t> analysis. You can try Grid </a:t>
            </a:r>
            <a:r>
              <a:rPr lang="en"/>
              <a:t>Searching</a:t>
            </a:r>
            <a:r>
              <a:rPr lang="en"/>
              <a:t> with Classification and Regression models for this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learn more about Hyperparameter tuning and Cross Validation, check out these </a:t>
            </a:r>
            <a:r>
              <a:rPr lang="en"/>
              <a:t>videos</a:t>
            </a:r>
            <a:r>
              <a:rPr lang="en"/>
              <a:t>. There are also some tutorials on Kaggle for this </a:t>
            </a:r>
            <a:r>
              <a:rPr lang="en"/>
              <a:t>topic</a:t>
            </a:r>
            <a:r>
              <a:rPr lang="en"/>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0072daba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0072daba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f1b7d7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f1b7d7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All, welcome back to ML 101 course. Today we will learn about some of the common techniques used to select the right ML model and how to tune ML models for </a:t>
            </a:r>
            <a:r>
              <a:rPr lang="en"/>
              <a:t>superior</a:t>
            </a:r>
            <a:r>
              <a:rPr lang="en"/>
              <a:t> performance.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0072dab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0072dab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first let’s start with a quick recap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far we have learnt about various Supervised Learning algorithms that can be used for regression and classification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last lesson we looked at Decision Trees algorithm which learns a sequence of nested if-else conditions from the training data. After that we looked at Random Forest model which is an ensemble of Decision Trees and is a very powerful model that can be used for both classification and regression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looked at KNNs, which simply makes future predictions based on the labels of the closest points in the training data. Though it is very simple and does not involve any learning, it can still be a very effective model in many scenarios.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there are many other models like Naive Bayes, Support Vector Machines, Neural Networks that we haven’t covered yet.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25dd62a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25dd62a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Now the obvious next question is: How do we decide which model to use when?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no one right answer to this question as many of these models are very versatile and often data </a:t>
            </a:r>
            <a:r>
              <a:rPr lang="en"/>
              <a:t>preparation</a:t>
            </a:r>
            <a:r>
              <a:rPr lang="en"/>
              <a:t> turns out to be the bigger differentiator than model selection.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Still there are some general guidelines and process we can follow to find a better model.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As we saw earlier, some models are more suited for regression </a:t>
            </a:r>
            <a:r>
              <a:rPr lang="en"/>
              <a:t>problems</a:t>
            </a:r>
            <a:r>
              <a:rPr lang="en"/>
              <a:t> while others are better suited for classification.</a:t>
            </a:r>
            <a:endParaRPr/>
          </a:p>
          <a:p>
            <a:pPr indent="-298450" lvl="0" marL="457200" rtl="0" algn="l">
              <a:spcBef>
                <a:spcPts val="0"/>
              </a:spcBef>
              <a:spcAft>
                <a:spcPts val="0"/>
              </a:spcAft>
              <a:buSzPts val="1100"/>
              <a:buChar char="-"/>
            </a:pPr>
            <a:r>
              <a:rPr lang="en"/>
              <a:t>Training data can also influence model choice. E.g. often Neural Networks are the model of choice when it comes to unstructured data. Also if the number of features are in 100s, a more sophisticated model like Random Forest will be better than Decision Tree or Logistic Regression. And complex models like Deep Neural Networks often require a lot of training data. </a:t>
            </a:r>
            <a:endParaRPr>
              <a:solidFill>
                <a:schemeClr val="dk1"/>
              </a:solidFill>
            </a:endParaRPr>
          </a:p>
          <a:p>
            <a:pPr indent="-298450" lvl="0" marL="457200" rtl="0" algn="l">
              <a:spcBef>
                <a:spcPts val="0"/>
              </a:spcBef>
              <a:spcAft>
                <a:spcPts val="0"/>
              </a:spcAft>
              <a:buSzPts val="1100"/>
              <a:buChar char="-"/>
            </a:pPr>
            <a:r>
              <a:rPr lang="en"/>
              <a:t>Sometimes there is a trade-off between “how well a model performs” and “how easy is it to explain a model’s decision making process”. E.g. simpler models like LogisticRegression and DecisionTrees are highly explainable but often performs much worse as compared to more opaque models like SVMs and Neural Networks.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of course it also depends on the model performance on that problem. And this is the part we will explore further in this lesson.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25dd62a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25dd62a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before that let’s understand what are Hyperparameters as “improving model performance” often includes “hyperparameter tuning”.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training we have done so far is all about “parameter tuning”. E.g. when we run the Gradient Descent algorithm to find “w” &amp; “b” such that cost function is minimized, that’s called parameter tuning.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Whereas “hyperparameters” are external model settings that are not learnt from training data. E.g. how many trees we use in a Random Forest, the choice of “k” in K Nearest Neighbors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these settings have a significant impact on the performance of the ML model, it is important to know the do’s &amp; don’ts when it comes to tuning hyperparameters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25dd62a2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25dd62a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training a model we would like to make sure it learns properly.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Therefore when a model does not perform well on test data, we would like to analyse the mistakes it makes and </a:t>
            </a:r>
            <a:r>
              <a:rPr lang="en"/>
              <a:t>update</a:t>
            </a:r>
            <a:r>
              <a:rPr lang="en"/>
              <a:t> our training steps to help it learn better. And we will be tempted to do it repeatedly till we are satisfied by the model’s performance on the test 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this is a common </a:t>
            </a:r>
            <a:r>
              <a:rPr lang="en"/>
              <a:t>beginners</a:t>
            </a:r>
            <a:r>
              <a:rPr lang="en"/>
              <a:t> mistake. Even if we don’t use “test data” as part of training, this approach might make the model over-fit the “test data” and its performance on future unseen data might be much worse.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we can use “test data” to analyze and improve model performance, what do we do?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25dd62a2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25dd62a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natural </a:t>
            </a:r>
            <a:r>
              <a:rPr lang="en"/>
              <a:t>choice</a:t>
            </a:r>
            <a:r>
              <a:rPr lang="en"/>
              <a:t> would be to divide the “data set” into 3 parts: train, validation &amp;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Validation set is used to analyse model performance and iterate. Only once we are satisfied with model’s performance on the “validation set” we confirm if the performance holds good on the test set as well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reasonable approach can be a good starting point.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25dd62a2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25dd62a2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approach has some limitations.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be effective, the test &amp; validation sets have to be large enough to be representative, </a:t>
            </a:r>
            <a:r>
              <a:rPr lang="en"/>
              <a:t>which</a:t>
            </a:r>
            <a:r>
              <a:rPr lang="en"/>
              <a:t> reduces the available training data size significantly, often compromising model’s </a:t>
            </a:r>
            <a:r>
              <a:rPr lang="en"/>
              <a:t>performance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other </a:t>
            </a:r>
            <a:r>
              <a:rPr lang="en"/>
              <a:t>hand</a:t>
            </a:r>
            <a:r>
              <a:rPr lang="en"/>
              <a:t>, very small test &amp; validation sets might lose </a:t>
            </a:r>
            <a:r>
              <a:rPr lang="en"/>
              <a:t>their</a:t>
            </a:r>
            <a:r>
              <a:rPr lang="en"/>
              <a:t> purpose if they are not able to represent the “unseen data” properly.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80952af1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80952af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common approach to work-around this limitation is called “k-Fold Cross Validation”.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first divide the training data into “k” folds, k is 5 in this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train a model using “k-1” i.e. 4 folds as training data and 1 fold as validation set. But we don’t stop here. We keep picking a different fold as “validation set” and training a different model using remaining “k-1” folds as training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way we end up with “k” trained models and a range of performance metrics on the “k” validation sets”. We can analyze the errors across these sets, change our model settings and run the entire process again, till we are satisfied with the model’s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can use the best model settings to train a fresh model on entire training data (all “k” folds) and evaluate its performance on the test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bit.ly/ML_101"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www.youtube.com/watch?v=DTcfH5W6o08" TargetMode="External"/><Relationship Id="rId11" Type="http://schemas.openxmlformats.org/officeDocument/2006/relationships/hyperlink" Target="https://neptune.ai/blog/improving-ml-model-performance" TargetMode="External"/><Relationship Id="rId10" Type="http://schemas.openxmlformats.org/officeDocument/2006/relationships/hyperlink" Target="https://www.kaggle.com/code/shreayan98c/hyperparameter-tuning-tutorial" TargetMode="External"/><Relationship Id="rId9" Type="http://schemas.openxmlformats.org/officeDocument/2006/relationships/image" Target="../media/image7.jpg"/><Relationship Id="rId5" Type="http://schemas.openxmlformats.org/officeDocument/2006/relationships/hyperlink" Target="https://www.youtube.com/watch?v=fSytzGwwBVw" TargetMode="External"/><Relationship Id="rId6" Type="http://schemas.openxmlformats.org/officeDocument/2006/relationships/hyperlink" Target="http://www.youtube.com/watch?v=fSytzGwwBVw" TargetMode="External"/><Relationship Id="rId7" Type="http://schemas.openxmlformats.org/officeDocument/2006/relationships/image" Target="../media/image3.jpg"/><Relationship Id="rId8" Type="http://schemas.openxmlformats.org/officeDocument/2006/relationships/hyperlink" Target="http://www.youtube.com/watch?v=DTcfH5W6o0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it.ly/ML_101" TargetMode="External"/><Relationship Id="rId4" Type="http://schemas.openxmlformats.org/officeDocument/2006/relationships/image" Target="../media/image1.png"/><Relationship Id="rId5"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edium.com/the-owl/k-fold-cross-validation-in-keras-3ec4a3a00538"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0" y="1233175"/>
            <a:ext cx="43053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ML 101 Course</a:t>
            </a:r>
            <a:endParaRPr/>
          </a:p>
        </p:txBody>
      </p:sp>
      <p:pic>
        <p:nvPicPr>
          <p:cNvPr id="55" name="Google Shape;55;p13"/>
          <p:cNvPicPr preferRelativeResize="0"/>
          <p:nvPr/>
        </p:nvPicPr>
        <p:blipFill>
          <a:blip r:embed="rId3">
            <a:alphaModFix/>
          </a:blip>
          <a:stretch>
            <a:fillRect/>
          </a:stretch>
        </p:blipFill>
        <p:spPr>
          <a:xfrm>
            <a:off x="4305300" y="152400"/>
            <a:ext cx="4838700" cy="4838700"/>
          </a:xfrm>
          <a:prstGeom prst="rect">
            <a:avLst/>
          </a:prstGeom>
          <a:noFill/>
          <a:ln>
            <a:noFill/>
          </a:ln>
        </p:spPr>
      </p:pic>
      <p:sp>
        <p:nvSpPr>
          <p:cNvPr id="56" name="Google Shape;56;p13"/>
          <p:cNvSpPr txBox="1"/>
          <p:nvPr/>
        </p:nvSpPr>
        <p:spPr>
          <a:xfrm>
            <a:off x="265500" y="2803075"/>
            <a:ext cx="3576000" cy="1235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sz="2100">
                <a:solidFill>
                  <a:srgbClr val="595959"/>
                </a:solidFill>
              </a:rPr>
              <a:t>Arush Garg</a:t>
            </a:r>
            <a:endParaRPr sz="2100">
              <a:solidFill>
                <a:srgbClr val="595959"/>
              </a:solidFill>
            </a:endParaRPr>
          </a:p>
          <a:p>
            <a:pPr indent="0" lvl="0" marL="0" rtl="0" algn="ctr">
              <a:spcBef>
                <a:spcPts val="0"/>
              </a:spcBef>
              <a:spcAft>
                <a:spcPts val="0"/>
              </a:spcAft>
              <a:buNone/>
            </a:pPr>
            <a:r>
              <a:t/>
            </a:r>
            <a:endParaRPr sz="2100">
              <a:solidFill>
                <a:srgbClr val="595959"/>
              </a:solidFill>
            </a:endParaRPr>
          </a:p>
          <a:p>
            <a:pPr indent="0" lvl="0" marL="0" rtl="0" algn="ctr">
              <a:spcBef>
                <a:spcPts val="0"/>
              </a:spcBef>
              <a:spcAft>
                <a:spcPts val="0"/>
              </a:spcAft>
              <a:buNone/>
            </a:pPr>
            <a:r>
              <a:rPr lang="en" sz="2100">
                <a:solidFill>
                  <a:srgbClr val="595959"/>
                </a:solidFill>
              </a:rPr>
              <a:t>AI and Machine Learning Club</a:t>
            </a:r>
            <a:endParaRPr sz="2100">
              <a:solidFill>
                <a:srgbClr val="595959"/>
              </a:solidFill>
            </a:endParaRPr>
          </a:p>
          <a:p>
            <a:pPr indent="0" lvl="0" marL="0" rtl="0" algn="ctr">
              <a:spcBef>
                <a:spcPts val="0"/>
              </a:spcBef>
              <a:spcAft>
                <a:spcPts val="0"/>
              </a:spcAft>
              <a:buNone/>
            </a:pPr>
            <a:r>
              <a:rPr lang="en" sz="2100">
                <a:solidFill>
                  <a:srgbClr val="595959"/>
                </a:solidFill>
              </a:rPr>
              <a:t>Overseas Family School</a:t>
            </a:r>
            <a:endParaRPr sz="2100">
              <a:solidFill>
                <a:srgbClr val="595959"/>
              </a:solidFill>
            </a:endParaRPr>
          </a:p>
          <a:p>
            <a:pPr indent="0" lvl="0" marL="0" rtl="0" algn="l">
              <a:spcBef>
                <a:spcPts val="0"/>
              </a:spcBef>
              <a:spcAft>
                <a:spcPts val="0"/>
              </a:spcAft>
              <a:buNone/>
            </a:pPr>
            <a:r>
              <a:t/>
            </a:r>
            <a:endParaRPr sz="21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Tuning: GridSearchCV </a:t>
            </a:r>
            <a:r>
              <a:rPr lang="en" sz="1466"/>
              <a:t>(CV stands for Cross Validation)</a:t>
            </a:r>
            <a:endParaRPr sz="1466"/>
          </a:p>
        </p:txBody>
      </p:sp>
      <p:grpSp>
        <p:nvGrpSpPr>
          <p:cNvPr id="130" name="Google Shape;130;p22"/>
          <p:cNvGrpSpPr/>
          <p:nvPr/>
        </p:nvGrpSpPr>
        <p:grpSpPr>
          <a:xfrm>
            <a:off x="269475" y="1184000"/>
            <a:ext cx="6805726" cy="3391000"/>
            <a:chOff x="413050" y="1184000"/>
            <a:chExt cx="6805726" cy="3391000"/>
          </a:xfrm>
        </p:grpSpPr>
        <p:pic>
          <p:nvPicPr>
            <p:cNvPr id="131" name="Google Shape;131;p22"/>
            <p:cNvPicPr preferRelativeResize="0"/>
            <p:nvPr/>
          </p:nvPicPr>
          <p:blipFill>
            <a:blip r:embed="rId3">
              <a:alphaModFix/>
            </a:blip>
            <a:stretch>
              <a:fillRect/>
            </a:stretch>
          </p:blipFill>
          <p:spPr>
            <a:xfrm>
              <a:off x="413050" y="1184000"/>
              <a:ext cx="6805726" cy="3391000"/>
            </a:xfrm>
            <a:prstGeom prst="rect">
              <a:avLst/>
            </a:prstGeom>
            <a:noFill/>
            <a:ln>
              <a:noFill/>
            </a:ln>
          </p:spPr>
        </p:pic>
        <p:sp>
          <p:nvSpPr>
            <p:cNvPr id="132" name="Google Shape;132;p22"/>
            <p:cNvSpPr/>
            <p:nvPr/>
          </p:nvSpPr>
          <p:spPr>
            <a:xfrm>
              <a:off x="1704350" y="4275600"/>
              <a:ext cx="1192500" cy="259800"/>
            </a:xfrm>
            <a:prstGeom prst="roundRect">
              <a:avLst>
                <a:gd fmla="val 16667" name="adj"/>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33" name="Google Shape;133;p22"/>
          <p:cNvSpPr txBox="1"/>
          <p:nvPr/>
        </p:nvSpPr>
        <p:spPr>
          <a:xfrm>
            <a:off x="7075200" y="1184000"/>
            <a:ext cx="2069100" cy="389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4 options</a:t>
            </a:r>
            <a:endParaRPr/>
          </a:p>
          <a:p>
            <a:pPr indent="0" lvl="0" marL="0" rtl="0" algn="l">
              <a:spcBef>
                <a:spcPts val="0"/>
              </a:spcBef>
              <a:spcAft>
                <a:spcPts val="0"/>
              </a:spcAft>
              <a:buNone/>
            </a:pPr>
            <a:r>
              <a:t/>
            </a:r>
            <a:endParaRPr sz="500"/>
          </a:p>
          <a:p>
            <a:pPr indent="0" lvl="0" marL="0" rtl="0" algn="l">
              <a:spcBef>
                <a:spcPts val="0"/>
              </a:spcBef>
              <a:spcAft>
                <a:spcPts val="0"/>
              </a:spcAft>
              <a:buNone/>
            </a:pPr>
            <a:r>
              <a:rPr lang="en"/>
              <a:t>= 4 options</a:t>
            </a:r>
            <a:endParaRPr/>
          </a:p>
          <a:p>
            <a:pPr indent="0" lvl="0" marL="0" rtl="0" algn="l">
              <a:spcBef>
                <a:spcPts val="0"/>
              </a:spcBef>
              <a:spcAft>
                <a:spcPts val="0"/>
              </a:spcAft>
              <a:buNone/>
            </a:pPr>
            <a:r>
              <a:t/>
            </a:r>
            <a:endParaRPr sz="300"/>
          </a:p>
          <a:p>
            <a:pPr indent="0" lvl="0" marL="0" rtl="0" algn="l">
              <a:spcBef>
                <a:spcPts val="0"/>
              </a:spcBef>
              <a:spcAft>
                <a:spcPts val="0"/>
              </a:spcAft>
              <a:buNone/>
            </a:pPr>
            <a:r>
              <a:rPr lang="en"/>
              <a:t>= 3 options</a:t>
            </a:r>
            <a:endParaRPr/>
          </a:p>
          <a:p>
            <a:pPr indent="0" lvl="0" marL="0" rtl="0" algn="l">
              <a:spcBef>
                <a:spcPts val="0"/>
              </a:spcBef>
              <a:spcAft>
                <a:spcPts val="0"/>
              </a:spcAft>
              <a:buNone/>
            </a:pPr>
            <a:r>
              <a:t/>
            </a:r>
            <a:endParaRPr sz="300"/>
          </a:p>
          <a:p>
            <a:pPr indent="0" lvl="0" marL="0" rtl="0" algn="l">
              <a:spcBef>
                <a:spcPts val="0"/>
              </a:spcBef>
              <a:spcAft>
                <a:spcPts val="0"/>
              </a:spcAft>
              <a:buNone/>
            </a:pPr>
            <a:r>
              <a:rPr lang="en"/>
              <a:t>= 3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4*4*3*3 = 144 options</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
              <a:t>If k = 5 for CV,</a:t>
            </a:r>
            <a:endParaRPr/>
          </a:p>
          <a:p>
            <a:pPr indent="0" lvl="0" marL="0" rtl="0" algn="l">
              <a:spcBef>
                <a:spcPts val="0"/>
              </a:spcBef>
              <a:spcAft>
                <a:spcPts val="0"/>
              </a:spcAft>
              <a:buNone/>
            </a:pPr>
            <a:r>
              <a:rPr lang="en"/>
              <a:t>144*5 = 720 models</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
              <a:t>Helps pick the best hyperparameters without using “test 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p22"/>
          <p:cNvSpPr/>
          <p:nvPr/>
        </p:nvSpPr>
        <p:spPr>
          <a:xfrm rot="-5400000">
            <a:off x="-447525" y="2074425"/>
            <a:ext cx="1207800" cy="2262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Hyperparameters</a:t>
            </a:r>
            <a:endParaRPr sz="1000">
              <a:highlight>
                <a:srgbClr val="FFFF00"/>
              </a:highlight>
            </a:endParaRPr>
          </a:p>
        </p:txBody>
      </p:sp>
      <p:sp>
        <p:nvSpPr>
          <p:cNvPr id="135" name="Google Shape;135;p22"/>
          <p:cNvSpPr/>
          <p:nvPr/>
        </p:nvSpPr>
        <p:spPr>
          <a:xfrm>
            <a:off x="311700" y="2086125"/>
            <a:ext cx="329400" cy="202800"/>
          </a:xfrm>
          <a:prstGeom prst="lef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Hands-on Exercises</a:t>
            </a:r>
            <a:endParaRPr/>
          </a:p>
        </p:txBody>
      </p:sp>
      <p:sp>
        <p:nvSpPr>
          <p:cNvPr id="141" name="Google Shape;141;p23"/>
          <p:cNvSpPr txBox="1"/>
          <p:nvPr/>
        </p:nvSpPr>
        <p:spPr>
          <a:xfrm>
            <a:off x="4132675" y="1059525"/>
            <a:ext cx="3539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Lesson 6 / CarClassification.ipynb</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rgbClr val="0097A7"/>
                </a:solidFill>
                <a:hlinkClick r:id="rId3">
                  <a:extLst>
                    <a:ext uri="{A12FA001-AC4F-418D-AE19-62706E023703}">
                      <ahyp:hlinkClr val="tx"/>
                    </a:ext>
                  </a:extLst>
                </a:hlinkClick>
              </a:rPr>
              <a:t>https://bit.ly/ML_101</a:t>
            </a:r>
            <a:r>
              <a:rPr lang="en"/>
              <a:t> </a:t>
            </a:r>
            <a:endParaRPr/>
          </a:p>
        </p:txBody>
      </p:sp>
      <p:pic>
        <p:nvPicPr>
          <p:cNvPr id="142" name="Google Shape;142;p23"/>
          <p:cNvPicPr preferRelativeResize="0"/>
          <p:nvPr/>
        </p:nvPicPr>
        <p:blipFill>
          <a:blip r:embed="rId4">
            <a:alphaModFix/>
          </a:blip>
          <a:stretch>
            <a:fillRect/>
          </a:stretch>
        </p:blipFill>
        <p:spPr>
          <a:xfrm>
            <a:off x="311700" y="1059525"/>
            <a:ext cx="3820975"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145725"/>
            <a:ext cx="8520600" cy="52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Reading / Watching / Doing</a:t>
            </a:r>
            <a:endParaRPr/>
          </a:p>
        </p:txBody>
      </p:sp>
      <p:pic>
        <p:nvPicPr>
          <p:cNvPr id="148" name="Google Shape;148;p24"/>
          <p:cNvPicPr preferRelativeResize="0"/>
          <p:nvPr/>
        </p:nvPicPr>
        <p:blipFill>
          <a:blip r:embed="rId3">
            <a:alphaModFix/>
          </a:blip>
          <a:stretch>
            <a:fillRect/>
          </a:stretch>
        </p:blipFill>
        <p:spPr>
          <a:xfrm>
            <a:off x="4211625" y="820475"/>
            <a:ext cx="1271933" cy="1763901"/>
          </a:xfrm>
          <a:prstGeom prst="rect">
            <a:avLst/>
          </a:prstGeom>
          <a:noFill/>
          <a:ln>
            <a:noFill/>
          </a:ln>
        </p:spPr>
      </p:pic>
      <p:sp>
        <p:nvSpPr>
          <p:cNvPr id="149" name="Google Shape;149;p24"/>
          <p:cNvSpPr txBox="1"/>
          <p:nvPr/>
        </p:nvSpPr>
        <p:spPr>
          <a:xfrm>
            <a:off x="5483550" y="820475"/>
            <a:ext cx="354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Practice notebook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WineQuality.ipynb</a:t>
            </a:r>
            <a:endParaRPr/>
          </a:p>
        </p:txBody>
      </p:sp>
      <p:sp>
        <p:nvSpPr>
          <p:cNvPr id="150" name="Google Shape;150;p24"/>
          <p:cNvSpPr txBox="1"/>
          <p:nvPr/>
        </p:nvSpPr>
        <p:spPr>
          <a:xfrm>
            <a:off x="387450" y="2487350"/>
            <a:ext cx="2825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4"/>
              </a:rPr>
              <a:t>Siddhardhan on YouTube</a:t>
            </a:r>
            <a:endParaRPr sz="800"/>
          </a:p>
        </p:txBody>
      </p:sp>
      <p:sp>
        <p:nvSpPr>
          <p:cNvPr id="151" name="Google Shape;151;p24"/>
          <p:cNvSpPr txBox="1"/>
          <p:nvPr/>
        </p:nvSpPr>
        <p:spPr>
          <a:xfrm>
            <a:off x="387450" y="4835700"/>
            <a:ext cx="2825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5"/>
              </a:rPr>
              <a:t>StatQuest with Josh Starmer</a:t>
            </a:r>
            <a:endParaRPr sz="800"/>
          </a:p>
        </p:txBody>
      </p:sp>
      <p:pic>
        <p:nvPicPr>
          <p:cNvPr descr="One of the fundamental concepts in machine learning is Cross Validation. It's how we decide which machine learning method would be best for our dataset. Check out the video to find out how!&#10;&#10;For a complete index of all the StatQuest videos, check out:&#10;https://statquest.org/video-index/&#10;&#10;If you'd like to support StatQuest, please consider...&#10;&#10;Buying The StatQuest Illustrated Guide to Machine Learning!!!&#10;PDF - https://statquest.gumroad.com/l/wvtmc&#10;Paperback - https://www.amazon.com/dp/B09ZCKR4H6&#10;Kindle eBook - https://www.amazon.com/dp/B09ZG79HXC&#10;&#10;Patreon: https://www.patreon.com/statquest&#10;...or...&#10;YouTube Membership: https://www.youtube.com/channel/UCtYLUTtgS3k1Fg4y5tAhLbw/join&#10;&#10;...a cool StatQuest t-shirt or sweatshirt: &#10;https://shop.spreadshirt.com/statquest-with-josh-starmer/&#10;&#10;...buying one or two of my songs (or go large and get a whole album!)&#10;https://joshuastarmer.bandcamp.com/&#10;&#10;...or just donating to StatQuest!&#10;https://www.paypal.me/statquest&#10;&#10;0:00 Awesome song and introduction&#10;0:25 Motivation for using Cross Validation&#10;1:18 Cross Validation concepts&#10;3:41 An example using Cross Validation&#10;4:35 Terminology (4-Fold, 10-Fold, etc)&#10;5:20 Cross Validation for tuning parameters&#10;&#10;Correction:&#10;4:16 KNN should have 10 correct and 14 incorrect.&#10;&#10;#statquest #ML #crossvalidation" id="152" name="Google Shape;152;p24" title="Machine Learning Fundamentals: Cross Validation">
            <a:hlinkClick r:id="rId6"/>
          </p:cNvPr>
          <p:cNvPicPr preferRelativeResize="0"/>
          <p:nvPr/>
        </p:nvPicPr>
        <p:blipFill>
          <a:blip r:embed="rId7">
            <a:alphaModFix/>
          </a:blip>
          <a:stretch>
            <a:fillRect/>
          </a:stretch>
        </p:blipFill>
        <p:spPr>
          <a:xfrm>
            <a:off x="276000" y="3121201"/>
            <a:ext cx="3048000" cy="1714500"/>
          </a:xfrm>
          <a:prstGeom prst="rect">
            <a:avLst/>
          </a:prstGeom>
          <a:noFill/>
          <a:ln>
            <a:noFill/>
          </a:ln>
        </p:spPr>
      </p:pic>
      <p:pic>
        <p:nvPicPr>
          <p:cNvPr descr="This video is about Hyperparameter Tuning. I also explained the two types of Hyperparameter Tuning such as, GridSearchCV and RandomizedSearchCV. &#10;&#10;All presentation files for the Machine Learning course as PDF for as low as ₹200 (INR): Drop a mail to siddhardhans2317@gmail.com&#10;&#10;Types of parameters: https://youtu.be/fn2BPbsHLpc&#10;&#10;Gradient Descent: https://youtu.be/gSaatcLqbsQ&#10;&#10;Machine Learning Course with Python Playlist: https://youtube.com/playlist?list=PLfFghEzKVmjsNtIRwErklMAN8nJmebB0I&#10;&#10;Machine Learning Projects Playlist: https://youtube.com/playlist?list=PLfFghEzKVmjvuSA67LszN1dZ-Dd_pkus6&#10;&#10;Hello everyone! I am setting up a donation campaign for my YouTube Channel. If you like my videos and wish to support me financially, you can donate through the following means:&#10;&#10;From India 👉 UPI ID : siddhardhselvam2317@oksbi  &#10;Outside of India? 👉 Paypal id: siddhardhselvam2317@gmail.com  &#10;(No donation is small. Every penny counts)&#10;Thanks in advance!&#10;&#10;Let's build a Community of Machine Learning experts! Kindly Subscribe here👉 https://tinyurl.com/md0gjbis&#10;&#10;I am making a &quot;Hands-on Machine Learning Course with Python&quot; in YouTube. I'll be posting 3 videos per week: Monday Evening; Wednesday Evening; Friday Evening.&#10;&#10;Download the Course Curriculum File from here: https://drive.google.com/file/d/17i0c6SmncNuwSgr9W1MRRk3YYdEOP9Gd/view?usp=sharing&#10;&#10;LinkedIn: https://www.linkedin.com/in/siddhardhan-s-741652207&#10;&#10;Telegram Group: https://t.me/siddhardhan&#10;&#10;Facebook group: https://www.facebook.com/groups/490857825649006/?ref=share&#10;&#10;Getting error in any of the codes that I have explained? Mail the details of the error to: datascience2323@gmail.com Instagram: https://www.instagram.com/siddhardhan23" id="153" name="Google Shape;153;p24" title="8.3. Hyperparameter Tuning - GridSearchCV and RandomizedSearchCV">
            <a:hlinkClick r:id="rId8"/>
          </p:cNvPr>
          <p:cNvPicPr preferRelativeResize="0"/>
          <p:nvPr/>
        </p:nvPicPr>
        <p:blipFill>
          <a:blip r:embed="rId9">
            <a:alphaModFix/>
          </a:blip>
          <a:stretch>
            <a:fillRect/>
          </a:stretch>
        </p:blipFill>
        <p:spPr>
          <a:xfrm>
            <a:off x="404600" y="917513"/>
            <a:ext cx="2790800" cy="1569825"/>
          </a:xfrm>
          <a:prstGeom prst="rect">
            <a:avLst/>
          </a:prstGeom>
          <a:noFill/>
          <a:ln>
            <a:noFill/>
          </a:ln>
        </p:spPr>
      </p:pic>
      <p:sp>
        <p:nvSpPr>
          <p:cNvPr id="154" name="Google Shape;154;p24"/>
          <p:cNvSpPr txBox="1"/>
          <p:nvPr/>
        </p:nvSpPr>
        <p:spPr>
          <a:xfrm>
            <a:off x="4211625" y="3352975"/>
            <a:ext cx="4620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10"/>
              </a:rPr>
              <a:t>https://www.kaggle.com/code/shreayan98c/hyperparameter-tuning-tutorial</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11"/>
              </a:rPr>
              <a:t>https://neptune.ai/blog/improving-ml-model-performance</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for next class</a:t>
            </a:r>
            <a:endParaRPr/>
          </a:p>
        </p:txBody>
      </p:sp>
      <p:sp>
        <p:nvSpPr>
          <p:cNvPr id="160" name="Google Shape;160;p25"/>
          <p:cNvSpPr txBox="1"/>
          <p:nvPr>
            <p:ph idx="1" type="body"/>
          </p:nvPr>
        </p:nvSpPr>
        <p:spPr>
          <a:xfrm>
            <a:off x="311700" y="1390875"/>
            <a:ext cx="5118900" cy="317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Unstructured Data (text)</a:t>
            </a:r>
            <a:endParaRPr/>
          </a:p>
          <a:p>
            <a:pPr indent="-342900" lvl="0" marL="457200" rtl="0" algn="l">
              <a:spcBef>
                <a:spcPts val="1200"/>
              </a:spcBef>
              <a:spcAft>
                <a:spcPts val="0"/>
              </a:spcAft>
              <a:buSzPts val="1800"/>
              <a:buChar char="●"/>
            </a:pPr>
            <a:r>
              <a:rPr lang="en"/>
              <a:t>How to train a model using </a:t>
            </a:r>
            <a:r>
              <a:rPr lang="en"/>
              <a:t>unstructured</a:t>
            </a:r>
            <a:r>
              <a:rPr lang="en"/>
              <a:t> data like text?</a:t>
            </a:r>
            <a:endParaRPr/>
          </a:p>
          <a:p>
            <a:pPr indent="-317500" lvl="1" marL="914400" rtl="0" algn="l">
              <a:spcBef>
                <a:spcPts val="0"/>
              </a:spcBef>
              <a:spcAft>
                <a:spcPts val="0"/>
              </a:spcAft>
              <a:buSzPts val="1400"/>
              <a:buChar char="○"/>
            </a:pPr>
            <a:r>
              <a:rPr lang="en"/>
              <a:t>E.g. whether an email is a spam or not</a:t>
            </a:r>
            <a:endParaRPr/>
          </a:p>
          <a:p>
            <a:pPr indent="-342900" lvl="0" marL="457200" rtl="0" algn="l">
              <a:spcBef>
                <a:spcPts val="1000"/>
              </a:spcBef>
              <a:spcAft>
                <a:spcPts val="0"/>
              </a:spcAft>
              <a:buSzPts val="1800"/>
              <a:buChar char="●"/>
            </a:pPr>
            <a:r>
              <a:rPr lang="en"/>
              <a:t>How will we convert “words” to “numbers” to be used in a mathematical equation?</a:t>
            </a:r>
            <a:endParaRPr/>
          </a:p>
          <a:p>
            <a:pPr indent="-317500" lvl="1" marL="914400" rtl="0" algn="l">
              <a:spcBef>
                <a:spcPts val="0"/>
              </a:spcBef>
              <a:spcAft>
                <a:spcPts val="0"/>
              </a:spcAft>
              <a:buSzPts val="1400"/>
              <a:buChar char="○"/>
            </a:pPr>
            <a:r>
              <a:rPr lang="en"/>
              <a:t>Techniques used here are </a:t>
            </a:r>
            <a:r>
              <a:rPr lang="en"/>
              <a:t>foundational for training a LLM (large language model)</a:t>
            </a:r>
            <a:endParaRPr/>
          </a:p>
        </p:txBody>
      </p:sp>
      <p:pic>
        <p:nvPicPr>
          <p:cNvPr id="161" name="Google Shape;161;p25"/>
          <p:cNvPicPr preferRelativeResize="0"/>
          <p:nvPr/>
        </p:nvPicPr>
        <p:blipFill>
          <a:blip r:embed="rId3">
            <a:alphaModFix/>
          </a:blip>
          <a:stretch>
            <a:fillRect/>
          </a:stretch>
        </p:blipFill>
        <p:spPr>
          <a:xfrm>
            <a:off x="5542925" y="2096350"/>
            <a:ext cx="3533901" cy="176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a:t>
            </a:r>
            <a:r>
              <a:rPr lang="en" sz="1800"/>
              <a:t>(</a:t>
            </a:r>
            <a:r>
              <a:rPr lang="en" sz="1800" u="sng">
                <a:solidFill>
                  <a:schemeClr val="accent5"/>
                </a:solidFill>
                <a:hlinkClick r:id="rId3">
                  <a:extLst>
                    <a:ext uri="{A12FA001-AC4F-418D-AE19-62706E023703}">
                      <ahyp:hlinkClr val="tx"/>
                    </a:ext>
                  </a:extLst>
                </a:hlinkClick>
              </a:rPr>
              <a:t>bit.ly/ML_101</a:t>
            </a:r>
            <a:r>
              <a:rPr lang="en" sz="1800"/>
              <a:t>)</a:t>
            </a:r>
            <a:endParaRPr/>
          </a:p>
        </p:txBody>
      </p:sp>
      <p:sp>
        <p:nvSpPr>
          <p:cNvPr id="62" name="Google Shape;62;p14"/>
          <p:cNvSpPr txBox="1"/>
          <p:nvPr>
            <p:ph idx="1" type="body"/>
          </p:nvPr>
        </p:nvSpPr>
        <p:spPr>
          <a:xfrm>
            <a:off x="311700" y="1152475"/>
            <a:ext cx="8520600" cy="373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Introduction to Machine Learning (ML)</a:t>
            </a:r>
            <a:endParaRPr b="1"/>
          </a:p>
          <a:p>
            <a:pPr indent="-342900" lvl="0" marL="457200" rtl="0" algn="l">
              <a:spcBef>
                <a:spcPts val="0"/>
              </a:spcBef>
              <a:spcAft>
                <a:spcPts val="0"/>
              </a:spcAft>
              <a:buSzPts val="1800"/>
              <a:buAutoNum type="arabicPeriod"/>
            </a:pPr>
            <a:r>
              <a:rPr b="1" lang="en"/>
              <a:t>Regression</a:t>
            </a:r>
            <a:endParaRPr b="1"/>
          </a:p>
          <a:p>
            <a:pPr indent="-342900" lvl="0" marL="457200" rtl="0" algn="l">
              <a:spcBef>
                <a:spcPts val="0"/>
              </a:spcBef>
              <a:spcAft>
                <a:spcPts val="0"/>
              </a:spcAft>
              <a:buSzPts val="1800"/>
              <a:buAutoNum type="arabicPeriod"/>
            </a:pPr>
            <a:r>
              <a:rPr b="1" lang="en"/>
              <a:t>Core ML Concepts</a:t>
            </a:r>
            <a:endParaRPr b="1"/>
          </a:p>
          <a:p>
            <a:pPr indent="-342900" lvl="0" marL="457200" rtl="0" algn="l">
              <a:spcBef>
                <a:spcPts val="0"/>
              </a:spcBef>
              <a:spcAft>
                <a:spcPts val="0"/>
              </a:spcAft>
              <a:buSzPts val="1800"/>
              <a:buAutoNum type="arabicPeriod"/>
            </a:pPr>
            <a:r>
              <a:rPr b="1" lang="en"/>
              <a:t>Classification</a:t>
            </a:r>
            <a:endParaRPr b="1"/>
          </a:p>
          <a:p>
            <a:pPr indent="-342900" lvl="0" marL="457200" rtl="0" algn="l">
              <a:spcBef>
                <a:spcPts val="0"/>
              </a:spcBef>
              <a:spcAft>
                <a:spcPts val="0"/>
              </a:spcAft>
              <a:buSzPts val="1800"/>
              <a:buAutoNum type="arabicPeriod"/>
            </a:pPr>
            <a:r>
              <a:rPr b="1" lang="en"/>
              <a:t>Decision Trees</a:t>
            </a:r>
            <a:endParaRPr b="1"/>
          </a:p>
          <a:p>
            <a:pPr indent="-342900" lvl="0" marL="457200" rtl="0" algn="l">
              <a:spcBef>
                <a:spcPts val="0"/>
              </a:spcBef>
              <a:spcAft>
                <a:spcPts val="0"/>
              </a:spcAft>
              <a:buSzPts val="1800"/>
              <a:buAutoNum type="arabicPeriod"/>
            </a:pPr>
            <a:r>
              <a:rPr b="1" lang="en"/>
              <a:t>Model selection and tuning</a:t>
            </a:r>
            <a:endParaRPr b="1"/>
          </a:p>
          <a:p>
            <a:pPr indent="-342900" lvl="0" marL="457200" rtl="0" algn="l">
              <a:spcBef>
                <a:spcPts val="0"/>
              </a:spcBef>
              <a:spcAft>
                <a:spcPts val="0"/>
              </a:spcAft>
              <a:buSzPts val="1800"/>
              <a:buAutoNum type="arabicPeriod"/>
            </a:pPr>
            <a:r>
              <a:rPr lang="en"/>
              <a:t>Unstructured data: </a:t>
            </a:r>
            <a:r>
              <a:rPr b="1" lang="en"/>
              <a:t>Text</a:t>
            </a:r>
            <a:endParaRPr b="1"/>
          </a:p>
          <a:p>
            <a:pPr indent="-342900" lvl="0" marL="457200" rtl="0" algn="l">
              <a:spcBef>
                <a:spcPts val="0"/>
              </a:spcBef>
              <a:spcAft>
                <a:spcPts val="0"/>
              </a:spcAft>
              <a:buSzPts val="1800"/>
              <a:buAutoNum type="arabicPeriod"/>
            </a:pPr>
            <a:r>
              <a:rPr lang="en"/>
              <a:t>Neural Networks</a:t>
            </a:r>
            <a:endParaRPr/>
          </a:p>
          <a:p>
            <a:pPr indent="-342900" lvl="0" marL="457200" rtl="0" algn="l">
              <a:spcBef>
                <a:spcPts val="0"/>
              </a:spcBef>
              <a:spcAft>
                <a:spcPts val="0"/>
              </a:spcAft>
              <a:buSzPts val="1800"/>
              <a:buAutoNum type="arabicPeriod"/>
            </a:pPr>
            <a:r>
              <a:rPr lang="en"/>
              <a:t>Unstructured data: </a:t>
            </a:r>
            <a:r>
              <a:rPr b="1" lang="en"/>
              <a:t>Images</a:t>
            </a:r>
            <a:endParaRPr b="1"/>
          </a:p>
          <a:p>
            <a:pPr indent="-342900" lvl="0" marL="457200" rtl="0" algn="l">
              <a:spcBef>
                <a:spcPts val="0"/>
              </a:spcBef>
              <a:spcAft>
                <a:spcPts val="0"/>
              </a:spcAft>
              <a:buSzPts val="1800"/>
              <a:buAutoNum type="arabicPeriod"/>
            </a:pPr>
            <a:r>
              <a:rPr lang="en"/>
              <a:t>Introduction to Deep Learning</a:t>
            </a:r>
            <a:endParaRPr/>
          </a:p>
          <a:p>
            <a:pPr indent="-342900" lvl="0" marL="457200" rtl="0" algn="l">
              <a:spcBef>
                <a:spcPts val="0"/>
              </a:spcBef>
              <a:spcAft>
                <a:spcPts val="0"/>
              </a:spcAft>
              <a:buSzPts val="1800"/>
              <a:buAutoNum type="arabicPeriod"/>
            </a:pPr>
            <a:r>
              <a:rPr lang="en"/>
              <a:t>Beyond Regression &amp; Classification</a:t>
            </a:r>
            <a:endParaRPr/>
          </a:p>
        </p:txBody>
      </p:sp>
      <p:pic>
        <p:nvPicPr>
          <p:cNvPr id="63" name="Google Shape;63;p14"/>
          <p:cNvPicPr preferRelativeResize="0"/>
          <p:nvPr/>
        </p:nvPicPr>
        <p:blipFill>
          <a:blip r:embed="rId4">
            <a:alphaModFix/>
          </a:blip>
          <a:stretch>
            <a:fillRect/>
          </a:stretch>
        </p:blipFill>
        <p:spPr>
          <a:xfrm>
            <a:off x="0" y="2742013"/>
            <a:ext cx="432300" cy="432300"/>
          </a:xfrm>
          <a:prstGeom prst="rect">
            <a:avLst/>
          </a:prstGeom>
          <a:noFill/>
          <a:ln>
            <a:noFill/>
          </a:ln>
        </p:spPr>
      </p:pic>
      <p:pic>
        <p:nvPicPr>
          <p:cNvPr id="64" name="Google Shape;64;p14"/>
          <p:cNvPicPr preferRelativeResize="0"/>
          <p:nvPr/>
        </p:nvPicPr>
        <p:blipFill>
          <a:blip r:embed="rId5">
            <a:alphaModFix/>
          </a:blip>
          <a:stretch>
            <a:fillRect/>
          </a:stretch>
        </p:blipFill>
        <p:spPr>
          <a:xfrm>
            <a:off x="5813300" y="1245700"/>
            <a:ext cx="3162850" cy="342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Recap</a:t>
            </a:r>
            <a:endParaRPr b="1"/>
          </a:p>
        </p:txBody>
      </p:sp>
      <p:sp>
        <p:nvSpPr>
          <p:cNvPr id="70" name="Google Shape;70;p15"/>
          <p:cNvSpPr txBox="1"/>
          <p:nvPr>
            <p:ph idx="1" type="body"/>
          </p:nvPr>
        </p:nvSpPr>
        <p:spPr>
          <a:xfrm>
            <a:off x="311700" y="1142450"/>
            <a:ext cx="5869500" cy="37815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Supervised Learning</a:t>
            </a:r>
            <a:endParaRPr sz="1400"/>
          </a:p>
          <a:p>
            <a:pPr indent="-304800" lvl="1" marL="914400" rtl="0" algn="l">
              <a:spcBef>
                <a:spcPts val="0"/>
              </a:spcBef>
              <a:spcAft>
                <a:spcPts val="0"/>
              </a:spcAft>
              <a:buSzPts val="1200"/>
              <a:buChar char="○"/>
            </a:pPr>
            <a:r>
              <a:rPr lang="en" sz="1200"/>
              <a:t>Linear Regression: Regression</a:t>
            </a:r>
            <a:endParaRPr sz="1200"/>
          </a:p>
          <a:p>
            <a:pPr indent="-304800" lvl="1" marL="914400" rtl="0" algn="l">
              <a:spcBef>
                <a:spcPts val="0"/>
              </a:spcBef>
              <a:spcAft>
                <a:spcPts val="0"/>
              </a:spcAft>
              <a:buSzPts val="1200"/>
              <a:buChar char="○"/>
            </a:pPr>
            <a:r>
              <a:rPr lang="en" sz="1200"/>
              <a:t>Logistic Regression: Classification</a:t>
            </a:r>
            <a:endParaRPr sz="1200"/>
          </a:p>
          <a:p>
            <a:pPr indent="-304800" lvl="1" marL="914400" rtl="0" algn="l">
              <a:spcBef>
                <a:spcPts val="0"/>
              </a:spcBef>
              <a:spcAft>
                <a:spcPts val="0"/>
              </a:spcAft>
              <a:buSzPts val="1200"/>
              <a:buChar char="○"/>
            </a:pPr>
            <a:r>
              <a:rPr lang="en" sz="1200"/>
              <a:t>Decision Trees: Regression &amp; Classification</a:t>
            </a:r>
            <a:endParaRPr sz="1200"/>
          </a:p>
          <a:p>
            <a:pPr indent="-304800" lvl="1" marL="914400" rtl="0" algn="l">
              <a:spcBef>
                <a:spcPts val="0"/>
              </a:spcBef>
              <a:spcAft>
                <a:spcPts val="0"/>
              </a:spcAft>
              <a:buSzPts val="1200"/>
              <a:buChar char="○"/>
            </a:pPr>
            <a:r>
              <a:rPr lang="en" sz="1200"/>
              <a:t>KNN: Regression &amp; Classification</a:t>
            </a:r>
            <a:endParaRPr sz="1226"/>
          </a:p>
          <a:p>
            <a:pPr indent="-317500" lvl="0" marL="457200" rtl="0" algn="l">
              <a:lnSpc>
                <a:spcPct val="115000"/>
              </a:lnSpc>
              <a:spcBef>
                <a:spcPts val="1000"/>
              </a:spcBef>
              <a:spcAft>
                <a:spcPts val="0"/>
              </a:spcAft>
              <a:buSzPts val="1400"/>
              <a:buChar char="●"/>
            </a:pPr>
            <a:r>
              <a:rPr lang="en" sz="1400"/>
              <a:t>Decision Tree</a:t>
            </a:r>
            <a:endParaRPr sz="1400"/>
          </a:p>
          <a:p>
            <a:pPr indent="-306459" lvl="1" marL="914400" rtl="0" algn="l">
              <a:lnSpc>
                <a:spcPct val="115000"/>
              </a:lnSpc>
              <a:spcBef>
                <a:spcPts val="0"/>
              </a:spcBef>
              <a:spcAft>
                <a:spcPts val="0"/>
              </a:spcAft>
              <a:buSzPts val="1226"/>
              <a:buChar char="○"/>
            </a:pPr>
            <a:r>
              <a:rPr lang="en" sz="1226"/>
              <a:t>Sequence of nested if-else conditions</a:t>
            </a:r>
            <a:endParaRPr sz="1226"/>
          </a:p>
          <a:p>
            <a:pPr indent="-306459" lvl="1" marL="914400" rtl="0" algn="l">
              <a:lnSpc>
                <a:spcPct val="115000"/>
              </a:lnSpc>
              <a:spcBef>
                <a:spcPts val="0"/>
              </a:spcBef>
              <a:spcAft>
                <a:spcPts val="0"/>
              </a:spcAft>
              <a:buSzPts val="1226"/>
              <a:buChar char="○"/>
            </a:pPr>
            <a:r>
              <a:rPr lang="en" sz="1226"/>
              <a:t>Control “tree depth” and “minimum number of data points at leaf node” to avoid over-fitting</a:t>
            </a:r>
            <a:endParaRPr sz="1226"/>
          </a:p>
          <a:p>
            <a:pPr indent="-306459" lvl="1" marL="914400" rtl="0" algn="l">
              <a:lnSpc>
                <a:spcPct val="115000"/>
              </a:lnSpc>
              <a:spcBef>
                <a:spcPts val="0"/>
              </a:spcBef>
              <a:spcAft>
                <a:spcPts val="0"/>
              </a:spcAft>
              <a:buSzPts val="1226"/>
              <a:buChar char="○"/>
            </a:pPr>
            <a:r>
              <a:rPr lang="en" sz="1226"/>
              <a:t>Ensemble: Random Forest</a:t>
            </a:r>
            <a:endParaRPr sz="1226"/>
          </a:p>
          <a:p>
            <a:pPr indent="-306459" lvl="2" marL="1371600" rtl="0" algn="l">
              <a:lnSpc>
                <a:spcPct val="115000"/>
              </a:lnSpc>
              <a:spcBef>
                <a:spcPts val="0"/>
              </a:spcBef>
              <a:spcAft>
                <a:spcPts val="0"/>
              </a:spcAft>
              <a:buSzPts val="1226"/>
              <a:buChar char="■"/>
            </a:pPr>
            <a:r>
              <a:rPr lang="en" sz="1226"/>
              <a:t>Train a group of decision trees, each on a slightly different data (cols &amp; rows)</a:t>
            </a:r>
            <a:endParaRPr sz="1226"/>
          </a:p>
          <a:p>
            <a:pPr indent="-306459" lvl="2" marL="1371600" rtl="0" algn="l">
              <a:lnSpc>
                <a:spcPct val="115000"/>
              </a:lnSpc>
              <a:spcBef>
                <a:spcPts val="0"/>
              </a:spcBef>
              <a:spcAft>
                <a:spcPts val="0"/>
              </a:spcAft>
              <a:buSzPts val="1226"/>
              <a:buChar char="■"/>
            </a:pPr>
            <a:r>
              <a:rPr lang="en" sz="1226"/>
              <a:t>Take vote (or avg) across trees to make final decision</a:t>
            </a:r>
            <a:endParaRPr sz="1226"/>
          </a:p>
          <a:p>
            <a:pPr indent="0" lvl="0" marL="0" rtl="0" algn="l">
              <a:lnSpc>
                <a:spcPct val="115000"/>
              </a:lnSpc>
              <a:spcBef>
                <a:spcPts val="0"/>
              </a:spcBef>
              <a:spcAft>
                <a:spcPts val="0"/>
              </a:spcAft>
              <a:buNone/>
            </a:pPr>
            <a:r>
              <a:t/>
            </a:r>
            <a:endParaRPr sz="1226"/>
          </a:p>
          <a:p>
            <a:pPr indent="-306459" lvl="0" marL="457200" rtl="0" algn="l">
              <a:lnSpc>
                <a:spcPct val="115000"/>
              </a:lnSpc>
              <a:spcBef>
                <a:spcPts val="0"/>
              </a:spcBef>
              <a:spcAft>
                <a:spcPts val="0"/>
              </a:spcAft>
              <a:buSzPts val="1226"/>
              <a:buChar char="●"/>
            </a:pPr>
            <a:r>
              <a:rPr lang="en" sz="1226"/>
              <a:t>KNN (K-Nearest Neighbors)</a:t>
            </a:r>
            <a:endParaRPr sz="1226"/>
          </a:p>
          <a:p>
            <a:pPr indent="-306459" lvl="1" marL="914400" rtl="0" algn="l">
              <a:lnSpc>
                <a:spcPct val="115000"/>
              </a:lnSpc>
              <a:spcBef>
                <a:spcPts val="0"/>
              </a:spcBef>
              <a:spcAft>
                <a:spcPts val="0"/>
              </a:spcAft>
              <a:buSzPts val="1226"/>
              <a:buChar char="○"/>
            </a:pPr>
            <a:r>
              <a:rPr lang="en" sz="1226"/>
              <a:t>Make prediction based on the label of the K nearest data points in the training set. No “learning” involved.</a:t>
            </a:r>
            <a:endParaRPr sz="1226"/>
          </a:p>
        </p:txBody>
      </p:sp>
      <p:pic>
        <p:nvPicPr>
          <p:cNvPr id="71" name="Google Shape;71;p15"/>
          <p:cNvPicPr preferRelativeResize="0"/>
          <p:nvPr/>
        </p:nvPicPr>
        <p:blipFill>
          <a:blip r:embed="rId3">
            <a:alphaModFix/>
          </a:blip>
          <a:stretch>
            <a:fillRect/>
          </a:stretch>
        </p:blipFill>
        <p:spPr>
          <a:xfrm>
            <a:off x="6245600" y="1208450"/>
            <a:ext cx="2860650" cy="1744725"/>
          </a:xfrm>
          <a:prstGeom prst="rect">
            <a:avLst/>
          </a:prstGeom>
          <a:noFill/>
          <a:ln>
            <a:noFill/>
          </a:ln>
        </p:spPr>
      </p:pic>
      <p:sp>
        <p:nvSpPr>
          <p:cNvPr id="72" name="Google Shape;72;p15"/>
          <p:cNvSpPr txBox="1"/>
          <p:nvPr/>
        </p:nvSpPr>
        <p:spPr>
          <a:xfrm>
            <a:off x="6229475" y="2953175"/>
            <a:ext cx="2892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Sample Decision Tree model to predict Rain</a:t>
            </a:r>
            <a:endParaRPr sz="900"/>
          </a:p>
        </p:txBody>
      </p:sp>
      <p:pic>
        <p:nvPicPr>
          <p:cNvPr id="73" name="Google Shape;73;p15"/>
          <p:cNvPicPr preferRelativeResize="0"/>
          <p:nvPr/>
        </p:nvPicPr>
        <p:blipFill>
          <a:blip r:embed="rId4">
            <a:alphaModFix/>
          </a:blip>
          <a:stretch>
            <a:fillRect/>
          </a:stretch>
        </p:blipFill>
        <p:spPr>
          <a:xfrm>
            <a:off x="6245600" y="3314350"/>
            <a:ext cx="2860652" cy="1388414"/>
          </a:xfrm>
          <a:prstGeom prst="rect">
            <a:avLst/>
          </a:prstGeom>
          <a:noFill/>
          <a:ln>
            <a:noFill/>
          </a:ln>
        </p:spPr>
      </p:pic>
      <p:sp>
        <p:nvSpPr>
          <p:cNvPr id="74" name="Google Shape;74;p15"/>
          <p:cNvSpPr txBox="1"/>
          <p:nvPr/>
        </p:nvSpPr>
        <p:spPr>
          <a:xfrm>
            <a:off x="6229475" y="4668000"/>
            <a:ext cx="2892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KNN operates on the principle of </a:t>
            </a:r>
            <a:r>
              <a:rPr b="1" lang="en" sz="900"/>
              <a:t>“you are defined by the company you keep”</a:t>
            </a:r>
            <a:endParaRPr b="1"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r>
              <a:rPr lang="en"/>
              <a:t> for Supervised Learning</a:t>
            </a:r>
            <a:endParaRPr/>
          </a:p>
        </p:txBody>
      </p:sp>
      <p:sp>
        <p:nvSpPr>
          <p:cNvPr id="80" name="Google Shape;80;p16"/>
          <p:cNvSpPr txBox="1"/>
          <p:nvPr>
            <p:ph idx="1" type="body"/>
          </p:nvPr>
        </p:nvSpPr>
        <p:spPr>
          <a:xfrm>
            <a:off x="311700" y="1152475"/>
            <a:ext cx="8520600" cy="36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model to use?</a:t>
            </a:r>
            <a:endParaRPr/>
          </a:p>
          <a:p>
            <a:pPr indent="-342900" lvl="0" marL="457200" rtl="0" algn="l">
              <a:spcBef>
                <a:spcPts val="1200"/>
              </a:spcBef>
              <a:spcAft>
                <a:spcPts val="0"/>
              </a:spcAft>
              <a:buSzPts val="1800"/>
              <a:buChar char="●"/>
            </a:pPr>
            <a:r>
              <a:rPr lang="en"/>
              <a:t>Type of problem: </a:t>
            </a:r>
            <a:endParaRPr/>
          </a:p>
          <a:p>
            <a:pPr indent="-323850" lvl="1" marL="914400" rtl="0" algn="l">
              <a:spcBef>
                <a:spcPts val="0"/>
              </a:spcBef>
              <a:spcAft>
                <a:spcPts val="0"/>
              </a:spcAft>
              <a:buSzPts val="1500"/>
              <a:buChar char="○"/>
            </a:pPr>
            <a:r>
              <a:rPr lang="en" sz="1500"/>
              <a:t>Classification or Regression</a:t>
            </a:r>
            <a:endParaRPr sz="1500"/>
          </a:p>
          <a:p>
            <a:pPr indent="-342900" lvl="0" marL="457200" rtl="0" algn="l">
              <a:spcBef>
                <a:spcPts val="1000"/>
              </a:spcBef>
              <a:spcAft>
                <a:spcPts val="0"/>
              </a:spcAft>
              <a:buSzPts val="1800"/>
              <a:buChar char="●"/>
            </a:pPr>
            <a:r>
              <a:rPr lang="en"/>
              <a:t>Training </a:t>
            </a:r>
            <a:r>
              <a:rPr lang="en"/>
              <a:t>Data</a:t>
            </a:r>
            <a:endParaRPr/>
          </a:p>
          <a:p>
            <a:pPr indent="-323850" lvl="1" marL="914400" rtl="0" algn="l">
              <a:spcBef>
                <a:spcPts val="0"/>
              </a:spcBef>
              <a:spcAft>
                <a:spcPts val="0"/>
              </a:spcAft>
              <a:buSzPts val="1500"/>
              <a:buChar char="○"/>
            </a:pPr>
            <a:r>
              <a:rPr lang="en" sz="1500"/>
              <a:t>Structured (tabular) or Unstructured (text, image, speech, video)</a:t>
            </a:r>
            <a:endParaRPr sz="1500"/>
          </a:p>
          <a:p>
            <a:pPr indent="-323850" lvl="1" marL="914400" rtl="0" algn="l">
              <a:spcBef>
                <a:spcPts val="0"/>
              </a:spcBef>
              <a:spcAft>
                <a:spcPts val="0"/>
              </a:spcAft>
              <a:buSzPts val="1500"/>
              <a:buChar char="○"/>
            </a:pPr>
            <a:r>
              <a:rPr lang="en" sz="1500"/>
              <a:t>Volume of data / features</a:t>
            </a:r>
            <a:endParaRPr sz="1500"/>
          </a:p>
          <a:p>
            <a:pPr indent="-323850" lvl="1" marL="914400" rtl="0" algn="l">
              <a:spcBef>
                <a:spcPts val="0"/>
              </a:spcBef>
              <a:spcAft>
                <a:spcPts val="0"/>
              </a:spcAft>
              <a:buSzPts val="1500"/>
              <a:buChar char="○"/>
            </a:pPr>
            <a:r>
              <a:rPr lang="en" sz="1500"/>
              <a:t>Feature &lt;&gt; Label correlation (linear, non-linear)</a:t>
            </a:r>
            <a:endParaRPr sz="1500"/>
          </a:p>
          <a:p>
            <a:pPr indent="-342900" lvl="0" marL="457200" rtl="0" algn="l">
              <a:spcBef>
                <a:spcPts val="1000"/>
              </a:spcBef>
              <a:spcAft>
                <a:spcPts val="0"/>
              </a:spcAft>
              <a:buSzPts val="1800"/>
              <a:buChar char="●"/>
            </a:pPr>
            <a:r>
              <a:rPr lang="en"/>
              <a:t>Model performance / explainability</a:t>
            </a:r>
            <a:endParaRPr/>
          </a:p>
          <a:p>
            <a:pPr indent="-317500" lvl="1" marL="914400" rtl="0" algn="l">
              <a:spcBef>
                <a:spcPts val="0"/>
              </a:spcBef>
              <a:spcAft>
                <a:spcPts val="0"/>
              </a:spcAft>
              <a:buSzPts val="1400"/>
              <a:buChar char="○"/>
            </a:pPr>
            <a:r>
              <a:rPr lang="en"/>
              <a:t>How important is model explainability?</a:t>
            </a:r>
            <a:endParaRPr/>
          </a:p>
          <a:p>
            <a:pPr indent="-317500" lvl="1" marL="914400" rtl="0" algn="l">
              <a:spcBef>
                <a:spcPts val="0"/>
              </a:spcBef>
              <a:spcAft>
                <a:spcPts val="0"/>
              </a:spcAft>
              <a:buSzPts val="1400"/>
              <a:buChar char="○"/>
            </a:pPr>
            <a:r>
              <a:rPr b="1" lang="en"/>
              <a:t>How well the model performs?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Parameters vs Hyperparameters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Model Parameters</a:t>
            </a:r>
            <a:endParaRPr b="1"/>
          </a:p>
          <a:p>
            <a:pPr indent="-342900" lvl="0" marL="457200" rtl="0" algn="l">
              <a:spcBef>
                <a:spcPts val="1200"/>
              </a:spcBef>
              <a:spcAft>
                <a:spcPts val="0"/>
              </a:spcAft>
              <a:buSzPts val="1800"/>
              <a:buChar char="●"/>
            </a:pPr>
            <a:r>
              <a:rPr lang="en"/>
              <a:t>What model “learns” as part of training. E.g. in case of Linear or Logistic Regression, the “w” and”b” in equation “wx + b” are model parameters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Model Hyperparameters</a:t>
            </a:r>
            <a:endParaRPr b="1"/>
          </a:p>
          <a:p>
            <a:pPr indent="-342900" lvl="0" marL="457200" rtl="0" algn="l">
              <a:spcBef>
                <a:spcPts val="1200"/>
              </a:spcBef>
              <a:spcAft>
                <a:spcPts val="0"/>
              </a:spcAft>
              <a:buSzPts val="1800"/>
              <a:buChar char="●"/>
            </a:pPr>
            <a:r>
              <a:rPr lang="en"/>
              <a:t>Hyperparameters are external configuration settings that are not learnt from the data but are set before the training process begins. E.g. “number of trees in a Random Forest”, “K in K-Nearest Neighbors”, “max-depth” in Decision Tree”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Tuning: Overfitting the test set</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happens when the model doesn’t perform well on “test set”?</a:t>
            </a:r>
            <a:endParaRPr/>
          </a:p>
          <a:p>
            <a:pPr indent="-342900" lvl="0" marL="457200" rtl="0" algn="l">
              <a:spcBef>
                <a:spcPts val="1200"/>
              </a:spcBef>
              <a:spcAft>
                <a:spcPts val="0"/>
              </a:spcAft>
              <a:buSzPts val="1800"/>
              <a:buChar char="-"/>
            </a:pPr>
            <a:r>
              <a:rPr lang="en"/>
              <a:t>We will be tempted to analyse the “errors” and update our model training steps in order to address those errors.</a:t>
            </a:r>
            <a:endParaRPr/>
          </a:p>
          <a:p>
            <a:pPr indent="-342900" lvl="0" marL="457200" rtl="0" algn="l">
              <a:spcBef>
                <a:spcPts val="0"/>
              </a:spcBef>
              <a:spcAft>
                <a:spcPts val="0"/>
              </a:spcAft>
              <a:buSzPts val="1800"/>
              <a:buChar char="-"/>
            </a:pPr>
            <a:r>
              <a:rPr lang="en"/>
              <a:t>And we might repeat this process multiple times (Train =&gt; Test =&gt; Analyse)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3" name="Google Shape;93;p18"/>
          <p:cNvSpPr/>
          <p:nvPr/>
        </p:nvSpPr>
        <p:spPr>
          <a:xfrm rot="5397368">
            <a:off x="6793620" y="1253700"/>
            <a:ext cx="391800" cy="19080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8"/>
          <p:cNvSpPr txBox="1"/>
          <p:nvPr/>
        </p:nvSpPr>
        <p:spPr>
          <a:xfrm>
            <a:off x="311700" y="3183338"/>
            <a:ext cx="8520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This is a concern as we might end up over-fitting the model to “Test set”</a:t>
            </a:r>
            <a:endParaRPr/>
          </a:p>
        </p:txBody>
      </p:sp>
      <p:sp>
        <p:nvSpPr>
          <p:cNvPr id="95" name="Google Shape;95;p18"/>
          <p:cNvSpPr txBox="1"/>
          <p:nvPr/>
        </p:nvSpPr>
        <p:spPr>
          <a:xfrm>
            <a:off x="311700" y="3746025"/>
            <a:ext cx="8520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Ideally we should treat “test set” as opaque, i.e. do not analyze model’s performance on the“test set”. But then how do we iterate?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Introducing “Validation Set”</a:t>
            </a:r>
            <a:endParaRPr/>
          </a:p>
        </p:txBody>
      </p:sp>
      <p:sp>
        <p:nvSpPr>
          <p:cNvPr id="101" name="Google Shape;101;p19"/>
          <p:cNvSpPr txBox="1"/>
          <p:nvPr>
            <p:ph idx="1" type="body"/>
          </p:nvPr>
        </p:nvSpPr>
        <p:spPr>
          <a:xfrm>
            <a:off x="311700" y="1152475"/>
            <a:ext cx="5555400" cy="384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17"/>
              <a:t>Instead of dividing “data set” into two parts(Train and Test), we divide it into three parts (Train, Validation and Test). </a:t>
            </a:r>
            <a:endParaRPr sz="1917"/>
          </a:p>
          <a:p>
            <a:pPr indent="-350370" lvl="0" marL="457200" rtl="0" algn="l">
              <a:spcBef>
                <a:spcPts val="1200"/>
              </a:spcBef>
              <a:spcAft>
                <a:spcPts val="0"/>
              </a:spcAft>
              <a:buSzPts val="1918"/>
              <a:buChar char="●"/>
            </a:pPr>
            <a:r>
              <a:rPr lang="en" sz="1917"/>
              <a:t>Validation set is used to analyse model errors and tune the model till we are satisfied with the performance before evaluating the model on test set. </a:t>
            </a:r>
            <a:endParaRPr sz="1917"/>
          </a:p>
          <a:p>
            <a:pPr indent="-350370" lvl="0" marL="457200" rtl="0" algn="l">
              <a:spcBef>
                <a:spcPts val="1200"/>
              </a:spcBef>
              <a:spcAft>
                <a:spcPts val="1200"/>
              </a:spcAft>
              <a:buSzPts val="1918"/>
              <a:buChar char="●"/>
            </a:pPr>
            <a:r>
              <a:rPr lang="en" sz="1917"/>
              <a:t>Model’s final metrics are still reported based on its performance on Test set.</a:t>
            </a:r>
            <a:endParaRPr/>
          </a:p>
        </p:txBody>
      </p:sp>
      <p:pic>
        <p:nvPicPr>
          <p:cNvPr id="102" name="Google Shape;102;p19"/>
          <p:cNvPicPr preferRelativeResize="0"/>
          <p:nvPr/>
        </p:nvPicPr>
        <p:blipFill>
          <a:blip r:embed="rId3">
            <a:alphaModFix/>
          </a:blip>
          <a:stretch>
            <a:fillRect/>
          </a:stretch>
        </p:blipFill>
        <p:spPr>
          <a:xfrm>
            <a:off x="5926575" y="1152475"/>
            <a:ext cx="3124500" cy="23016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3-split (Train, Validation, Test) approach</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1000"/>
              </a:spcBef>
              <a:spcAft>
                <a:spcPts val="0"/>
              </a:spcAft>
              <a:buSzPts val="1800"/>
              <a:buChar char="●"/>
            </a:pPr>
            <a:r>
              <a:rPr lang="en"/>
              <a:t>If our test and validation sets are </a:t>
            </a:r>
            <a:r>
              <a:rPr b="1" lang="en"/>
              <a:t>large</a:t>
            </a:r>
            <a:r>
              <a:rPr lang="en"/>
              <a:t> (e.g. ~30% each) that makes our training set to be very small. We might end up sacrificing model quality which would be unacceptable.</a:t>
            </a:r>
            <a:endParaRPr/>
          </a:p>
          <a:p>
            <a:pPr indent="-342900" lvl="0" marL="457200" rtl="0" algn="l">
              <a:spcBef>
                <a:spcPts val="1200"/>
              </a:spcBef>
              <a:spcAft>
                <a:spcPts val="0"/>
              </a:spcAft>
              <a:buSzPts val="1800"/>
              <a:buChar char="●"/>
            </a:pPr>
            <a:r>
              <a:rPr lang="en"/>
              <a:t>If our test and validation sets are </a:t>
            </a:r>
            <a:r>
              <a:rPr b="1" lang="en"/>
              <a:t>small</a:t>
            </a:r>
            <a:r>
              <a:rPr lang="en"/>
              <a:t> (e.g. ~10%) the sets might not be good representation of “unseen data” and the performance metrics on these sets might be unreliable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might not be a concern when training on “large datasets” but that is often not the case.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“k-Fold Cross Validation”</a:t>
            </a:r>
            <a:endParaRPr/>
          </a:p>
        </p:txBody>
      </p:sp>
      <p:sp>
        <p:nvSpPr>
          <p:cNvPr id="114" name="Google Shape;114;p21"/>
          <p:cNvSpPr txBox="1"/>
          <p:nvPr/>
        </p:nvSpPr>
        <p:spPr>
          <a:xfrm>
            <a:off x="102850" y="4835700"/>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3"/>
              </a:rPr>
              <a:t>Image Source</a:t>
            </a:r>
            <a:endParaRPr sz="800"/>
          </a:p>
        </p:txBody>
      </p:sp>
      <p:sp>
        <p:nvSpPr>
          <p:cNvPr id="115" name="Google Shape;115;p21"/>
          <p:cNvSpPr txBox="1"/>
          <p:nvPr>
            <p:ph idx="1" type="body"/>
          </p:nvPr>
        </p:nvSpPr>
        <p:spPr>
          <a:xfrm>
            <a:off x="4638050" y="1482925"/>
            <a:ext cx="4412700" cy="3571500"/>
          </a:xfrm>
          <a:prstGeom prst="rect">
            <a:avLst/>
          </a:prstGeom>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Divide the training data into “k” folds</a:t>
            </a:r>
            <a:endParaRPr sz="1200"/>
          </a:p>
          <a:p>
            <a:pPr indent="-304800" lvl="1" marL="914400" rtl="0" algn="l">
              <a:spcBef>
                <a:spcPts val="0"/>
              </a:spcBef>
              <a:spcAft>
                <a:spcPts val="0"/>
              </a:spcAft>
              <a:buSzPts val="1200"/>
              <a:buChar char="○"/>
            </a:pPr>
            <a:r>
              <a:rPr lang="en" sz="1200"/>
              <a:t>k = 5 in the image on the </a:t>
            </a:r>
            <a:r>
              <a:rPr lang="en" sz="1200"/>
              <a:t>left</a:t>
            </a:r>
            <a:endParaRPr sz="1200"/>
          </a:p>
          <a:p>
            <a:pPr indent="-304800" lvl="0" marL="457200" rtl="0" algn="l">
              <a:spcBef>
                <a:spcPts val="0"/>
              </a:spcBef>
              <a:spcAft>
                <a:spcPts val="0"/>
              </a:spcAft>
              <a:buSzPts val="1200"/>
              <a:buChar char="●"/>
            </a:pPr>
            <a:r>
              <a:rPr b="1" lang="en" sz="1200"/>
              <a:t>Train “k” different models</a:t>
            </a:r>
            <a:r>
              <a:rPr lang="en" sz="1200"/>
              <a:t>. While training each model, treat one of the </a:t>
            </a:r>
            <a:r>
              <a:rPr lang="en" sz="1200"/>
              <a:t>fold as </a:t>
            </a:r>
            <a:r>
              <a:rPr b="1" lang="en" sz="1200">
                <a:solidFill>
                  <a:srgbClr val="6ACCFF"/>
                </a:solidFill>
              </a:rPr>
              <a:t>“validation set”</a:t>
            </a:r>
            <a:r>
              <a:rPr lang="en" sz="1200"/>
              <a:t> (blue) and remaining “k-1” folds as </a:t>
            </a:r>
            <a:r>
              <a:rPr b="1" lang="en" sz="1200">
                <a:solidFill>
                  <a:srgbClr val="71FFC8"/>
                </a:solidFill>
              </a:rPr>
              <a:t>“training set”</a:t>
            </a:r>
            <a:r>
              <a:rPr b="1" lang="en" sz="1200"/>
              <a:t> </a:t>
            </a:r>
            <a:r>
              <a:rPr lang="en" sz="1200"/>
              <a:t>(green).</a:t>
            </a:r>
            <a:endParaRPr sz="1200"/>
          </a:p>
          <a:p>
            <a:pPr indent="-304800" lvl="0" marL="457200" rtl="0" algn="l">
              <a:spcBef>
                <a:spcPts val="0"/>
              </a:spcBef>
              <a:spcAft>
                <a:spcPts val="0"/>
              </a:spcAft>
              <a:buSzPts val="1200"/>
              <a:buChar char="●"/>
            </a:pPr>
            <a:r>
              <a:rPr lang="en" sz="1200"/>
              <a:t>For each model you will get the “performance metrics” on the validation set. For “k” models you will get “k” performance numbers. This gives us a:</a:t>
            </a:r>
            <a:endParaRPr sz="1200"/>
          </a:p>
          <a:p>
            <a:pPr indent="-304800" lvl="1" marL="914400" rtl="0" algn="l">
              <a:spcBef>
                <a:spcPts val="0"/>
              </a:spcBef>
              <a:spcAft>
                <a:spcPts val="0"/>
              </a:spcAft>
              <a:buSzPts val="1200"/>
              <a:buChar char="○"/>
            </a:pPr>
            <a:r>
              <a:rPr lang="en" sz="1200"/>
              <a:t>“range” of model performance</a:t>
            </a:r>
            <a:endParaRPr sz="1200"/>
          </a:p>
          <a:p>
            <a:pPr indent="-304800" lvl="1" marL="914400" rtl="0" algn="l">
              <a:spcBef>
                <a:spcPts val="0"/>
              </a:spcBef>
              <a:spcAft>
                <a:spcPts val="0"/>
              </a:spcAft>
              <a:buSzPts val="1200"/>
              <a:buChar char="○"/>
            </a:pPr>
            <a:r>
              <a:rPr lang="en" sz="1200"/>
              <a:t>allows us to analyze the errors &amp; make changes to the model without looking at test data</a:t>
            </a:r>
            <a:endParaRPr sz="1200"/>
          </a:p>
          <a:p>
            <a:pPr indent="-304800" lvl="0" marL="457200" rtl="0" algn="l">
              <a:spcBef>
                <a:spcPts val="0"/>
              </a:spcBef>
              <a:spcAft>
                <a:spcPts val="0"/>
              </a:spcAft>
              <a:buSzPts val="1200"/>
              <a:buChar char="●"/>
            </a:pPr>
            <a:r>
              <a:rPr lang="en" sz="1200"/>
              <a:t>Once you are satisfied with the model tuning, you can train a new model on the “entire training data” and evaluate it on the “test data” to get final performance numbers.</a:t>
            </a:r>
            <a:endParaRPr sz="1200"/>
          </a:p>
        </p:txBody>
      </p:sp>
      <p:grpSp>
        <p:nvGrpSpPr>
          <p:cNvPr id="116" name="Google Shape;116;p21"/>
          <p:cNvGrpSpPr/>
          <p:nvPr/>
        </p:nvGrpSpPr>
        <p:grpSpPr>
          <a:xfrm>
            <a:off x="102850" y="1532492"/>
            <a:ext cx="4412701" cy="3056482"/>
            <a:chOff x="102850" y="1532492"/>
            <a:chExt cx="4412701" cy="3056482"/>
          </a:xfrm>
        </p:grpSpPr>
        <p:pic>
          <p:nvPicPr>
            <p:cNvPr id="117" name="Google Shape;117;p21"/>
            <p:cNvPicPr preferRelativeResize="0"/>
            <p:nvPr/>
          </p:nvPicPr>
          <p:blipFill>
            <a:blip r:embed="rId4">
              <a:alphaModFix/>
            </a:blip>
            <a:stretch>
              <a:fillRect/>
            </a:stretch>
          </p:blipFill>
          <p:spPr>
            <a:xfrm>
              <a:off x="102850" y="1532492"/>
              <a:ext cx="4412701" cy="3056482"/>
            </a:xfrm>
            <a:prstGeom prst="rect">
              <a:avLst/>
            </a:prstGeom>
            <a:noFill/>
            <a:ln>
              <a:noFill/>
            </a:ln>
          </p:spPr>
        </p:pic>
        <p:sp>
          <p:nvSpPr>
            <p:cNvPr id="118" name="Google Shape;118;p21"/>
            <p:cNvSpPr/>
            <p:nvPr/>
          </p:nvSpPr>
          <p:spPr>
            <a:xfrm>
              <a:off x="3240700" y="2527150"/>
              <a:ext cx="1274700" cy="1694700"/>
            </a:xfrm>
            <a:prstGeom prst="rect">
              <a:avLst/>
            </a:prstGeom>
            <a:solidFill>
              <a:schemeClr val="lt2"/>
            </a:solidFill>
            <a:ln>
              <a:noFill/>
            </a:ln>
          </p:spPr>
          <p:txBody>
            <a:bodyPr anchorCtr="0" anchor="t" bIns="91425" lIns="9125" spcFirstLastPara="1" rIns="91425" wrap="square" tIns="9125">
              <a:noAutofit/>
            </a:bodyPr>
            <a:lstStyle/>
            <a:p>
              <a:pPr indent="0" lvl="0" marL="0" rtl="0" algn="ctr">
                <a:spcBef>
                  <a:spcPts val="0"/>
                </a:spcBef>
                <a:spcAft>
                  <a:spcPts val="0"/>
                </a:spcAft>
                <a:buNone/>
              </a:pPr>
              <a:r>
                <a:rPr lang="en" sz="1000"/>
                <a:t>Split Training Data</a:t>
              </a:r>
              <a:endParaRPr sz="1000"/>
            </a:p>
            <a:p>
              <a:pPr indent="0" lvl="0" marL="0" rtl="0" algn="ctr">
                <a:spcBef>
                  <a:spcPts val="0"/>
                </a:spcBef>
                <a:spcAft>
                  <a:spcPts val="0"/>
                </a:spcAft>
                <a:buNone/>
              </a:pPr>
              <a:r>
                <a:t/>
              </a:r>
              <a:endParaRPr sz="1100"/>
            </a:p>
            <a:p>
              <a:pPr indent="0" lvl="0" marL="0" rtl="0" algn="ctr">
                <a:spcBef>
                  <a:spcPts val="0"/>
                </a:spcBef>
                <a:spcAft>
                  <a:spcPts val="0"/>
                </a:spcAft>
                <a:buNone/>
              </a:pPr>
              <a:r>
                <a:rPr lang="en" sz="1000"/>
                <a:t>Model 1</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Model 2</a:t>
              </a:r>
              <a:endParaRPr sz="1000"/>
            </a:p>
            <a:p>
              <a:pPr indent="0" lvl="0" marL="0" rtl="0" algn="ctr">
                <a:spcBef>
                  <a:spcPts val="0"/>
                </a:spcBef>
                <a:spcAft>
                  <a:spcPts val="0"/>
                </a:spcAft>
                <a:buNone/>
              </a:pPr>
              <a:r>
                <a:t/>
              </a:r>
              <a:endParaRPr sz="900"/>
            </a:p>
            <a:p>
              <a:pPr indent="0" lvl="0" marL="0" rtl="0" algn="ctr">
                <a:spcBef>
                  <a:spcPts val="0"/>
                </a:spcBef>
                <a:spcAft>
                  <a:spcPts val="0"/>
                </a:spcAft>
                <a:buNone/>
              </a:pPr>
              <a:r>
                <a:rPr lang="en" sz="1000"/>
                <a:t>Model 3</a:t>
              </a:r>
              <a:endParaRPr sz="1000"/>
            </a:p>
            <a:p>
              <a:pPr indent="0" lvl="0" marL="0" rtl="0" algn="ctr">
                <a:spcBef>
                  <a:spcPts val="0"/>
                </a:spcBef>
                <a:spcAft>
                  <a:spcPts val="0"/>
                </a:spcAft>
                <a:buNone/>
              </a:pPr>
              <a:r>
                <a:t/>
              </a:r>
              <a:endParaRPr sz="800"/>
            </a:p>
            <a:p>
              <a:pPr indent="0" lvl="0" marL="0" rtl="0" algn="ctr">
                <a:spcBef>
                  <a:spcPts val="0"/>
                </a:spcBef>
                <a:spcAft>
                  <a:spcPts val="0"/>
                </a:spcAft>
                <a:buNone/>
              </a:pPr>
              <a:r>
                <a:rPr lang="en" sz="1000"/>
                <a:t>Model 4</a:t>
              </a:r>
              <a:endParaRPr sz="1000"/>
            </a:p>
            <a:p>
              <a:pPr indent="0" lvl="0" marL="0" rtl="0" algn="ctr">
                <a:spcBef>
                  <a:spcPts val="0"/>
                </a:spcBef>
                <a:spcAft>
                  <a:spcPts val="0"/>
                </a:spcAft>
                <a:buNone/>
              </a:pPr>
              <a:r>
                <a:t/>
              </a:r>
              <a:endParaRPr sz="700"/>
            </a:p>
            <a:p>
              <a:pPr indent="0" lvl="0" marL="0" rtl="0" algn="ctr">
                <a:spcBef>
                  <a:spcPts val="0"/>
                </a:spcBef>
                <a:spcAft>
                  <a:spcPts val="0"/>
                </a:spcAft>
                <a:buNone/>
              </a:pPr>
              <a:r>
                <a:rPr lang="en" sz="1000"/>
                <a:t>Model 5</a:t>
              </a:r>
              <a:endParaRPr sz="10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p:txBody>
        </p:sp>
      </p:grpSp>
      <p:sp>
        <p:nvSpPr>
          <p:cNvPr id="119" name="Google Shape;119;p21"/>
          <p:cNvSpPr/>
          <p:nvPr/>
        </p:nvSpPr>
        <p:spPr>
          <a:xfrm>
            <a:off x="3260525" y="2874796"/>
            <a:ext cx="277500" cy="13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1"/>
          <p:cNvSpPr/>
          <p:nvPr/>
        </p:nvSpPr>
        <p:spPr>
          <a:xfrm>
            <a:off x="3260525" y="3179596"/>
            <a:ext cx="277500" cy="13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21"/>
          <p:cNvSpPr/>
          <p:nvPr/>
        </p:nvSpPr>
        <p:spPr>
          <a:xfrm>
            <a:off x="3260525" y="3484396"/>
            <a:ext cx="277500" cy="13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1"/>
          <p:cNvSpPr/>
          <p:nvPr/>
        </p:nvSpPr>
        <p:spPr>
          <a:xfrm>
            <a:off x="3260525" y="3751096"/>
            <a:ext cx="277500" cy="13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21"/>
          <p:cNvSpPr/>
          <p:nvPr/>
        </p:nvSpPr>
        <p:spPr>
          <a:xfrm>
            <a:off x="3260525" y="4007646"/>
            <a:ext cx="277500" cy="13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1"/>
          <p:cNvSpPr txBox="1"/>
          <p:nvPr/>
        </p:nvSpPr>
        <p:spPr>
          <a:xfrm>
            <a:off x="26650" y="4204200"/>
            <a:ext cx="44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