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60072daba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60072daba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practise further with decision trees, check out the problem in this lesson’s problem.md. The problem is the same as last time - Predicting whether someone would survive or die in the Titanic. This problem has also been addressed using Random Forest and KNN in the </a:t>
            </a:r>
            <a:r>
              <a:rPr lang="en"/>
              <a:t>OtherClassifiers_Titanic.ipynb</a:t>
            </a:r>
            <a:r>
              <a:rPr lang="en"/>
              <a:t> file.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learn more, watch these videos about regression trees, gradient boosting, ada booting and support vector machines.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60072dabab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60072daba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that we have seen that there are so many different ML algorithms to choose from, the obvious next question would be “how”. How do we decide which model to choose for a given problem.</a:t>
            </a:r>
            <a:endParaRPr/>
          </a:p>
          <a:p>
            <a:pPr indent="0" lvl="0" marL="0" rtl="0" algn="l">
              <a:spcBef>
                <a:spcPts val="0"/>
              </a:spcBef>
              <a:spcAft>
                <a:spcPts val="0"/>
              </a:spcAft>
              <a:buNone/>
            </a:pPr>
            <a:r>
              <a:rPr lang="en"/>
              <a:t>This is the question we will attempt to answer in our next class.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5f1b7d7f1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5f1b7d7f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Welcome back to ML 101 course. In today’s lesson we will learn about another supervised learning method called Decision Trees.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60072daba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60072daba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far we have learnt about the two types of Supervised Learning problems: Regression where we predict a value and Classification where we predict a class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also covered some of the common ML concepts like “cost functions”, “evaluation metrics” and how to handle dirty or missing data as well as how to handle categorical features using one-hot encoding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(click)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last class we learnt about Logistic Regression method that is used for binary classification. The most commonly used metrics to evaluate the quality of a classifier are Precision, Recall and Accuracy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780952af1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780952af1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far we have learnt about Linear models: Linear Regression and Logistic Regression. In both cases we combine the input features using a linear equation.</a:t>
            </a:r>
            <a:endParaRPr/>
          </a:p>
          <a:p>
            <a:pPr indent="0" lvl="0" marL="0" rtl="0" algn="l">
              <a:spcBef>
                <a:spcPts val="0"/>
              </a:spcBef>
              <a:spcAft>
                <a:spcPts val="0"/>
              </a:spcAft>
              <a:buNone/>
            </a:pPr>
            <a:r>
              <a:rPr lang="en"/>
              <a:t>As you will see in this video, Decision Tree is a non-linear model and takes a very different approach.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(click to play video)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(click after video)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Gini Index is another measure that is similar to “Information Gain” that helps decide the decision nodes while optimizing for the “purity” of the leaf nodes.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7ab8781b52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7ab8781b52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we saw in the video, the decision trees are a sequence of nested if-else conditions and hence they are very easy to understand and explain.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(click)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leaf nodes guide the final prediction. In case of “classification problem” the probability of the class is calculated based on the training data point that belong to the lead node. That why pure nodes are preferred as probability will be either closer to 0 or closer to 1.</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Decision Trees can also be used for regression problems, there is a video link in the further reading slide related to that.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(click)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Decision trees can use the categorical features as-is. E.g. you can imagine decision nodes to be something like “Color = ‘Red’” or “Shape = ‘Triangle’”. Hence no need for one-hot-encoding.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(click)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to avoid overfitting in Decision Trees, one should control the “depth” of the tree as well as “minimum </a:t>
            </a:r>
            <a:r>
              <a:rPr lang="en"/>
              <a:t>number</a:t>
            </a:r>
            <a:r>
              <a:rPr lang="en"/>
              <a:t> of training samples” at the leaf node.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7ab8781b52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7ab8781b52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we don’t want a Decision Tree to be very tall, a single decision tree might not be able to do a good job in many scenarios.</a:t>
            </a:r>
            <a:endParaRPr/>
          </a:p>
          <a:p>
            <a:pPr indent="0" lvl="0" marL="0" rtl="0" algn="l">
              <a:spcBef>
                <a:spcPts val="0"/>
              </a:spcBef>
              <a:spcAft>
                <a:spcPts val="0"/>
              </a:spcAft>
              <a:buNone/>
            </a:pPr>
            <a:r>
              <a:rPr lang="en"/>
              <a:t>In this video we will learn about another model called Random Forest that is an ensemble of Decision Trees.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(click to play video)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(click - after video)</a:t>
            </a:r>
            <a:endParaRPr/>
          </a:p>
          <a:p>
            <a:pPr indent="0" lvl="0" marL="0" rtl="0" algn="l">
              <a:spcBef>
                <a:spcPts val="0"/>
              </a:spcBef>
              <a:spcAft>
                <a:spcPts val="0"/>
              </a:spcAft>
              <a:buNone/>
            </a:pPr>
            <a:r>
              <a:rPr lang="en"/>
              <a:t>Random forest is a collection of decision tree. Each tree is trained with a </a:t>
            </a:r>
            <a:r>
              <a:rPr lang="en"/>
              <a:t>slightly</a:t>
            </a:r>
            <a:r>
              <a:rPr lang="en"/>
              <a:t> different training data hence each decision tree is expected to be different.</a:t>
            </a:r>
            <a:endParaRPr/>
          </a:p>
          <a:p>
            <a:pPr indent="0" lvl="0" marL="0" rtl="0" algn="l">
              <a:spcBef>
                <a:spcPts val="0"/>
              </a:spcBef>
              <a:spcAft>
                <a:spcPts val="0"/>
              </a:spcAft>
              <a:buNone/>
            </a:pPr>
            <a:r>
              <a:rPr lang="en"/>
              <a:t>Idea here is combine a group of “weak learners” to make a single “strong learner”.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825bb67d49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825bb67d4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many other popular ML methods for Supervised Learning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this course we will cover KNN and Neural Networks. You can find video links to learn about some of the other popular models in the “further reading” slide.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7cfe5bb0f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7cfe5bb0f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KNN is one of the simplest supervised learning model, actually there is no “learning” involved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(click to play video)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(click - after the video ends)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you saw, KNN simply depends on making a prediction based on the K nearest data points in the training data. Though it is a very simple model, do not underestimate it as it might actually be a very useful model in many circumstances.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60072daba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60072daba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week’s exercise looks at classifying an animal into 1 of 7 categories, the same data set we </a:t>
            </a:r>
            <a:r>
              <a:rPr lang="en"/>
              <a:t>looked at last lesson. We will also visualise the decision tree trained at the end.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1" Type="http://schemas.openxmlformats.org/officeDocument/2006/relationships/hyperlink" Target="http://www.youtube.com/watch?v=LsK-xG1cLYA" TargetMode="External"/><Relationship Id="rId10" Type="http://schemas.openxmlformats.org/officeDocument/2006/relationships/hyperlink" Target="https://www.youtube.com/watch?v=TyvYZ26alZs" TargetMode="External"/><Relationship Id="rId13" Type="http://schemas.openxmlformats.org/officeDocument/2006/relationships/hyperlink" Target="https://www.youtube.com/watch?v=LsK-xG1cLYA" TargetMode="External"/><Relationship Id="rId12" Type="http://schemas.openxmlformats.org/officeDocument/2006/relationships/image" Target="../media/image8.jpg"/><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hyperlink" Target="https://bit.ly/ML_101" TargetMode="External"/><Relationship Id="rId9" Type="http://schemas.openxmlformats.org/officeDocument/2006/relationships/image" Target="../media/image12.jpg"/><Relationship Id="rId15" Type="http://schemas.openxmlformats.org/officeDocument/2006/relationships/image" Target="../media/image7.jpg"/><Relationship Id="rId14" Type="http://schemas.openxmlformats.org/officeDocument/2006/relationships/hyperlink" Target="http://www.youtube.com/watch?v=_YPScrckx28" TargetMode="External"/><Relationship Id="rId16" Type="http://schemas.openxmlformats.org/officeDocument/2006/relationships/hyperlink" Target="https://www.youtube.com/watch?v=_YPScrckx28" TargetMode="External"/><Relationship Id="rId5" Type="http://schemas.openxmlformats.org/officeDocument/2006/relationships/hyperlink" Target="https://www.youtube.com/watch?v=g9c66TUylZ4&amp;t=1s" TargetMode="External"/><Relationship Id="rId6" Type="http://schemas.openxmlformats.org/officeDocument/2006/relationships/hyperlink" Target="http://www.youtube.com/watch?v=g9c66TUylZ4" TargetMode="External"/><Relationship Id="rId7" Type="http://schemas.openxmlformats.org/officeDocument/2006/relationships/image" Target="../media/image6.jpg"/><Relationship Id="rId8" Type="http://schemas.openxmlformats.org/officeDocument/2006/relationships/hyperlink" Target="http://www.youtube.com/watch?v=TyvYZ26alZ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bit.ly/ML_101" TargetMode="External"/><Relationship Id="rId4" Type="http://schemas.openxmlformats.org/officeDocument/2006/relationships/image" Target="../media/image3.png"/><Relationship Id="rId5" Type="http://schemas.openxmlformats.org/officeDocument/2006/relationships/image" Target="../media/image2.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youtube.com/watch?v=zs6yHVtxyv8" TargetMode="External"/><Relationship Id="rId4" Type="http://schemas.openxmlformats.org/officeDocument/2006/relationships/hyperlink" Target="http://www.youtube.com/watch?v=zs6yHVtxyv8" TargetMode="External"/><Relationship Id="rId5" Type="http://schemas.openxmlformats.org/officeDocument/2006/relationships/image" Target="../media/image1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youtube.com/watch?v=cIbj0WuK41w" TargetMode="External"/><Relationship Id="rId4" Type="http://schemas.openxmlformats.org/officeDocument/2006/relationships/hyperlink" Target="http://www.youtube.com/watch?v=cIbj0WuK41w" TargetMode="External"/><Relationship Id="rId5"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youtube.com/watch?v=jw5LhTWUoG4" TargetMode="External"/><Relationship Id="rId4" Type="http://schemas.openxmlformats.org/officeDocument/2006/relationships/hyperlink" Target="http://www.youtube.com/watch?v=jw5LhTWUoG4" TargetMode="External"/><Relationship Id="rId5" Type="http://schemas.openxmlformats.org/officeDocument/2006/relationships/image" Target="../media/image1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hyperlink" Target="https://bit.ly/ML_101"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0" y="1233175"/>
            <a:ext cx="43053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ML 101 Course</a:t>
            </a:r>
            <a:endParaRPr/>
          </a:p>
        </p:txBody>
      </p:sp>
      <p:pic>
        <p:nvPicPr>
          <p:cNvPr id="55" name="Google Shape;55;p13"/>
          <p:cNvPicPr preferRelativeResize="0"/>
          <p:nvPr/>
        </p:nvPicPr>
        <p:blipFill>
          <a:blip r:embed="rId3">
            <a:alphaModFix/>
          </a:blip>
          <a:stretch>
            <a:fillRect/>
          </a:stretch>
        </p:blipFill>
        <p:spPr>
          <a:xfrm>
            <a:off x="4305300" y="152400"/>
            <a:ext cx="4838700" cy="4838700"/>
          </a:xfrm>
          <a:prstGeom prst="rect">
            <a:avLst/>
          </a:prstGeom>
          <a:noFill/>
          <a:ln>
            <a:noFill/>
          </a:ln>
        </p:spPr>
      </p:pic>
      <p:sp>
        <p:nvSpPr>
          <p:cNvPr id="56" name="Google Shape;56;p13"/>
          <p:cNvSpPr txBox="1"/>
          <p:nvPr/>
        </p:nvSpPr>
        <p:spPr>
          <a:xfrm>
            <a:off x="265500" y="2803075"/>
            <a:ext cx="3576000" cy="12351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ctr">
              <a:spcBef>
                <a:spcPts val="0"/>
              </a:spcBef>
              <a:spcAft>
                <a:spcPts val="0"/>
              </a:spcAft>
              <a:buNone/>
            </a:pPr>
            <a:r>
              <a:rPr lang="en" sz="2100">
                <a:solidFill>
                  <a:srgbClr val="595959"/>
                </a:solidFill>
              </a:rPr>
              <a:t>Arush Garg</a:t>
            </a:r>
            <a:endParaRPr sz="2100">
              <a:solidFill>
                <a:srgbClr val="595959"/>
              </a:solidFill>
            </a:endParaRPr>
          </a:p>
          <a:p>
            <a:pPr indent="0" lvl="0" marL="0" rtl="0" algn="ctr">
              <a:spcBef>
                <a:spcPts val="0"/>
              </a:spcBef>
              <a:spcAft>
                <a:spcPts val="0"/>
              </a:spcAft>
              <a:buNone/>
            </a:pPr>
            <a:r>
              <a:t/>
            </a:r>
            <a:endParaRPr sz="2100">
              <a:solidFill>
                <a:srgbClr val="595959"/>
              </a:solidFill>
            </a:endParaRPr>
          </a:p>
          <a:p>
            <a:pPr indent="0" lvl="0" marL="0" rtl="0" algn="ctr">
              <a:spcBef>
                <a:spcPts val="0"/>
              </a:spcBef>
              <a:spcAft>
                <a:spcPts val="0"/>
              </a:spcAft>
              <a:buNone/>
            </a:pPr>
            <a:r>
              <a:rPr lang="en" sz="2100">
                <a:solidFill>
                  <a:srgbClr val="595959"/>
                </a:solidFill>
              </a:rPr>
              <a:t>AI and Machine Learning Club</a:t>
            </a:r>
            <a:endParaRPr sz="2100">
              <a:solidFill>
                <a:srgbClr val="595959"/>
              </a:solidFill>
            </a:endParaRPr>
          </a:p>
          <a:p>
            <a:pPr indent="0" lvl="0" marL="0" rtl="0" algn="ctr">
              <a:spcBef>
                <a:spcPts val="0"/>
              </a:spcBef>
              <a:spcAft>
                <a:spcPts val="0"/>
              </a:spcAft>
              <a:buNone/>
            </a:pPr>
            <a:r>
              <a:rPr lang="en" sz="2100">
                <a:solidFill>
                  <a:srgbClr val="595959"/>
                </a:solidFill>
              </a:rPr>
              <a:t>Overseas Family School</a:t>
            </a:r>
            <a:endParaRPr sz="2100">
              <a:solidFill>
                <a:srgbClr val="595959"/>
              </a:solidFill>
            </a:endParaRPr>
          </a:p>
          <a:p>
            <a:pPr indent="0" lvl="0" marL="0" rtl="0" algn="l">
              <a:spcBef>
                <a:spcPts val="0"/>
              </a:spcBef>
              <a:spcAft>
                <a:spcPts val="0"/>
              </a:spcAft>
              <a:buNone/>
            </a:pPr>
            <a:r>
              <a:t/>
            </a:r>
            <a:endParaRPr sz="2100">
              <a:solidFill>
                <a:srgbClr val="59595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311700" y="145725"/>
            <a:ext cx="8520600" cy="52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Further Reading / Watching / Doing</a:t>
            </a:r>
            <a:endParaRPr/>
          </a:p>
        </p:txBody>
      </p:sp>
      <p:pic>
        <p:nvPicPr>
          <p:cNvPr id="134" name="Google Shape;134;p22"/>
          <p:cNvPicPr preferRelativeResize="0"/>
          <p:nvPr/>
        </p:nvPicPr>
        <p:blipFill>
          <a:blip r:embed="rId3">
            <a:alphaModFix/>
          </a:blip>
          <a:stretch>
            <a:fillRect/>
          </a:stretch>
        </p:blipFill>
        <p:spPr>
          <a:xfrm>
            <a:off x="4211625" y="820475"/>
            <a:ext cx="1271933" cy="1763901"/>
          </a:xfrm>
          <a:prstGeom prst="rect">
            <a:avLst/>
          </a:prstGeom>
          <a:noFill/>
          <a:ln>
            <a:noFill/>
          </a:ln>
        </p:spPr>
      </p:pic>
      <p:sp>
        <p:nvSpPr>
          <p:cNvPr id="135" name="Google Shape;135;p22"/>
          <p:cNvSpPr txBox="1"/>
          <p:nvPr/>
        </p:nvSpPr>
        <p:spPr>
          <a:xfrm>
            <a:off x="5483550" y="820475"/>
            <a:ext cx="35427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DTree_Titanic.ipynb</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OtherClassifiers_Titanic.ipynb</a:t>
            </a:r>
            <a:endParaRPr sz="1600"/>
          </a:p>
          <a:p>
            <a:pPr indent="0" lvl="0" marL="0" rtl="0" algn="l">
              <a:spcBef>
                <a:spcPts val="0"/>
              </a:spcBef>
              <a:spcAft>
                <a:spcPts val="0"/>
              </a:spcAft>
              <a:buNone/>
            </a:pPr>
            <a:r>
              <a:t/>
            </a:r>
            <a:endParaRPr sz="1600"/>
          </a:p>
          <a:p>
            <a:pPr indent="0" lvl="0" marL="0" rtl="0" algn="l">
              <a:spcBef>
                <a:spcPts val="0"/>
              </a:spcBef>
              <a:spcAft>
                <a:spcPts val="0"/>
              </a:spcAft>
              <a:buClr>
                <a:schemeClr val="dk1"/>
              </a:buClr>
              <a:buSzPts val="1100"/>
              <a:buFont typeface="Arial"/>
              <a:buNone/>
            </a:pPr>
            <a:r>
              <a:rPr lang="en" u="sng">
                <a:solidFill>
                  <a:schemeClr val="accent5"/>
                </a:solidFill>
                <a:hlinkClick r:id="rId4">
                  <a:extLst>
                    <a:ext uri="{A12FA001-AC4F-418D-AE19-62706E023703}">
                      <ahyp:hlinkClr val="tx"/>
                    </a:ext>
                  </a:extLst>
                </a:hlinkClick>
              </a:rPr>
              <a:t>https://bit.ly/ML_101</a:t>
            </a:r>
            <a:endParaRPr sz="1600"/>
          </a:p>
        </p:txBody>
      </p:sp>
      <p:sp>
        <p:nvSpPr>
          <p:cNvPr id="136" name="Google Shape;136;p22"/>
          <p:cNvSpPr txBox="1"/>
          <p:nvPr/>
        </p:nvSpPr>
        <p:spPr>
          <a:xfrm>
            <a:off x="311700" y="2687625"/>
            <a:ext cx="27543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u="sng">
                <a:solidFill>
                  <a:schemeClr val="hlink"/>
                </a:solidFill>
                <a:hlinkClick r:id="rId5"/>
              </a:rPr>
              <a:t>StatQuest with Josh Starmer</a:t>
            </a:r>
            <a:endParaRPr sz="800"/>
          </a:p>
        </p:txBody>
      </p:sp>
      <p:pic>
        <p:nvPicPr>
          <p:cNvPr descr="Regression Trees are one of the fundamental machine learning techniques that more complicated methods, like Gradient Boost, are based on. They are useful for times when there isn't an obviously linear relationship between what you want to predict, and the things you are using to make the predictions. This StatQuest walks you through the steps required to build Regression Trees so that they are Clearly Explained.&#10;&#10;NOTE: This StatQuest assumes you already know about...&#10;The bias/variance tradeoff: https://youtu.be/EuBBz3bI-aA&#10;Decision Trees: https://youtu.be/7VeUPuFGJHk&#10;Linear Regression: https://www.youtube.com/watch?v=nk2CQITm_eo&#10;&#10;ALSO NOTE: This StatQuest is based on the definition of Regression Trees found on pages 304 to 307 of the Introduction to Statistical Learning in R: http://faculty.marshall.usc.edu/gareth-james/ISL/&#10;&#10;For a complete index of all the StatQuest videos, check out:&#10;https://statquest.org/video-index/&#10;&#10;If you'd like to support StatQuest, please consider...&#10;&#10;Buying The StatQuest Illustrated Guide to Machine Learning!!!&#10;PDF - https://statquest.gumroad.com/l/wvtmc&#10;Paperback - https://www.amazon.com/dp/B09ZCKR4H6&#10;Kindle eBook - https://www.amazon.com/dp/B09ZG79HXC&#10;&#10;Patreon: https://www.patreon.com/statquest&#10;...or...&#10;YouTube Membership: https://www.youtube.com/channel/UCtYLUTtgS3k1Fg4y5tAhLbw/join&#10;&#10;...a cool StatQuest t-shirt or sweatshirt: &#10;https://shop.spreadshirt.com/statquest-with-josh-starmer/&#10;&#10;...buying one or two of my songs (or go large and get a whole album!)&#10;https://joshuastarmer.bandcamp.com/&#10;&#10;...or just donating to StatQuest!&#10;https://www.paypal.me/statquest&#10;&#10;Lastly, if you want to keep up with me as I research and create new StatQuests, follow me on twitter:&#10;https://twitter.com/joshuastarmer&#10;&#10;0:00 Awesome song and introduction&#10;0:41 Motivation for Regression Trees&#10;2:19 Regression Trees vs Classification Trees&#10;7:11 Building a Regression Tree with one variable&#10;18:59 Building a Regression Tree with multiple variables&#10;20:54 Summary of concepts and main ideas&#10;&#10;&#10;#statquest #regression #tree" id="137" name="Google Shape;137;p22" title="Regression Trees, Clearly Explained!!!">
            <a:hlinkClick r:id="rId6"/>
          </p:cNvPr>
          <p:cNvPicPr preferRelativeResize="0"/>
          <p:nvPr/>
        </p:nvPicPr>
        <p:blipFill>
          <a:blip r:embed="rId7">
            <a:alphaModFix/>
          </a:blip>
          <a:stretch>
            <a:fillRect/>
          </a:stretch>
        </p:blipFill>
        <p:spPr>
          <a:xfrm>
            <a:off x="240900" y="1174700"/>
            <a:ext cx="2825111" cy="1589125"/>
          </a:xfrm>
          <a:prstGeom prst="rect">
            <a:avLst/>
          </a:prstGeom>
          <a:noFill/>
          <a:ln>
            <a:noFill/>
          </a:ln>
        </p:spPr>
      </p:pic>
      <p:sp>
        <p:nvSpPr>
          <p:cNvPr id="138" name="Google Shape;138;p22"/>
          <p:cNvSpPr txBox="1"/>
          <p:nvPr/>
        </p:nvSpPr>
        <p:spPr>
          <a:xfrm>
            <a:off x="240900" y="820475"/>
            <a:ext cx="3786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How to use Decision Tree for Regression problems</a:t>
            </a:r>
            <a:endParaRPr sz="1200"/>
          </a:p>
        </p:txBody>
      </p:sp>
      <p:pic>
        <p:nvPicPr>
          <p:cNvPr descr="Gradient Boosted Trees are everywhere! They're very powerful ensembles of Decision Trees that rival the power of Deep Learning. Learn how they work with this visual guide and try the code out for yourself using the link below. Happy learning!&#10;&#10;https://colab.research.google.com/drive/1tRzL1GGOJDgz7CHSY1HECd4IwNAjuip5?usp=sharing" id="139" name="Google Shape;139;p22" title="Visual Guide to Gradient Boosted Trees (xgboost)">
            <a:hlinkClick r:id="rId8"/>
          </p:cNvPr>
          <p:cNvPicPr preferRelativeResize="0"/>
          <p:nvPr/>
        </p:nvPicPr>
        <p:blipFill>
          <a:blip r:embed="rId9">
            <a:alphaModFix/>
          </a:blip>
          <a:stretch>
            <a:fillRect/>
          </a:stretch>
        </p:blipFill>
        <p:spPr>
          <a:xfrm>
            <a:off x="240901" y="3132156"/>
            <a:ext cx="2825100" cy="1589119"/>
          </a:xfrm>
          <a:prstGeom prst="rect">
            <a:avLst/>
          </a:prstGeom>
          <a:noFill/>
          <a:ln>
            <a:noFill/>
          </a:ln>
        </p:spPr>
      </p:pic>
      <p:sp>
        <p:nvSpPr>
          <p:cNvPr id="140" name="Google Shape;140;p22"/>
          <p:cNvSpPr txBox="1"/>
          <p:nvPr/>
        </p:nvSpPr>
        <p:spPr>
          <a:xfrm>
            <a:off x="240900" y="4835700"/>
            <a:ext cx="28251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u="sng">
                <a:solidFill>
                  <a:schemeClr val="hlink"/>
                </a:solidFill>
                <a:hlinkClick r:id="rId10"/>
              </a:rPr>
              <a:t>Econoscent</a:t>
            </a:r>
            <a:endParaRPr sz="800"/>
          </a:p>
        </p:txBody>
      </p:sp>
      <p:pic>
        <p:nvPicPr>
          <p:cNvPr descr="AdaBoost is one of those machine learning methods that seems so much more confusing than it really is. It's really just a simple twist on decision trees and random forests.&#10;&#10;NOTE: This video assumes you already know about Decision Trees...&#10;https://youtu.be/_L39rN6gz7Y&#10;...and Random Forests....&#10;https://youtu.be/J4Wdy0Wc_xQ&#10;&#10;For a complete index of all the StatQuest videos, check out:&#10;https://statquest.org/video-index/&#10;&#10;Sources:&#10;The original AdaBoost paper by Robert E. Schapire and Yoav Freund&#10;https://www.sciencedirect.com/science/article/pii/S002200009791504X&#10;&#10;And a follow up by co-created Schapire:&#10;http://rob.schapire.net/papers/explaining-adaboost.pdf&#10;&#10;The idea of using the weights to resample the original dataset comes from Boosting Foundations and Algorithms, by Robert E. Schapire and Yoav Freund&#10;https://mitpress.mit.edu/books/boosting&#10;&#10;Lastly, Chris McCormick's tutorial was super helpful:&#10;http://mccormickml.com/2013/12/13/adaboost-tutorial/&#10;&#10;If you'd like to support StatQuest, please consider...&#10;&#10;Buying The StatQuest Illustrated Guide to Machine Learning!!!&#10;PDF - https://statquest.gumroad.com/l/wvtmc&#10;Paperback - https://www.amazon.com/dp/B09ZCKR4H6&#10;Kindle eBook - https://www.amazon.com/dp/B09ZG79HXC&#10;&#10;Patreon: https://www.patreon.com/statquest&#10;...or...&#10;YouTube Membership: https://www.youtube.com/channel/UCtYLUTtgS3k1Fg4y5tAhLbw/join&#10;&#10;...a cool StatQuest t-shirt or sweatshirt: &#10;https://shop.spreadshirt.com/statquest-with-josh-starmer/&#10;&#10;...buying one or two of my songs (or go large and get a whole album!)&#10;https://joshuastarmer.bandcamp.com/&#10;&#10;...or just donating to StatQuest!&#10;https://www.paypal.me/statquest&#10;&#10;Lastly, if you want to keep up with me as I research and create new StatQuests, follow me on twitter:&#10;https://twitter.com/joshuastarmer&#10;&#10;0:00 Awesome song and introduction&#10;0:56 The three main ideas behind AdaBoost&#10;3:30 Review of the three main ideas&#10;3:58 Building a stump with the GINI index&#10;6:27 Determining the Amount of Say for a stump&#10;10:45 Updating sample weights&#10;14:47 Normalizing the sample weights&#10;15:32 Using the normalized weights to make the second stump&#10;19:06 Using stumps to make classifications&#10;19:51 Review of the three main ideas behind AdaBoost&#10;&#10;Correction:&#10;10:18. The Amount of Say for Chest Pain = (1/2)*log((1-(3/8))/(3/8)) = 1/2*log(5/8/3/8) = 1/2*log(5/3) = 0.25, not 0.42.&#10;&#10;#statquest #adaboost" id="141" name="Google Shape;141;p22" title="AdaBoost, Clearly Explained">
            <a:hlinkClick r:id="rId11"/>
          </p:cNvPr>
          <p:cNvPicPr preferRelativeResize="0"/>
          <p:nvPr/>
        </p:nvPicPr>
        <p:blipFill>
          <a:blip r:embed="rId12">
            <a:alphaModFix/>
          </a:blip>
          <a:stretch>
            <a:fillRect/>
          </a:stretch>
        </p:blipFill>
        <p:spPr>
          <a:xfrm>
            <a:off x="3111900" y="3132150"/>
            <a:ext cx="2825092" cy="1589125"/>
          </a:xfrm>
          <a:prstGeom prst="rect">
            <a:avLst/>
          </a:prstGeom>
          <a:noFill/>
          <a:ln>
            <a:noFill/>
          </a:ln>
        </p:spPr>
      </p:pic>
      <p:sp>
        <p:nvSpPr>
          <p:cNvPr id="142" name="Google Shape;142;p22"/>
          <p:cNvSpPr txBox="1"/>
          <p:nvPr/>
        </p:nvSpPr>
        <p:spPr>
          <a:xfrm>
            <a:off x="3111850" y="4820850"/>
            <a:ext cx="28251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u="sng">
                <a:solidFill>
                  <a:schemeClr val="hlink"/>
                </a:solidFill>
                <a:hlinkClick r:id="rId13"/>
              </a:rPr>
              <a:t>StatQuest with Josh Starmer</a:t>
            </a:r>
            <a:endParaRPr sz="800"/>
          </a:p>
        </p:txBody>
      </p:sp>
      <p:pic>
        <p:nvPicPr>
          <p:cNvPr descr="2-Minute crash course on Support Vector Machine, one of the simplest and most elegant  classification methods in Machine Learning. Unlike neural networks, SVMs can work with very small datasets and are not prone to overfitting.&#10;&#10;&#10;&#10;--------------------------&#10;&#10;This video would not have been possible without the help of Gökçe Dayanıklı." id="143" name="Google Shape;143;p22" title="Support Vector Machine (SVM) in 2 minutes">
            <a:hlinkClick r:id="rId14"/>
          </p:cNvPr>
          <p:cNvPicPr preferRelativeResize="0"/>
          <p:nvPr/>
        </p:nvPicPr>
        <p:blipFill>
          <a:blip r:embed="rId15">
            <a:alphaModFix/>
          </a:blip>
          <a:stretch>
            <a:fillRect/>
          </a:stretch>
        </p:blipFill>
        <p:spPr>
          <a:xfrm>
            <a:off x="6064175" y="3132149"/>
            <a:ext cx="2825100" cy="1589119"/>
          </a:xfrm>
          <a:prstGeom prst="rect">
            <a:avLst/>
          </a:prstGeom>
          <a:noFill/>
          <a:ln>
            <a:noFill/>
          </a:ln>
        </p:spPr>
      </p:pic>
      <p:sp>
        <p:nvSpPr>
          <p:cNvPr id="144" name="Google Shape;144;p22"/>
          <p:cNvSpPr txBox="1"/>
          <p:nvPr/>
        </p:nvSpPr>
        <p:spPr>
          <a:xfrm>
            <a:off x="6064175" y="4820850"/>
            <a:ext cx="28251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u="sng">
                <a:solidFill>
                  <a:schemeClr val="hlink"/>
                </a:solidFill>
                <a:hlinkClick r:id="rId16"/>
              </a:rPr>
              <a:t>Visually Explained</a:t>
            </a:r>
            <a:endParaRPr sz="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 for next class</a:t>
            </a:r>
            <a:endParaRPr/>
          </a:p>
        </p:txBody>
      </p:sp>
      <p:sp>
        <p:nvSpPr>
          <p:cNvPr id="150" name="Google Shape;150;p23"/>
          <p:cNvSpPr txBox="1"/>
          <p:nvPr>
            <p:ph idx="1" type="body"/>
          </p:nvPr>
        </p:nvSpPr>
        <p:spPr>
          <a:xfrm>
            <a:off x="311700" y="1390875"/>
            <a:ext cx="4736400" cy="3177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Model Selection</a:t>
            </a:r>
            <a:endParaRPr/>
          </a:p>
          <a:p>
            <a:pPr indent="-317500" lvl="1" marL="914400" rtl="0" algn="l">
              <a:spcBef>
                <a:spcPts val="0"/>
              </a:spcBef>
              <a:spcAft>
                <a:spcPts val="0"/>
              </a:spcAft>
              <a:buSzPts val="1400"/>
              <a:buChar char="○"/>
            </a:pPr>
            <a:r>
              <a:rPr lang="en"/>
              <a:t>Cross Validation</a:t>
            </a:r>
            <a:endParaRPr/>
          </a:p>
          <a:p>
            <a:pPr indent="-317500" lvl="1" marL="914400" rtl="0" algn="l">
              <a:spcBef>
                <a:spcPts val="0"/>
              </a:spcBef>
              <a:spcAft>
                <a:spcPts val="0"/>
              </a:spcAft>
              <a:buSzPts val="1400"/>
              <a:buChar char="○"/>
            </a:pPr>
            <a:r>
              <a:rPr lang="en"/>
              <a:t>Comparing different models</a:t>
            </a:r>
            <a:endParaRPr/>
          </a:p>
          <a:p>
            <a:pPr indent="-342900" lvl="0" marL="457200" rtl="0" algn="l">
              <a:spcBef>
                <a:spcPts val="0"/>
              </a:spcBef>
              <a:spcAft>
                <a:spcPts val="0"/>
              </a:spcAft>
              <a:buSzPts val="1800"/>
              <a:buChar char="●"/>
            </a:pPr>
            <a:r>
              <a:rPr lang="en"/>
              <a:t>Model Tuning</a:t>
            </a:r>
            <a:endParaRPr/>
          </a:p>
          <a:p>
            <a:pPr indent="-317500" lvl="1" marL="914400" rtl="0" algn="l">
              <a:spcBef>
                <a:spcPts val="0"/>
              </a:spcBef>
              <a:spcAft>
                <a:spcPts val="0"/>
              </a:spcAft>
              <a:buSzPts val="1400"/>
              <a:buChar char="○"/>
            </a:pPr>
            <a:r>
              <a:rPr lang="en"/>
              <a:t>Hyperparameter tuning</a:t>
            </a:r>
            <a:endParaRPr/>
          </a:p>
          <a:p>
            <a:pPr indent="-342900" lvl="0" marL="457200" rtl="0" algn="l">
              <a:spcBef>
                <a:spcPts val="0"/>
              </a:spcBef>
              <a:spcAft>
                <a:spcPts val="0"/>
              </a:spcAft>
              <a:buSzPts val="1800"/>
              <a:buChar char="●"/>
            </a:pPr>
            <a:r>
              <a:rPr lang="en"/>
              <a:t>Other </a:t>
            </a:r>
            <a:r>
              <a:rPr lang="en"/>
              <a:t>practical</a:t>
            </a:r>
            <a:r>
              <a:rPr lang="en"/>
              <a:t> tips</a:t>
            </a:r>
            <a:endParaRPr/>
          </a:p>
        </p:txBody>
      </p:sp>
      <p:pic>
        <p:nvPicPr>
          <p:cNvPr id="151" name="Google Shape;151;p23"/>
          <p:cNvPicPr preferRelativeResize="0"/>
          <p:nvPr/>
        </p:nvPicPr>
        <p:blipFill>
          <a:blip r:embed="rId3">
            <a:alphaModFix/>
          </a:blip>
          <a:stretch>
            <a:fillRect/>
          </a:stretch>
        </p:blipFill>
        <p:spPr>
          <a:xfrm>
            <a:off x="5944725" y="661263"/>
            <a:ext cx="2794706" cy="382097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Course </a:t>
            </a:r>
            <a:r>
              <a:rPr lang="en" sz="1800"/>
              <a:t>(</a:t>
            </a:r>
            <a:r>
              <a:rPr lang="en" sz="1800" u="sng">
                <a:solidFill>
                  <a:schemeClr val="accent5"/>
                </a:solidFill>
                <a:hlinkClick r:id="rId3">
                  <a:extLst>
                    <a:ext uri="{A12FA001-AC4F-418D-AE19-62706E023703}">
                      <ahyp:hlinkClr val="tx"/>
                    </a:ext>
                  </a:extLst>
                </a:hlinkClick>
              </a:rPr>
              <a:t>bit.ly/ML_101</a:t>
            </a:r>
            <a:r>
              <a:rPr lang="en" sz="1800"/>
              <a:t>)</a:t>
            </a:r>
            <a:endParaRPr/>
          </a:p>
        </p:txBody>
      </p:sp>
      <p:sp>
        <p:nvSpPr>
          <p:cNvPr id="62" name="Google Shape;62;p14"/>
          <p:cNvSpPr txBox="1"/>
          <p:nvPr>
            <p:ph idx="1" type="body"/>
          </p:nvPr>
        </p:nvSpPr>
        <p:spPr>
          <a:xfrm>
            <a:off x="311700" y="1152475"/>
            <a:ext cx="8520600" cy="3736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b="1" lang="en"/>
              <a:t>Introduction to Machine Learning (ML)</a:t>
            </a:r>
            <a:endParaRPr b="1"/>
          </a:p>
          <a:p>
            <a:pPr indent="-342900" lvl="0" marL="457200" rtl="0" algn="l">
              <a:spcBef>
                <a:spcPts val="0"/>
              </a:spcBef>
              <a:spcAft>
                <a:spcPts val="0"/>
              </a:spcAft>
              <a:buSzPts val="1800"/>
              <a:buAutoNum type="arabicPeriod"/>
            </a:pPr>
            <a:r>
              <a:rPr b="1" lang="en"/>
              <a:t>Regression</a:t>
            </a:r>
            <a:endParaRPr b="1"/>
          </a:p>
          <a:p>
            <a:pPr indent="-342900" lvl="0" marL="457200" rtl="0" algn="l">
              <a:spcBef>
                <a:spcPts val="0"/>
              </a:spcBef>
              <a:spcAft>
                <a:spcPts val="0"/>
              </a:spcAft>
              <a:buSzPts val="1800"/>
              <a:buAutoNum type="arabicPeriod"/>
            </a:pPr>
            <a:r>
              <a:rPr b="1" lang="en"/>
              <a:t>Core ML Concepts</a:t>
            </a:r>
            <a:endParaRPr b="1"/>
          </a:p>
          <a:p>
            <a:pPr indent="-342900" lvl="0" marL="457200" rtl="0" algn="l">
              <a:spcBef>
                <a:spcPts val="0"/>
              </a:spcBef>
              <a:spcAft>
                <a:spcPts val="0"/>
              </a:spcAft>
              <a:buSzPts val="1800"/>
              <a:buAutoNum type="arabicPeriod"/>
            </a:pPr>
            <a:r>
              <a:rPr b="1" lang="en"/>
              <a:t>Classification</a:t>
            </a:r>
            <a:endParaRPr b="1"/>
          </a:p>
          <a:p>
            <a:pPr indent="-342900" lvl="0" marL="457200" rtl="0" algn="l">
              <a:spcBef>
                <a:spcPts val="0"/>
              </a:spcBef>
              <a:spcAft>
                <a:spcPts val="0"/>
              </a:spcAft>
              <a:buSzPts val="1800"/>
              <a:buAutoNum type="arabicPeriod"/>
            </a:pPr>
            <a:r>
              <a:rPr b="1" lang="en"/>
              <a:t>Decision Trees</a:t>
            </a:r>
            <a:endParaRPr b="1"/>
          </a:p>
          <a:p>
            <a:pPr indent="-342900" lvl="0" marL="457200" rtl="0" algn="l">
              <a:spcBef>
                <a:spcPts val="0"/>
              </a:spcBef>
              <a:spcAft>
                <a:spcPts val="0"/>
              </a:spcAft>
              <a:buSzPts val="1800"/>
              <a:buAutoNum type="arabicPeriod"/>
            </a:pPr>
            <a:r>
              <a:rPr lang="en"/>
              <a:t>Model selection and tuning</a:t>
            </a:r>
            <a:endParaRPr/>
          </a:p>
          <a:p>
            <a:pPr indent="-342900" lvl="0" marL="457200" rtl="0" algn="l">
              <a:spcBef>
                <a:spcPts val="0"/>
              </a:spcBef>
              <a:spcAft>
                <a:spcPts val="0"/>
              </a:spcAft>
              <a:buSzPts val="1800"/>
              <a:buAutoNum type="arabicPeriod"/>
            </a:pPr>
            <a:r>
              <a:rPr lang="en"/>
              <a:t>Unstructured data: </a:t>
            </a:r>
            <a:r>
              <a:rPr b="1" lang="en"/>
              <a:t>Text</a:t>
            </a:r>
            <a:endParaRPr b="1"/>
          </a:p>
          <a:p>
            <a:pPr indent="-342900" lvl="0" marL="457200" rtl="0" algn="l">
              <a:spcBef>
                <a:spcPts val="0"/>
              </a:spcBef>
              <a:spcAft>
                <a:spcPts val="0"/>
              </a:spcAft>
              <a:buSzPts val="1800"/>
              <a:buAutoNum type="arabicPeriod"/>
            </a:pPr>
            <a:r>
              <a:rPr lang="en"/>
              <a:t>Neural Networks</a:t>
            </a:r>
            <a:endParaRPr/>
          </a:p>
          <a:p>
            <a:pPr indent="-342900" lvl="0" marL="457200" rtl="0" algn="l">
              <a:spcBef>
                <a:spcPts val="0"/>
              </a:spcBef>
              <a:spcAft>
                <a:spcPts val="0"/>
              </a:spcAft>
              <a:buSzPts val="1800"/>
              <a:buAutoNum type="arabicPeriod"/>
            </a:pPr>
            <a:r>
              <a:rPr lang="en"/>
              <a:t>Unstructured data: </a:t>
            </a:r>
            <a:r>
              <a:rPr b="1" lang="en"/>
              <a:t>Images</a:t>
            </a:r>
            <a:endParaRPr b="1"/>
          </a:p>
          <a:p>
            <a:pPr indent="-342900" lvl="0" marL="457200" rtl="0" algn="l">
              <a:spcBef>
                <a:spcPts val="0"/>
              </a:spcBef>
              <a:spcAft>
                <a:spcPts val="0"/>
              </a:spcAft>
              <a:buSzPts val="1800"/>
              <a:buAutoNum type="arabicPeriod"/>
            </a:pPr>
            <a:r>
              <a:rPr lang="en"/>
              <a:t>Introduction to Deep Learning</a:t>
            </a:r>
            <a:endParaRPr/>
          </a:p>
          <a:p>
            <a:pPr indent="-342900" lvl="0" marL="457200" rtl="0" algn="l">
              <a:spcBef>
                <a:spcPts val="0"/>
              </a:spcBef>
              <a:spcAft>
                <a:spcPts val="0"/>
              </a:spcAft>
              <a:buSzPts val="1800"/>
              <a:buAutoNum type="arabicPeriod"/>
            </a:pPr>
            <a:r>
              <a:rPr lang="en"/>
              <a:t>Beyond Regression &amp; Classification</a:t>
            </a:r>
            <a:endParaRPr/>
          </a:p>
        </p:txBody>
      </p:sp>
      <p:pic>
        <p:nvPicPr>
          <p:cNvPr id="63" name="Google Shape;63;p14"/>
          <p:cNvPicPr preferRelativeResize="0"/>
          <p:nvPr/>
        </p:nvPicPr>
        <p:blipFill>
          <a:blip r:embed="rId4">
            <a:alphaModFix/>
          </a:blip>
          <a:stretch>
            <a:fillRect/>
          </a:stretch>
        </p:blipFill>
        <p:spPr>
          <a:xfrm>
            <a:off x="0" y="2436900"/>
            <a:ext cx="432300" cy="432300"/>
          </a:xfrm>
          <a:prstGeom prst="rect">
            <a:avLst/>
          </a:prstGeom>
          <a:noFill/>
          <a:ln>
            <a:noFill/>
          </a:ln>
        </p:spPr>
      </p:pic>
      <p:pic>
        <p:nvPicPr>
          <p:cNvPr id="64" name="Google Shape;64;p14"/>
          <p:cNvPicPr preferRelativeResize="0"/>
          <p:nvPr/>
        </p:nvPicPr>
        <p:blipFill>
          <a:blip r:embed="rId5">
            <a:alphaModFix/>
          </a:blip>
          <a:stretch>
            <a:fillRect/>
          </a:stretch>
        </p:blipFill>
        <p:spPr>
          <a:xfrm>
            <a:off x="5813300" y="1245700"/>
            <a:ext cx="3162850" cy="3424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Recap</a:t>
            </a:r>
            <a:endParaRPr b="1"/>
          </a:p>
        </p:txBody>
      </p:sp>
      <p:sp>
        <p:nvSpPr>
          <p:cNvPr id="70" name="Google Shape;70;p15"/>
          <p:cNvSpPr txBox="1"/>
          <p:nvPr>
            <p:ph idx="1" type="body"/>
          </p:nvPr>
        </p:nvSpPr>
        <p:spPr>
          <a:xfrm>
            <a:off x="311700" y="1142450"/>
            <a:ext cx="5869500" cy="3781500"/>
          </a:xfrm>
          <a:prstGeom prst="rect">
            <a:avLst/>
          </a:prstGeom>
        </p:spPr>
        <p:txBody>
          <a:bodyPr anchorCtr="0" anchor="t" bIns="91425" lIns="91425" spcFirstLastPara="1" rIns="91425" wrap="square" tIns="91425">
            <a:normAutofit lnSpcReduction="10000"/>
          </a:bodyPr>
          <a:lstStyle/>
          <a:p>
            <a:pPr indent="-317500" lvl="0" marL="457200" rtl="0" algn="l">
              <a:spcBef>
                <a:spcPts val="0"/>
              </a:spcBef>
              <a:spcAft>
                <a:spcPts val="0"/>
              </a:spcAft>
              <a:buSzPts val="1400"/>
              <a:buChar char="●"/>
            </a:pPr>
            <a:r>
              <a:rPr lang="en" sz="1400"/>
              <a:t>Supervised Learning</a:t>
            </a:r>
            <a:endParaRPr sz="1400"/>
          </a:p>
          <a:p>
            <a:pPr indent="-304800" lvl="1" marL="914400" rtl="0" algn="l">
              <a:spcBef>
                <a:spcPts val="0"/>
              </a:spcBef>
              <a:spcAft>
                <a:spcPts val="0"/>
              </a:spcAft>
              <a:buSzPts val="1200"/>
              <a:buChar char="○"/>
            </a:pPr>
            <a:r>
              <a:rPr lang="en" sz="1200"/>
              <a:t>Regression: Predicted value is a “continuous numerical value”</a:t>
            </a:r>
            <a:endParaRPr sz="1200"/>
          </a:p>
          <a:p>
            <a:pPr indent="-304800" lvl="1" marL="914400" rtl="0" algn="l">
              <a:spcBef>
                <a:spcPts val="0"/>
              </a:spcBef>
              <a:spcAft>
                <a:spcPts val="0"/>
              </a:spcAft>
              <a:buSzPts val="1200"/>
              <a:buChar char="○"/>
            </a:pPr>
            <a:r>
              <a:rPr lang="en" sz="1200"/>
              <a:t>Classification: Predict “yes / no” (binary) or “one of multiple choices” (multi-class)</a:t>
            </a:r>
            <a:endParaRPr sz="1200"/>
          </a:p>
          <a:p>
            <a:pPr indent="-317500" lvl="0" marL="457200" rtl="0" algn="l">
              <a:spcBef>
                <a:spcPts val="1000"/>
              </a:spcBef>
              <a:spcAft>
                <a:spcPts val="0"/>
              </a:spcAft>
              <a:buSzPts val="1400"/>
              <a:buChar char="●"/>
            </a:pPr>
            <a:r>
              <a:rPr lang="en" sz="1400"/>
              <a:t>Core ML Concepts</a:t>
            </a:r>
            <a:endParaRPr sz="1400"/>
          </a:p>
          <a:p>
            <a:pPr indent="-306459" lvl="1" marL="914400" rtl="0" algn="l">
              <a:spcBef>
                <a:spcPts val="0"/>
              </a:spcBef>
              <a:spcAft>
                <a:spcPts val="0"/>
              </a:spcAft>
              <a:buSzPts val="1226"/>
              <a:buChar char="○"/>
            </a:pPr>
            <a:r>
              <a:rPr lang="en" sz="1226"/>
              <a:t>Cost functions and Gradient Descent Algorithm</a:t>
            </a:r>
            <a:endParaRPr sz="1226"/>
          </a:p>
          <a:p>
            <a:pPr indent="-306459" lvl="1" marL="914400" rtl="0" algn="l">
              <a:spcBef>
                <a:spcPts val="0"/>
              </a:spcBef>
              <a:spcAft>
                <a:spcPts val="0"/>
              </a:spcAft>
              <a:buSzPts val="1226"/>
              <a:buChar char="○"/>
            </a:pPr>
            <a:r>
              <a:rPr lang="en" sz="1226"/>
              <a:t>Data Sampling &amp; Cleaning</a:t>
            </a:r>
            <a:endParaRPr sz="1226"/>
          </a:p>
          <a:p>
            <a:pPr indent="-306459" lvl="1" marL="914400" rtl="0" algn="l">
              <a:spcBef>
                <a:spcPts val="0"/>
              </a:spcBef>
              <a:spcAft>
                <a:spcPts val="0"/>
              </a:spcAft>
              <a:buSzPts val="1226"/>
              <a:buChar char="○"/>
            </a:pPr>
            <a:r>
              <a:rPr lang="en" sz="1226"/>
              <a:t>Handling categorical values using One-Hot Encoding</a:t>
            </a:r>
            <a:endParaRPr sz="1226"/>
          </a:p>
          <a:p>
            <a:pPr indent="-317500" lvl="0" marL="457200" rtl="0" algn="l">
              <a:lnSpc>
                <a:spcPct val="115000"/>
              </a:lnSpc>
              <a:spcBef>
                <a:spcPts val="1000"/>
              </a:spcBef>
              <a:spcAft>
                <a:spcPts val="0"/>
              </a:spcAft>
              <a:buSzPts val="1400"/>
              <a:buChar char="●"/>
            </a:pPr>
            <a:r>
              <a:rPr lang="en" sz="1400"/>
              <a:t>Logistic</a:t>
            </a:r>
            <a:r>
              <a:rPr lang="en" sz="1400"/>
              <a:t> Regression</a:t>
            </a:r>
            <a:endParaRPr sz="1400"/>
          </a:p>
          <a:p>
            <a:pPr indent="-306459" lvl="1" marL="914400" rtl="0" algn="l">
              <a:lnSpc>
                <a:spcPct val="115000"/>
              </a:lnSpc>
              <a:spcBef>
                <a:spcPts val="0"/>
              </a:spcBef>
              <a:spcAft>
                <a:spcPts val="0"/>
              </a:spcAft>
              <a:buSzPts val="1226"/>
              <a:buChar char="○"/>
            </a:pPr>
            <a:r>
              <a:rPr lang="en" sz="1226"/>
              <a:t>Binary classifier. Apply Sigmoid activation </a:t>
            </a:r>
            <a:r>
              <a:rPr lang="en" sz="1226"/>
              <a:t>function</a:t>
            </a:r>
            <a:r>
              <a:rPr lang="en" sz="1226"/>
              <a:t> to Linear Regression equation</a:t>
            </a:r>
            <a:endParaRPr sz="1226"/>
          </a:p>
          <a:p>
            <a:pPr indent="-306459" lvl="1" marL="914400" rtl="0" algn="l">
              <a:lnSpc>
                <a:spcPct val="115000"/>
              </a:lnSpc>
              <a:spcBef>
                <a:spcPts val="0"/>
              </a:spcBef>
              <a:spcAft>
                <a:spcPts val="0"/>
              </a:spcAft>
              <a:buSzPts val="1226"/>
              <a:buChar char="○"/>
            </a:pPr>
            <a:r>
              <a:rPr b="1" lang="en" sz="1226"/>
              <a:t>Cost function</a:t>
            </a:r>
            <a:r>
              <a:rPr lang="en" sz="1226"/>
              <a:t> = Log-Loss or Cross-Entropy Loss</a:t>
            </a:r>
            <a:endParaRPr sz="1226"/>
          </a:p>
          <a:p>
            <a:pPr indent="-306459" lvl="1" marL="914400" rtl="0" algn="l">
              <a:lnSpc>
                <a:spcPct val="115000"/>
              </a:lnSpc>
              <a:spcBef>
                <a:spcPts val="0"/>
              </a:spcBef>
              <a:spcAft>
                <a:spcPts val="0"/>
              </a:spcAft>
              <a:buSzPts val="1226"/>
              <a:buChar char="○"/>
            </a:pPr>
            <a:r>
              <a:rPr b="1" lang="en" sz="1226"/>
              <a:t>Precision</a:t>
            </a:r>
            <a:r>
              <a:rPr lang="en" sz="1226"/>
              <a:t>: How often when model predicts “Yes”, it is actually “Yes”</a:t>
            </a:r>
            <a:endParaRPr sz="1226"/>
          </a:p>
          <a:p>
            <a:pPr indent="-306459" lvl="1" marL="914400" rtl="0" algn="l">
              <a:lnSpc>
                <a:spcPct val="115000"/>
              </a:lnSpc>
              <a:spcBef>
                <a:spcPts val="0"/>
              </a:spcBef>
              <a:spcAft>
                <a:spcPts val="0"/>
              </a:spcAft>
              <a:buSzPts val="1226"/>
              <a:buChar char="○"/>
            </a:pPr>
            <a:r>
              <a:rPr b="1" lang="en" sz="1226"/>
              <a:t>Recall</a:t>
            </a:r>
            <a:r>
              <a:rPr lang="en" sz="1226"/>
              <a:t>: Of all actual “Yes” cases, what %age model identified correctly?</a:t>
            </a:r>
            <a:endParaRPr sz="1226"/>
          </a:p>
          <a:p>
            <a:pPr indent="-306459" lvl="1" marL="914400" rtl="0" algn="l">
              <a:lnSpc>
                <a:spcPct val="115000"/>
              </a:lnSpc>
              <a:spcBef>
                <a:spcPts val="0"/>
              </a:spcBef>
              <a:spcAft>
                <a:spcPts val="0"/>
              </a:spcAft>
              <a:buSzPts val="1226"/>
              <a:buChar char="○"/>
            </a:pPr>
            <a:r>
              <a:rPr b="1" lang="en" sz="1226"/>
              <a:t>Accuracy</a:t>
            </a:r>
            <a:r>
              <a:rPr lang="en" sz="1226"/>
              <a:t>: How often model makes is correct across all predictions</a:t>
            </a:r>
            <a:endParaRPr sz="1226"/>
          </a:p>
        </p:txBody>
      </p:sp>
      <p:pic>
        <p:nvPicPr>
          <p:cNvPr id="71" name="Google Shape;71;p15"/>
          <p:cNvPicPr preferRelativeResize="0"/>
          <p:nvPr/>
        </p:nvPicPr>
        <p:blipFill>
          <a:blip r:embed="rId3">
            <a:alphaModFix/>
          </a:blip>
          <a:stretch>
            <a:fillRect/>
          </a:stretch>
        </p:blipFill>
        <p:spPr>
          <a:xfrm>
            <a:off x="6231126" y="3200325"/>
            <a:ext cx="2849900" cy="1723626"/>
          </a:xfrm>
          <a:prstGeom prst="rect">
            <a:avLst/>
          </a:prstGeom>
          <a:noFill/>
          <a:ln>
            <a:noFill/>
          </a:ln>
        </p:spPr>
      </p:pic>
      <p:pic>
        <p:nvPicPr>
          <p:cNvPr id="72" name="Google Shape;72;p15"/>
          <p:cNvPicPr preferRelativeResize="0"/>
          <p:nvPr/>
        </p:nvPicPr>
        <p:blipFill>
          <a:blip r:embed="rId4">
            <a:alphaModFix/>
          </a:blip>
          <a:stretch>
            <a:fillRect/>
          </a:stretch>
        </p:blipFill>
        <p:spPr>
          <a:xfrm>
            <a:off x="6007855" y="1359575"/>
            <a:ext cx="3136146" cy="1646475"/>
          </a:xfrm>
          <a:prstGeom prst="rect">
            <a:avLst/>
          </a:prstGeom>
          <a:noFill/>
          <a:ln>
            <a:noFill/>
          </a:ln>
        </p:spPr>
      </p:pic>
      <p:sp>
        <p:nvSpPr>
          <p:cNvPr id="73" name="Google Shape;73;p15"/>
          <p:cNvSpPr txBox="1"/>
          <p:nvPr/>
        </p:nvSpPr>
        <p:spPr>
          <a:xfrm>
            <a:off x="5879025" y="2339150"/>
            <a:ext cx="1639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rgbClr val="0000FF"/>
                </a:solidFill>
              </a:rPr>
              <a:t>In case of Logistic Regression,</a:t>
            </a:r>
            <a:endParaRPr sz="800">
              <a:solidFill>
                <a:srgbClr val="0000FF"/>
              </a:solidFill>
            </a:endParaRPr>
          </a:p>
          <a:p>
            <a:pPr indent="0" lvl="0" marL="0" rtl="0" algn="l">
              <a:spcBef>
                <a:spcPts val="0"/>
              </a:spcBef>
              <a:spcAft>
                <a:spcPts val="0"/>
              </a:spcAft>
              <a:buNone/>
            </a:pPr>
            <a:r>
              <a:rPr b="1" lang="en" sz="800">
                <a:solidFill>
                  <a:srgbClr val="0000FF"/>
                </a:solidFill>
              </a:rPr>
              <a:t>z</a:t>
            </a:r>
            <a:r>
              <a:rPr lang="en" sz="800">
                <a:solidFill>
                  <a:srgbClr val="0000FF"/>
                </a:solidFill>
              </a:rPr>
              <a:t> = Linear Regression equation</a:t>
            </a:r>
            <a:endParaRPr sz="800">
              <a:solidFill>
                <a:srgbClr val="0000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to Decision Trees</a:t>
            </a:r>
            <a:endParaRPr/>
          </a:p>
        </p:txBody>
      </p:sp>
      <p:sp>
        <p:nvSpPr>
          <p:cNvPr id="79" name="Google Shape;79;p16"/>
          <p:cNvSpPr txBox="1"/>
          <p:nvPr/>
        </p:nvSpPr>
        <p:spPr>
          <a:xfrm>
            <a:off x="1424250" y="4830550"/>
            <a:ext cx="44127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t>Econoscent on YouTube [</a:t>
            </a:r>
            <a:r>
              <a:rPr lang="en" sz="800" u="sng">
                <a:solidFill>
                  <a:schemeClr val="hlink"/>
                </a:solidFill>
                <a:hlinkClick r:id="rId3"/>
              </a:rPr>
              <a:t>link</a:t>
            </a:r>
            <a:r>
              <a:rPr lang="en" sz="800"/>
              <a:t>]</a:t>
            </a:r>
            <a:endParaRPr sz="800"/>
          </a:p>
        </p:txBody>
      </p:sp>
      <p:pic>
        <p:nvPicPr>
          <p:cNvPr descr="Decision Trees are Machine Learning Models that are very good at predicting US State Voting Patterns, i.e. whether a state is red or blue. We'll do this using only three variables! Learn how you can make a model that can do this in this animated visual explanation of decision trees. &#10;&#10;Colab Link to try it yourself: https://colab.research.google.com/drive/1Z1aiXravQxrUKJbk1ciTy0DZ_yhBopZS?usp=sharing" id="80" name="Google Shape;80;p16" title="Visual Guide to Decision Trees">
            <a:hlinkClick r:id="rId4"/>
          </p:cNvPr>
          <p:cNvPicPr preferRelativeResize="0"/>
          <p:nvPr/>
        </p:nvPicPr>
        <p:blipFill>
          <a:blip r:embed="rId5">
            <a:alphaModFix/>
          </a:blip>
          <a:stretch>
            <a:fillRect/>
          </a:stretch>
        </p:blipFill>
        <p:spPr>
          <a:xfrm>
            <a:off x="416750" y="1162575"/>
            <a:ext cx="6432700" cy="3618400"/>
          </a:xfrm>
          <a:prstGeom prst="rect">
            <a:avLst/>
          </a:prstGeom>
          <a:noFill/>
          <a:ln>
            <a:noFill/>
          </a:ln>
        </p:spPr>
      </p:pic>
      <p:sp>
        <p:nvSpPr>
          <p:cNvPr id="81" name="Google Shape;81;p16"/>
          <p:cNvSpPr txBox="1"/>
          <p:nvPr/>
        </p:nvSpPr>
        <p:spPr>
          <a:xfrm>
            <a:off x="6995400" y="1162575"/>
            <a:ext cx="18369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Gini Index</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Just like “Information Gain”, “Gini Index” is another measure to decide the decision node.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Gini Index measures the impurity of a node. Therefore lower the Gini Index, better it is.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000"/>
                                        <p:tgtEl>
                                          <p:spTgt spid="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Decision Tree</a:t>
            </a:r>
            <a:endParaRPr/>
          </a:p>
        </p:txBody>
      </p:sp>
      <p:sp>
        <p:nvSpPr>
          <p:cNvPr id="87" name="Google Shape;87;p17"/>
          <p:cNvSpPr txBox="1"/>
          <p:nvPr/>
        </p:nvSpPr>
        <p:spPr>
          <a:xfrm>
            <a:off x="414475" y="1143050"/>
            <a:ext cx="8779800" cy="6480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dk2"/>
              </a:buClr>
              <a:buSzPts val="1400"/>
              <a:buChar char="●"/>
            </a:pPr>
            <a:r>
              <a:rPr lang="en">
                <a:solidFill>
                  <a:schemeClr val="dk2"/>
                </a:solidFill>
              </a:rPr>
              <a:t>Decision Tree is like a sequence of nested if-else conditions</a:t>
            </a:r>
            <a:endParaRPr>
              <a:solidFill>
                <a:schemeClr val="dk2"/>
              </a:solidFill>
            </a:endParaRPr>
          </a:p>
          <a:p>
            <a:pPr indent="-317500" lvl="1" marL="914400" rtl="0" algn="l">
              <a:lnSpc>
                <a:spcPct val="115000"/>
              </a:lnSpc>
              <a:spcBef>
                <a:spcPts val="0"/>
              </a:spcBef>
              <a:spcAft>
                <a:spcPts val="0"/>
              </a:spcAft>
              <a:buClr>
                <a:schemeClr val="dk2"/>
              </a:buClr>
              <a:buSzPts val="1400"/>
              <a:buChar char="○"/>
            </a:pPr>
            <a:r>
              <a:rPr lang="en">
                <a:solidFill>
                  <a:schemeClr val="dk2"/>
                </a:solidFill>
              </a:rPr>
              <a:t>That’s why it is very easy to understand &amp; explain model predictions (high explainability)</a:t>
            </a:r>
            <a:endParaRPr>
              <a:solidFill>
                <a:schemeClr val="dk2"/>
              </a:solidFill>
            </a:endParaRPr>
          </a:p>
        </p:txBody>
      </p:sp>
      <p:sp>
        <p:nvSpPr>
          <p:cNvPr id="88" name="Google Shape;88;p17"/>
          <p:cNvSpPr txBox="1"/>
          <p:nvPr/>
        </p:nvSpPr>
        <p:spPr>
          <a:xfrm>
            <a:off x="388825" y="1916375"/>
            <a:ext cx="8469000" cy="11436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1000"/>
              </a:spcBef>
              <a:spcAft>
                <a:spcPts val="0"/>
              </a:spcAft>
              <a:buClr>
                <a:schemeClr val="dk2"/>
              </a:buClr>
              <a:buSzPts val="1400"/>
              <a:buChar char="●"/>
            </a:pPr>
            <a:r>
              <a:rPr lang="en">
                <a:solidFill>
                  <a:schemeClr val="dk2"/>
                </a:solidFill>
              </a:rPr>
              <a:t>Lowest level (leaf nodes) contain the final prediction</a:t>
            </a:r>
            <a:endParaRPr>
              <a:solidFill>
                <a:schemeClr val="dk2"/>
              </a:solidFill>
            </a:endParaRPr>
          </a:p>
          <a:p>
            <a:pPr indent="-317500" lvl="1" marL="914400" rtl="0" algn="l">
              <a:lnSpc>
                <a:spcPct val="115000"/>
              </a:lnSpc>
              <a:spcBef>
                <a:spcPts val="0"/>
              </a:spcBef>
              <a:spcAft>
                <a:spcPts val="0"/>
              </a:spcAft>
              <a:buClr>
                <a:schemeClr val="dk2"/>
              </a:buClr>
              <a:buSzPts val="1400"/>
              <a:buChar char="○"/>
            </a:pPr>
            <a:r>
              <a:rPr lang="en">
                <a:solidFill>
                  <a:schemeClr val="dk2"/>
                </a:solidFill>
              </a:rPr>
              <a:t>“Class” in case of </a:t>
            </a:r>
            <a:r>
              <a:rPr b="1" lang="en">
                <a:solidFill>
                  <a:schemeClr val="dk2"/>
                </a:solidFill>
              </a:rPr>
              <a:t>Classification:</a:t>
            </a:r>
            <a:r>
              <a:rPr lang="en">
                <a:solidFill>
                  <a:schemeClr val="dk2"/>
                </a:solidFill>
              </a:rPr>
              <a:t> </a:t>
            </a:r>
            <a:r>
              <a:rPr i="1" lang="en">
                <a:solidFill>
                  <a:schemeClr val="dk2"/>
                </a:solidFill>
              </a:rPr>
              <a:t>majority class prob. based on all the training data points that belonged to the leaf node</a:t>
            </a:r>
            <a:endParaRPr i="1">
              <a:solidFill>
                <a:schemeClr val="dk2"/>
              </a:solidFill>
            </a:endParaRPr>
          </a:p>
          <a:p>
            <a:pPr indent="-317500" lvl="1" marL="914400" rtl="0" algn="l">
              <a:lnSpc>
                <a:spcPct val="115000"/>
              </a:lnSpc>
              <a:spcBef>
                <a:spcPts val="0"/>
              </a:spcBef>
              <a:spcAft>
                <a:spcPts val="0"/>
              </a:spcAft>
              <a:buClr>
                <a:schemeClr val="dk2"/>
              </a:buClr>
              <a:buSzPts val="1400"/>
              <a:buChar char="○"/>
            </a:pPr>
            <a:r>
              <a:rPr lang="en">
                <a:solidFill>
                  <a:schemeClr val="dk2"/>
                </a:solidFill>
              </a:rPr>
              <a:t>“Value” in case of </a:t>
            </a:r>
            <a:r>
              <a:rPr b="1" lang="en">
                <a:solidFill>
                  <a:schemeClr val="dk2"/>
                </a:solidFill>
              </a:rPr>
              <a:t>Regression:</a:t>
            </a:r>
            <a:r>
              <a:rPr lang="en">
                <a:solidFill>
                  <a:schemeClr val="dk2"/>
                </a:solidFill>
              </a:rPr>
              <a:t> </a:t>
            </a:r>
            <a:r>
              <a:rPr i="1" lang="en">
                <a:solidFill>
                  <a:schemeClr val="dk2"/>
                </a:solidFill>
              </a:rPr>
              <a:t>avg. of all training data points that belonged to the leaf node</a:t>
            </a:r>
            <a:endParaRPr/>
          </a:p>
        </p:txBody>
      </p:sp>
      <p:sp>
        <p:nvSpPr>
          <p:cNvPr id="89" name="Google Shape;89;p17"/>
          <p:cNvSpPr txBox="1"/>
          <p:nvPr/>
        </p:nvSpPr>
        <p:spPr>
          <a:xfrm>
            <a:off x="363138" y="3105875"/>
            <a:ext cx="8417700" cy="4002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dk2"/>
              </a:buClr>
              <a:buSzPts val="1400"/>
              <a:buChar char="●"/>
            </a:pPr>
            <a:r>
              <a:rPr lang="en">
                <a:solidFill>
                  <a:schemeClr val="dk2"/>
                </a:solidFill>
              </a:rPr>
              <a:t>Decision Trees can use categorical features as-is. There is no need to do one-hot-encoding</a:t>
            </a:r>
            <a:endParaRPr>
              <a:solidFill>
                <a:schemeClr val="dk2"/>
              </a:solidFill>
            </a:endParaRPr>
          </a:p>
        </p:txBody>
      </p:sp>
      <p:sp>
        <p:nvSpPr>
          <p:cNvPr id="90" name="Google Shape;90;p17"/>
          <p:cNvSpPr txBox="1"/>
          <p:nvPr/>
        </p:nvSpPr>
        <p:spPr>
          <a:xfrm>
            <a:off x="363138" y="3551975"/>
            <a:ext cx="8417700" cy="13914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dk2"/>
              </a:buClr>
              <a:buSzPts val="1400"/>
              <a:buChar char="●"/>
            </a:pPr>
            <a:r>
              <a:rPr lang="en">
                <a:solidFill>
                  <a:schemeClr val="dk2"/>
                </a:solidFill>
              </a:rPr>
              <a:t>To avoid overfitting in Decision Trees:</a:t>
            </a:r>
            <a:endParaRPr>
              <a:solidFill>
                <a:schemeClr val="dk2"/>
              </a:solidFill>
            </a:endParaRPr>
          </a:p>
          <a:p>
            <a:pPr indent="-317500" lvl="1" marL="914400" rtl="0" algn="l">
              <a:lnSpc>
                <a:spcPct val="115000"/>
              </a:lnSpc>
              <a:spcBef>
                <a:spcPts val="0"/>
              </a:spcBef>
              <a:spcAft>
                <a:spcPts val="0"/>
              </a:spcAft>
              <a:buClr>
                <a:schemeClr val="dk2"/>
              </a:buClr>
              <a:buSzPts val="1400"/>
              <a:buChar char="○"/>
            </a:pPr>
            <a:r>
              <a:rPr lang="en">
                <a:solidFill>
                  <a:schemeClr val="dk2"/>
                </a:solidFill>
              </a:rPr>
              <a:t>Control the </a:t>
            </a:r>
            <a:r>
              <a:rPr b="1" lang="en">
                <a:solidFill>
                  <a:schemeClr val="dk2"/>
                </a:solidFill>
              </a:rPr>
              <a:t>“depth / height”</a:t>
            </a:r>
            <a:r>
              <a:rPr lang="en">
                <a:solidFill>
                  <a:schemeClr val="dk2"/>
                </a:solidFill>
              </a:rPr>
              <a:t> of the decision tree. If the tree grows too tall, it might end up overfitting the training data</a:t>
            </a:r>
            <a:endParaRPr>
              <a:solidFill>
                <a:schemeClr val="dk2"/>
              </a:solidFill>
            </a:endParaRPr>
          </a:p>
          <a:p>
            <a:pPr indent="-317500" lvl="1" marL="914400" rtl="0" algn="l">
              <a:lnSpc>
                <a:spcPct val="115000"/>
              </a:lnSpc>
              <a:spcBef>
                <a:spcPts val="0"/>
              </a:spcBef>
              <a:spcAft>
                <a:spcPts val="0"/>
              </a:spcAft>
              <a:buClr>
                <a:schemeClr val="dk2"/>
              </a:buClr>
              <a:buSzPts val="1400"/>
              <a:buChar char="○"/>
            </a:pPr>
            <a:r>
              <a:rPr lang="en">
                <a:solidFill>
                  <a:schemeClr val="dk2"/>
                </a:solidFill>
              </a:rPr>
              <a:t>Control the </a:t>
            </a:r>
            <a:r>
              <a:rPr b="1" lang="en">
                <a:solidFill>
                  <a:schemeClr val="dk2"/>
                </a:solidFill>
              </a:rPr>
              <a:t>“minimum number of training samples”</a:t>
            </a:r>
            <a:r>
              <a:rPr lang="en">
                <a:solidFill>
                  <a:schemeClr val="dk2"/>
                </a:solidFill>
              </a:rPr>
              <a:t> at the leaf node. Too few samples might lead to over-fitting</a:t>
            </a:r>
            <a:endParaRPr>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Decision Tree Ensemble Methods: </a:t>
            </a:r>
            <a:r>
              <a:rPr b="1" lang="en"/>
              <a:t>Random Forest</a:t>
            </a:r>
            <a:endParaRPr b="1"/>
          </a:p>
        </p:txBody>
      </p:sp>
      <p:sp>
        <p:nvSpPr>
          <p:cNvPr id="96" name="Google Shape;96;p18"/>
          <p:cNvSpPr txBox="1"/>
          <p:nvPr/>
        </p:nvSpPr>
        <p:spPr>
          <a:xfrm>
            <a:off x="1424250" y="4830550"/>
            <a:ext cx="44127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t>Econoscent</a:t>
            </a:r>
            <a:r>
              <a:rPr lang="en" sz="800"/>
              <a:t> on YouTube [</a:t>
            </a:r>
            <a:r>
              <a:rPr lang="en" sz="800" u="sng">
                <a:solidFill>
                  <a:schemeClr val="hlink"/>
                </a:solidFill>
                <a:hlinkClick r:id="rId3"/>
              </a:rPr>
              <a:t>link</a:t>
            </a:r>
            <a:r>
              <a:rPr lang="en" sz="800"/>
              <a:t>]</a:t>
            </a:r>
            <a:endParaRPr sz="800"/>
          </a:p>
        </p:txBody>
      </p:sp>
      <p:pic>
        <p:nvPicPr>
          <p:cNvPr descr="Random Forests are a widely used Machine Learning technique for both regression and classification. In this video, we show you how decision trees can be ensembled to create powerful predictive models.&#10;&#10;Note: Some libraries randomize features at the split level rather than the tree level. This does not matter if we assume the trees are decision stumps, meaning there is only 1 split, or max depth = 1. In both cases, the goal is to limit the number of possible features in order to decorrelate the individual trees." id="97" name="Google Shape;97;p18" title="Visual Guide to Random Forests">
            <a:hlinkClick r:id="rId4"/>
          </p:cNvPr>
          <p:cNvPicPr preferRelativeResize="0"/>
          <p:nvPr/>
        </p:nvPicPr>
        <p:blipFill>
          <a:blip r:embed="rId5">
            <a:alphaModFix/>
          </a:blip>
          <a:stretch>
            <a:fillRect/>
          </a:stretch>
        </p:blipFill>
        <p:spPr>
          <a:xfrm>
            <a:off x="424325" y="1147475"/>
            <a:ext cx="6307711" cy="3548088"/>
          </a:xfrm>
          <a:prstGeom prst="rect">
            <a:avLst/>
          </a:prstGeom>
          <a:noFill/>
          <a:ln>
            <a:noFill/>
          </a:ln>
        </p:spPr>
      </p:pic>
      <p:sp>
        <p:nvSpPr>
          <p:cNvPr id="98" name="Google Shape;98;p18"/>
          <p:cNvSpPr/>
          <p:nvPr/>
        </p:nvSpPr>
        <p:spPr>
          <a:xfrm>
            <a:off x="6867425" y="1273025"/>
            <a:ext cx="2138400" cy="508800"/>
          </a:xfrm>
          <a:prstGeom prst="roundRect">
            <a:avLst>
              <a:gd fmla="val 16667"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200"/>
              <a:t>Collection of Decision Trees</a:t>
            </a:r>
            <a:endParaRPr sz="1200"/>
          </a:p>
        </p:txBody>
      </p:sp>
      <p:sp>
        <p:nvSpPr>
          <p:cNvPr id="99" name="Google Shape;99;p18"/>
          <p:cNvSpPr/>
          <p:nvPr/>
        </p:nvSpPr>
        <p:spPr>
          <a:xfrm>
            <a:off x="6867425" y="1913375"/>
            <a:ext cx="2138400" cy="508800"/>
          </a:xfrm>
          <a:prstGeom prst="roundRect">
            <a:avLst>
              <a:gd fmla="val 16667"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200"/>
              <a:t>Trees trained parallely</a:t>
            </a:r>
            <a:endParaRPr sz="1200"/>
          </a:p>
        </p:txBody>
      </p:sp>
      <p:sp>
        <p:nvSpPr>
          <p:cNvPr id="100" name="Google Shape;100;p18"/>
          <p:cNvSpPr/>
          <p:nvPr/>
        </p:nvSpPr>
        <p:spPr>
          <a:xfrm>
            <a:off x="6867425" y="2553725"/>
            <a:ext cx="2138400" cy="508800"/>
          </a:xfrm>
          <a:prstGeom prst="roundRect">
            <a:avLst>
              <a:gd fmla="val 16667"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200"/>
              <a:t>Each tree skips a few random features (cols)</a:t>
            </a:r>
            <a:endParaRPr sz="1200"/>
          </a:p>
        </p:txBody>
      </p:sp>
      <p:sp>
        <p:nvSpPr>
          <p:cNvPr id="101" name="Google Shape;101;p18"/>
          <p:cNvSpPr/>
          <p:nvPr/>
        </p:nvSpPr>
        <p:spPr>
          <a:xfrm>
            <a:off x="6867425" y="3194075"/>
            <a:ext cx="2138400" cy="508800"/>
          </a:xfrm>
          <a:prstGeom prst="roundRect">
            <a:avLst>
              <a:gd fmla="val 16667"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200"/>
              <a:t>Each tree skips a few random rows (samples)</a:t>
            </a:r>
            <a:endParaRPr sz="1200"/>
          </a:p>
        </p:txBody>
      </p:sp>
      <p:sp>
        <p:nvSpPr>
          <p:cNvPr id="102" name="Google Shape;102;p18"/>
          <p:cNvSpPr/>
          <p:nvPr/>
        </p:nvSpPr>
        <p:spPr>
          <a:xfrm>
            <a:off x="6867425" y="3834425"/>
            <a:ext cx="2138400" cy="735600"/>
          </a:xfrm>
          <a:prstGeom prst="roundRect">
            <a:avLst>
              <a:gd fmla="val 16667"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1200"/>
              <a:t>Final prediction: </a:t>
            </a:r>
            <a:endParaRPr sz="1200"/>
          </a:p>
          <a:p>
            <a:pPr indent="0" lvl="0" marL="0" rtl="0" algn="ctr">
              <a:spcBef>
                <a:spcPts val="0"/>
              </a:spcBef>
              <a:spcAft>
                <a:spcPts val="0"/>
              </a:spcAft>
              <a:buNone/>
            </a:pPr>
            <a:r>
              <a:rPr lang="en" sz="1200"/>
              <a:t>Classification: Vote</a:t>
            </a:r>
            <a:endParaRPr sz="1200"/>
          </a:p>
          <a:p>
            <a:pPr indent="0" lvl="0" marL="0" rtl="0" algn="ctr">
              <a:spcBef>
                <a:spcPts val="0"/>
              </a:spcBef>
              <a:spcAft>
                <a:spcPts val="0"/>
              </a:spcAft>
              <a:buNone/>
            </a:pPr>
            <a:r>
              <a:rPr lang="en" sz="1200"/>
              <a:t>Regression: Avg</a:t>
            </a:r>
            <a:endParaRPr sz="1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220"/>
              <a:t>Other popular ML methods for Supervised Learning</a:t>
            </a:r>
            <a:endParaRPr sz="2220"/>
          </a:p>
        </p:txBody>
      </p:sp>
      <p:sp>
        <p:nvSpPr>
          <p:cNvPr id="108" name="Google Shape;10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1000"/>
              </a:spcBef>
              <a:spcAft>
                <a:spcPts val="0"/>
              </a:spcAft>
              <a:buSzPts val="1800"/>
              <a:buChar char="●"/>
            </a:pPr>
            <a:r>
              <a:rPr lang="en"/>
              <a:t>Other Decision Tree Ensembles</a:t>
            </a:r>
            <a:endParaRPr/>
          </a:p>
          <a:p>
            <a:pPr indent="-323850" lvl="1" marL="914400" rtl="0" algn="l">
              <a:spcBef>
                <a:spcPts val="0"/>
              </a:spcBef>
              <a:spcAft>
                <a:spcPts val="0"/>
              </a:spcAft>
              <a:buSzPts val="1500"/>
              <a:buChar char="○"/>
            </a:pPr>
            <a:r>
              <a:rPr b="1" lang="en" sz="1500"/>
              <a:t>Gradient Boosted Tree </a:t>
            </a:r>
            <a:r>
              <a:rPr lang="en" sz="1500"/>
              <a:t>(very popular, multiple versions like XGBoost, CatBoost)</a:t>
            </a:r>
            <a:endParaRPr sz="1500"/>
          </a:p>
          <a:p>
            <a:pPr indent="-323850" lvl="1" marL="914400" rtl="0" algn="l">
              <a:spcBef>
                <a:spcPts val="0"/>
              </a:spcBef>
              <a:spcAft>
                <a:spcPts val="0"/>
              </a:spcAft>
              <a:buSzPts val="1500"/>
              <a:buChar char="○"/>
            </a:pPr>
            <a:r>
              <a:rPr b="1" lang="en" sz="1500"/>
              <a:t>Adaptive Boosting</a:t>
            </a:r>
            <a:r>
              <a:rPr lang="en" sz="1500"/>
              <a:t> (AdaBoost)</a:t>
            </a:r>
            <a:endParaRPr sz="1500"/>
          </a:p>
          <a:p>
            <a:pPr indent="-342900" lvl="0" marL="457200" rtl="0" algn="l">
              <a:spcBef>
                <a:spcPts val="1000"/>
              </a:spcBef>
              <a:spcAft>
                <a:spcPts val="0"/>
              </a:spcAft>
              <a:buSzPts val="1800"/>
              <a:buChar char="●"/>
            </a:pPr>
            <a:r>
              <a:rPr lang="en"/>
              <a:t>Naive Bayes</a:t>
            </a:r>
            <a:endParaRPr/>
          </a:p>
          <a:p>
            <a:pPr indent="-342900" lvl="0" marL="457200" rtl="0" algn="l">
              <a:spcBef>
                <a:spcPts val="1000"/>
              </a:spcBef>
              <a:spcAft>
                <a:spcPts val="0"/>
              </a:spcAft>
              <a:buSzPts val="1800"/>
              <a:buChar char="●"/>
            </a:pPr>
            <a:r>
              <a:rPr lang="en"/>
              <a:t>Support Vector Machines (SVM)</a:t>
            </a:r>
            <a:endParaRPr u="sng"/>
          </a:p>
          <a:p>
            <a:pPr indent="-342900" lvl="0" marL="457200" rtl="0" algn="l">
              <a:spcBef>
                <a:spcPts val="1000"/>
              </a:spcBef>
              <a:spcAft>
                <a:spcPts val="0"/>
              </a:spcAft>
              <a:buSzPts val="1800"/>
              <a:buChar char="●"/>
            </a:pPr>
            <a:r>
              <a:rPr lang="en" u="sng"/>
              <a:t>K-</a:t>
            </a:r>
            <a:r>
              <a:rPr lang="en" u="sng"/>
              <a:t>Nearest Neighbors (KNN)</a:t>
            </a:r>
            <a:endParaRPr/>
          </a:p>
          <a:p>
            <a:pPr indent="-342900" lvl="0" marL="457200" rtl="0" algn="l">
              <a:spcBef>
                <a:spcPts val="1000"/>
              </a:spcBef>
              <a:spcAft>
                <a:spcPts val="0"/>
              </a:spcAft>
              <a:buSzPts val="1800"/>
              <a:buChar char="●"/>
            </a:pPr>
            <a:r>
              <a:rPr lang="en" u="sng"/>
              <a:t>Neural Networks</a:t>
            </a:r>
            <a:endParaRPr u="sng"/>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KNN: K-Nearest Neighbors</a:t>
            </a:r>
            <a:endParaRPr/>
          </a:p>
        </p:txBody>
      </p:sp>
      <p:sp>
        <p:nvSpPr>
          <p:cNvPr id="114" name="Google Shape;114;p20"/>
          <p:cNvSpPr txBox="1"/>
          <p:nvPr/>
        </p:nvSpPr>
        <p:spPr>
          <a:xfrm>
            <a:off x="1424250" y="4830550"/>
            <a:ext cx="44127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t>Econoscent on YouTube [</a:t>
            </a:r>
            <a:r>
              <a:rPr lang="en" sz="800" u="sng">
                <a:solidFill>
                  <a:schemeClr val="hlink"/>
                </a:solidFill>
                <a:hlinkClick r:id="rId3"/>
              </a:rPr>
              <a:t>link</a:t>
            </a:r>
            <a:r>
              <a:rPr lang="en" sz="800"/>
              <a:t>]</a:t>
            </a:r>
            <a:endParaRPr sz="800"/>
          </a:p>
        </p:txBody>
      </p:sp>
      <p:pic>
        <p:nvPicPr>
          <p:cNvPr descr="K-Nearest Neighbors or KNN is one of the most fundamental tools that a machine learning scientist uses. In this video, we'll see how we can use it to determine the MPAA rating of the 2019 hit Bombshell!&#10;&#10;Try it out for yourself here: https://colab.research.google.com/drive/1XZiBt_y4bE22k7D1bTfakD6-ax8Ddbxb?usp=sharing" id="115" name="Google Shape;115;p20" title="Visual Guide to K-Nearest Neighbors">
            <a:hlinkClick r:id="rId4"/>
          </p:cNvPr>
          <p:cNvPicPr preferRelativeResize="0"/>
          <p:nvPr/>
        </p:nvPicPr>
        <p:blipFill>
          <a:blip r:embed="rId5">
            <a:alphaModFix/>
          </a:blip>
          <a:stretch>
            <a:fillRect/>
          </a:stretch>
        </p:blipFill>
        <p:spPr>
          <a:xfrm>
            <a:off x="406750" y="1113600"/>
            <a:ext cx="6440800" cy="3622950"/>
          </a:xfrm>
          <a:prstGeom prst="rect">
            <a:avLst/>
          </a:prstGeom>
          <a:noFill/>
          <a:ln>
            <a:noFill/>
          </a:ln>
        </p:spPr>
      </p:pic>
      <p:sp>
        <p:nvSpPr>
          <p:cNvPr id="116" name="Google Shape;116;p20"/>
          <p:cNvSpPr/>
          <p:nvPr/>
        </p:nvSpPr>
        <p:spPr>
          <a:xfrm>
            <a:off x="6923950" y="1113600"/>
            <a:ext cx="2138400" cy="508800"/>
          </a:xfrm>
          <a:prstGeom prst="roundRect">
            <a:avLst>
              <a:gd fmla="val 16667"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200"/>
              <a:t>No learning involved. That way, it’s NOT an ML model</a:t>
            </a:r>
            <a:endParaRPr sz="1200"/>
          </a:p>
        </p:txBody>
      </p:sp>
      <p:sp>
        <p:nvSpPr>
          <p:cNvPr id="117" name="Google Shape;117;p20"/>
          <p:cNvSpPr/>
          <p:nvPr/>
        </p:nvSpPr>
        <p:spPr>
          <a:xfrm>
            <a:off x="6923950" y="1753950"/>
            <a:ext cx="2138400" cy="508800"/>
          </a:xfrm>
          <a:prstGeom prst="roundRect">
            <a:avLst>
              <a:gd fmla="val 16667"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200"/>
              <a:t>Prediction based on nearest neighbors in training data</a:t>
            </a:r>
            <a:endParaRPr sz="1200"/>
          </a:p>
        </p:txBody>
      </p:sp>
      <p:sp>
        <p:nvSpPr>
          <p:cNvPr id="118" name="Google Shape;118;p20"/>
          <p:cNvSpPr/>
          <p:nvPr/>
        </p:nvSpPr>
        <p:spPr>
          <a:xfrm>
            <a:off x="6923950" y="3324200"/>
            <a:ext cx="2138400" cy="508800"/>
          </a:xfrm>
          <a:prstGeom prst="roundRect">
            <a:avLst>
              <a:gd fmla="val 16667"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200"/>
              <a:t>Can be used for Classification &amp; Regression</a:t>
            </a:r>
            <a:endParaRPr sz="1200"/>
          </a:p>
        </p:txBody>
      </p:sp>
      <p:sp>
        <p:nvSpPr>
          <p:cNvPr id="119" name="Google Shape;119;p20"/>
          <p:cNvSpPr/>
          <p:nvPr/>
        </p:nvSpPr>
        <p:spPr>
          <a:xfrm>
            <a:off x="6923950" y="3951775"/>
            <a:ext cx="2138400" cy="508800"/>
          </a:xfrm>
          <a:prstGeom prst="roundRect">
            <a:avLst>
              <a:gd fmla="val 16667"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200"/>
              <a:t>Model size might be a concern if training set is big</a:t>
            </a:r>
            <a:endParaRPr sz="1200"/>
          </a:p>
        </p:txBody>
      </p:sp>
      <p:sp>
        <p:nvSpPr>
          <p:cNvPr id="120" name="Google Shape;120;p20"/>
          <p:cNvSpPr/>
          <p:nvPr/>
        </p:nvSpPr>
        <p:spPr>
          <a:xfrm>
            <a:off x="6923950" y="4579350"/>
            <a:ext cx="2138400" cy="508800"/>
          </a:xfrm>
          <a:prstGeom prst="roundRect">
            <a:avLst>
              <a:gd fmla="val 16667"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200"/>
              <a:t>Often a good starting point to establish a baseline</a:t>
            </a:r>
            <a:endParaRPr sz="1200"/>
          </a:p>
        </p:txBody>
      </p:sp>
      <p:sp>
        <p:nvSpPr>
          <p:cNvPr id="121" name="Google Shape;121;p20"/>
          <p:cNvSpPr/>
          <p:nvPr/>
        </p:nvSpPr>
        <p:spPr>
          <a:xfrm>
            <a:off x="6923950" y="2378925"/>
            <a:ext cx="2138400" cy="826500"/>
          </a:xfrm>
          <a:prstGeom prst="roundRect">
            <a:avLst>
              <a:gd fmla="val 16667" name="adj"/>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200"/>
              <a:t>For “distance computation” features need to be numeric. </a:t>
            </a:r>
            <a:endParaRPr sz="1200"/>
          </a:p>
          <a:p>
            <a:pPr indent="0" lvl="0" marL="0" rtl="0" algn="ctr">
              <a:spcBef>
                <a:spcPts val="0"/>
              </a:spcBef>
              <a:spcAft>
                <a:spcPts val="0"/>
              </a:spcAft>
              <a:buNone/>
            </a:pPr>
            <a:r>
              <a:rPr lang="en" sz="1200"/>
              <a:t>Feature scaling is crucial.</a:t>
            </a:r>
            <a:endParaRPr sz="1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Hands-on Exercises</a:t>
            </a:r>
            <a:endParaRPr/>
          </a:p>
        </p:txBody>
      </p:sp>
      <p:pic>
        <p:nvPicPr>
          <p:cNvPr id="127" name="Google Shape;127;p21"/>
          <p:cNvPicPr preferRelativeResize="0"/>
          <p:nvPr/>
        </p:nvPicPr>
        <p:blipFill rotWithShape="1">
          <a:blip r:embed="rId3">
            <a:alphaModFix/>
          </a:blip>
          <a:srcRect b="12365" l="0" r="0" t="12694"/>
          <a:stretch/>
        </p:blipFill>
        <p:spPr>
          <a:xfrm>
            <a:off x="311700" y="1319175"/>
            <a:ext cx="5094626" cy="2863274"/>
          </a:xfrm>
          <a:prstGeom prst="rect">
            <a:avLst/>
          </a:prstGeom>
          <a:noFill/>
          <a:ln>
            <a:noFill/>
          </a:ln>
        </p:spPr>
      </p:pic>
      <p:sp>
        <p:nvSpPr>
          <p:cNvPr id="128" name="Google Shape;128;p21"/>
          <p:cNvSpPr txBox="1"/>
          <p:nvPr/>
        </p:nvSpPr>
        <p:spPr>
          <a:xfrm>
            <a:off x="5406325" y="1319175"/>
            <a:ext cx="3539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Lesson 5 / DTree_Animal.ipynb</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4"/>
              </a:rPr>
              <a:t>https://bit.ly/ML_101</a:t>
            </a:r>
            <a:r>
              <a:rPr lang="en"/>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