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0072daba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0072daba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try using neural networks for another problem, check out this lesson’s problem.md file. It looks at the same spam </a:t>
            </a:r>
            <a:r>
              <a:rPr lang="en">
                <a:solidFill>
                  <a:schemeClr val="dk1"/>
                </a:solidFill>
              </a:rPr>
              <a:t>filtration</a:t>
            </a:r>
            <a:r>
              <a:rPr lang="en">
                <a:solidFill>
                  <a:schemeClr val="dk1"/>
                </a:solidFill>
              </a:rPr>
              <a:t> problem, but with neural networks this time.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 can also watch these videos to learn more about Backward </a:t>
            </a:r>
            <a:r>
              <a:rPr lang="en">
                <a:solidFill>
                  <a:schemeClr val="dk1"/>
                </a:solidFill>
              </a:rPr>
              <a:t>Propagation</a:t>
            </a:r>
            <a:r>
              <a:rPr lang="en">
                <a:solidFill>
                  <a:schemeClr val="dk1"/>
                </a:solidFill>
              </a:rPr>
              <a:t> and the use of Neural Networks for Text-</a:t>
            </a:r>
            <a:r>
              <a:rPr lang="en">
                <a:solidFill>
                  <a:schemeClr val="dk1"/>
                </a:solidFill>
              </a:rPr>
              <a:t>related</a:t>
            </a:r>
            <a:r>
              <a:rPr lang="en">
                <a:solidFill>
                  <a:schemeClr val="dk1"/>
                </a:solidFill>
              </a:rPr>
              <a:t> </a:t>
            </a:r>
            <a:r>
              <a:rPr lang="en">
                <a:solidFill>
                  <a:schemeClr val="dk1"/>
                </a:solidFill>
              </a:rPr>
              <a:t>problems</a:t>
            </a:r>
            <a:r>
              <a:rPr lang="en">
                <a:solidFill>
                  <a:schemeClr val="dk1"/>
                </a:solidFill>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60072dabab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60072dabab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are done covering all Supervised Learning algorithms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also seen how we apply ML for unstructured text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next class we will learn how to </a:t>
            </a:r>
            <a:r>
              <a:rPr lang="en"/>
              <a:t>apply ML algorithms for images. We will understand the limitations ANN poses for Computer Vision problems. And we will learn about CNNs, the most commonly used Deep Learning algorithms for ML tasks involving images.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5f1b7d7f1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5f1b7d7f1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Welcome back to ML 101 course. Today we will cover the most important ML models, i.e. Neural Networks</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0072dab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0072dab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Quick recap. We have now covered a wide array of ML models that can be used for Supervised Learning problems. We learnt about Naive Bayes and SVM in the last lesson.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discussed the “movie review sentiment prediction” task as a “text classification” problem. We learnt the important steps of preparing text data for model training. The most important step is the Vectorization step. This is the step that convert variable length sequence of tokens to fixed-length numeric feature vectors that can be used to train a model.</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825dd62a20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825dd62a2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learn about Neural Networks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25dd62a2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825dd62a2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recap, Neural Networks are inspired by how human nervous system operates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NNs consist of a hidden layer of neurons such that each neuron is a tiny ML model in itself, very similar to the logistic regression model we learnt earlier.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Each neuron computes the weighted sum and applies a non-linear activation function to generate an output that is fed into the next layer. </a:t>
            </a:r>
            <a:r>
              <a:rPr lang="en"/>
              <a:t>Remember</a:t>
            </a:r>
            <a:r>
              <a:rPr lang="en"/>
              <a:t>, the video focused on sigmoid as the activation function, but others, like relu and tanh are also commonly used.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output of the final layer is used as the model prediction. This flow of info from input layer to hidden layers finally reaching output layer is called “forward propagation”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Simple neural networks have a single hidden layer and a small </a:t>
            </a:r>
            <a:r>
              <a:rPr lang="en"/>
              <a:t>number of hidden neurons. As the number of hidden layers increase and number of neurons per layer grow, we step into the realm of Deep Neural Networks.</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4c5377a04f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4c5377a04f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case of Regression problem, the output node </a:t>
            </a:r>
            <a:r>
              <a:rPr lang="en"/>
              <a:t>simply</a:t>
            </a:r>
            <a:r>
              <a:rPr lang="en"/>
              <a:t> computes the “weighted sum” of the inputs and that is used as the model prediction. Just like Linear Regression.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case of Binary Classification, the output node acts like a Logistic Regression model and applies Sigmoid activation function to the weighted sum in order to predict class probability.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(click)</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more interesting case is “multi-class classification”. In this case the output layer has multiple neurons, one per class. E.g. in the example here, we have 5 classes hence 5 neurons in the output 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each neuron computes the weighted sum, the softmax activation function is applied. Softmax activation function converts independently computed weighted-sums into relative probabilities such that the sum of probabilities is 1. The final prediction is the class with highest “relative probability”, e.g. the 2nd class with probability 0.9 in the example here.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4c5377a04f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4c5377a04f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understand how Neural Network actually learns.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Same concepts of “Cost Function” and “Gradient Descent” that we learnt in case of Logistic Regression also applies for Neural Networks.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first </a:t>
            </a:r>
            <a:r>
              <a:rPr lang="en"/>
              <a:t>initialize the model parameters randomly and use “forward propagation” to compute the output. Based on the output we calculate the cost function.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Then we use gradient descent algorithm to compute the adjustments we need to make to the weights in order to reduce the output error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Now the key difference here is that in case of Neural Network this output was produced by a sequence of computations. Hence even the error needs to be back propagated across all these layers all the way back to the first set of weights that act on input layer.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repeat the steps of “forward propagation” to make prediction and compute cost AND “backward propagation” to adjust the weights across all layers to reduce cost till we are satisfied.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ca2fa74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ca2fa74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Neural Network where a neuron is connected to all the other neurons in the next layer is called fully-connected NN. This is what we refer to when we use the term Artificial Neural Network or ANN. Here is an example of a very simple ANN that has only 2 input features, single hidden layer with 3 neurons and single output node. Together this ANN has 11 parameters, i.e. weights and biases, to learn.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number of parameters grow exponentially as number of neurons and number of hidden layers increase. Once this number is huge, say million plus, we enter the realm of Deep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power of NNs lie in the flexibility it provides. We can create many different architectures as we will see in the subsequent lessons.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0072dabab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0072dabab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problem for this lesson’s hands-on exercise is the same: Identifying whether a review is positive or negative. We will use neural networks to tackle this problem, and compare their performance to SVM and Random Forest, the models used last lesson.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 Id="rId4" Type="http://schemas.openxmlformats.org/officeDocument/2006/relationships/hyperlink" Target="https://bit.ly/ML_101" TargetMode="External"/><Relationship Id="rId10" Type="http://schemas.openxmlformats.org/officeDocument/2006/relationships/image" Target="../media/image5.jpg"/><Relationship Id="rId9" Type="http://schemas.openxmlformats.org/officeDocument/2006/relationships/hyperlink" Target="http://www.youtube.com/watch?v=IN2XmBhILt4" TargetMode="External"/><Relationship Id="rId5" Type="http://schemas.openxmlformats.org/officeDocument/2006/relationships/hyperlink" Target="https://www.youtube.com/watch?v=IN2XmBhILt4&amp;t=103s" TargetMode="External"/><Relationship Id="rId6" Type="http://schemas.openxmlformats.org/officeDocument/2006/relationships/hyperlink" Target="https://www.youtube.com/watch?v=VS1mgwAS8EM&amp;t=2394s" TargetMode="External"/><Relationship Id="rId7" Type="http://schemas.openxmlformats.org/officeDocument/2006/relationships/hyperlink" Target="http://www.youtube.com/watch?v=VS1mgwAS8EM" TargetMode="External"/><Relationship Id="rId8" Type="http://schemas.openxmlformats.org/officeDocument/2006/relationships/image" Target="../media/image16.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2.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bit.ly/ML_101" TargetMode="External"/><Relationship Id="rId4" Type="http://schemas.openxmlformats.org/officeDocument/2006/relationships/image" Target="../media/image1.png"/><Relationship Id="rId5" Type="http://schemas.openxmlformats.org/officeDocument/2006/relationships/image" Target="../media/image9.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7.png"/><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www.youtube.com/watch?v=2sff9uQZw8Q" TargetMode="External"/><Relationship Id="rId4" Type="http://schemas.openxmlformats.org/officeDocument/2006/relationships/image" Target="../media/image15.jpg"/><Relationship Id="rId5" Type="http://schemas.openxmlformats.org/officeDocument/2006/relationships/hyperlink" Target="https://www.youtube.com/watch?v=2sff9uQZw8Q"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0.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3.png"/><Relationship Id="rId5"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6.gif"/><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 Id="rId4" Type="http://schemas.openxmlformats.org/officeDocument/2006/relationships/hyperlink" Target="https://bit.ly/ML_10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title"/>
          </p:nvPr>
        </p:nvSpPr>
        <p:spPr>
          <a:xfrm>
            <a:off x="0" y="1233175"/>
            <a:ext cx="43053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ML 101 Course</a:t>
            </a:r>
            <a:endParaRPr/>
          </a:p>
        </p:txBody>
      </p:sp>
      <p:pic>
        <p:nvPicPr>
          <p:cNvPr id="55" name="Google Shape;55;p13"/>
          <p:cNvPicPr preferRelativeResize="0"/>
          <p:nvPr/>
        </p:nvPicPr>
        <p:blipFill>
          <a:blip r:embed="rId3">
            <a:alphaModFix/>
          </a:blip>
          <a:stretch>
            <a:fillRect/>
          </a:stretch>
        </p:blipFill>
        <p:spPr>
          <a:xfrm>
            <a:off x="4305300" y="152400"/>
            <a:ext cx="4838700" cy="4838700"/>
          </a:xfrm>
          <a:prstGeom prst="rect">
            <a:avLst/>
          </a:prstGeom>
          <a:noFill/>
          <a:ln>
            <a:noFill/>
          </a:ln>
        </p:spPr>
      </p:pic>
      <p:sp>
        <p:nvSpPr>
          <p:cNvPr id="56" name="Google Shape;56;p13"/>
          <p:cNvSpPr txBox="1"/>
          <p:nvPr/>
        </p:nvSpPr>
        <p:spPr>
          <a:xfrm>
            <a:off x="265500" y="2803075"/>
            <a:ext cx="3576000" cy="1235100"/>
          </a:xfrm>
          <a:prstGeom prst="rect">
            <a:avLst/>
          </a:prstGeom>
          <a:noFill/>
          <a:ln>
            <a:noFill/>
          </a:ln>
        </p:spPr>
        <p:txBody>
          <a:bodyPr anchorCtr="0" anchor="t" bIns="91425" lIns="91425" spcFirstLastPara="1" rIns="91425" wrap="square" tIns="91425">
            <a:normAutofit fontScale="77500" lnSpcReduction="20000"/>
          </a:bodyPr>
          <a:lstStyle/>
          <a:p>
            <a:pPr indent="0" lvl="0" marL="0" rtl="0" algn="ctr">
              <a:spcBef>
                <a:spcPts val="0"/>
              </a:spcBef>
              <a:spcAft>
                <a:spcPts val="0"/>
              </a:spcAft>
              <a:buNone/>
            </a:pPr>
            <a:r>
              <a:rPr lang="en" sz="2100">
                <a:solidFill>
                  <a:srgbClr val="595959"/>
                </a:solidFill>
              </a:rPr>
              <a:t>Arush Garg</a:t>
            </a:r>
            <a:endParaRPr sz="2100">
              <a:solidFill>
                <a:srgbClr val="595959"/>
              </a:solidFill>
            </a:endParaRPr>
          </a:p>
          <a:p>
            <a:pPr indent="0" lvl="0" marL="0" rtl="0" algn="ctr">
              <a:spcBef>
                <a:spcPts val="0"/>
              </a:spcBef>
              <a:spcAft>
                <a:spcPts val="0"/>
              </a:spcAft>
              <a:buNone/>
            </a:pPr>
            <a:r>
              <a:t/>
            </a:r>
            <a:endParaRPr sz="2100">
              <a:solidFill>
                <a:srgbClr val="595959"/>
              </a:solidFill>
            </a:endParaRPr>
          </a:p>
          <a:p>
            <a:pPr indent="0" lvl="0" marL="0" rtl="0" algn="ctr">
              <a:spcBef>
                <a:spcPts val="0"/>
              </a:spcBef>
              <a:spcAft>
                <a:spcPts val="0"/>
              </a:spcAft>
              <a:buNone/>
            </a:pPr>
            <a:r>
              <a:rPr lang="en" sz="2100">
                <a:solidFill>
                  <a:srgbClr val="595959"/>
                </a:solidFill>
              </a:rPr>
              <a:t>AI and Machine Learning Club</a:t>
            </a:r>
            <a:endParaRPr sz="2100">
              <a:solidFill>
                <a:srgbClr val="595959"/>
              </a:solidFill>
            </a:endParaRPr>
          </a:p>
          <a:p>
            <a:pPr indent="0" lvl="0" marL="0" rtl="0" algn="ctr">
              <a:spcBef>
                <a:spcPts val="0"/>
              </a:spcBef>
              <a:spcAft>
                <a:spcPts val="0"/>
              </a:spcAft>
              <a:buNone/>
            </a:pPr>
            <a:r>
              <a:rPr lang="en" sz="2100">
                <a:solidFill>
                  <a:srgbClr val="595959"/>
                </a:solidFill>
              </a:rPr>
              <a:t>Overseas Family School</a:t>
            </a:r>
            <a:endParaRPr sz="2100">
              <a:solidFill>
                <a:srgbClr val="595959"/>
              </a:solidFill>
            </a:endParaRPr>
          </a:p>
          <a:p>
            <a:pPr indent="0" lvl="0" marL="0" rtl="0" algn="l">
              <a:spcBef>
                <a:spcPts val="0"/>
              </a:spcBef>
              <a:spcAft>
                <a:spcPts val="0"/>
              </a:spcAft>
              <a:buNone/>
            </a:pPr>
            <a:r>
              <a:t/>
            </a:r>
            <a:endParaRPr sz="2100">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311700" y="145725"/>
            <a:ext cx="8520600" cy="52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Further Reading / Watching / Doing</a:t>
            </a:r>
            <a:endParaRPr/>
          </a:p>
        </p:txBody>
      </p:sp>
      <p:pic>
        <p:nvPicPr>
          <p:cNvPr id="142" name="Google Shape;142;p22"/>
          <p:cNvPicPr preferRelativeResize="0"/>
          <p:nvPr/>
        </p:nvPicPr>
        <p:blipFill>
          <a:blip r:embed="rId3">
            <a:alphaModFix/>
          </a:blip>
          <a:stretch>
            <a:fillRect/>
          </a:stretch>
        </p:blipFill>
        <p:spPr>
          <a:xfrm>
            <a:off x="4211625" y="820475"/>
            <a:ext cx="1271933" cy="1763901"/>
          </a:xfrm>
          <a:prstGeom prst="rect">
            <a:avLst/>
          </a:prstGeom>
          <a:noFill/>
          <a:ln>
            <a:noFill/>
          </a:ln>
        </p:spPr>
      </p:pic>
      <p:sp>
        <p:nvSpPr>
          <p:cNvPr id="143" name="Google Shape;143;p22"/>
          <p:cNvSpPr txBox="1"/>
          <p:nvPr/>
        </p:nvSpPr>
        <p:spPr>
          <a:xfrm>
            <a:off x="5483550" y="820475"/>
            <a:ext cx="3542700" cy="892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600">
                <a:solidFill>
                  <a:schemeClr val="dk1"/>
                </a:solidFill>
              </a:rPr>
              <a:t>Neural_S</a:t>
            </a:r>
            <a:r>
              <a:rPr lang="en" sz="1600">
                <a:solidFill>
                  <a:schemeClr val="dk1"/>
                </a:solidFill>
              </a:rPr>
              <a:t>pamFilter.ipynb</a:t>
            </a:r>
            <a:endParaRPr sz="1600">
              <a:solidFill>
                <a:schemeClr val="dk1"/>
              </a:solidFill>
            </a:endParaRPr>
          </a:p>
          <a:p>
            <a:pPr indent="0" lvl="0" marL="0" rtl="0" algn="l">
              <a:spcBef>
                <a:spcPts val="0"/>
              </a:spcBef>
              <a:spcAft>
                <a:spcPts val="0"/>
              </a:spcAft>
              <a:buClr>
                <a:schemeClr val="dk1"/>
              </a:buClr>
              <a:buSzPts val="1100"/>
              <a:buFont typeface="Arial"/>
              <a:buNone/>
            </a:pPr>
            <a:r>
              <a:t/>
            </a:r>
            <a:endParaRPr sz="1600">
              <a:solidFill>
                <a:schemeClr val="dk1"/>
              </a:solidFill>
            </a:endParaRPr>
          </a:p>
          <a:p>
            <a:pPr indent="0" lvl="0" marL="0" rtl="0" algn="l">
              <a:spcBef>
                <a:spcPts val="0"/>
              </a:spcBef>
              <a:spcAft>
                <a:spcPts val="0"/>
              </a:spcAft>
              <a:buNone/>
            </a:pPr>
            <a:r>
              <a:rPr lang="en" u="sng">
                <a:solidFill>
                  <a:schemeClr val="accent5"/>
                </a:solidFill>
                <a:hlinkClick r:id="rId4">
                  <a:extLst>
                    <a:ext uri="{A12FA001-AC4F-418D-AE19-62706E023703}">
                      <ahyp:hlinkClr val="tx"/>
                    </a:ext>
                  </a:extLst>
                </a:hlinkClick>
              </a:rPr>
              <a:t>https://bit.ly/ML_101</a:t>
            </a:r>
            <a:endParaRPr/>
          </a:p>
        </p:txBody>
      </p:sp>
      <p:sp>
        <p:nvSpPr>
          <p:cNvPr id="144" name="Google Shape;144;p22"/>
          <p:cNvSpPr txBox="1"/>
          <p:nvPr/>
        </p:nvSpPr>
        <p:spPr>
          <a:xfrm>
            <a:off x="219963" y="2487350"/>
            <a:ext cx="2825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5"/>
              </a:rPr>
              <a:t>Backpropagation</a:t>
            </a:r>
            <a:endParaRPr sz="800"/>
          </a:p>
        </p:txBody>
      </p:sp>
      <p:sp>
        <p:nvSpPr>
          <p:cNvPr id="145" name="Google Shape;145;p22"/>
          <p:cNvSpPr txBox="1"/>
          <p:nvPr/>
        </p:nvSpPr>
        <p:spPr>
          <a:xfrm>
            <a:off x="263850" y="4835700"/>
            <a:ext cx="28251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6"/>
              </a:rPr>
              <a:t>Future Mojo</a:t>
            </a:r>
            <a:r>
              <a:rPr lang="en" sz="800"/>
              <a:t> - Playlist of NLP</a:t>
            </a:r>
            <a:endParaRPr sz="800"/>
          </a:p>
        </p:txBody>
      </p:sp>
      <p:pic>
        <p:nvPicPr>
          <p:cNvPr descr="Course playlist: https://www.youtube.com/playlist?list=PLw3N0OFSAYSEC_XokEcX8uzJmEZSoNGuS&#10;&#10;Neural Networks have led to incredible breakthroughs in all things AI, but at the core, they're pretty simple. In this video, we'll learn how neural networks work and how they &quot;learn&quot;. By the end, you'll have a clear understanding of how neural networks work under the hood.&#10;&#10;We'll take a bottom-up approach starting with simple functions, move on to individual nodes, then how to compose nodes into full neural networks. We'll then cover how neural networks get better at a task through feedback and a process called backpropagation.&#10;&#10;And to really ground our understanding, we'll then build a neural network from scratch in the demo.&#10;&#10;Colab notebook: https://colab.research.google.com/github/futuremojo/nlp-demystified/blob/main/notebooks/nlpdemystified_neural_networks_foundations.ipynb&#10;&#10;Timestamps&#10;00:00:00 Neural Networks I&#10;00:00:39 Neural networks learn a function&#10;00:03:34 Why we need a bias&#10;00:04:49 Why we need a non-linearity&#10;00:05:55 The main building block of neural networks&#10;00:09:17 Combining units into neural networks&#10;00:11:08 Neural networks as matrix operations&#10;00:13:51 Neural network setups and loss functions&#10;00:23:45 Backpropagation: Learning to get better&#10;00:33:45 Neural networks search for transformations&#10;00:34:55 DEMO: Building neural networks from scratch&#10;01:09:29 Neural Networks I recap&#10;&#10;This video is part of Natural Language Processing Demystified --a free, accessible course on NLP.&#10;&#10;Visit https://www.nlpdemystified.org/ to learn more." id="146" name="Google Shape;146;p22" title="NLP Demystified 10: Neural Networks From Scratch">
            <a:hlinkClick r:id="rId7"/>
          </p:cNvPr>
          <p:cNvPicPr preferRelativeResize="0"/>
          <p:nvPr/>
        </p:nvPicPr>
        <p:blipFill>
          <a:blip r:embed="rId8">
            <a:alphaModFix/>
          </a:blip>
          <a:stretch>
            <a:fillRect/>
          </a:stretch>
        </p:blipFill>
        <p:spPr>
          <a:xfrm>
            <a:off x="152400" y="2947550"/>
            <a:ext cx="3048000" cy="1714500"/>
          </a:xfrm>
          <a:prstGeom prst="rect">
            <a:avLst/>
          </a:prstGeom>
          <a:noFill/>
          <a:ln>
            <a:noFill/>
          </a:ln>
        </p:spPr>
      </p:pic>
      <p:pic>
        <p:nvPicPr>
          <p:cNvPr descr="Backpropagation is the method we use to optimize parameters in a Neural Network. The ideas behind backpropagation are quite simple, but there are tons of details. This StatQuest focuses on explaining the main ideas in a way that is easy to understand.&#10;&#10;NOTE: This StatQuest assumes that you already know the main ideas behind...&#10;Neural Networks: https://youtu.be/CqOfi41LfDw&#10;The Chain Rule: https://youtu.be/wl1myxrtQHQ&#10;Gradient Descent: https://youtu.be/sDv4f4s2SB8&#10;&#10;LAST NOTE: When I was researching this 'Quest, I found this page by Sebastian Raschka to be helpful: https://sebastianraschka.com/faq/docs/backprop-arbitrary.html&#10;&#10;For a complete index of all the StatQuest videos, check out:&#10;https://statquest.org/video-index/&#10;&#10;If you'd like to support StatQuest, please consider...&#10;&#10;Buying my book, The StatQuest Illustrated Guide to Machine Learning:&#10;PDF - https://statquest.gumroad.com/l/wvtmc&#10;Paperback - https://www.amazon.com/dp/B09ZCKR4H6&#10;Kindle eBook - https://www.amazon.com/dp/B09ZG79HXC&#10;&#10;Patreon: https://www.patreon.com/statquest&#10;...or...&#10;YouTube Membership: https://www.youtube.com/channel/UCtYLUTtgS3k1Fg4y5tAhLbw/join&#10;&#10;...a cool StatQuest t-shirt or sweatshirt: &#10;https://shop.spreadshirt.com/statquest-with-josh-starmer/&#10;&#10;...buying one or two of my songs (or go large and get a whole album!)&#10;https://joshuastarmer.bandcamp.com/&#10;&#10;...or just donating to StatQuest!&#10;https://www.paypal.me/statquest&#10;&#10;Lastly, if you want to keep up with me as I research and create new StatQuests, follow me on twitter:&#10;https://twitter.com/joshuastarmer&#10;&#10;0:00 Awesome song and introduction&#10;3:55 Fitting the Neural Network to the data&#10;6:04 The Sum of the Squared Residuals&#10;7:23 Testing different values for a parameter&#10;8:38 Using the Chain Rule to calculate a derivative&#10;13:28 Using Gradient Descent&#10;16:05 Summary&#10;&#10;#StatQuest #NeuralNetworks #Backpropagation" id="147" name="Google Shape;147;p22" title="Neural Networks Pt. 2: Backpropagation Main Ideas">
            <a:hlinkClick r:id="rId9"/>
          </p:cNvPr>
          <p:cNvPicPr preferRelativeResize="0"/>
          <p:nvPr/>
        </p:nvPicPr>
        <p:blipFill>
          <a:blip r:embed="rId10">
            <a:alphaModFix/>
          </a:blip>
          <a:stretch>
            <a:fillRect/>
          </a:stretch>
        </p:blipFill>
        <p:spPr>
          <a:xfrm>
            <a:off x="152400" y="820476"/>
            <a:ext cx="3048000" cy="1714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Agenda for next class</a:t>
            </a:r>
            <a:endParaRPr/>
          </a:p>
        </p:txBody>
      </p:sp>
      <p:sp>
        <p:nvSpPr>
          <p:cNvPr id="153" name="Google Shape;153;p23"/>
          <p:cNvSpPr txBox="1"/>
          <p:nvPr>
            <p:ph idx="1" type="body"/>
          </p:nvPr>
        </p:nvSpPr>
        <p:spPr>
          <a:xfrm>
            <a:off x="311700" y="1390875"/>
            <a:ext cx="5118900" cy="342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Unstructured Data: </a:t>
            </a:r>
            <a:r>
              <a:rPr b="1" lang="en"/>
              <a:t>Images</a:t>
            </a:r>
            <a:endParaRPr/>
          </a:p>
          <a:p>
            <a:pPr indent="-342900" lvl="0" marL="457200" rtl="0" algn="l">
              <a:spcBef>
                <a:spcPts val="1200"/>
              </a:spcBef>
              <a:spcAft>
                <a:spcPts val="0"/>
              </a:spcAft>
              <a:buSzPts val="1800"/>
              <a:buChar char="●"/>
            </a:pPr>
            <a:r>
              <a:rPr lang="en"/>
              <a:t>MNIST dataset</a:t>
            </a:r>
            <a:endParaRPr/>
          </a:p>
          <a:p>
            <a:pPr indent="-317500" lvl="1" marL="914400" rtl="0" algn="l">
              <a:spcBef>
                <a:spcPts val="1000"/>
              </a:spcBef>
              <a:spcAft>
                <a:spcPts val="0"/>
              </a:spcAft>
              <a:buSzPts val="1400"/>
              <a:buChar char="○"/>
            </a:pPr>
            <a:r>
              <a:rPr lang="en"/>
              <a:t>Multi-class Image classification</a:t>
            </a:r>
            <a:endParaRPr/>
          </a:p>
          <a:p>
            <a:pPr indent="-342900" lvl="0" marL="457200" rtl="0" algn="l">
              <a:spcBef>
                <a:spcPts val="1000"/>
              </a:spcBef>
              <a:spcAft>
                <a:spcPts val="0"/>
              </a:spcAft>
              <a:buSzPts val="1800"/>
              <a:buChar char="●"/>
            </a:pPr>
            <a:r>
              <a:rPr lang="en"/>
              <a:t>Limitations of ANN for Image Classification</a:t>
            </a:r>
            <a:endParaRPr/>
          </a:p>
          <a:p>
            <a:pPr indent="-342900" lvl="0" marL="457200" rtl="0" algn="l">
              <a:spcBef>
                <a:spcPts val="1000"/>
              </a:spcBef>
              <a:spcAft>
                <a:spcPts val="0"/>
              </a:spcAft>
              <a:buSzPts val="1800"/>
              <a:buChar char="●"/>
            </a:pPr>
            <a:r>
              <a:rPr lang="en"/>
              <a:t>CNNs (Convolutional Neural Networks)</a:t>
            </a:r>
            <a:endParaRPr/>
          </a:p>
          <a:p>
            <a:pPr indent="-317500" lvl="1" marL="914400" rtl="0" algn="l">
              <a:spcBef>
                <a:spcPts val="1000"/>
              </a:spcBef>
              <a:spcAft>
                <a:spcPts val="0"/>
              </a:spcAft>
              <a:buSzPts val="1400"/>
              <a:buChar char="○"/>
            </a:pPr>
            <a:r>
              <a:rPr lang="en"/>
              <a:t>Deep Neural Networks that are commonly used for Computer Vision problems</a:t>
            </a:r>
            <a:endParaRPr/>
          </a:p>
          <a:p>
            <a:pPr indent="-317500" lvl="1" marL="914400" rtl="0" algn="l">
              <a:spcBef>
                <a:spcPts val="1000"/>
              </a:spcBef>
              <a:spcAft>
                <a:spcPts val="0"/>
              </a:spcAft>
              <a:buSzPts val="1400"/>
              <a:buChar char="○"/>
            </a:pPr>
            <a:r>
              <a:rPr lang="en"/>
              <a:t>Convolution and Pooling layers</a:t>
            </a:r>
            <a:endParaRPr/>
          </a:p>
        </p:txBody>
      </p:sp>
      <p:pic>
        <p:nvPicPr>
          <p:cNvPr id="154" name="Google Shape;154;p23"/>
          <p:cNvPicPr preferRelativeResize="0"/>
          <p:nvPr/>
        </p:nvPicPr>
        <p:blipFill>
          <a:blip r:embed="rId3">
            <a:alphaModFix/>
          </a:blip>
          <a:stretch>
            <a:fillRect/>
          </a:stretch>
        </p:blipFill>
        <p:spPr>
          <a:xfrm>
            <a:off x="5627175" y="1613850"/>
            <a:ext cx="3408600" cy="191578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Course </a:t>
            </a:r>
            <a:r>
              <a:rPr lang="en" sz="1800"/>
              <a:t>(</a:t>
            </a:r>
            <a:r>
              <a:rPr lang="en" sz="1800" u="sng">
                <a:solidFill>
                  <a:schemeClr val="accent5"/>
                </a:solidFill>
                <a:hlinkClick r:id="rId3">
                  <a:extLst>
                    <a:ext uri="{A12FA001-AC4F-418D-AE19-62706E023703}">
                      <ahyp:hlinkClr val="tx"/>
                    </a:ext>
                  </a:extLst>
                </a:hlinkClick>
              </a:rPr>
              <a:t>bit.ly/ML_101</a:t>
            </a:r>
            <a:r>
              <a:rPr lang="en" sz="1800"/>
              <a:t>)</a:t>
            </a:r>
            <a:endParaRPr/>
          </a:p>
        </p:txBody>
      </p:sp>
      <p:sp>
        <p:nvSpPr>
          <p:cNvPr id="62" name="Google Shape;62;p14"/>
          <p:cNvSpPr txBox="1"/>
          <p:nvPr>
            <p:ph idx="1" type="body"/>
          </p:nvPr>
        </p:nvSpPr>
        <p:spPr>
          <a:xfrm>
            <a:off x="311700" y="1152475"/>
            <a:ext cx="8520600" cy="37368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b="1" lang="en"/>
              <a:t>Introduction to Machine Learning (ML)</a:t>
            </a:r>
            <a:endParaRPr b="1"/>
          </a:p>
          <a:p>
            <a:pPr indent="-342900" lvl="0" marL="457200" rtl="0" algn="l">
              <a:spcBef>
                <a:spcPts val="0"/>
              </a:spcBef>
              <a:spcAft>
                <a:spcPts val="0"/>
              </a:spcAft>
              <a:buSzPts val="1800"/>
              <a:buAutoNum type="arabicPeriod"/>
            </a:pPr>
            <a:r>
              <a:rPr b="1" lang="en"/>
              <a:t>Regression</a:t>
            </a:r>
            <a:endParaRPr b="1"/>
          </a:p>
          <a:p>
            <a:pPr indent="-342900" lvl="0" marL="457200" rtl="0" algn="l">
              <a:spcBef>
                <a:spcPts val="0"/>
              </a:spcBef>
              <a:spcAft>
                <a:spcPts val="0"/>
              </a:spcAft>
              <a:buSzPts val="1800"/>
              <a:buAutoNum type="arabicPeriod"/>
            </a:pPr>
            <a:r>
              <a:rPr b="1" lang="en"/>
              <a:t>Core ML Concepts</a:t>
            </a:r>
            <a:endParaRPr b="1"/>
          </a:p>
          <a:p>
            <a:pPr indent="-342900" lvl="0" marL="457200" rtl="0" algn="l">
              <a:spcBef>
                <a:spcPts val="0"/>
              </a:spcBef>
              <a:spcAft>
                <a:spcPts val="0"/>
              </a:spcAft>
              <a:buSzPts val="1800"/>
              <a:buAutoNum type="arabicPeriod"/>
            </a:pPr>
            <a:r>
              <a:rPr b="1" lang="en"/>
              <a:t>Classification</a:t>
            </a:r>
            <a:endParaRPr b="1"/>
          </a:p>
          <a:p>
            <a:pPr indent="-342900" lvl="0" marL="457200" rtl="0" algn="l">
              <a:spcBef>
                <a:spcPts val="0"/>
              </a:spcBef>
              <a:spcAft>
                <a:spcPts val="0"/>
              </a:spcAft>
              <a:buSzPts val="1800"/>
              <a:buAutoNum type="arabicPeriod"/>
            </a:pPr>
            <a:r>
              <a:rPr b="1" lang="en"/>
              <a:t>Decision Trees</a:t>
            </a:r>
            <a:endParaRPr b="1"/>
          </a:p>
          <a:p>
            <a:pPr indent="-342900" lvl="0" marL="457200" rtl="0" algn="l">
              <a:spcBef>
                <a:spcPts val="0"/>
              </a:spcBef>
              <a:spcAft>
                <a:spcPts val="0"/>
              </a:spcAft>
              <a:buSzPts val="1800"/>
              <a:buAutoNum type="arabicPeriod"/>
            </a:pPr>
            <a:r>
              <a:rPr b="1" lang="en"/>
              <a:t>Model selection and tuning</a:t>
            </a:r>
            <a:endParaRPr b="1"/>
          </a:p>
          <a:p>
            <a:pPr indent="-342900" lvl="0" marL="457200" rtl="0" algn="l">
              <a:spcBef>
                <a:spcPts val="0"/>
              </a:spcBef>
              <a:spcAft>
                <a:spcPts val="0"/>
              </a:spcAft>
              <a:buSzPts val="1800"/>
              <a:buAutoNum type="arabicPeriod"/>
            </a:pPr>
            <a:r>
              <a:rPr b="1" lang="en"/>
              <a:t>Unstructured data: Text</a:t>
            </a:r>
            <a:endParaRPr b="1"/>
          </a:p>
          <a:p>
            <a:pPr indent="-342900" lvl="0" marL="457200" rtl="0" algn="l">
              <a:spcBef>
                <a:spcPts val="0"/>
              </a:spcBef>
              <a:spcAft>
                <a:spcPts val="0"/>
              </a:spcAft>
              <a:buSzPts val="1800"/>
              <a:buAutoNum type="arabicPeriod"/>
            </a:pPr>
            <a:r>
              <a:rPr b="1" lang="en"/>
              <a:t>Neural Networks</a:t>
            </a:r>
            <a:endParaRPr b="1"/>
          </a:p>
          <a:p>
            <a:pPr indent="-342900" lvl="0" marL="457200" rtl="0" algn="l">
              <a:spcBef>
                <a:spcPts val="0"/>
              </a:spcBef>
              <a:spcAft>
                <a:spcPts val="0"/>
              </a:spcAft>
              <a:buSzPts val="1800"/>
              <a:buAutoNum type="arabicPeriod"/>
            </a:pPr>
            <a:r>
              <a:rPr lang="en"/>
              <a:t>Unstructured data: </a:t>
            </a:r>
            <a:r>
              <a:rPr b="1" lang="en"/>
              <a:t>Images</a:t>
            </a:r>
            <a:endParaRPr b="1"/>
          </a:p>
          <a:p>
            <a:pPr indent="-342900" lvl="0" marL="457200" rtl="0" algn="l">
              <a:spcBef>
                <a:spcPts val="0"/>
              </a:spcBef>
              <a:spcAft>
                <a:spcPts val="0"/>
              </a:spcAft>
              <a:buSzPts val="1800"/>
              <a:buAutoNum type="arabicPeriod"/>
            </a:pPr>
            <a:r>
              <a:rPr lang="en"/>
              <a:t>Introduction to Deep Learning</a:t>
            </a:r>
            <a:endParaRPr/>
          </a:p>
          <a:p>
            <a:pPr indent="-342900" lvl="0" marL="457200" rtl="0" algn="l">
              <a:spcBef>
                <a:spcPts val="0"/>
              </a:spcBef>
              <a:spcAft>
                <a:spcPts val="0"/>
              </a:spcAft>
              <a:buSzPts val="1800"/>
              <a:buAutoNum type="arabicPeriod"/>
            </a:pPr>
            <a:r>
              <a:rPr lang="en"/>
              <a:t>Beyond Regression &amp; Classification</a:t>
            </a:r>
            <a:endParaRPr/>
          </a:p>
        </p:txBody>
      </p:sp>
      <p:pic>
        <p:nvPicPr>
          <p:cNvPr id="63" name="Google Shape;63;p14"/>
          <p:cNvPicPr preferRelativeResize="0"/>
          <p:nvPr/>
        </p:nvPicPr>
        <p:blipFill>
          <a:blip r:embed="rId4">
            <a:alphaModFix/>
          </a:blip>
          <a:stretch>
            <a:fillRect/>
          </a:stretch>
        </p:blipFill>
        <p:spPr>
          <a:xfrm>
            <a:off x="0" y="3377188"/>
            <a:ext cx="432300" cy="432300"/>
          </a:xfrm>
          <a:prstGeom prst="rect">
            <a:avLst/>
          </a:prstGeom>
          <a:noFill/>
          <a:ln>
            <a:noFill/>
          </a:ln>
        </p:spPr>
      </p:pic>
      <p:pic>
        <p:nvPicPr>
          <p:cNvPr id="64" name="Google Shape;64;p14"/>
          <p:cNvPicPr preferRelativeResize="0"/>
          <p:nvPr/>
        </p:nvPicPr>
        <p:blipFill>
          <a:blip r:embed="rId5">
            <a:alphaModFix/>
          </a:blip>
          <a:stretch>
            <a:fillRect/>
          </a:stretch>
        </p:blipFill>
        <p:spPr>
          <a:xfrm>
            <a:off x="5813300" y="1245700"/>
            <a:ext cx="3162850" cy="342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Recap</a:t>
            </a:r>
            <a:endParaRPr b="1"/>
          </a:p>
        </p:txBody>
      </p:sp>
      <p:sp>
        <p:nvSpPr>
          <p:cNvPr id="70" name="Google Shape;70;p15"/>
          <p:cNvSpPr txBox="1"/>
          <p:nvPr>
            <p:ph idx="1" type="body"/>
          </p:nvPr>
        </p:nvSpPr>
        <p:spPr>
          <a:xfrm>
            <a:off x="311700" y="1142450"/>
            <a:ext cx="5515800" cy="37815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n" sz="1400"/>
              <a:t>Supervised Learning</a:t>
            </a:r>
            <a:endParaRPr sz="1400"/>
          </a:p>
          <a:p>
            <a:pPr indent="-304800" lvl="1" marL="914400" rtl="0" algn="l">
              <a:spcBef>
                <a:spcPts val="0"/>
              </a:spcBef>
              <a:spcAft>
                <a:spcPts val="0"/>
              </a:spcAft>
              <a:buSzPts val="1200"/>
              <a:buChar char="○"/>
            </a:pPr>
            <a:r>
              <a:rPr lang="en" sz="1200"/>
              <a:t>Models: Linear Regression, Logistic Regression, Decision Trees &amp; Tree Ensembles (Random Forest) and KNN</a:t>
            </a:r>
            <a:endParaRPr sz="1200"/>
          </a:p>
          <a:p>
            <a:pPr indent="-304800" lvl="1" marL="914400" rtl="0" algn="l">
              <a:spcBef>
                <a:spcPts val="0"/>
              </a:spcBef>
              <a:spcAft>
                <a:spcPts val="0"/>
              </a:spcAft>
              <a:buSzPts val="1200"/>
              <a:buChar char="○"/>
            </a:pPr>
            <a:r>
              <a:rPr lang="en" sz="1200"/>
              <a:t>Naive Bayes &amp; SVM</a:t>
            </a:r>
            <a:endParaRPr sz="1200"/>
          </a:p>
          <a:p>
            <a:pPr indent="-306459" lvl="0" marL="457200" rtl="0" algn="l">
              <a:lnSpc>
                <a:spcPct val="115000"/>
              </a:lnSpc>
              <a:spcBef>
                <a:spcPts val="1000"/>
              </a:spcBef>
              <a:spcAft>
                <a:spcPts val="0"/>
              </a:spcAft>
              <a:buSzPts val="1226"/>
              <a:buChar char="●"/>
            </a:pPr>
            <a:r>
              <a:rPr lang="en" sz="1226"/>
              <a:t>Handling unstructured data</a:t>
            </a:r>
            <a:r>
              <a:rPr lang="en" sz="1226"/>
              <a:t>: </a:t>
            </a:r>
            <a:r>
              <a:rPr b="1" lang="en" sz="1226"/>
              <a:t>Text</a:t>
            </a:r>
            <a:r>
              <a:rPr lang="en" sz="1226"/>
              <a:t> Classification</a:t>
            </a:r>
            <a:endParaRPr sz="1226"/>
          </a:p>
          <a:p>
            <a:pPr indent="-306459" lvl="1" marL="914400" rtl="0" algn="l">
              <a:lnSpc>
                <a:spcPct val="115000"/>
              </a:lnSpc>
              <a:spcBef>
                <a:spcPts val="0"/>
              </a:spcBef>
              <a:spcAft>
                <a:spcPts val="0"/>
              </a:spcAft>
              <a:buSzPts val="1226"/>
              <a:buChar char="○"/>
            </a:pPr>
            <a:r>
              <a:rPr lang="en" sz="1226"/>
              <a:t>Data Cleaning: Lowercase, remove stopwords, html tags, stemming, lemmatization etc.</a:t>
            </a:r>
            <a:endParaRPr sz="1226"/>
          </a:p>
          <a:p>
            <a:pPr indent="-306459" lvl="1" marL="914400" rtl="0" algn="l">
              <a:lnSpc>
                <a:spcPct val="115000"/>
              </a:lnSpc>
              <a:spcBef>
                <a:spcPts val="0"/>
              </a:spcBef>
              <a:spcAft>
                <a:spcPts val="0"/>
              </a:spcAft>
              <a:buSzPts val="1226"/>
              <a:buChar char="○"/>
            </a:pPr>
            <a:r>
              <a:rPr lang="en" sz="1226"/>
              <a:t>Tokenization: ngrams </a:t>
            </a:r>
            <a:endParaRPr sz="1226"/>
          </a:p>
          <a:p>
            <a:pPr indent="-306459" lvl="1" marL="914400" rtl="0" algn="l">
              <a:lnSpc>
                <a:spcPct val="115000"/>
              </a:lnSpc>
              <a:spcBef>
                <a:spcPts val="0"/>
              </a:spcBef>
              <a:spcAft>
                <a:spcPts val="0"/>
              </a:spcAft>
              <a:buSzPts val="1226"/>
              <a:buChar char="○"/>
            </a:pPr>
            <a:r>
              <a:rPr lang="en" sz="1226"/>
              <a:t>Vectorization: Bag of Words (BOW) </a:t>
            </a:r>
            <a:endParaRPr sz="1226"/>
          </a:p>
          <a:p>
            <a:pPr indent="-306459" lvl="2" marL="1371600" rtl="0" algn="l">
              <a:lnSpc>
                <a:spcPct val="115000"/>
              </a:lnSpc>
              <a:spcBef>
                <a:spcPts val="0"/>
              </a:spcBef>
              <a:spcAft>
                <a:spcPts val="0"/>
              </a:spcAft>
              <a:buSzPts val="1226"/>
              <a:buChar char="■"/>
            </a:pPr>
            <a:r>
              <a:rPr lang="en" sz="1226"/>
              <a:t>Create a vocabulary based on tokens in the training data</a:t>
            </a:r>
            <a:endParaRPr sz="1226"/>
          </a:p>
          <a:p>
            <a:pPr indent="-306459" lvl="2" marL="1371600" rtl="0" algn="l">
              <a:lnSpc>
                <a:spcPct val="115000"/>
              </a:lnSpc>
              <a:spcBef>
                <a:spcPts val="0"/>
              </a:spcBef>
              <a:spcAft>
                <a:spcPts val="0"/>
              </a:spcAft>
              <a:buSzPts val="1226"/>
              <a:buChar char="■"/>
            </a:pPr>
            <a:r>
              <a:rPr lang="en" sz="1226"/>
              <a:t>Each text input is represented as a “present / not-present” or “count” of tokens in a fixed-length vocabulary</a:t>
            </a:r>
            <a:endParaRPr sz="1226"/>
          </a:p>
          <a:p>
            <a:pPr indent="-306459" lvl="2" marL="1371600" rtl="0" algn="l">
              <a:lnSpc>
                <a:spcPct val="115000"/>
              </a:lnSpc>
              <a:spcBef>
                <a:spcPts val="0"/>
              </a:spcBef>
              <a:spcAft>
                <a:spcPts val="0"/>
              </a:spcAft>
              <a:buSzPts val="1226"/>
              <a:buChar char="■"/>
            </a:pPr>
            <a:r>
              <a:rPr lang="en" sz="1226"/>
              <a:t>Vectorizes “variable length sequence of tokens” to “fixed-length numeric feature vectors”</a:t>
            </a:r>
            <a:endParaRPr sz="1226"/>
          </a:p>
        </p:txBody>
      </p:sp>
      <p:pic>
        <p:nvPicPr>
          <p:cNvPr id="71" name="Google Shape;71;p15"/>
          <p:cNvPicPr preferRelativeResize="0"/>
          <p:nvPr/>
        </p:nvPicPr>
        <p:blipFill>
          <a:blip r:embed="rId3">
            <a:alphaModFix/>
          </a:blip>
          <a:stretch>
            <a:fillRect/>
          </a:stretch>
        </p:blipFill>
        <p:spPr>
          <a:xfrm>
            <a:off x="5971250" y="3381275"/>
            <a:ext cx="3151125" cy="1413375"/>
          </a:xfrm>
          <a:prstGeom prst="rect">
            <a:avLst/>
          </a:prstGeom>
          <a:noFill/>
          <a:ln>
            <a:noFill/>
          </a:ln>
        </p:spPr>
      </p:pic>
      <p:pic>
        <p:nvPicPr>
          <p:cNvPr id="72" name="Google Shape;72;p15"/>
          <p:cNvPicPr preferRelativeResize="0"/>
          <p:nvPr/>
        </p:nvPicPr>
        <p:blipFill>
          <a:blip r:embed="rId4">
            <a:alphaModFix/>
          </a:blip>
          <a:stretch>
            <a:fillRect/>
          </a:stretch>
        </p:blipFill>
        <p:spPr>
          <a:xfrm>
            <a:off x="5979900" y="1170125"/>
            <a:ext cx="3011700" cy="2007800"/>
          </a:xfrm>
          <a:prstGeom prst="rect">
            <a:avLst/>
          </a:prstGeom>
          <a:noFill/>
          <a:ln>
            <a:noFill/>
          </a:ln>
        </p:spPr>
      </p:pic>
      <p:sp>
        <p:nvSpPr>
          <p:cNvPr id="73" name="Google Shape;73;p15"/>
          <p:cNvSpPr/>
          <p:nvPr/>
        </p:nvSpPr>
        <p:spPr>
          <a:xfrm>
            <a:off x="8465525" y="1462725"/>
            <a:ext cx="606000" cy="3219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SVM</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 to Neural Networks</a:t>
            </a:r>
            <a:endParaRPr/>
          </a:p>
        </p:txBody>
      </p:sp>
      <p:pic>
        <p:nvPicPr>
          <p:cNvPr descr="Deep learning, or neural networks have been the basis of most major advancements in AI and Machine Learning over the last decade. They're used extensively in forecasting, decision making and pattern recognition, among other areas. In this short video, we'll see how neural networks have the expressiveness needed to model complex functions." id="79" name="Google Shape;79;p16" title="Visual Guide to Neural Networks (Deep Learning)">
            <a:hlinkClick r:id="rId3"/>
          </p:cNvPr>
          <p:cNvPicPr preferRelativeResize="0"/>
          <p:nvPr/>
        </p:nvPicPr>
        <p:blipFill>
          <a:blip r:embed="rId4">
            <a:alphaModFix/>
          </a:blip>
          <a:stretch>
            <a:fillRect/>
          </a:stretch>
        </p:blipFill>
        <p:spPr>
          <a:xfrm>
            <a:off x="404825" y="1144900"/>
            <a:ext cx="6455325" cy="3631125"/>
          </a:xfrm>
          <a:prstGeom prst="rect">
            <a:avLst/>
          </a:prstGeom>
          <a:noFill/>
          <a:ln>
            <a:noFill/>
          </a:ln>
        </p:spPr>
      </p:pic>
      <p:sp>
        <p:nvSpPr>
          <p:cNvPr id="80" name="Google Shape;80;p16"/>
          <p:cNvSpPr txBox="1"/>
          <p:nvPr/>
        </p:nvSpPr>
        <p:spPr>
          <a:xfrm>
            <a:off x="1426125" y="4835700"/>
            <a:ext cx="4412700" cy="307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800" u="sng">
                <a:solidFill>
                  <a:schemeClr val="hlink"/>
                </a:solidFill>
                <a:hlinkClick r:id="rId5"/>
              </a:rPr>
              <a:t>Econoscent</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9"/>
                                        </p:tgtEl>
                                        <p:attrNameLst>
                                          <p:attrName>style.visibility</p:attrName>
                                        </p:attrNameLst>
                                      </p:cBhvr>
                                      <p:to>
                                        <p:strVal val="visible"/>
                                      </p:to>
                                    </p:set>
                                    <p:animEffect filter="fade" transition="in">
                                      <p:cBhvr>
                                        <p:cTn dur="1000"/>
                                        <p:tgtEl>
                                          <p:spTgt spid="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Recap: Neural Networks</a:t>
            </a:r>
            <a:endParaRPr/>
          </a:p>
        </p:txBody>
      </p:sp>
      <p:sp>
        <p:nvSpPr>
          <p:cNvPr id="86" name="Google Shape;86;p17"/>
          <p:cNvSpPr txBox="1"/>
          <p:nvPr>
            <p:ph idx="1" type="body"/>
          </p:nvPr>
        </p:nvSpPr>
        <p:spPr>
          <a:xfrm>
            <a:off x="267525" y="1152475"/>
            <a:ext cx="5635800" cy="3990900"/>
          </a:xfrm>
          <a:prstGeom prst="rect">
            <a:avLst/>
          </a:prstGeom>
        </p:spPr>
        <p:txBody>
          <a:bodyPr anchorCtr="0" anchor="t" bIns="91425" lIns="91425" spcFirstLastPara="1" rIns="91425" wrap="square" tIns="91425">
            <a:normAutofit lnSpcReduction="10000"/>
          </a:bodyPr>
          <a:lstStyle/>
          <a:p>
            <a:pPr indent="-317500" lvl="0" marL="457200" rtl="0" algn="l">
              <a:spcBef>
                <a:spcPts val="0"/>
              </a:spcBef>
              <a:spcAft>
                <a:spcPts val="0"/>
              </a:spcAft>
              <a:buSzPts val="1400"/>
              <a:buChar char="●"/>
            </a:pPr>
            <a:r>
              <a:rPr lang="en" sz="1400"/>
              <a:t>Inspired by the human nervous system</a:t>
            </a:r>
            <a:endParaRPr sz="1400"/>
          </a:p>
          <a:p>
            <a:pPr indent="-342900" lvl="0" marL="457200" rtl="0" algn="l">
              <a:spcBef>
                <a:spcPts val="1000"/>
              </a:spcBef>
              <a:spcAft>
                <a:spcPts val="0"/>
              </a:spcAft>
              <a:buSzPts val="1800"/>
              <a:buChar char="●"/>
            </a:pPr>
            <a:r>
              <a:rPr lang="en" sz="1400"/>
              <a:t>E</a:t>
            </a:r>
            <a:r>
              <a:rPr lang="en" sz="1400"/>
              <a:t>ach hidden layer neuron (H1, H2) is like a tiny ML model in itself</a:t>
            </a:r>
            <a:r>
              <a:rPr i="1" lang="en" sz="1400"/>
              <a:t> </a:t>
            </a:r>
            <a:endParaRPr i="1" sz="1400"/>
          </a:p>
          <a:p>
            <a:pPr indent="-317500" lvl="1" marL="914400" rtl="0" algn="l">
              <a:spcBef>
                <a:spcPts val="0"/>
              </a:spcBef>
              <a:spcAft>
                <a:spcPts val="0"/>
              </a:spcAft>
              <a:buSzPts val="1400"/>
              <a:buChar char="○"/>
            </a:pPr>
            <a:r>
              <a:rPr lang="en" sz="1400"/>
              <a:t>Logistic Regression, if Activation function </a:t>
            </a:r>
            <a:r>
              <a:rPr lang="en"/>
              <a:t>is</a:t>
            </a:r>
            <a:r>
              <a:rPr lang="en" sz="1400"/>
              <a:t> Sigmoid</a:t>
            </a:r>
            <a:endParaRPr sz="1400"/>
          </a:p>
          <a:p>
            <a:pPr indent="-317500" lvl="0" marL="457200" rtl="0" algn="l">
              <a:spcBef>
                <a:spcPts val="1000"/>
              </a:spcBef>
              <a:spcAft>
                <a:spcPts val="0"/>
              </a:spcAft>
              <a:buSzPts val="1400"/>
              <a:buChar char="●"/>
            </a:pPr>
            <a:r>
              <a:rPr lang="en" sz="1400"/>
              <a:t>Each neuron in the hidden layer performs two functions</a:t>
            </a:r>
            <a:endParaRPr sz="1400"/>
          </a:p>
          <a:p>
            <a:pPr indent="-317500" lvl="1" marL="914400" rtl="0" algn="l">
              <a:spcBef>
                <a:spcPts val="0"/>
              </a:spcBef>
              <a:spcAft>
                <a:spcPts val="0"/>
              </a:spcAft>
              <a:buSzPts val="1400"/>
              <a:buChar char="○"/>
            </a:pPr>
            <a:r>
              <a:rPr lang="en"/>
              <a:t>Computes the weighted sum of the inputs</a:t>
            </a:r>
            <a:endParaRPr/>
          </a:p>
          <a:p>
            <a:pPr indent="-317500" lvl="1" marL="914400" rtl="0" algn="l">
              <a:spcBef>
                <a:spcPts val="0"/>
              </a:spcBef>
              <a:spcAft>
                <a:spcPts val="0"/>
              </a:spcAft>
              <a:buSzPts val="1400"/>
              <a:buChar char="○"/>
            </a:pPr>
            <a:r>
              <a:rPr lang="en"/>
              <a:t>Applies an activation function to introduce non-linearity</a:t>
            </a:r>
            <a:endParaRPr/>
          </a:p>
          <a:p>
            <a:pPr indent="-317500" lvl="0" marL="457200" rtl="0" algn="l">
              <a:spcBef>
                <a:spcPts val="1000"/>
              </a:spcBef>
              <a:spcAft>
                <a:spcPts val="0"/>
              </a:spcAft>
              <a:buSzPts val="1400"/>
              <a:buChar char="●"/>
            </a:pPr>
            <a:r>
              <a:rPr lang="en" sz="1400"/>
              <a:t>Output layer takes the outputs of the hidden layers as input, combines these inputs using a linear equation &amp; makes final prediction. </a:t>
            </a:r>
            <a:endParaRPr sz="1400"/>
          </a:p>
          <a:p>
            <a:pPr indent="-317500" lvl="1" marL="914400" rtl="0" algn="l">
              <a:spcBef>
                <a:spcPts val="0"/>
              </a:spcBef>
              <a:spcAft>
                <a:spcPts val="0"/>
              </a:spcAft>
              <a:buSzPts val="1400"/>
              <a:buChar char="○"/>
            </a:pPr>
            <a:r>
              <a:rPr lang="en" sz="1400"/>
              <a:t>This flow of values from “input =&gt; hidden =&gt; output” is called </a:t>
            </a:r>
            <a:r>
              <a:rPr b="1" lang="en" sz="1400"/>
              <a:t>forward propagation</a:t>
            </a:r>
            <a:r>
              <a:rPr lang="en" sz="1400"/>
              <a:t>.</a:t>
            </a:r>
            <a:endParaRPr/>
          </a:p>
          <a:p>
            <a:pPr indent="-317500" lvl="0" marL="457200" rtl="0" algn="l">
              <a:spcBef>
                <a:spcPts val="1000"/>
              </a:spcBef>
              <a:spcAft>
                <a:spcPts val="1000"/>
              </a:spcAft>
              <a:buSzPts val="1400"/>
              <a:buChar char="●"/>
            </a:pPr>
            <a:r>
              <a:rPr lang="en" sz="1400"/>
              <a:t>Typically a neural network has just one hidden layer. As you add “more hidden layers”, it becomes a Deep Neural Network.</a:t>
            </a:r>
            <a:endParaRPr sz="1400"/>
          </a:p>
        </p:txBody>
      </p:sp>
      <p:pic>
        <p:nvPicPr>
          <p:cNvPr id="87" name="Google Shape;87;p17"/>
          <p:cNvPicPr preferRelativeResize="0"/>
          <p:nvPr/>
        </p:nvPicPr>
        <p:blipFill>
          <a:blip r:embed="rId3">
            <a:alphaModFix/>
          </a:blip>
          <a:stretch>
            <a:fillRect/>
          </a:stretch>
        </p:blipFill>
        <p:spPr>
          <a:xfrm>
            <a:off x="5606175" y="0"/>
            <a:ext cx="3537824" cy="1658349"/>
          </a:xfrm>
          <a:prstGeom prst="rect">
            <a:avLst/>
          </a:prstGeom>
          <a:noFill/>
          <a:ln>
            <a:noFill/>
          </a:ln>
        </p:spPr>
      </p:pic>
      <p:grpSp>
        <p:nvGrpSpPr>
          <p:cNvPr id="88" name="Google Shape;88;p17"/>
          <p:cNvGrpSpPr/>
          <p:nvPr/>
        </p:nvGrpSpPr>
        <p:grpSpPr>
          <a:xfrm>
            <a:off x="5841700" y="1798124"/>
            <a:ext cx="3066765" cy="3285601"/>
            <a:chOff x="5841700" y="1798124"/>
            <a:chExt cx="3066765" cy="3285601"/>
          </a:xfrm>
        </p:grpSpPr>
        <p:pic>
          <p:nvPicPr>
            <p:cNvPr id="89" name="Google Shape;89;p17"/>
            <p:cNvPicPr preferRelativeResize="0"/>
            <p:nvPr/>
          </p:nvPicPr>
          <p:blipFill>
            <a:blip r:embed="rId4">
              <a:alphaModFix/>
            </a:blip>
            <a:stretch>
              <a:fillRect/>
            </a:stretch>
          </p:blipFill>
          <p:spPr>
            <a:xfrm>
              <a:off x="5841700" y="1798124"/>
              <a:ext cx="3066765" cy="3180349"/>
            </a:xfrm>
            <a:prstGeom prst="rect">
              <a:avLst/>
            </a:prstGeom>
            <a:noFill/>
            <a:ln>
              <a:noFill/>
            </a:ln>
          </p:spPr>
        </p:pic>
        <p:sp>
          <p:nvSpPr>
            <p:cNvPr id="90" name="Google Shape;90;p17"/>
            <p:cNvSpPr txBox="1"/>
            <p:nvPr/>
          </p:nvSpPr>
          <p:spPr>
            <a:xfrm>
              <a:off x="6275575" y="4760625"/>
              <a:ext cx="9909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t>z = </a:t>
              </a:r>
              <a:r>
                <a:rPr b="1" lang="en" sz="900"/>
                <a:t>∑w</a:t>
              </a:r>
              <a:r>
                <a:rPr b="1" baseline="-25000" lang="en" sz="900"/>
                <a:t>i</a:t>
              </a:r>
              <a:r>
                <a:rPr b="1" lang="en" sz="900"/>
                <a:t>x</a:t>
              </a:r>
              <a:r>
                <a:rPr b="1" baseline="-25000" lang="en" sz="900"/>
                <a:t>i</a:t>
              </a:r>
              <a:r>
                <a:rPr b="1" lang="en" sz="900"/>
                <a:t> + b</a:t>
              </a:r>
              <a:endParaRPr b="1" sz="900"/>
            </a:p>
          </p:txBody>
        </p:sp>
        <p:pic>
          <p:nvPicPr>
            <p:cNvPr id="91" name="Google Shape;91;p17"/>
            <p:cNvPicPr preferRelativeResize="0"/>
            <p:nvPr/>
          </p:nvPicPr>
          <p:blipFill>
            <a:blip r:embed="rId5">
              <a:alphaModFix/>
            </a:blip>
            <a:stretch>
              <a:fillRect/>
            </a:stretch>
          </p:blipFill>
          <p:spPr>
            <a:xfrm>
              <a:off x="7337576" y="4760625"/>
              <a:ext cx="757625" cy="323100"/>
            </a:xfrm>
            <a:prstGeom prst="rect">
              <a:avLst/>
            </a:prstGeom>
            <a:noFill/>
            <a:ln>
              <a:noFill/>
            </a:ln>
          </p:spPr>
        </p:pic>
        <p:pic>
          <p:nvPicPr>
            <p:cNvPr id="92" name="Google Shape;92;p17"/>
            <p:cNvPicPr preferRelativeResize="0"/>
            <p:nvPr/>
          </p:nvPicPr>
          <p:blipFill>
            <a:blip r:embed="rId6">
              <a:alphaModFix/>
            </a:blip>
            <a:stretch>
              <a:fillRect/>
            </a:stretch>
          </p:blipFill>
          <p:spPr>
            <a:xfrm>
              <a:off x="7999000" y="4217525"/>
              <a:ext cx="237725" cy="227175"/>
            </a:xfrm>
            <a:prstGeom prst="rect">
              <a:avLst/>
            </a:prstGeom>
            <a:noFill/>
            <a:ln>
              <a:noFill/>
            </a:ln>
          </p:spPr>
        </p:pic>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“output layer” makes the prediction</a:t>
            </a:r>
            <a:endParaRPr/>
          </a:p>
        </p:txBody>
      </p:sp>
      <p:sp>
        <p:nvSpPr>
          <p:cNvPr id="98" name="Google Shape;98;p18"/>
          <p:cNvSpPr txBox="1"/>
          <p:nvPr/>
        </p:nvSpPr>
        <p:spPr>
          <a:xfrm>
            <a:off x="425250" y="1299775"/>
            <a:ext cx="645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Regression</a:t>
            </a:r>
            <a:r>
              <a:rPr lang="en"/>
              <a:t>: output is the weighted sum itself, no need to apply any activation. Just like Linear Regression.</a:t>
            </a:r>
            <a:endParaRPr/>
          </a:p>
        </p:txBody>
      </p:sp>
      <p:pic>
        <p:nvPicPr>
          <p:cNvPr id="99" name="Google Shape;99;p18"/>
          <p:cNvPicPr preferRelativeResize="0"/>
          <p:nvPr/>
        </p:nvPicPr>
        <p:blipFill>
          <a:blip r:embed="rId3">
            <a:alphaModFix/>
          </a:blip>
          <a:stretch>
            <a:fillRect/>
          </a:stretch>
        </p:blipFill>
        <p:spPr>
          <a:xfrm>
            <a:off x="6636175" y="0"/>
            <a:ext cx="2497850" cy="1135375"/>
          </a:xfrm>
          <a:prstGeom prst="rect">
            <a:avLst/>
          </a:prstGeom>
          <a:noFill/>
          <a:ln>
            <a:noFill/>
          </a:ln>
        </p:spPr>
      </p:pic>
      <p:sp>
        <p:nvSpPr>
          <p:cNvPr id="100" name="Google Shape;100;p18"/>
          <p:cNvSpPr txBox="1"/>
          <p:nvPr/>
        </p:nvSpPr>
        <p:spPr>
          <a:xfrm>
            <a:off x="6881550" y="1344725"/>
            <a:ext cx="2063700" cy="354000"/>
          </a:xfrm>
          <a:prstGeom prst="rect">
            <a:avLst/>
          </a:prstGeom>
          <a:noFill/>
          <a:ln cap="flat" cmpd="sng" w="9525">
            <a:solidFill>
              <a:srgbClr val="000000"/>
            </a:solidFill>
            <a:prstDash val="dot"/>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b="1" lang="en" sz="1100"/>
              <a:t>z = w</a:t>
            </a:r>
            <a:r>
              <a:rPr b="1" baseline="-25000" lang="en" sz="1100"/>
              <a:t>5</a:t>
            </a:r>
            <a:r>
              <a:rPr b="1" lang="en" sz="1100"/>
              <a:t>h</a:t>
            </a:r>
            <a:r>
              <a:rPr b="1" baseline="-25000" lang="en" sz="1100"/>
              <a:t>1</a:t>
            </a:r>
            <a:r>
              <a:rPr b="1" lang="en" sz="1100"/>
              <a:t> + </a:t>
            </a:r>
            <a:r>
              <a:rPr b="1" lang="en" sz="1100">
                <a:solidFill>
                  <a:schemeClr val="dk1"/>
                </a:solidFill>
              </a:rPr>
              <a:t>w</a:t>
            </a:r>
            <a:r>
              <a:rPr b="1" baseline="-25000" lang="en" sz="1100">
                <a:solidFill>
                  <a:schemeClr val="dk1"/>
                </a:solidFill>
              </a:rPr>
              <a:t>b</a:t>
            </a:r>
            <a:r>
              <a:rPr b="1" lang="en" sz="1100">
                <a:solidFill>
                  <a:schemeClr val="dk1"/>
                </a:solidFill>
              </a:rPr>
              <a:t>h</a:t>
            </a:r>
            <a:r>
              <a:rPr b="1" baseline="-25000" lang="en" sz="1100">
                <a:solidFill>
                  <a:schemeClr val="dk1"/>
                </a:solidFill>
              </a:rPr>
              <a:t>2</a:t>
            </a:r>
            <a:r>
              <a:rPr b="1" lang="en" sz="1100">
                <a:solidFill>
                  <a:schemeClr val="dk1"/>
                </a:solidFill>
              </a:rPr>
              <a:t>+</a:t>
            </a:r>
            <a:r>
              <a:rPr b="1" baseline="-25000" lang="en" sz="1100">
                <a:solidFill>
                  <a:schemeClr val="dk1"/>
                </a:solidFill>
              </a:rPr>
              <a:t> </a:t>
            </a:r>
            <a:r>
              <a:rPr b="1" lang="en" sz="1100"/>
              <a:t>b</a:t>
            </a:r>
            <a:r>
              <a:rPr b="1" baseline="-25000" lang="en" sz="1100"/>
              <a:t>3</a:t>
            </a:r>
            <a:endParaRPr b="1" baseline="-25000" sz="1100"/>
          </a:p>
        </p:txBody>
      </p:sp>
      <p:sp>
        <p:nvSpPr>
          <p:cNvPr id="101" name="Google Shape;101;p18"/>
          <p:cNvSpPr txBox="1"/>
          <p:nvPr/>
        </p:nvSpPr>
        <p:spPr>
          <a:xfrm>
            <a:off x="425250" y="1849275"/>
            <a:ext cx="6456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Binary Classification</a:t>
            </a:r>
            <a:r>
              <a:rPr lang="en"/>
              <a:t>: we have a single output neuron that is a Logistic Regression model. That is, it uses Sigmoid activation function</a:t>
            </a:r>
            <a:endParaRPr/>
          </a:p>
        </p:txBody>
      </p:sp>
      <p:pic>
        <p:nvPicPr>
          <p:cNvPr id="102" name="Google Shape;102;p18"/>
          <p:cNvPicPr preferRelativeResize="0"/>
          <p:nvPr/>
        </p:nvPicPr>
        <p:blipFill>
          <a:blip r:embed="rId4">
            <a:alphaModFix/>
          </a:blip>
          <a:stretch>
            <a:fillRect/>
          </a:stretch>
        </p:blipFill>
        <p:spPr>
          <a:xfrm>
            <a:off x="7157537" y="1862375"/>
            <a:ext cx="1158069" cy="493875"/>
          </a:xfrm>
          <a:prstGeom prst="rect">
            <a:avLst/>
          </a:prstGeom>
          <a:noFill/>
          <a:ln cap="flat" cmpd="sng" w="9525">
            <a:solidFill>
              <a:schemeClr val="dk2"/>
            </a:solidFill>
            <a:prstDash val="dot"/>
            <a:round/>
            <a:headEnd len="sm" w="sm" type="none"/>
            <a:tailEnd len="sm" w="sm" type="none"/>
          </a:ln>
        </p:spPr>
      </p:pic>
      <p:sp>
        <p:nvSpPr>
          <p:cNvPr id="103" name="Google Shape;103;p18"/>
          <p:cNvSpPr txBox="1"/>
          <p:nvPr/>
        </p:nvSpPr>
        <p:spPr>
          <a:xfrm>
            <a:off x="425250" y="2747300"/>
            <a:ext cx="4354500" cy="238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t>MultiClass</a:t>
            </a:r>
            <a:r>
              <a:rPr b="1" lang="en"/>
              <a:t> Classification</a:t>
            </a:r>
            <a:r>
              <a:rPr lang="en"/>
              <a:t>: </a:t>
            </a:r>
            <a:endParaRPr/>
          </a:p>
          <a:p>
            <a:pPr indent="-311150" lvl="0" marL="457200" rtl="0" algn="l">
              <a:spcBef>
                <a:spcPts val="0"/>
              </a:spcBef>
              <a:spcAft>
                <a:spcPts val="0"/>
              </a:spcAft>
              <a:buSzPts val="1300"/>
              <a:buChar char="●"/>
            </a:pPr>
            <a:r>
              <a:rPr lang="en" sz="1300"/>
              <a:t>One output neuron specific to each class</a:t>
            </a:r>
            <a:endParaRPr sz="1300"/>
          </a:p>
          <a:p>
            <a:pPr indent="-311150" lvl="0" marL="457200" rtl="0" algn="l">
              <a:spcBef>
                <a:spcPts val="1000"/>
              </a:spcBef>
              <a:spcAft>
                <a:spcPts val="0"/>
              </a:spcAft>
              <a:buSzPts val="1300"/>
              <a:buChar char="●"/>
            </a:pPr>
            <a:r>
              <a:rPr lang="en" sz="1300"/>
              <a:t>Each neuron </a:t>
            </a:r>
            <a:r>
              <a:rPr lang="en" sz="1300"/>
              <a:t>computes its own weighted sum</a:t>
            </a:r>
            <a:endParaRPr sz="1300"/>
          </a:p>
          <a:p>
            <a:pPr indent="-311150" lvl="0" marL="457200" rtl="0" algn="l">
              <a:spcBef>
                <a:spcPts val="1000"/>
              </a:spcBef>
              <a:spcAft>
                <a:spcPts val="0"/>
              </a:spcAft>
              <a:buSzPts val="1300"/>
              <a:buChar char="●"/>
            </a:pPr>
            <a:r>
              <a:rPr lang="en" sz="1300"/>
              <a:t>All these weighted-sum outputs are fed into a single activation function called </a:t>
            </a:r>
            <a:r>
              <a:rPr b="1" lang="en" sz="1300"/>
              <a:t>Softmax</a:t>
            </a:r>
            <a:r>
              <a:rPr lang="en" sz="1300"/>
              <a:t> that converts these outputs to “relative probability” across all options</a:t>
            </a:r>
            <a:endParaRPr sz="1300"/>
          </a:p>
          <a:p>
            <a:pPr indent="-311150" lvl="0" marL="457200" rtl="0" algn="l">
              <a:spcBef>
                <a:spcPts val="1000"/>
              </a:spcBef>
              <a:spcAft>
                <a:spcPts val="1000"/>
              </a:spcAft>
              <a:buSzPts val="1300"/>
              <a:buChar char="●"/>
            </a:pPr>
            <a:r>
              <a:rPr lang="en" sz="1300"/>
              <a:t>Class with “highest relative probability” is the final model prediction</a:t>
            </a:r>
            <a:endParaRPr sz="1300"/>
          </a:p>
        </p:txBody>
      </p:sp>
      <p:sp>
        <p:nvSpPr>
          <p:cNvPr id="104" name="Google Shape;104;p18"/>
          <p:cNvSpPr/>
          <p:nvPr/>
        </p:nvSpPr>
        <p:spPr>
          <a:xfrm>
            <a:off x="8413075" y="54575"/>
            <a:ext cx="664200" cy="963300"/>
          </a:xfrm>
          <a:prstGeom prst="roundRect">
            <a:avLst>
              <a:gd fmla="val 16667" name="adj"/>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5" name="Google Shape;105;p18"/>
          <p:cNvGrpSpPr/>
          <p:nvPr/>
        </p:nvGrpSpPr>
        <p:grpSpPr>
          <a:xfrm>
            <a:off x="4856025" y="2795817"/>
            <a:ext cx="4288136" cy="2407697"/>
            <a:chOff x="4856025" y="2795817"/>
            <a:chExt cx="4288136" cy="2407697"/>
          </a:xfrm>
        </p:grpSpPr>
        <p:grpSp>
          <p:nvGrpSpPr>
            <p:cNvPr id="106" name="Google Shape;106;p18"/>
            <p:cNvGrpSpPr/>
            <p:nvPr/>
          </p:nvGrpSpPr>
          <p:grpSpPr>
            <a:xfrm>
              <a:off x="4856025" y="2795817"/>
              <a:ext cx="4288136" cy="2407697"/>
              <a:chOff x="4856025" y="2795817"/>
              <a:chExt cx="4288136" cy="2407697"/>
            </a:xfrm>
          </p:grpSpPr>
          <p:grpSp>
            <p:nvGrpSpPr>
              <p:cNvPr id="107" name="Google Shape;107;p18"/>
              <p:cNvGrpSpPr/>
              <p:nvPr/>
            </p:nvGrpSpPr>
            <p:grpSpPr>
              <a:xfrm>
                <a:off x="4856025" y="2795817"/>
                <a:ext cx="4288136" cy="2407697"/>
                <a:chOff x="4704017" y="2823598"/>
                <a:chExt cx="4439983" cy="2550257"/>
              </a:xfrm>
            </p:grpSpPr>
            <p:pic>
              <p:nvPicPr>
                <p:cNvPr id="108" name="Google Shape;108;p18"/>
                <p:cNvPicPr preferRelativeResize="0"/>
                <p:nvPr/>
              </p:nvPicPr>
              <p:blipFill>
                <a:blip r:embed="rId5">
                  <a:alphaModFix/>
                </a:blip>
                <a:stretch>
                  <a:fillRect/>
                </a:stretch>
              </p:blipFill>
              <p:spPr>
                <a:xfrm>
                  <a:off x="4998200" y="2823598"/>
                  <a:ext cx="3834100" cy="1971350"/>
                </a:xfrm>
                <a:prstGeom prst="rect">
                  <a:avLst/>
                </a:prstGeom>
                <a:noFill/>
                <a:ln>
                  <a:noFill/>
                </a:ln>
              </p:spPr>
            </p:pic>
            <p:sp>
              <p:nvSpPr>
                <p:cNvPr id="109" name="Google Shape;109;p18"/>
                <p:cNvSpPr txBox="1"/>
                <p:nvPr/>
              </p:nvSpPr>
              <p:spPr>
                <a:xfrm>
                  <a:off x="4704017" y="4738155"/>
                  <a:ext cx="1272600" cy="635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5 classes, therefore 5 output neurons = 5 weighted sums</a:t>
                  </a:r>
                  <a:endParaRPr sz="900"/>
                </a:p>
              </p:txBody>
            </p:sp>
            <p:sp>
              <p:nvSpPr>
                <p:cNvPr id="110" name="Google Shape;110;p18"/>
                <p:cNvSpPr txBox="1"/>
                <p:nvPr/>
              </p:nvSpPr>
              <p:spPr>
                <a:xfrm>
                  <a:off x="6067325" y="4738150"/>
                  <a:ext cx="1495800" cy="48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Softmax equation: Maps to “</a:t>
                  </a:r>
                  <a:r>
                    <a:rPr b="1" lang="en" sz="900"/>
                    <a:t>relative probability</a:t>
                  </a:r>
                  <a:r>
                    <a:rPr lang="en" sz="900"/>
                    <a:t>”</a:t>
                  </a:r>
                  <a:endParaRPr sz="900"/>
                </a:p>
              </p:txBody>
            </p:sp>
            <p:sp>
              <p:nvSpPr>
                <p:cNvPr id="111" name="Google Shape;111;p18"/>
                <p:cNvSpPr txBox="1"/>
                <p:nvPr/>
              </p:nvSpPr>
              <p:spPr>
                <a:xfrm>
                  <a:off x="7648200" y="4738150"/>
                  <a:ext cx="1495800" cy="489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900"/>
                    <a:t>Relative probabilities, Prediction=Class2 (max)</a:t>
                  </a:r>
                  <a:endParaRPr sz="900"/>
                </a:p>
              </p:txBody>
            </p:sp>
          </p:grpSp>
          <p:sp>
            <p:nvSpPr>
              <p:cNvPr id="112" name="Google Shape;112;p18"/>
              <p:cNvSpPr/>
              <p:nvPr/>
            </p:nvSpPr>
            <p:spPr>
              <a:xfrm>
                <a:off x="8189400" y="3551000"/>
                <a:ext cx="483600" cy="226200"/>
              </a:xfrm>
              <a:prstGeom prst="roundRect">
                <a:avLst>
                  <a:gd fmla="val 16667" name="adj"/>
                </a:avLst>
              </a:prstGeom>
              <a:noFill/>
              <a:ln cap="flat" cmpd="sng" w="190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13" name="Google Shape;113;p18"/>
            <p:cNvSpPr/>
            <p:nvPr/>
          </p:nvSpPr>
          <p:spPr>
            <a:xfrm rot="5400000">
              <a:off x="8321225" y="3753412"/>
              <a:ext cx="1158084" cy="354024"/>
            </a:xfrm>
            <a:prstGeom prst="flowChartTerminator">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Sum is 1.0</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220"/>
              <a:t>How does a NN learn? </a:t>
            </a:r>
            <a:r>
              <a:rPr b="1" lang="en" sz="2220"/>
              <a:t>Back Propagation</a:t>
            </a:r>
            <a:endParaRPr b="1" sz="2220"/>
          </a:p>
        </p:txBody>
      </p:sp>
      <p:pic>
        <p:nvPicPr>
          <p:cNvPr id="119" name="Google Shape;119;p19"/>
          <p:cNvPicPr preferRelativeResize="0"/>
          <p:nvPr/>
        </p:nvPicPr>
        <p:blipFill>
          <a:blip r:embed="rId3">
            <a:alphaModFix/>
          </a:blip>
          <a:stretch>
            <a:fillRect/>
          </a:stretch>
        </p:blipFill>
        <p:spPr>
          <a:xfrm>
            <a:off x="5297402" y="2262450"/>
            <a:ext cx="3841400" cy="2881050"/>
          </a:xfrm>
          <a:prstGeom prst="rect">
            <a:avLst/>
          </a:prstGeom>
          <a:noFill/>
          <a:ln>
            <a:noFill/>
          </a:ln>
        </p:spPr>
      </p:pic>
      <p:sp>
        <p:nvSpPr>
          <p:cNvPr id="120" name="Google Shape;120;p19"/>
          <p:cNvSpPr txBox="1"/>
          <p:nvPr>
            <p:ph idx="1" type="body"/>
          </p:nvPr>
        </p:nvSpPr>
        <p:spPr>
          <a:xfrm>
            <a:off x="311700" y="1152475"/>
            <a:ext cx="4985700" cy="3831900"/>
          </a:xfrm>
          <a:prstGeom prst="rect">
            <a:avLst/>
          </a:prstGeom>
        </p:spPr>
        <p:txBody>
          <a:bodyPr anchorCtr="0" anchor="t" bIns="91425" lIns="91425" spcFirstLastPara="1" rIns="91425" wrap="square" tIns="91425">
            <a:normAutofit lnSpcReduction="20000"/>
          </a:bodyPr>
          <a:lstStyle/>
          <a:p>
            <a:pPr indent="-317500" lvl="0" marL="457200" rtl="0" algn="l">
              <a:spcBef>
                <a:spcPts val="0"/>
              </a:spcBef>
              <a:spcAft>
                <a:spcPts val="0"/>
              </a:spcAft>
              <a:buSzPts val="1400"/>
              <a:buAutoNum type="arabicPeriod"/>
            </a:pPr>
            <a:r>
              <a:rPr lang="en" sz="1400"/>
              <a:t>Randomly initialize model parameters (weights &amp; biases) across all connections in the neural network</a:t>
            </a:r>
            <a:endParaRPr sz="1400"/>
          </a:p>
          <a:p>
            <a:pPr indent="-317500" lvl="0" marL="457200" rtl="0" algn="l">
              <a:spcBef>
                <a:spcPts val="1000"/>
              </a:spcBef>
              <a:spcAft>
                <a:spcPts val="0"/>
              </a:spcAft>
              <a:buSzPts val="1400"/>
              <a:buAutoNum type="arabicPeriod"/>
            </a:pPr>
            <a:r>
              <a:rPr lang="en" sz="1400"/>
              <a:t>Make initial prediction using “forward propagation”</a:t>
            </a:r>
            <a:endParaRPr sz="1400"/>
          </a:p>
          <a:p>
            <a:pPr indent="-317500" lvl="0" marL="457200" rtl="0" algn="l">
              <a:spcBef>
                <a:spcPts val="1000"/>
              </a:spcBef>
              <a:spcAft>
                <a:spcPts val="0"/>
              </a:spcAft>
              <a:buSzPts val="1400"/>
              <a:buAutoNum type="arabicPeriod"/>
            </a:pPr>
            <a:r>
              <a:rPr lang="en" sz="1400"/>
              <a:t>Calculate “loss” / “cost” (prediction error)</a:t>
            </a:r>
            <a:endParaRPr sz="1400"/>
          </a:p>
          <a:p>
            <a:pPr indent="-317500" lvl="0" marL="457200" rtl="0" algn="l">
              <a:spcBef>
                <a:spcPts val="1000"/>
              </a:spcBef>
              <a:spcAft>
                <a:spcPts val="0"/>
              </a:spcAft>
              <a:buSzPts val="1400"/>
              <a:buAutoNum type="arabicPeriod"/>
            </a:pPr>
            <a:r>
              <a:rPr lang="en" sz="1400"/>
              <a:t>Back propagation</a:t>
            </a:r>
            <a:endParaRPr sz="1400"/>
          </a:p>
          <a:p>
            <a:pPr indent="-317500" lvl="1" marL="914400" rtl="0" algn="l">
              <a:spcBef>
                <a:spcPts val="0"/>
              </a:spcBef>
              <a:spcAft>
                <a:spcPts val="0"/>
              </a:spcAft>
              <a:buSzPts val="1400"/>
              <a:buAutoNum type="alphaLcPeriod"/>
            </a:pPr>
            <a:r>
              <a:rPr lang="en"/>
              <a:t>Use Gradient Descent algorithm to update the weights of the “last hidden layer” to reduce error</a:t>
            </a:r>
            <a:endParaRPr/>
          </a:p>
          <a:p>
            <a:pPr indent="-317500" lvl="1" marL="914400" rtl="0" algn="l">
              <a:spcBef>
                <a:spcPts val="0"/>
              </a:spcBef>
              <a:spcAft>
                <a:spcPts val="0"/>
              </a:spcAft>
              <a:buSzPts val="1400"/>
              <a:buAutoNum type="alphaLcPeriod"/>
            </a:pPr>
            <a:r>
              <a:rPr lang="en"/>
              <a:t>As the output of “last hidden layer” is dependent on the outputs of “last-1 hidden layer”, calculate what changes need to be made to “last-1 hidden layer parameters” to reduce error. </a:t>
            </a:r>
            <a:endParaRPr/>
          </a:p>
          <a:p>
            <a:pPr indent="-317500" lvl="1" marL="914400" rtl="0" algn="l">
              <a:spcBef>
                <a:spcPts val="0"/>
              </a:spcBef>
              <a:spcAft>
                <a:spcPts val="0"/>
              </a:spcAft>
              <a:buSzPts val="1400"/>
              <a:buAutoNum type="alphaLcPeriod"/>
            </a:pPr>
            <a:r>
              <a:rPr lang="en"/>
              <a:t>Continue this process all the way back to update the first set of weights: connection between input layer &amp; first hidden layer</a:t>
            </a:r>
            <a:endParaRPr/>
          </a:p>
          <a:p>
            <a:pPr indent="-317500" lvl="0" marL="457200" rtl="0" algn="l">
              <a:spcBef>
                <a:spcPts val="1000"/>
              </a:spcBef>
              <a:spcAft>
                <a:spcPts val="0"/>
              </a:spcAft>
              <a:buSzPts val="1400"/>
              <a:buAutoNum type="arabicPeriod"/>
            </a:pPr>
            <a:r>
              <a:rPr lang="en" sz="1400"/>
              <a:t>Repeat steps 2-5 till the time model converges</a:t>
            </a:r>
            <a:endParaRPr sz="1400"/>
          </a:p>
        </p:txBody>
      </p:sp>
      <p:pic>
        <p:nvPicPr>
          <p:cNvPr id="121" name="Google Shape;121;p19"/>
          <p:cNvPicPr preferRelativeResize="0"/>
          <p:nvPr/>
        </p:nvPicPr>
        <p:blipFill>
          <a:blip r:embed="rId4">
            <a:alphaModFix/>
          </a:blip>
          <a:stretch>
            <a:fillRect/>
          </a:stretch>
        </p:blipFill>
        <p:spPr>
          <a:xfrm>
            <a:off x="5904675" y="78125"/>
            <a:ext cx="2626850" cy="21262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Artificial Neural Networks (ANN): Fully Connected Neural Network </a:t>
            </a:r>
            <a:endParaRPr sz="2200"/>
          </a:p>
        </p:txBody>
      </p:sp>
      <p:sp>
        <p:nvSpPr>
          <p:cNvPr id="127" name="Google Shape;127;p20"/>
          <p:cNvSpPr txBox="1"/>
          <p:nvPr>
            <p:ph idx="1" type="body"/>
          </p:nvPr>
        </p:nvSpPr>
        <p:spPr>
          <a:xfrm>
            <a:off x="311700" y="957025"/>
            <a:ext cx="5425800" cy="103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Neural Networks we have discussed so far are called ANNs or fully-connected neural networks. That is, </a:t>
            </a:r>
            <a:r>
              <a:rPr lang="en" sz="1200" u="sng"/>
              <a:t>each node is connected to ALL the other nodes in the next layer </a:t>
            </a:r>
            <a:r>
              <a:rPr i="1" lang="en" sz="1200" u="sng"/>
              <a:t>with a weight parameter specific to that connection</a:t>
            </a:r>
            <a:r>
              <a:rPr lang="en" sz="1200"/>
              <a:t>. The image on the right is an example of ANN.</a:t>
            </a:r>
            <a:endParaRPr sz="1200"/>
          </a:p>
        </p:txBody>
      </p:sp>
      <p:pic>
        <p:nvPicPr>
          <p:cNvPr id="128" name="Google Shape;128;p20"/>
          <p:cNvPicPr preferRelativeResize="0"/>
          <p:nvPr/>
        </p:nvPicPr>
        <p:blipFill>
          <a:blip r:embed="rId3">
            <a:alphaModFix/>
          </a:blip>
          <a:stretch>
            <a:fillRect/>
          </a:stretch>
        </p:blipFill>
        <p:spPr>
          <a:xfrm>
            <a:off x="5737600" y="1674613"/>
            <a:ext cx="3331800" cy="2680522"/>
          </a:xfrm>
          <a:prstGeom prst="rect">
            <a:avLst/>
          </a:prstGeom>
          <a:noFill/>
          <a:ln>
            <a:noFill/>
          </a:ln>
        </p:spPr>
      </p:pic>
      <p:sp>
        <p:nvSpPr>
          <p:cNvPr id="129" name="Google Shape;129;p20"/>
          <p:cNvSpPr txBox="1"/>
          <p:nvPr/>
        </p:nvSpPr>
        <p:spPr>
          <a:xfrm>
            <a:off x="311700" y="1998925"/>
            <a:ext cx="5686500" cy="2955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sz="1200">
                <a:solidFill>
                  <a:schemeClr val="dk2"/>
                </a:solidFill>
              </a:rPr>
              <a:t>Example ANN: </a:t>
            </a:r>
            <a:r>
              <a:rPr lang="en" sz="1200">
                <a:solidFill>
                  <a:schemeClr val="dk2"/>
                </a:solidFill>
              </a:rPr>
              <a:t>2 input features + 3 hidden neurons + 1 output neuron </a:t>
            </a:r>
            <a:endParaRPr sz="1200">
              <a:solidFill>
                <a:schemeClr val="dk2"/>
              </a:solidFill>
            </a:endParaRPr>
          </a:p>
          <a:p>
            <a:pPr indent="0" lvl="0" marL="0" rtl="0" algn="l">
              <a:lnSpc>
                <a:spcPct val="100000"/>
              </a:lnSpc>
              <a:spcBef>
                <a:spcPts val="0"/>
              </a:spcBef>
              <a:spcAft>
                <a:spcPts val="0"/>
              </a:spcAft>
              <a:buNone/>
            </a:pPr>
            <a:r>
              <a:t/>
            </a:r>
            <a:endParaRPr sz="1200">
              <a:solidFill>
                <a:schemeClr val="dk2"/>
              </a:solidFill>
            </a:endParaRPr>
          </a:p>
          <a:p>
            <a:pPr indent="0" lvl="0" marL="0" rtl="0" algn="l">
              <a:lnSpc>
                <a:spcPct val="100000"/>
              </a:lnSpc>
              <a:spcBef>
                <a:spcPts val="0"/>
              </a:spcBef>
              <a:spcAft>
                <a:spcPts val="0"/>
              </a:spcAft>
              <a:buNone/>
            </a:pPr>
            <a:r>
              <a:rPr lang="en" sz="1200">
                <a:solidFill>
                  <a:schemeClr val="dk2"/>
                </a:solidFill>
              </a:rPr>
              <a:t>Each hidden neuron computes one z = ∑w</a:t>
            </a:r>
            <a:r>
              <a:rPr baseline="-25000" lang="en" sz="1200">
                <a:solidFill>
                  <a:schemeClr val="dk2"/>
                </a:solidFill>
              </a:rPr>
              <a:t>i</a:t>
            </a:r>
            <a:r>
              <a:rPr lang="en" sz="1200">
                <a:solidFill>
                  <a:schemeClr val="dk2"/>
                </a:solidFill>
              </a:rPr>
              <a:t>x</a:t>
            </a:r>
            <a:r>
              <a:rPr baseline="-25000" lang="en" sz="1200">
                <a:solidFill>
                  <a:schemeClr val="dk2"/>
                </a:solidFill>
              </a:rPr>
              <a:t>i</a:t>
            </a:r>
            <a:r>
              <a:rPr lang="en" sz="1200">
                <a:solidFill>
                  <a:schemeClr val="dk2"/>
                </a:solidFill>
              </a:rPr>
              <a:t> + b equation </a:t>
            </a:r>
            <a:endParaRPr sz="1200">
              <a:solidFill>
                <a:schemeClr val="dk2"/>
              </a:solidFill>
            </a:endParaRPr>
          </a:p>
          <a:p>
            <a:pPr indent="0" lvl="0" marL="0" rtl="0" algn="l">
              <a:lnSpc>
                <a:spcPct val="100000"/>
              </a:lnSpc>
              <a:spcBef>
                <a:spcPts val="0"/>
              </a:spcBef>
              <a:spcAft>
                <a:spcPts val="0"/>
              </a:spcAft>
              <a:buNone/>
            </a:pPr>
            <a:r>
              <a:rPr lang="en" sz="1200">
                <a:solidFill>
                  <a:schemeClr val="dk2"/>
                </a:solidFill>
              </a:rPr>
              <a:t>= 3*2 + 1 </a:t>
            </a:r>
            <a:r>
              <a:rPr i="1" lang="en" sz="1200">
                <a:solidFill>
                  <a:schemeClr val="dk2"/>
                </a:solidFill>
              </a:rPr>
              <a:t>(bias value is common) </a:t>
            </a:r>
            <a:r>
              <a:rPr lang="en" sz="1200">
                <a:solidFill>
                  <a:schemeClr val="dk2"/>
                </a:solidFill>
              </a:rPr>
              <a:t>= 7 parameters (b &amp; w)</a:t>
            </a:r>
            <a:endParaRPr sz="1200">
              <a:solidFill>
                <a:schemeClr val="dk2"/>
              </a:solidFill>
            </a:endParaRPr>
          </a:p>
          <a:p>
            <a:pPr indent="0" lvl="0" marL="0" rtl="0" algn="l">
              <a:lnSpc>
                <a:spcPct val="100000"/>
              </a:lnSpc>
              <a:spcBef>
                <a:spcPts val="0"/>
              </a:spcBef>
              <a:spcAft>
                <a:spcPts val="0"/>
              </a:spcAft>
              <a:buNone/>
            </a:pPr>
            <a:r>
              <a:t/>
            </a:r>
            <a:endParaRPr sz="1200">
              <a:solidFill>
                <a:schemeClr val="dk2"/>
              </a:solidFill>
            </a:endParaRPr>
          </a:p>
          <a:p>
            <a:pPr indent="0" lvl="0" marL="0" rtl="0" algn="l">
              <a:lnSpc>
                <a:spcPct val="100000"/>
              </a:lnSpc>
              <a:spcBef>
                <a:spcPts val="0"/>
              </a:spcBef>
              <a:spcAft>
                <a:spcPts val="0"/>
              </a:spcAft>
              <a:buNone/>
            </a:pPr>
            <a:r>
              <a:rPr lang="en" sz="1200">
                <a:solidFill>
                  <a:schemeClr val="dk2"/>
                </a:solidFill>
              </a:rPr>
              <a:t>Each output neuron again computes one z = ∑w</a:t>
            </a:r>
            <a:r>
              <a:rPr baseline="-25000" lang="en" sz="1200">
                <a:solidFill>
                  <a:schemeClr val="dk2"/>
                </a:solidFill>
              </a:rPr>
              <a:t>i</a:t>
            </a:r>
            <a:r>
              <a:rPr lang="en" sz="1200">
                <a:solidFill>
                  <a:schemeClr val="dk2"/>
                </a:solidFill>
              </a:rPr>
              <a:t>x</a:t>
            </a:r>
            <a:r>
              <a:rPr baseline="-25000" lang="en" sz="1200">
                <a:solidFill>
                  <a:schemeClr val="dk2"/>
                </a:solidFill>
              </a:rPr>
              <a:t>i</a:t>
            </a:r>
            <a:r>
              <a:rPr lang="en" sz="1200">
                <a:solidFill>
                  <a:schemeClr val="dk2"/>
                </a:solidFill>
              </a:rPr>
              <a:t> + b equation</a:t>
            </a:r>
            <a:endParaRPr sz="1200">
              <a:solidFill>
                <a:schemeClr val="dk2"/>
              </a:solidFill>
            </a:endParaRPr>
          </a:p>
          <a:p>
            <a:pPr indent="0" lvl="0" marL="0" rtl="0" algn="l">
              <a:lnSpc>
                <a:spcPct val="100000"/>
              </a:lnSpc>
              <a:spcBef>
                <a:spcPts val="0"/>
              </a:spcBef>
              <a:spcAft>
                <a:spcPts val="0"/>
              </a:spcAft>
              <a:buNone/>
            </a:pPr>
            <a:r>
              <a:rPr lang="en" sz="1200">
                <a:solidFill>
                  <a:schemeClr val="dk2"/>
                </a:solidFill>
              </a:rPr>
              <a:t>= 1*3 + 1 (bias) = 4 parameters</a:t>
            </a:r>
            <a:endParaRPr sz="1200">
              <a:solidFill>
                <a:schemeClr val="dk2"/>
              </a:solidFill>
            </a:endParaRPr>
          </a:p>
          <a:p>
            <a:pPr indent="0" lvl="0" marL="0" rtl="0" algn="l">
              <a:lnSpc>
                <a:spcPct val="100000"/>
              </a:lnSpc>
              <a:spcBef>
                <a:spcPts val="0"/>
              </a:spcBef>
              <a:spcAft>
                <a:spcPts val="0"/>
              </a:spcAft>
              <a:buNone/>
            </a:pPr>
            <a:r>
              <a:t/>
            </a:r>
            <a:endParaRPr sz="1200">
              <a:solidFill>
                <a:schemeClr val="dk2"/>
              </a:solidFill>
            </a:endParaRPr>
          </a:p>
          <a:p>
            <a:pPr indent="0" lvl="0" marL="0" rtl="0" algn="l">
              <a:lnSpc>
                <a:spcPct val="100000"/>
              </a:lnSpc>
              <a:spcBef>
                <a:spcPts val="0"/>
              </a:spcBef>
              <a:spcAft>
                <a:spcPts val="0"/>
              </a:spcAft>
              <a:buNone/>
            </a:pPr>
            <a:r>
              <a:rPr lang="en" sz="1200">
                <a:solidFill>
                  <a:schemeClr val="dk2"/>
                </a:solidFill>
              </a:rPr>
              <a:t>So total = 7 + 4 = 11 parameters to learn</a:t>
            </a:r>
            <a:endParaRPr sz="1200">
              <a:solidFill>
                <a:schemeClr val="dk2"/>
              </a:solidFill>
            </a:endParaRPr>
          </a:p>
          <a:p>
            <a:pPr indent="0" lvl="0" marL="0" rtl="0" algn="l">
              <a:lnSpc>
                <a:spcPct val="100000"/>
              </a:lnSpc>
              <a:spcBef>
                <a:spcPts val="0"/>
              </a:spcBef>
              <a:spcAft>
                <a:spcPts val="0"/>
              </a:spcAft>
              <a:buNone/>
            </a:pPr>
            <a:r>
              <a:t/>
            </a:r>
            <a:endParaRPr sz="1200">
              <a:solidFill>
                <a:schemeClr val="dk2"/>
              </a:solidFill>
            </a:endParaRPr>
          </a:p>
          <a:p>
            <a:pPr indent="0" lvl="0" marL="0" rtl="0" algn="l">
              <a:lnSpc>
                <a:spcPct val="100000"/>
              </a:lnSpc>
              <a:spcBef>
                <a:spcPts val="0"/>
              </a:spcBef>
              <a:spcAft>
                <a:spcPts val="0"/>
              </a:spcAft>
              <a:buNone/>
            </a:pPr>
            <a:r>
              <a:rPr lang="en" sz="1200">
                <a:solidFill>
                  <a:schemeClr val="dk2"/>
                </a:solidFill>
              </a:rPr>
              <a:t>As # of neurons and hidden layers increase, # of parameters grow exponentially and we step into the realm of Deep Learning. </a:t>
            </a:r>
            <a:endParaRPr sz="1200">
              <a:solidFill>
                <a:schemeClr val="dk2"/>
              </a:solidFill>
            </a:endParaRPr>
          </a:p>
          <a:p>
            <a:pPr indent="0" lvl="0" marL="0" rtl="0" algn="l">
              <a:lnSpc>
                <a:spcPct val="100000"/>
              </a:lnSpc>
              <a:spcBef>
                <a:spcPts val="0"/>
              </a:spcBef>
              <a:spcAft>
                <a:spcPts val="0"/>
              </a:spcAft>
              <a:buNone/>
            </a:pPr>
            <a:r>
              <a:t/>
            </a:r>
            <a:endParaRPr sz="1200">
              <a:solidFill>
                <a:schemeClr val="dk2"/>
              </a:solidFill>
            </a:endParaRPr>
          </a:p>
          <a:p>
            <a:pPr indent="0" lvl="0" marL="0" rtl="0" algn="l">
              <a:lnSpc>
                <a:spcPct val="100000"/>
              </a:lnSpc>
              <a:spcBef>
                <a:spcPts val="0"/>
              </a:spcBef>
              <a:spcAft>
                <a:spcPts val="0"/>
              </a:spcAft>
              <a:buNone/>
            </a:pPr>
            <a:r>
              <a:rPr lang="en" sz="1200">
                <a:solidFill>
                  <a:schemeClr val="dk2"/>
                </a:solidFill>
              </a:rPr>
              <a:t>NNs are a very flexible architecture as the neurons can be connected to each other in many different ways.</a:t>
            </a:r>
            <a:endParaRPr sz="12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Hands-on Exercises</a:t>
            </a:r>
            <a:endParaRPr/>
          </a:p>
        </p:txBody>
      </p:sp>
      <p:pic>
        <p:nvPicPr>
          <p:cNvPr id="135" name="Google Shape;135;p21"/>
          <p:cNvPicPr preferRelativeResize="0"/>
          <p:nvPr/>
        </p:nvPicPr>
        <p:blipFill>
          <a:blip r:embed="rId3">
            <a:alphaModFix/>
          </a:blip>
          <a:stretch>
            <a:fillRect/>
          </a:stretch>
        </p:blipFill>
        <p:spPr>
          <a:xfrm>
            <a:off x="311700" y="1603350"/>
            <a:ext cx="4815950" cy="2574250"/>
          </a:xfrm>
          <a:prstGeom prst="rect">
            <a:avLst/>
          </a:prstGeom>
          <a:noFill/>
          <a:ln>
            <a:noFill/>
          </a:ln>
        </p:spPr>
      </p:pic>
      <p:sp>
        <p:nvSpPr>
          <p:cNvPr id="136" name="Google Shape;136;p21"/>
          <p:cNvSpPr txBox="1"/>
          <p:nvPr/>
        </p:nvSpPr>
        <p:spPr>
          <a:xfrm>
            <a:off x="5406325" y="1319175"/>
            <a:ext cx="3539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Lesson 8 / Neural_TextClassification.ipynb</a:t>
            </a:r>
            <a:endParaRPr/>
          </a:p>
          <a:p>
            <a:pPr indent="0" lvl="0" marL="0" rtl="0" algn="l">
              <a:spcBef>
                <a:spcPts val="0"/>
              </a:spcBef>
              <a:spcAft>
                <a:spcPts val="0"/>
              </a:spcAft>
              <a:buNone/>
            </a:pPr>
            <a:r>
              <a:t/>
            </a:r>
            <a:endParaRPr/>
          </a:p>
          <a:p>
            <a:pPr indent="0" lvl="0" marL="0" rtl="0" algn="l">
              <a:spcBef>
                <a:spcPts val="0"/>
              </a:spcBef>
              <a:spcAft>
                <a:spcPts val="0"/>
              </a:spcAft>
              <a:buNone/>
            </a:pPr>
            <a:r>
              <a:rPr lang="en" u="sng">
                <a:solidFill>
                  <a:srgbClr val="0097A7"/>
                </a:solidFill>
                <a:hlinkClick r:id="rId4">
                  <a:extLst>
                    <a:ext uri="{A12FA001-AC4F-418D-AE19-62706E023703}">
                      <ahyp:hlinkClr val="tx"/>
                    </a:ext>
                  </a:extLst>
                </a:hlinkClick>
              </a:rPr>
              <a:t>https://bit.ly/ML_101</a:t>
            </a:r>
            <a:r>
              <a:rPr lang="en"/>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